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8"/>
  </p:notesMasterIdLst>
  <p:sldIdLst>
    <p:sldId id="256" r:id="rId2"/>
    <p:sldId id="257" r:id="rId3"/>
    <p:sldId id="266" r:id="rId4"/>
    <p:sldId id="267" r:id="rId5"/>
    <p:sldId id="258" r:id="rId6"/>
    <p:sldId id="259" r:id="rId7"/>
    <p:sldId id="261" r:id="rId8"/>
    <p:sldId id="262" r:id="rId9"/>
    <p:sldId id="263" r:id="rId10"/>
    <p:sldId id="265" r:id="rId11"/>
    <p:sldId id="264" r:id="rId12"/>
    <p:sldId id="268" r:id="rId13"/>
    <p:sldId id="269" r:id="rId14"/>
    <p:sldId id="270" r:id="rId15"/>
    <p:sldId id="271" r:id="rId16"/>
    <p:sldId id="272" r:id="rId17"/>
    <p:sldId id="273" r:id="rId18"/>
    <p:sldId id="274" r:id="rId19"/>
    <p:sldId id="276" r:id="rId20"/>
    <p:sldId id="277" r:id="rId21"/>
    <p:sldId id="278" r:id="rId22"/>
    <p:sldId id="279" r:id="rId23"/>
    <p:sldId id="298" r:id="rId24"/>
    <p:sldId id="282" r:id="rId25"/>
    <p:sldId id="284" r:id="rId26"/>
    <p:sldId id="285" r:id="rId27"/>
    <p:sldId id="286" r:id="rId28"/>
    <p:sldId id="287" r:id="rId29"/>
    <p:sldId id="290" r:id="rId30"/>
    <p:sldId id="291" r:id="rId31"/>
    <p:sldId id="293" r:id="rId32"/>
    <p:sldId id="295" r:id="rId33"/>
    <p:sldId id="296" r:id="rId34"/>
    <p:sldId id="299" r:id="rId35"/>
    <p:sldId id="275" r:id="rId36"/>
    <p:sldId id="297"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46" autoAdjust="0"/>
    <p:restoredTop sz="67939" autoAdjust="0"/>
  </p:normalViewPr>
  <p:slideViewPr>
    <p:cSldViewPr snapToGrid="0" snapToObjects="1">
      <p:cViewPr varScale="1">
        <p:scale>
          <a:sx n="49" d="100"/>
          <a:sy n="49" d="100"/>
        </p:scale>
        <p:origin x="-175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pPr/>
              <a:t>6/9/2011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pPr/>
              <a:t>‹#›</a:t>
            </a:fld>
            <a:endParaRPr lang="en-US" dirty="0"/>
          </a:p>
        </p:txBody>
      </p:sp>
    </p:spTree>
    <p:extLst>
      <p:ext uri="{BB962C8B-B14F-4D97-AF65-F5344CB8AC3E}">
        <p14:creationId xmlns:p14="http://schemas.microsoft.com/office/powerpoint/2010/main" xmlns=""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a:t>
            </a:fld>
            <a:endParaRPr lang="en-US" dirty="0"/>
          </a:p>
        </p:txBody>
      </p:sp>
    </p:spTree>
    <p:extLst>
      <p:ext uri="{BB962C8B-B14F-4D97-AF65-F5344CB8AC3E}">
        <p14:creationId xmlns:p14="http://schemas.microsoft.com/office/powerpoint/2010/main" xmlns="" val="107922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used” (</a:t>
            </a:r>
            <a:r>
              <a:rPr lang="en-US" sz="1200" dirty="0" smtClean="0"/>
              <a:t>Ferrell, B. 2006, p. 925).</a:t>
            </a:r>
            <a:r>
              <a:rPr lang="en-US" sz="1200" baseline="0" dirty="0" smtClean="0"/>
              <a:t>  A</a:t>
            </a:r>
            <a:r>
              <a:rPr lang="en-US" baseline="0" dirty="0" smtClean="0"/>
              <a:t> total of 108 nurse narratives were included in the analysis</a:t>
            </a:r>
            <a:r>
              <a:rPr lang="en-US" sz="1200" dirty="0" smtClean="0"/>
              <a:t>.  The narratives averaged</a:t>
            </a:r>
            <a:r>
              <a:rPr lang="en-US" sz="1200" baseline="0" dirty="0" smtClean="0"/>
              <a:t> about a page typed single space.  The first groups questions consisted of: “Please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B. 2006, p. 925)?</a:t>
            </a:r>
            <a:r>
              <a:rPr lang="en-US" sz="1200" baseline="0" dirty="0" smtClean="0"/>
              <a:t>  Second groups questions: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B. 2006, p. 925)?</a:t>
            </a:r>
            <a:r>
              <a:rPr lang="en-US" sz="1200" baseline="0" dirty="0" smtClean="0"/>
              <a:t>  The narratives were “excellent, depictions of instances of moral distress and theological elements that were not cited frequently” </a:t>
            </a:r>
            <a:r>
              <a:rPr lang="en-US" baseline="0" dirty="0" smtClean="0"/>
              <a:t>(</a:t>
            </a:r>
            <a:r>
              <a:rPr lang="en-US" sz="1200" dirty="0" smtClean="0"/>
              <a:t>Ferrell, B. 2006, p. 925).</a:t>
            </a:r>
            <a:endParaRPr lang="en-US" sz="1200" baseline="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11</a:t>
            </a:fld>
            <a:endParaRPr lang="en-US" dirty="0"/>
          </a:p>
        </p:txBody>
      </p:sp>
    </p:spTree>
    <p:extLst>
      <p:ext uri="{BB962C8B-B14F-4D97-AF65-F5344CB8AC3E}">
        <p14:creationId xmlns:p14="http://schemas.microsoft.com/office/powerpoint/2010/main" xmlns="" val="2547264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Windle</a:t>
            </a:r>
            <a:r>
              <a:rPr lang="en-US" dirty="0" smtClean="0"/>
              <a:t> (2006) discusses</a:t>
            </a:r>
            <a:r>
              <a:rPr lang="en-US" baseline="0" dirty="0" smtClean="0"/>
              <a:t> how relevant </a:t>
            </a:r>
            <a:r>
              <a:rPr lang="en-US" baseline="0" dirty="0" err="1" smtClean="0"/>
              <a:t>Bacteriostatic</a:t>
            </a:r>
            <a:r>
              <a:rPr lang="en-US" baseline="0" dirty="0" smtClean="0"/>
              <a:t> normal saline is to the nursing profession and to the patient. </a:t>
            </a:r>
            <a:r>
              <a:rPr lang="en-US" sz="1200" kern="1200" dirty="0" smtClean="0">
                <a:solidFill>
                  <a:schemeClr val="tx1"/>
                </a:solidFill>
                <a:latin typeface="+mn-lt"/>
                <a:ea typeface="+mn-ea"/>
                <a:cs typeface="+mn-cs"/>
              </a:rPr>
              <a:t>According to Burns and Grove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  </a:t>
            </a:r>
          </a:p>
          <a:p>
            <a:endParaRPr lang="en-US"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Ferrell (2006) discusses how nurses identified</a:t>
            </a:r>
            <a:r>
              <a:rPr lang="en-US" baseline="0" dirty="0" smtClean="0"/>
              <a:t> themselves as being involved in conflicts involving physicians, patients, and family. </a:t>
            </a:r>
            <a:r>
              <a:rPr lang="en-US" sz="1200" kern="1200" dirty="0" smtClean="0">
                <a:solidFill>
                  <a:schemeClr val="tx1"/>
                </a:solidFill>
                <a:latin typeface="+mn-lt"/>
                <a:ea typeface="+mn-ea"/>
                <a:cs typeface="+mn-cs"/>
              </a:rPr>
              <a:t>This article is relevant to nursing practice because this will offer nurses and future nurses a chance to see how important it is to be involved in the patient care and to guide them to make decisions for themselves. Some ethical issues may arise from this because the physician may want the nurse to do the explaining or the physician may not explain thoroughly what is happening to the</a:t>
            </a:r>
            <a:r>
              <a:rPr lang="en-US" sz="1200" kern="1200" baseline="0" dirty="0" smtClean="0">
                <a:solidFill>
                  <a:schemeClr val="tx1"/>
                </a:solidFill>
                <a:latin typeface="+mn-lt"/>
                <a:ea typeface="+mn-ea"/>
                <a:cs typeface="+mn-cs"/>
              </a:rPr>
              <a:t> patient. </a:t>
            </a:r>
            <a:r>
              <a:rPr lang="en-US" sz="1200" kern="1200" dirty="0" smtClean="0">
                <a:solidFill>
                  <a:schemeClr val="tx1"/>
                </a:solidFill>
                <a:latin typeface="+mn-lt"/>
                <a:ea typeface="+mn-ea"/>
                <a:cs typeface="+mn-cs"/>
              </a:rPr>
              <a:t>Sometimes the physician needs to explain situations to the family and the family doesn’t understand what is being said. The nurse is the one who has to deal with this most of the time to make sure the family and the patient understand. That can be by letting the physician know what is going on, explaining as much as he or she can to the patient and or the family. This article uses secondary analysis to support this research; which involves studying data collected in another study (Burns and Grove, 2009).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dirty="0" smtClean="0"/>
              <a:t>Discuss the research questions being addressed in each article and why each study was done.</a:t>
            </a:r>
          </a:p>
          <a:p>
            <a:pPr marL="0" indent="0">
              <a:buNone/>
            </a:pPr>
            <a:endParaRPr lang="en-US" sz="1200" b="1" dirty="0" smtClean="0"/>
          </a:p>
          <a:p>
            <a:pPr marL="0" indent="0">
              <a:buNone/>
            </a:pPr>
            <a:r>
              <a:rPr lang="en-US" sz="1200" b="0" dirty="0" smtClean="0"/>
              <a:t>According</a:t>
            </a:r>
            <a:r>
              <a:rPr lang="en-US" sz="1200" b="0" baseline="0" dirty="0" smtClean="0"/>
              <a:t> to </a:t>
            </a:r>
            <a:r>
              <a:rPr lang="en-US" sz="1200" b="0" baseline="0" dirty="0" err="1" smtClean="0"/>
              <a:t>Windle</a:t>
            </a:r>
            <a:r>
              <a:rPr lang="en-US" sz="1200" b="0" baseline="0" dirty="0" smtClean="0"/>
              <a:t>, et el. (2006),  “The purpose of this study was to determine whether a difference existed in pain with </a:t>
            </a:r>
            <a:r>
              <a:rPr lang="en-US" sz="1200" b="0" baseline="0" dirty="0" err="1" smtClean="0"/>
              <a:t>intradermal</a:t>
            </a:r>
            <a:r>
              <a:rPr lang="en-US" sz="1200" b="0" baseline="0" dirty="0" smtClean="0"/>
              <a:t> injection and pain with </a:t>
            </a:r>
            <a:r>
              <a:rPr lang="en-US" sz="1200" b="0" baseline="0" dirty="0" err="1" smtClean="0"/>
              <a:t>venipuncture</a:t>
            </a:r>
            <a:r>
              <a:rPr lang="en-US" sz="1200" b="0" baseline="0" dirty="0" smtClean="0"/>
              <a:t> when </a:t>
            </a:r>
            <a:r>
              <a:rPr lang="en-US" sz="1200" b="0" baseline="0" dirty="0" err="1" smtClean="0"/>
              <a:t>intradermal</a:t>
            </a:r>
            <a:r>
              <a:rPr lang="en-US" sz="1200" b="0" baseline="0" dirty="0" smtClean="0"/>
              <a:t> anesthesia was used” (p. 251). Simply put, the study was done to find the least painful form of </a:t>
            </a:r>
            <a:r>
              <a:rPr lang="en-US" sz="1200" b="0" baseline="0" dirty="0" err="1" smtClean="0"/>
              <a:t>intradermal</a:t>
            </a:r>
            <a:r>
              <a:rPr lang="en-US" sz="1200" b="0" baseline="0" dirty="0" smtClean="0"/>
              <a:t> anesthesia, or possibly even the absence of anesthetics when placing an intravenous line. </a:t>
            </a:r>
          </a:p>
          <a:p>
            <a:pPr marL="0" indent="0">
              <a:buNone/>
            </a:pPr>
            <a:endParaRPr lang="en-US" sz="1200" b="0" baseline="0" dirty="0" smtClean="0"/>
          </a:p>
          <a:p>
            <a:pPr marL="0" indent="0">
              <a:buNone/>
            </a:pPr>
            <a:r>
              <a:rPr lang="en-US" sz="1200" b="0" dirty="0" smtClean="0"/>
              <a:t>According to Ferrell (2006), the purpose of this article is</a:t>
            </a:r>
            <a:r>
              <a:rPr lang="en-US" sz="1200" b="0" baseline="0" dirty="0" smtClean="0"/>
              <a:t> “to explore the topic of moral distress in nurses related to witnessing futile care” (p. 922). </a:t>
            </a:r>
            <a:endParaRPr lang="en-US" sz="1200" b="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Ferrell</a:t>
            </a:r>
            <a:r>
              <a:rPr lang="en-US" baseline="0" dirty="0" smtClean="0"/>
              <a:t> (2006) discusses how issues relating to futile treatment can be identified and related to nursing practice. Futile can be defined, as it is in the Merriam-Webster dictionary as “incapable of producing any result; ineffective; useless; not successful” (Futile, </a:t>
            </a:r>
            <a:r>
              <a:rPr lang="en-US" baseline="0" dirty="0" err="1" smtClean="0"/>
              <a:t>n.d</a:t>
            </a:r>
            <a:r>
              <a:rPr lang="en-US" baseline="0" dirty="0" smtClean="0"/>
              <a:t>.). </a:t>
            </a:r>
            <a:r>
              <a:rPr lang="en-US" sz="1200" kern="1200" dirty="0" smtClean="0">
                <a:solidFill>
                  <a:schemeClr val="tx1"/>
                </a:solidFill>
                <a:latin typeface="+mn-lt"/>
                <a:ea typeface="+mn-ea"/>
                <a:cs typeface="+mn-cs"/>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a:t>
            </a:r>
            <a:r>
              <a:rPr lang="en-US" dirty="0" smtClean="0"/>
              <a:t> </a:t>
            </a:r>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r>
              <a:rPr lang="en-US" sz="1200" kern="1200" dirty="0" smtClean="0">
                <a:solidFill>
                  <a:schemeClr val="tx1"/>
                </a:solidFill>
                <a:latin typeface="+mn-lt"/>
                <a:ea typeface="+mn-ea"/>
                <a:cs typeface="+mn-cs"/>
              </a:rPr>
              <a:t> </a:t>
            </a:r>
          </a:p>
          <a:p>
            <a:r>
              <a:rPr lang="en-US" dirty="0" err="1" smtClean="0"/>
              <a:t>Windle</a:t>
            </a:r>
            <a:r>
              <a:rPr lang="en-US" dirty="0" smtClean="0"/>
              <a:t>, Kwan,</a:t>
            </a:r>
            <a:r>
              <a:rPr lang="en-US" baseline="0" dirty="0" smtClean="0"/>
              <a:t> Warwick, </a:t>
            </a:r>
            <a:r>
              <a:rPr lang="en-US" baseline="0" dirty="0" err="1" smtClean="0"/>
              <a:t>Sibayan</a:t>
            </a:r>
            <a:r>
              <a:rPr lang="en-US" baseline="0" dirty="0" smtClean="0"/>
              <a:t>, Espiritu, and </a:t>
            </a:r>
            <a:r>
              <a:rPr lang="en-US" baseline="0" dirty="0" err="1" smtClean="0"/>
              <a:t>Vergara</a:t>
            </a:r>
            <a:r>
              <a:rPr lang="en-US" baseline="0" dirty="0" smtClean="0"/>
              <a:t> </a:t>
            </a:r>
            <a:r>
              <a:rPr lang="en-US" baseline="0" dirty="0" err="1" smtClean="0"/>
              <a:t>disucss</a:t>
            </a:r>
            <a:r>
              <a:rPr lang="en-US" baseline="0" dirty="0" smtClean="0"/>
              <a:t> (2006) how making the comparison of </a:t>
            </a:r>
            <a:r>
              <a:rPr lang="en-US" baseline="0" dirty="0" err="1" smtClean="0"/>
              <a:t>Bacteriostatic</a:t>
            </a:r>
            <a:r>
              <a:rPr lang="en-US" baseline="0" dirty="0" smtClean="0"/>
              <a:t> normal saline and </a:t>
            </a:r>
            <a:r>
              <a:rPr lang="en-US" baseline="0" dirty="0" err="1" smtClean="0"/>
              <a:t>Lidocaine</a:t>
            </a:r>
            <a:r>
              <a:rPr lang="en-US" baseline="0" dirty="0" smtClean="0"/>
              <a:t> are different and how the nursing practice can benefit from this. </a:t>
            </a:r>
            <a:r>
              <a:rPr lang="en-US" sz="1200" kern="1200" dirty="0" smtClean="0">
                <a:solidFill>
                  <a:schemeClr val="tx1"/>
                </a:solidFill>
                <a:latin typeface="+mn-lt"/>
                <a:ea typeface="+mn-ea"/>
                <a:cs typeface="+mn-cs"/>
              </a:rPr>
              <a:t>Research has concluded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group reported less pain after IV insertion than the BNS group. Also 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Results also showed that BNS is less expensive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has lower adverse effects and should be considered an option for local anesthetic for IV insertion hospital wide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This can change how IVs are started in preoperative areas and can be beneficial to the patient and the hospital. According to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BNS is also safe and cost effective; and </a:t>
            </a:r>
            <a:r>
              <a:rPr lang="en-US" sz="1200" kern="1200" dirty="0" err="1" smtClean="0">
                <a:solidFill>
                  <a:schemeClr val="tx1"/>
                </a:solidFill>
                <a:latin typeface="+mn-lt"/>
                <a:ea typeface="+mn-ea"/>
                <a:cs typeface="+mn-cs"/>
              </a:rPr>
              <a:t>and</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medication for an IV line insertion should improve overall satisfaction quality of care for all patients.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Burns and</a:t>
            </a:r>
            <a:r>
              <a:rPr lang="en-US" baseline="0" dirty="0" smtClean="0"/>
              <a:t> Groove(2009) page 201 list these factors as important to authenticating the informed consent process. You cant get them all but the more you have the more chances are that informed consent was acquired the ethical way.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24</a:t>
            </a:fld>
            <a:endParaRPr lang="en-US"/>
          </a:p>
        </p:txBody>
      </p:sp>
    </p:spTree>
    <p:extLst>
      <p:ext uri="{BB962C8B-B14F-4D97-AF65-F5344CB8AC3E}">
        <p14:creationId xmlns:p14="http://schemas.microsoft.com/office/powerpoint/2010/main" xmlns="" val="31793488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just lists the the steps</a:t>
            </a:r>
            <a:r>
              <a:rPr lang="en-US" baseline="0" dirty="0" smtClean="0"/>
              <a:t> taken to acquire the informed consent from the nurses who took part in the study. The author Ferrell stated that the nurses were educated about the whole process and only those who gave permission for their work to be used were actually used in the study.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25</a:t>
            </a:fld>
            <a:endParaRPr lang="en-US"/>
          </a:p>
        </p:txBody>
      </p:sp>
    </p:spTree>
    <p:extLst>
      <p:ext uri="{BB962C8B-B14F-4D97-AF65-F5344CB8AC3E}">
        <p14:creationId xmlns:p14="http://schemas.microsoft.com/office/powerpoint/2010/main" xmlns="" val="41808257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break down of the major differences between the two studies was gotten from Burns and Groove chapter 2 and provides a general view for the two studies.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26</a:t>
            </a:fld>
            <a:endParaRPr lang="en-US"/>
          </a:p>
        </p:txBody>
      </p:sp>
    </p:spTree>
    <p:extLst>
      <p:ext uri="{BB962C8B-B14F-4D97-AF65-F5344CB8AC3E}">
        <p14:creationId xmlns:p14="http://schemas.microsoft.com/office/powerpoint/2010/main" xmlns="" val="30872323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Windle</a:t>
            </a:r>
            <a:r>
              <a:rPr lang="en-US" baseline="0" dirty="0" smtClean="0"/>
              <a:t> group was a bit different as they didn't</a:t>
            </a:r>
            <a:r>
              <a:rPr lang="fr-FR" baseline="0" dirty="0" smtClean="0"/>
              <a:t>’</a:t>
            </a:r>
            <a:r>
              <a:rPr lang="en-US" baseline="0" dirty="0" smtClean="0"/>
              <a:t>t get into details about the process followed during the research but getting approval from the two body’s might help the validity of their research as they would always look out for the safety of the participant. It would have helped thought if they stated the process used to get the consent.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27</a:t>
            </a:fld>
            <a:endParaRPr lang="en-US"/>
          </a:p>
        </p:txBody>
      </p:sp>
    </p:spTree>
    <p:extLst>
      <p:ext uri="{BB962C8B-B14F-4D97-AF65-F5344CB8AC3E}">
        <p14:creationId xmlns:p14="http://schemas.microsoft.com/office/powerpoint/2010/main" xmlns="" val="27594103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According to the study there was concise information gathering</a:t>
            </a:r>
            <a:r>
              <a:rPr lang="en-US" baseline="0" dirty="0" smtClean="0"/>
              <a:t> and extra time was taken to fix possible errors in the research process as the researcher changed her survey when it was discovered that the participants didn't</a:t>
            </a:r>
            <a:r>
              <a:rPr lang="fr-FR" baseline="0" dirty="0" smtClean="0"/>
              <a:t>’</a:t>
            </a:r>
            <a:r>
              <a:rPr lang="en-US" baseline="0" dirty="0" smtClean="0"/>
              <a:t>t take into consideration the impact on the nursing profession. So the second and third survey was geared at including that information (Ferrell, 2006) </a:t>
            </a:r>
            <a:endParaRPr lang="en-US" dirty="0" smtClean="0"/>
          </a:p>
          <a:p>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28</a:t>
            </a:fld>
            <a:endParaRPr lang="en-US"/>
          </a:p>
        </p:txBody>
      </p:sp>
    </p:spTree>
    <p:extLst>
      <p:ext uri="{BB962C8B-B14F-4D97-AF65-F5344CB8AC3E}">
        <p14:creationId xmlns:p14="http://schemas.microsoft.com/office/powerpoint/2010/main" xmlns="" val="40669900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quantitative research</a:t>
            </a:r>
            <a:r>
              <a:rPr lang="en-US" baseline="0" dirty="0" smtClean="0"/>
              <a:t> paper and as such was more precise in its research process. It was more of a quasi experimental research as opposed to a correlational one.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29</a:t>
            </a:fld>
            <a:endParaRPr lang="en-US"/>
          </a:p>
        </p:txBody>
      </p:sp>
    </p:spTree>
    <p:extLst>
      <p:ext uri="{BB962C8B-B14F-4D97-AF65-F5344CB8AC3E}">
        <p14:creationId xmlns:p14="http://schemas.microsoft.com/office/powerpoint/2010/main" xmlns="" val="38002023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These methods and steps</a:t>
            </a:r>
            <a:r>
              <a:rPr lang="en-US" baseline="0" dirty="0" smtClean="0"/>
              <a:t> taken during the research help to validate the results as it makes it more precise with less interpretation errors from the researchers.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t>Discuss</a:t>
            </a:r>
            <a:r>
              <a:rPr lang="en-US" sz="1200" b="1" baseline="0" dirty="0" smtClean="0"/>
              <a:t> the independent and dependent variables in the article by </a:t>
            </a:r>
            <a:r>
              <a:rPr lang="en-US" sz="1200" b="1" baseline="0" dirty="0" err="1" smtClean="0"/>
              <a:t>Windle</a:t>
            </a:r>
            <a:r>
              <a:rPr lang="en-US" sz="1200" b="1" baseline="0" dirty="0" smtClean="0"/>
              <a:t>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an independent variable is defined as “treatment, intervention, or experimental activity that is manipulated or varied by the researcher to create an effect on the dependent variable” (p. 703). The dependent variable is defined as the “response, behavior, or outcome that is predicted and measured in research” (Burns &amp; Groves, 2009, p. 696). In this case, </a:t>
            </a:r>
            <a:r>
              <a:rPr lang="en-US" sz="1200" b="0" baseline="0" dirty="0" err="1" smtClean="0"/>
              <a:t>Windle’s</a:t>
            </a:r>
            <a:r>
              <a:rPr lang="en-US" sz="1200" b="0" baseline="0" dirty="0" smtClean="0"/>
              <a:t> independent variables are the types of </a:t>
            </a:r>
            <a:r>
              <a:rPr lang="en-US" sz="1200" b="0" baseline="0" dirty="0" err="1" smtClean="0"/>
              <a:t>intradermal</a:t>
            </a:r>
            <a:r>
              <a:rPr lang="en-US" sz="1200" b="0" baseline="0" dirty="0" smtClean="0"/>
              <a:t> anesthesia used for intravenous line placement—</a:t>
            </a:r>
            <a:r>
              <a:rPr lang="en-US" sz="1200" b="0" baseline="0" dirty="0" err="1" smtClean="0"/>
              <a:t>lidocaine</a:t>
            </a:r>
            <a:r>
              <a:rPr lang="en-US" sz="1200" b="0" baseline="0" dirty="0" smtClean="0"/>
              <a:t>, </a:t>
            </a:r>
            <a:r>
              <a:rPr lang="en-US" sz="1200" b="0" baseline="0" dirty="0" err="1" smtClean="0"/>
              <a:t>bacteriostatic</a:t>
            </a:r>
            <a:r>
              <a:rPr lang="en-US" sz="1200" b="0" baseline="0" dirty="0" smtClean="0"/>
              <a:t> normal saline, or no local anesthetic. The dependent variable, which changed based on the independent variable, was the pain or discomfort level that was measured by using a modified visual analog scale. </a:t>
            </a:r>
            <a:endParaRPr lang="en-US" sz="1200" b="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4</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Rigor is the strive for excellence in research and involves</a:t>
            </a:r>
            <a:r>
              <a:rPr lang="en-US" baseline="0" dirty="0" smtClean="0"/>
              <a:t> </a:t>
            </a:r>
            <a:r>
              <a:rPr lang="en-US" baseline="0" dirty="0" err="1" smtClean="0"/>
              <a:t>disicpline</a:t>
            </a:r>
            <a:r>
              <a:rPr lang="en-US" baseline="0" dirty="0" smtClean="0"/>
              <a:t>, </a:t>
            </a:r>
            <a:r>
              <a:rPr lang="en-US" baseline="0" dirty="0" err="1" smtClean="0"/>
              <a:t>scruplous</a:t>
            </a:r>
            <a:r>
              <a:rPr lang="en-US" baseline="0" dirty="0" smtClean="0"/>
              <a:t> adherence to detail and strict accuracy (Burns and groove, 2009) page 35. </a:t>
            </a:r>
            <a:r>
              <a:rPr lang="en-US" baseline="0" dirty="0" err="1" smtClean="0"/>
              <a:t>Levene’s</a:t>
            </a:r>
            <a:r>
              <a:rPr lang="en-US" baseline="0" dirty="0" smtClean="0"/>
              <a:t> test of equality is </a:t>
            </a:r>
            <a:r>
              <a:rPr lang="en-US" dirty="0" smtClean="0"/>
              <a:t>inferential statistic used to assess the equality of variances in different samples. This</a:t>
            </a:r>
            <a:r>
              <a:rPr lang="en-US" baseline="0" dirty="0" smtClean="0"/>
              <a:t> shows dedication to detail as the researchers went back to set a higher level to reduce the ration of error from the test.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31</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Control in a research program occurs</a:t>
            </a:r>
            <a:r>
              <a:rPr lang="en-US" baseline="0" dirty="0" smtClean="0"/>
              <a:t> when the researcher imposes rules to decrease the possibility of error and thus increases the probability that study’s finding are an accurate reflection of reality. Burns and Groove 2009 page 35</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32</a:t>
            </a:fld>
            <a:endParaRPr lang="en-US"/>
          </a:p>
        </p:txBody>
      </p:sp>
    </p:spTree>
    <p:extLst>
      <p:ext uri="{BB962C8B-B14F-4D97-AF65-F5344CB8AC3E}">
        <p14:creationId xmlns:p14="http://schemas.microsoft.com/office/powerpoint/2010/main" xmlns="" val="431735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Research. (</a:t>
            </a:r>
            <a:r>
              <a:rPr lang="en-US" sz="1200" kern="1200" dirty="0" err="1" smtClean="0">
                <a:solidFill>
                  <a:schemeClr val="tx1"/>
                </a:solidFill>
                <a:latin typeface="+mn-lt"/>
                <a:ea typeface="+mn-ea"/>
                <a:cs typeface="+mn-cs"/>
              </a:rPr>
              <a:t>n.d</a:t>
            </a:r>
            <a:r>
              <a:rPr lang="en-US" sz="1200" kern="1200" dirty="0" smtClean="0">
                <a:solidFill>
                  <a:schemeClr val="tx1"/>
                </a:solidFill>
                <a:latin typeface="+mn-lt"/>
                <a:ea typeface="+mn-ea"/>
                <a:cs typeface="+mn-cs"/>
              </a:rPr>
              <a:t>.) In </a:t>
            </a:r>
            <a:r>
              <a:rPr lang="en-US" sz="1200" i="1" kern="1200" dirty="0" smtClean="0">
                <a:solidFill>
                  <a:schemeClr val="tx1"/>
                </a:solidFill>
                <a:latin typeface="+mn-lt"/>
                <a:ea typeface="+mn-ea"/>
                <a:cs typeface="+mn-cs"/>
              </a:rPr>
              <a:t>Merriam-Webster Dictionary online. Retrieved from </a:t>
            </a:r>
          </a:p>
          <a:p>
            <a:r>
              <a:rPr lang="en-US" sz="1200" i="1" kern="1200" dirty="0" smtClean="0">
                <a:solidFill>
                  <a:schemeClr val="tx1"/>
                </a:solidFill>
                <a:latin typeface="+mn-lt"/>
                <a:ea typeface="+mn-ea"/>
                <a:cs typeface="+mn-cs"/>
              </a:rPr>
              <a:t>               http://www.merriam-webster.com/dictionary/research</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35</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t>
            </a: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dirty="0" smtClean="0">
                <a:solidFill>
                  <a:schemeClr val="tx1"/>
                </a:solidFill>
                <a:effectLst/>
                <a:latin typeface="+mn-lt"/>
                <a:ea typeface="+mn-ea"/>
                <a:cs typeface="+mn-cs"/>
              </a:rPr>
              <a:t>p.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needed for the sample.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smtClean="0">
              <a:ln>
                <a:noFill/>
              </a:ln>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F909AE-4B74-6E49-A68E-A6D04BF5A1BC}" type="slidenum">
              <a:rPr lang="en-US" smtClean="0"/>
              <a:pPr/>
              <a:t>5</a:t>
            </a:fld>
            <a:endParaRPr lang="en-US" dirty="0"/>
          </a:p>
        </p:txBody>
      </p:sp>
    </p:spTree>
    <p:extLst>
      <p:ext uri="{BB962C8B-B14F-4D97-AF65-F5344CB8AC3E}">
        <p14:creationId xmlns:p14="http://schemas.microsoft.com/office/powerpoint/2010/main" xmlns="" val="1140234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Since the scope of the study has 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Burns&amp;Grove,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of while were males and 56.9% females” (Windle et al., 2006, p. 256).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6</a:t>
            </a:fld>
            <a:endParaRPr lang="en-US" dirty="0"/>
          </a:p>
        </p:txBody>
      </p:sp>
    </p:spTree>
    <p:extLst>
      <p:ext uri="{BB962C8B-B14F-4D97-AF65-F5344CB8AC3E}">
        <p14:creationId xmlns:p14="http://schemas.microsoft.com/office/powerpoint/2010/main" xmlns="" val="122780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educate 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p>
        </p:txBody>
      </p:sp>
      <p:sp>
        <p:nvSpPr>
          <p:cNvPr id="4" name="Slide Number Placeholder 3"/>
          <p:cNvSpPr>
            <a:spLocks noGrp="1"/>
          </p:cNvSpPr>
          <p:nvPr>
            <p:ph type="sldNum" sz="quarter" idx="10"/>
          </p:nvPr>
        </p:nvSpPr>
        <p:spPr/>
        <p:txBody>
          <a:bodyPr/>
          <a:lstStyle/>
          <a:p>
            <a:fld id="{02F909AE-4B74-6E49-A68E-A6D04BF5A1BC}" type="slidenum">
              <a:rPr lang="en-US" smtClean="0"/>
              <a:pPr/>
              <a:t>7</a:t>
            </a:fld>
            <a:endParaRPr lang="en-US" dirty="0"/>
          </a:p>
        </p:txBody>
      </p:sp>
    </p:spTree>
    <p:extLst>
      <p:ext uri="{BB962C8B-B14F-4D97-AF65-F5344CB8AC3E}">
        <p14:creationId xmlns:p14="http://schemas.microsoft.com/office/powerpoint/2010/main" xmlns="" val="1860808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narratives wrote by the nurses were “coded to identify quantitatively the elements of the experience of moral distress as well as to obtaining qualitative examples” (</a:t>
            </a:r>
            <a:r>
              <a:rPr lang="en-US" sz="1200" dirty="0" smtClean="0"/>
              <a:t>Ferrell, B.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B. 2006).  Out of the two courses the nurses had a total of 108 nurse narratives to be included in analysis </a:t>
            </a:r>
            <a:r>
              <a:rPr lang="en-US" baseline="0" dirty="0" smtClean="0"/>
              <a:t>(</a:t>
            </a:r>
            <a:r>
              <a:rPr lang="en-US" sz="1200" dirty="0" smtClean="0"/>
              <a:t>Ferrell, B. 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B. 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 B. 2006, p. 925).</a:t>
            </a:r>
            <a:r>
              <a:rPr lang="en-US" sz="1200" baseline="0" dirty="0" smtClean="0"/>
              <a:t>  </a:t>
            </a:r>
            <a:r>
              <a:rPr lang="en-US" sz="1200" b="0" baseline="0" dirty="0" smtClean="0"/>
              <a:t>According to Burns and Groves (2009), </a:t>
            </a:r>
            <a:r>
              <a:rPr lang="en-US" sz="1200" dirty="0" smtClean="0"/>
              <a:t>“Theoretical</a:t>
            </a:r>
            <a:r>
              <a:rPr lang="en-US" sz="1200" baseline="0" dirty="0" smtClean="0"/>
              <a:t> sampling is used in grounded theory research to advance the development of a selected theory throughout the research process” (</a:t>
            </a:r>
            <a:r>
              <a:rPr lang="en-US" sz="1200" b="0" kern="1200" dirty="0" smtClean="0">
                <a:solidFill>
                  <a:schemeClr val="tx1"/>
                </a:solidFill>
                <a:effectLst/>
                <a:latin typeface="+mn-lt"/>
                <a:ea typeface="+mn-ea"/>
                <a:cs typeface="+mn-cs"/>
              </a:rPr>
              <a:t>p. 356).   The researcher gathers</a:t>
            </a:r>
            <a:r>
              <a:rPr lang="en-US" sz="1200" b="0" kern="1200" baseline="0" dirty="0" smtClean="0">
                <a:solidFill>
                  <a:schemeClr val="tx1"/>
                </a:solidFill>
                <a:effectLst/>
                <a:latin typeface="+mn-lt"/>
                <a:ea typeface="+mn-ea"/>
                <a:cs typeface="+mn-cs"/>
              </a:rPr>
              <a:t> data from any individual that can provided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r>
              <a:rPr lang="en-US" sz="1200" baseline="0" dirty="0" smtClean="0"/>
              <a:t>(</a:t>
            </a:r>
            <a:r>
              <a:rPr lang="en-US" sz="1200" b="0" kern="1200" dirty="0" smtClean="0">
                <a:solidFill>
                  <a:schemeClr val="tx1"/>
                </a:solidFill>
                <a:effectLst/>
                <a:latin typeface="+mn-lt"/>
                <a:ea typeface="+mn-ea"/>
                <a:cs typeface="+mn-cs"/>
              </a:rPr>
              <a:t>Burns&amp;Grove, 2009, p. 356).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8</a:t>
            </a:fld>
            <a:endParaRPr lang="en-US" dirty="0"/>
          </a:p>
        </p:txBody>
      </p:sp>
    </p:spTree>
    <p:extLst>
      <p:ext uri="{BB962C8B-B14F-4D97-AF65-F5344CB8AC3E}">
        <p14:creationId xmlns:p14="http://schemas.microsoft.com/office/powerpoint/2010/main" xmlns="" val="1737240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9</a:t>
            </a:fld>
            <a:endParaRPr lang="en-US" dirty="0"/>
          </a:p>
        </p:txBody>
      </p:sp>
    </p:spTree>
    <p:extLst>
      <p:ext uri="{BB962C8B-B14F-4D97-AF65-F5344CB8AC3E}">
        <p14:creationId xmlns:p14="http://schemas.microsoft.com/office/powerpoint/2010/main" xmlns="" val="3805221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numbers of variables under a study</a:t>
            </a:r>
            <a:r>
              <a:rPr lang="en-US" baseline="0" dirty="0" smtClean="0"/>
              <a:t> grows, the needed sample size may also increase”</a:t>
            </a:r>
            <a:r>
              <a:rPr lang="en-US" sz="1200" baseline="0" dirty="0" smtClean="0"/>
              <a:t> (</a:t>
            </a:r>
            <a:r>
              <a:rPr lang="en-US" sz="1200" b="0" kern="1200" dirty="0" smtClean="0">
                <a:solidFill>
                  <a:schemeClr val="tx1"/>
                </a:solidFill>
                <a:effectLst/>
                <a:latin typeface="+mn-lt"/>
                <a:ea typeface="+mn-ea"/>
                <a:cs typeface="+mn-cs"/>
              </a:rPr>
              <a:t>Burns &amp; Grove, 2009, p. 360). </a:t>
            </a:r>
            <a:r>
              <a:rPr lang="en-US" sz="1200" b="0" baseline="0" dirty="0" smtClean="0"/>
              <a:t>According to Ferrell (2006),</a:t>
            </a:r>
            <a:r>
              <a:rPr lang="en-US" sz="1200" b="0" kern="1200" dirty="0" smtClean="0">
                <a:solidFill>
                  <a:schemeClr val="tx1"/>
                </a:solidFill>
                <a:effectLst/>
                <a:latin typeface="+mn-lt"/>
                <a:ea typeface="+mn-ea"/>
                <a:cs typeface="+mn-cs"/>
              </a:rPr>
              <a:t>  “The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sz="1200" dirty="0" smtClean="0"/>
              <a:t>p. 923).</a:t>
            </a:r>
            <a:r>
              <a:rPr lang="en-US" sz="1200" baseline="0" dirty="0" smtClean="0"/>
              <a:t>  </a:t>
            </a:r>
            <a:r>
              <a:rPr lang="en-US" sz="1200" dirty="0" smtClean="0"/>
              <a:t>The 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 &amp; Grove,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 &amp; Grove, 2009, p. 360).</a:t>
            </a:r>
            <a:r>
              <a:rPr lang="en-US" sz="1200" b="0" kern="1200" baseline="0" dirty="0" smtClean="0">
                <a:solidFill>
                  <a:schemeClr val="tx1"/>
                </a:solidFill>
                <a:effectLst/>
                <a:latin typeface="+mn-lt"/>
                <a:ea typeface="+mn-ea"/>
                <a:cs typeface="+mn-cs"/>
              </a:rPr>
              <a:t>  Between the two end-of-life courses there was a difference between the two groups when mentioning culture, so if there had been more participants there possibly culture would hold 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well-informed, and communicative participants</a:t>
            </a:r>
            <a:r>
              <a:rPr lang="en-US" sz="1200" b="0" kern="1200" baseline="0" dirty="0" smtClean="0">
                <a:solidFill>
                  <a:schemeClr val="tx1"/>
                </a:solidFill>
                <a:effectLst/>
                <a:latin typeface="+mn-lt"/>
                <a:ea typeface="+mn-ea"/>
                <a:cs typeface="+mn-cs"/>
              </a:rPr>
              <a:t> and the quality of information obtained from the document review influences the sample size”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p:txBody>
      </p:sp>
      <p:sp>
        <p:nvSpPr>
          <p:cNvPr id="4" name="Slide Number Placeholder 3"/>
          <p:cNvSpPr>
            <a:spLocks noGrp="1"/>
          </p:cNvSpPr>
          <p:nvPr>
            <p:ph type="sldNum" sz="quarter" idx="10"/>
          </p:nvPr>
        </p:nvSpPr>
        <p:spPr/>
        <p:txBody>
          <a:bodyPr/>
          <a:lstStyle/>
          <a:p>
            <a:fld id="{02F909AE-4B74-6E49-A68E-A6D04BF5A1BC}" type="slidenum">
              <a:rPr lang="en-US" smtClean="0"/>
              <a:pPr/>
              <a:t>10</a:t>
            </a:fld>
            <a:endParaRPr lang="en-US" dirty="0"/>
          </a:p>
        </p:txBody>
      </p:sp>
    </p:spTree>
    <p:extLst>
      <p:ext uri="{BB962C8B-B14F-4D97-AF65-F5344CB8AC3E}">
        <p14:creationId xmlns:p14="http://schemas.microsoft.com/office/powerpoint/2010/main" xmlns="" val="233999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28A91C-517E-834F-83E8-6FD40E9DA300}" type="datetimeFigureOut">
              <a:rPr lang="en-US" smtClean="0"/>
              <a:pPr/>
              <a:t>6/9/2011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0052C7A-7AB5-D443-A83C-7A7D1B2EC8C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28A91C-517E-834F-83E8-6FD40E9DA300}" type="datetimeFigureOut">
              <a:rPr lang="en-US" smtClean="0"/>
              <a:pPr/>
              <a:t>6/9/2011</a:t>
            </a:fld>
            <a:endParaRPr lang="en-US" dirty="0"/>
          </a:p>
        </p:txBody>
      </p:sp>
      <p:sp>
        <p:nvSpPr>
          <p:cNvPr id="9" name="Slide Number Placeholder 8"/>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0052C7A-7AB5-D443-A83C-7A7D1B2EC8C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28A91C-517E-834F-83E8-6FD40E9DA300}" type="datetimeFigureOut">
              <a:rPr lang="en-US" smtClean="0"/>
              <a:pPr/>
              <a:t>6/9/2011</a:t>
            </a:fld>
            <a:endParaRPr lang="en-US" dirty="0"/>
          </a:p>
        </p:txBody>
      </p:sp>
      <p:sp>
        <p:nvSpPr>
          <p:cNvPr id="7" name="Slide Number Placeholder 6"/>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28A91C-517E-834F-83E8-6FD40E9DA300}" type="datetimeFigureOut">
              <a:rPr lang="en-US" smtClean="0"/>
              <a:pPr/>
              <a:t>6/9/2011</a:t>
            </a:fld>
            <a:endParaRPr lang="en-US" dirty="0"/>
          </a:p>
        </p:txBody>
      </p:sp>
      <p:sp>
        <p:nvSpPr>
          <p:cNvPr id="22" name="Slide Number Placeholder 21"/>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28A91C-517E-834F-83E8-6FD40E9DA300}" type="datetimeFigureOut">
              <a:rPr lang="en-US" smtClean="0"/>
              <a:pPr/>
              <a:t>6/9/2011</a:t>
            </a:fld>
            <a:endParaRPr lang="en-US" dirty="0"/>
          </a:p>
        </p:txBody>
      </p:sp>
      <p:sp>
        <p:nvSpPr>
          <p:cNvPr id="18" name="Slide Number Placeholder 17"/>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28A91C-517E-834F-83E8-6FD40E9DA300}" type="datetimeFigureOut">
              <a:rPr lang="en-US" smtClean="0"/>
              <a:pPr/>
              <a:t>6/9/2011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052C7A-7AB5-D443-A83C-7A7D1B2EC8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928730"/>
            <a:ext cx="6172200" cy="1894362"/>
          </a:xfrm>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p:txBody>
          <a:bodyPr>
            <a:normAutofit fontScale="85000" lnSpcReduction="20000"/>
          </a:bodyPr>
          <a:lstStyle/>
          <a:p>
            <a:r>
              <a:rPr lang="en-US" sz="2000" dirty="0" err="1" smtClean="0"/>
              <a:t>LaShawnna</a:t>
            </a:r>
            <a:r>
              <a:rPr lang="en-US" sz="2000" dirty="0" smtClean="0"/>
              <a:t> Tyler, Jennifer Wang, Jenny Weidner, Kelsey </a:t>
            </a:r>
            <a:r>
              <a:rPr lang="en-US" sz="2000" dirty="0" err="1" smtClean="0"/>
              <a:t>Usselman</a:t>
            </a:r>
            <a:r>
              <a:rPr lang="en-US" sz="2000" dirty="0" smtClean="0"/>
              <a:t>, &amp; </a:t>
            </a:r>
            <a:r>
              <a:rPr lang="en-US" sz="2000" dirty="0" err="1" smtClean="0"/>
              <a:t>Uzoaru</a:t>
            </a:r>
            <a:r>
              <a:rPr lang="en-US" sz="2000" dirty="0" smtClean="0"/>
              <a:t> </a:t>
            </a:r>
            <a:r>
              <a:rPr lang="en-US" sz="2000" dirty="0" err="1" smtClean="0"/>
              <a:t>Weruche</a:t>
            </a:r>
            <a:endParaRPr lang="en-US" sz="2000" dirty="0" smtClean="0"/>
          </a:p>
          <a:p>
            <a:r>
              <a:rPr lang="en-US" sz="2000" dirty="0" smtClean="0"/>
              <a:t>Lakeview College of Nursing</a:t>
            </a:r>
          </a:p>
          <a:p>
            <a:r>
              <a:rPr lang="en-US" sz="2000" dirty="0" smtClean="0"/>
              <a:t>N302-Nursing Research</a:t>
            </a:r>
          </a:p>
          <a:p>
            <a:r>
              <a:rPr lang="en-US" sz="2000" dirty="0" smtClean="0"/>
              <a:t>June 12, 2011</a:t>
            </a:r>
          </a:p>
          <a:p>
            <a:endParaRPr lang="en-US" dirty="0"/>
          </a:p>
        </p:txBody>
      </p:sp>
    </p:spTree>
    <p:extLst>
      <p:ext uri="{BB962C8B-B14F-4D97-AF65-F5344CB8AC3E}">
        <p14:creationId xmlns:p14="http://schemas.microsoft.com/office/powerpoint/2010/main" xmlns="" val="37850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size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p14="http://schemas.microsoft.com/office/powerpoint/2010/main" xmlns="" val="130015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data was collected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Analysis of narratives from 108 nurses </a:t>
            </a:r>
          </a:p>
          <a:p>
            <a:pPr lvl="1"/>
            <a:r>
              <a:rPr lang="en-US" sz="2000" dirty="0" smtClean="0"/>
              <a:t>Consent given from nurses</a:t>
            </a:r>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p14="http://schemas.microsoft.com/office/powerpoint/2010/main" xmlns="" val="44627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sz="quarter" idx="1"/>
          </p:nvPr>
        </p:nvSpPr>
        <p:spPr/>
        <p:txBody>
          <a:bodyPr>
            <a:normAutofit/>
          </a:bodyPr>
          <a:lstStyle/>
          <a:p>
            <a:r>
              <a:rPr lang="en-US" dirty="0" smtClean="0"/>
              <a:t>The first component of </a:t>
            </a:r>
            <a:r>
              <a:rPr lang="en-US" dirty="0" err="1" smtClean="0"/>
              <a:t>Windle’s</a:t>
            </a:r>
            <a:r>
              <a:rPr lang="en-US" dirty="0" smtClean="0"/>
              <a:t> study consisted of pain levels during the </a:t>
            </a:r>
            <a:r>
              <a:rPr lang="en-US" dirty="0" err="1" smtClean="0"/>
              <a:t>intradermal</a:t>
            </a:r>
            <a:r>
              <a:rPr lang="en-US" dirty="0" smtClean="0"/>
              <a:t> injection.</a:t>
            </a:r>
          </a:p>
          <a:p>
            <a:r>
              <a:rPr lang="en-US" dirty="0" smtClean="0"/>
              <a:t>The use of </a:t>
            </a:r>
            <a:r>
              <a:rPr lang="en-US" dirty="0" err="1" smtClean="0"/>
              <a:t>lidocaine</a:t>
            </a:r>
            <a:r>
              <a:rPr lang="en-US" dirty="0" smtClean="0"/>
              <a:t> and BNS were compared.</a:t>
            </a:r>
          </a:p>
          <a:p>
            <a:r>
              <a:rPr lang="en-US" dirty="0" smtClean="0"/>
              <a:t>The findings indicated that the pain levels were higher when using </a:t>
            </a:r>
            <a:r>
              <a:rPr lang="en-US" dirty="0" err="1" smtClean="0"/>
              <a:t>lidocaine</a:t>
            </a:r>
            <a:r>
              <a:rPr lang="en-US" dirty="0"/>
              <a:t> </a:t>
            </a:r>
            <a:r>
              <a:rPr lang="en-US" dirty="0" smtClean="0"/>
              <a:t>during the </a:t>
            </a:r>
            <a:r>
              <a:rPr lang="en-US" dirty="0" err="1" smtClean="0"/>
              <a:t>intradermal</a:t>
            </a:r>
            <a:r>
              <a:rPr lang="en-US" dirty="0" smtClean="0"/>
              <a:t> injection that those that received BNS.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 </a:t>
            </a:r>
            <a:endParaRPr lang="en-US" dirty="0"/>
          </a:p>
        </p:txBody>
      </p:sp>
      <p:sp>
        <p:nvSpPr>
          <p:cNvPr id="3" name="Content Placeholder 2"/>
          <p:cNvSpPr>
            <a:spLocks noGrp="1"/>
          </p:cNvSpPr>
          <p:nvPr>
            <p:ph sz="quarter" idx="1"/>
          </p:nvPr>
        </p:nvSpPr>
        <p:spPr/>
        <p:txBody>
          <a:bodyPr>
            <a:normAutofit/>
          </a:bodyPr>
          <a:lstStyle/>
          <a:p>
            <a:r>
              <a:rPr lang="en-US" dirty="0" smtClean="0"/>
              <a:t>The second component was comparing pain levels during IV </a:t>
            </a:r>
            <a:r>
              <a:rPr lang="en-US" dirty="0" err="1" smtClean="0"/>
              <a:t>cannulation</a:t>
            </a:r>
            <a:r>
              <a:rPr lang="en-US" dirty="0" smtClean="0"/>
              <a:t>.</a:t>
            </a:r>
          </a:p>
          <a:p>
            <a:r>
              <a:rPr lang="en-US" dirty="0" err="1" smtClean="0"/>
              <a:t>Lidocaine</a:t>
            </a:r>
            <a:r>
              <a:rPr lang="en-US" dirty="0" smtClean="0"/>
              <a:t>, BNS, and no anesthesia were the methods used.</a:t>
            </a:r>
          </a:p>
          <a:p>
            <a:r>
              <a:rPr lang="en-US" dirty="0" smtClean="0"/>
              <a:t>Pain levels were higher for individuals that did not have anesthesia.</a:t>
            </a:r>
          </a:p>
          <a:p>
            <a:r>
              <a:rPr lang="en-US" dirty="0" smtClean="0"/>
              <a:t>There was not a significant difference in the pain levels when using </a:t>
            </a:r>
            <a:r>
              <a:rPr lang="en-US" dirty="0" err="1" smtClean="0"/>
              <a:t>lidocaine</a:t>
            </a:r>
            <a:r>
              <a:rPr lang="en-US" dirty="0" smtClean="0"/>
              <a:t> or BNS.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sz="quarter" idx="1"/>
          </p:nvPr>
        </p:nvSpPr>
        <p:spPr>
          <a:xfrm>
            <a:off x="457200" y="1828800"/>
            <a:ext cx="8229600" cy="4297363"/>
          </a:xfrm>
        </p:spPr>
        <p:txBody>
          <a:bodyPr/>
          <a:lstStyle/>
          <a:p>
            <a:r>
              <a:rPr lang="en-US" dirty="0"/>
              <a:t>R</a:t>
            </a:r>
            <a:r>
              <a:rPr lang="en-US" dirty="0" smtClean="0"/>
              <a:t>esearch Question: </a:t>
            </a:r>
          </a:p>
          <a:p>
            <a:pPr lvl="1"/>
            <a:r>
              <a:rPr lang="en-US" dirty="0"/>
              <a:t>T</a:t>
            </a:r>
            <a:r>
              <a:rPr lang="en-US" dirty="0" smtClean="0"/>
              <a:t>o decide which method would cause less pain.  </a:t>
            </a:r>
          </a:p>
          <a:p>
            <a:pPr lvl="1">
              <a:buNone/>
            </a:pPr>
            <a:endParaRPr lang="en-US" dirty="0" smtClean="0"/>
          </a:p>
          <a:p>
            <a:r>
              <a:rPr lang="en-US" dirty="0" smtClean="0"/>
              <a:t>Answer:</a:t>
            </a:r>
          </a:p>
          <a:p>
            <a:pPr lvl="1"/>
            <a:r>
              <a:rPr lang="en-US" dirty="0" smtClean="0"/>
              <a:t>Pain levels were lower with BNS then with the use of </a:t>
            </a:r>
            <a:r>
              <a:rPr lang="en-US" dirty="0" err="1" smtClean="0"/>
              <a:t>lidocaine</a:t>
            </a:r>
            <a:r>
              <a:rPr lang="en-US" dirty="0" smtClean="0"/>
              <a:t>.</a:t>
            </a:r>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Conclusion</a:t>
            </a:r>
            <a:endParaRPr lang="en-US" dirty="0"/>
          </a:p>
        </p:txBody>
      </p:sp>
      <p:sp>
        <p:nvSpPr>
          <p:cNvPr id="3" name="Content Placeholder 2"/>
          <p:cNvSpPr>
            <a:spLocks noGrp="1"/>
          </p:cNvSpPr>
          <p:nvPr>
            <p:ph sz="quarter" idx="1"/>
          </p:nvPr>
        </p:nvSpPr>
        <p:spPr/>
        <p:txBody>
          <a:bodyPr/>
          <a:lstStyle/>
          <a:p>
            <a:r>
              <a:rPr lang="en-US" dirty="0" smtClean="0"/>
              <a:t>Both the hospital and patient will benefit from changing how IVs are started.</a:t>
            </a:r>
          </a:p>
          <a:p>
            <a:r>
              <a:rPr lang="en-US" dirty="0" smtClean="0"/>
              <a:t>BNS proved to cause less pain and is relatively safe to use with little side effects.</a:t>
            </a:r>
          </a:p>
          <a:p>
            <a:r>
              <a:rPr lang="en-US" dirty="0" smtClean="0"/>
              <a:t>BNS is a cost effective </a:t>
            </a:r>
            <a:r>
              <a:rPr lang="en-US" dirty="0" err="1" smtClean="0"/>
              <a:t>intradermal</a:t>
            </a:r>
            <a:r>
              <a:rPr lang="en-US" dirty="0" smtClean="0"/>
              <a:t> medication and has the ability to improve satisfaction and </a:t>
            </a:r>
            <a:r>
              <a:rPr lang="en-US" dirty="0"/>
              <a:t>q</a:t>
            </a:r>
            <a:r>
              <a:rPr lang="en-US" dirty="0" smtClean="0"/>
              <a:t>uality of care for many patients.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sz="quarter" idx="1"/>
          </p:nvPr>
        </p:nvSpPr>
        <p:spPr/>
        <p:txBody>
          <a:bodyPr/>
          <a:lstStyle/>
          <a:p>
            <a:r>
              <a:rPr lang="en-US" dirty="0" smtClean="0"/>
              <a:t>When providing futile care to patients, nurses are confronted with moral distress.</a:t>
            </a:r>
          </a:p>
          <a:p>
            <a:r>
              <a:rPr lang="en-US" dirty="0" smtClean="0"/>
              <a:t>Nurses feel they are not doing what is best for the patient because they are providing aggressive care rather than palliative care.</a:t>
            </a:r>
          </a:p>
          <a:p>
            <a:r>
              <a:rPr lang="en-US" dirty="0" smtClean="0"/>
              <a:t>Feelings of hopelessness, guilt, and powerless were among many stated by nurses when providing care deemed futile.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sz="quarter" idx="1"/>
          </p:nvPr>
        </p:nvSpPr>
        <p:spPr/>
        <p:txBody>
          <a:bodyPr>
            <a:normAutofit/>
          </a:bodyPr>
          <a:lstStyle/>
          <a:p>
            <a:r>
              <a:rPr lang="en-US" dirty="0"/>
              <a:t>R</a:t>
            </a:r>
            <a:r>
              <a:rPr lang="en-US" dirty="0" smtClean="0"/>
              <a:t>esearch </a:t>
            </a:r>
            <a:r>
              <a:rPr lang="en-US" dirty="0"/>
              <a:t>Q</a:t>
            </a:r>
            <a:r>
              <a:rPr lang="en-US" dirty="0" smtClean="0"/>
              <a:t>uestion :</a:t>
            </a:r>
          </a:p>
          <a:p>
            <a:pPr lvl="1"/>
            <a:r>
              <a:rPr lang="en-US" dirty="0"/>
              <a:t>T</a:t>
            </a:r>
            <a:r>
              <a:rPr lang="en-US" dirty="0" smtClean="0"/>
              <a:t>o discover the moral distress on nurses when the treatment being provided was deemed to be futile. </a:t>
            </a:r>
          </a:p>
          <a:p>
            <a:r>
              <a:rPr lang="en-US" dirty="0" smtClean="0"/>
              <a:t> Answer:</a:t>
            </a:r>
          </a:p>
          <a:p>
            <a:pPr lvl="1"/>
            <a:r>
              <a:rPr lang="en-US" dirty="0" smtClean="0"/>
              <a:t>It was found that nurses do suffer a great deal of moral distress when futile treatment is provided.</a:t>
            </a:r>
          </a:p>
          <a:p>
            <a:pPr lvl="1"/>
            <a:r>
              <a:rPr lang="en-US" dirty="0" smtClean="0"/>
              <a:t>It was not discovered what should be done about the moral distress.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Conclusion</a:t>
            </a:r>
            <a:endParaRPr lang="en-US" dirty="0"/>
          </a:p>
        </p:txBody>
      </p:sp>
      <p:sp>
        <p:nvSpPr>
          <p:cNvPr id="3" name="Content Placeholder 2"/>
          <p:cNvSpPr>
            <a:spLocks noGrp="1"/>
          </p:cNvSpPr>
          <p:nvPr>
            <p:ph sz="quarter" idx="1"/>
          </p:nvPr>
        </p:nvSpPr>
        <p:spPr/>
        <p:txBody>
          <a:bodyPr/>
          <a:lstStyle/>
          <a:p>
            <a:r>
              <a:rPr lang="en-US" dirty="0" smtClean="0"/>
              <a:t>Nurses undergo extreme moral distress when providing care that is not in the patient’s best interest.</a:t>
            </a:r>
          </a:p>
          <a:p>
            <a:r>
              <a:rPr lang="en-US" dirty="0" smtClean="0"/>
              <a:t>Support should be given to nurses in moral distress situations.</a:t>
            </a:r>
          </a:p>
          <a:p>
            <a:r>
              <a:rPr lang="en-US" dirty="0" smtClean="0"/>
              <a:t>Spiritual support should  be a consideration to provide to nurses dealing with such distress.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t>Secondary sources </a:t>
            </a:r>
            <a:r>
              <a:rPr lang="en-US" sz="3600" dirty="0"/>
              <a:t>that are relevant and current</a:t>
            </a:r>
            <a:r>
              <a:rPr lang="en-US" sz="3600" dirty="0" smtClean="0"/>
              <a:t> </a:t>
            </a:r>
            <a:endParaRPr lang="en-US" sz="3600" dirty="0"/>
          </a:p>
        </p:txBody>
      </p:sp>
      <p:sp>
        <p:nvSpPr>
          <p:cNvPr id="5" name="Content Placeholder 4"/>
          <p:cNvSpPr>
            <a:spLocks noGrp="1"/>
          </p:cNvSpPr>
          <p:nvPr>
            <p:ph sz="quarter" idx="1"/>
          </p:nvPr>
        </p:nvSpPr>
        <p:spPr>
          <a:xfrm>
            <a:off x="457200" y="1417638"/>
            <a:ext cx="8229600" cy="4525963"/>
          </a:xfrm>
        </p:spPr>
        <p:txBody>
          <a:bodyPr>
            <a:normAutofit/>
          </a:bodyPr>
          <a:lstStyle/>
          <a:p>
            <a:endParaRPr lang="en-US" dirty="0" smtClean="0"/>
          </a:p>
          <a:p>
            <a:r>
              <a:rPr lang="en-US" dirty="0" err="1" smtClean="0"/>
              <a:t>Bacteriostatic</a:t>
            </a:r>
            <a:r>
              <a:rPr lang="en-US" dirty="0" smtClean="0"/>
              <a:t> </a:t>
            </a:r>
            <a:r>
              <a:rPr lang="en-US" dirty="0"/>
              <a:t>normal saline (BNS) is cost effective</a:t>
            </a:r>
            <a:r>
              <a:rPr lang="en-US" dirty="0" smtClean="0"/>
              <a:t>  </a:t>
            </a:r>
          </a:p>
          <a:p>
            <a:endParaRPr lang="en-US" dirty="0" smtClean="0"/>
          </a:p>
          <a:p>
            <a:r>
              <a:rPr lang="en-US" dirty="0" smtClean="0"/>
              <a:t>BNS also has less </a:t>
            </a:r>
            <a:r>
              <a:rPr lang="en-US" dirty="0"/>
              <a:t>adverse effects</a:t>
            </a:r>
            <a:r>
              <a:rPr lang="en-US" dirty="0" smtClean="0"/>
              <a:t> than </a:t>
            </a:r>
            <a:r>
              <a:rPr lang="en-US" dirty="0" err="1" smtClean="0"/>
              <a:t>Lidocaine</a:t>
            </a:r>
            <a:endParaRPr lang="en-US" dirty="0" smtClean="0"/>
          </a:p>
          <a:p>
            <a:endParaRPr lang="en-US" dirty="0" smtClean="0"/>
          </a:p>
          <a:p>
            <a:r>
              <a:rPr lang="en-US" dirty="0" smtClean="0"/>
              <a:t>This </a:t>
            </a:r>
            <a:r>
              <a:rPr lang="en-US" dirty="0"/>
              <a:t>will improve patient satisfaction and improve hospital outcomes as well (</a:t>
            </a:r>
            <a:r>
              <a:rPr lang="en-US" dirty="0" err="1"/>
              <a:t>Windle</a:t>
            </a:r>
            <a:r>
              <a:rPr lang="en-US" dirty="0"/>
              <a:t>, 2006).</a:t>
            </a:r>
            <a:r>
              <a:rPr lang="en-US" dirty="0" smtClean="0"/>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US" b="1" u="sng" dirty="0" smtClean="0"/>
              <a:t>Analysis:</a:t>
            </a:r>
            <a:endParaRPr lang="en-US" dirty="0" smtClean="0"/>
          </a:p>
          <a:p>
            <a:pPr lvl="1"/>
            <a:r>
              <a:rPr lang="en-US" dirty="0" smtClean="0"/>
              <a:t> </a:t>
            </a:r>
            <a:r>
              <a:rPr lang="en-US" dirty="0"/>
              <a:t>R</a:t>
            </a:r>
            <a:r>
              <a:rPr lang="en-US" dirty="0" smtClean="0"/>
              <a:t>esearch </a:t>
            </a:r>
            <a:r>
              <a:rPr lang="en-US" dirty="0"/>
              <a:t>question </a:t>
            </a:r>
            <a:r>
              <a:rPr lang="en-US" dirty="0" smtClean="0"/>
              <a:t>addressed and purpose of articles</a:t>
            </a:r>
          </a:p>
          <a:p>
            <a:pPr lvl="1"/>
            <a:r>
              <a:rPr lang="en-US" dirty="0" smtClean="0"/>
              <a:t> Independent and dependent </a:t>
            </a:r>
            <a:r>
              <a:rPr lang="en-US" dirty="0"/>
              <a:t>variables in the article by Windle et al. (2006</a:t>
            </a:r>
            <a:r>
              <a:rPr lang="en-US" dirty="0" smtClean="0"/>
              <a:t>)</a:t>
            </a:r>
          </a:p>
          <a:p>
            <a:pPr lvl="1"/>
            <a:r>
              <a:rPr lang="en-US" dirty="0" smtClean="0"/>
              <a:t>Articles</a:t>
            </a:r>
            <a:r>
              <a:rPr lang="en-US" dirty="0"/>
              <a:t>’ study </a:t>
            </a:r>
            <a:r>
              <a:rPr lang="en-US" dirty="0" smtClean="0"/>
              <a:t>samples</a:t>
            </a:r>
          </a:p>
          <a:p>
            <a:pPr lvl="1"/>
            <a:r>
              <a:rPr lang="en-US" dirty="0" smtClean="0"/>
              <a:t>How </a:t>
            </a:r>
            <a:r>
              <a:rPr lang="en-US" dirty="0"/>
              <a:t>data was collected </a:t>
            </a:r>
            <a:r>
              <a:rPr lang="en-US" dirty="0" smtClean="0"/>
              <a:t>in </a:t>
            </a:r>
            <a:r>
              <a:rPr lang="en-US" dirty="0"/>
              <a:t>research </a:t>
            </a:r>
            <a:r>
              <a:rPr lang="en-US" dirty="0" smtClean="0"/>
              <a:t>studies</a:t>
            </a:r>
          </a:p>
          <a:p>
            <a:pPr lvl="1"/>
            <a:r>
              <a:rPr lang="en-US" dirty="0" smtClean="0"/>
              <a:t>Articles findings; and if answered </a:t>
            </a:r>
            <a:r>
              <a:rPr lang="en-US" dirty="0"/>
              <a:t>research </a:t>
            </a:r>
            <a:r>
              <a:rPr lang="en-US" dirty="0" smtClean="0"/>
              <a:t>question</a:t>
            </a:r>
            <a:endParaRPr lang="en-US" dirty="0"/>
          </a:p>
          <a:p>
            <a:pPr lvl="1"/>
            <a:r>
              <a:rPr lang="en-US" dirty="0" smtClean="0"/>
              <a:t>Article conclusions</a:t>
            </a:r>
            <a:endParaRPr lang="en-US" dirty="0"/>
          </a:p>
          <a:p>
            <a:pPr marL="0" indent="0">
              <a:buNone/>
            </a:pPr>
            <a:r>
              <a:rPr lang="en-US" b="1" u="sng" dirty="0" smtClean="0"/>
              <a:t>Critique:</a:t>
            </a:r>
            <a:endParaRPr lang="en-US" dirty="0" smtClean="0"/>
          </a:p>
          <a:p>
            <a:pPr lvl="1"/>
            <a:r>
              <a:rPr lang="en-US" dirty="0" smtClean="0"/>
              <a:t>Information from </a:t>
            </a:r>
            <a:r>
              <a:rPr lang="en-US" dirty="0"/>
              <a:t>secondary </a:t>
            </a:r>
            <a:r>
              <a:rPr lang="en-US" dirty="0" smtClean="0"/>
              <a:t>sources and relevance of sources</a:t>
            </a:r>
          </a:p>
          <a:p>
            <a:pPr lvl="1"/>
            <a:r>
              <a:rPr lang="en-US" dirty="0"/>
              <a:t>R</a:t>
            </a:r>
            <a:r>
              <a:rPr lang="en-US" dirty="0" smtClean="0"/>
              <a:t>elevance of research </a:t>
            </a:r>
            <a:r>
              <a:rPr lang="en-US" dirty="0"/>
              <a:t>article to nursing </a:t>
            </a:r>
            <a:r>
              <a:rPr lang="en-US" dirty="0" smtClean="0"/>
              <a:t>practice</a:t>
            </a:r>
          </a:p>
          <a:p>
            <a:pPr lvl="1"/>
            <a:r>
              <a:rPr lang="en-US" dirty="0" smtClean="0"/>
              <a:t>Informed </a:t>
            </a:r>
            <a:r>
              <a:rPr lang="en-US" dirty="0"/>
              <a:t>consent </a:t>
            </a:r>
            <a:r>
              <a:rPr lang="en-US" dirty="0" smtClean="0"/>
              <a:t>process and its sufficiency</a:t>
            </a:r>
          </a:p>
          <a:p>
            <a:pPr marL="0" indent="0">
              <a:buNone/>
            </a:pPr>
            <a:r>
              <a:rPr lang="en-US" b="1" u="sng" dirty="0" smtClean="0"/>
              <a:t>Comparison:</a:t>
            </a:r>
          </a:p>
          <a:p>
            <a:pPr lvl="1"/>
            <a:r>
              <a:rPr lang="en-US" dirty="0" smtClean="0"/>
              <a:t>Articles research methodologies (quantitative vs. qualitative)</a:t>
            </a:r>
          </a:p>
          <a:p>
            <a:pPr marL="0" indent="0">
              <a:buNone/>
            </a:pPr>
            <a:endParaRPr lang="en-US" b="1" u="sng" dirty="0" smtClean="0"/>
          </a:p>
        </p:txBody>
      </p:sp>
    </p:spTree>
    <p:extLst>
      <p:ext uri="{BB962C8B-B14F-4D97-AF65-F5344CB8AC3E}">
        <p14:creationId xmlns:p14="http://schemas.microsoft.com/office/powerpoint/2010/main" xmlns="" val="1764427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Secondary sources cont.</a:t>
            </a:r>
            <a:endParaRPr lang="en-US" sz="3600" dirty="0"/>
          </a:p>
        </p:txBody>
      </p:sp>
      <p:sp>
        <p:nvSpPr>
          <p:cNvPr id="3" name="Content Placeholder 2"/>
          <p:cNvSpPr>
            <a:spLocks noGrp="1"/>
          </p:cNvSpPr>
          <p:nvPr>
            <p:ph sz="quarter" idx="1"/>
          </p:nvPr>
        </p:nvSpPr>
        <p:spPr/>
        <p:txBody>
          <a:bodyPr>
            <a:normAutofit fontScale="92500"/>
          </a:bodyPr>
          <a:lstStyle/>
          <a:p>
            <a:r>
              <a:rPr lang="en-US" sz="2800" dirty="0" smtClean="0"/>
              <a:t>Nurses are forced to be in the middle of decisions sometimes when physicians should have been there to help out.</a:t>
            </a:r>
          </a:p>
          <a:p>
            <a:endParaRPr lang="en-US" sz="2800" dirty="0" smtClean="0"/>
          </a:p>
          <a:p>
            <a:r>
              <a:rPr lang="en-US" sz="2800" dirty="0" smtClean="0"/>
              <a:t>Nurses should be involved in patient care and planning because they are the ones who know the patient the best and can help them make an educated and ethical decision. </a:t>
            </a:r>
          </a:p>
          <a:p>
            <a:endParaRPr lang="en-US" sz="2800" dirty="0" smtClean="0"/>
          </a:p>
          <a:p>
            <a:r>
              <a:rPr lang="en-US" sz="2800" dirty="0" smtClean="0"/>
              <a:t>Ethical </a:t>
            </a:r>
            <a:r>
              <a:rPr lang="en-US" sz="2800" dirty="0"/>
              <a:t>issues may arise</a:t>
            </a:r>
            <a:r>
              <a:rPr lang="en-US" sz="2800" dirty="0" smtClean="0"/>
              <a:t> with the </a:t>
            </a:r>
            <a:r>
              <a:rPr lang="en-US" sz="2800" dirty="0"/>
              <a:t>physician</a:t>
            </a:r>
            <a:r>
              <a:rPr lang="en-US" sz="2800" dirty="0" smtClean="0"/>
              <a:t> and the nurse.</a:t>
            </a:r>
            <a:r>
              <a:rPr lang="en-US" sz="2400" dirty="0" smtClean="0"/>
              <a:t> </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Relevance of both research articles to the nursing practice</a:t>
            </a:r>
            <a:r>
              <a:rPr lang="en-US" sz="3600" dirty="0" smtClean="0"/>
              <a:t> </a:t>
            </a:r>
            <a:endParaRPr lang="en-US" sz="3600" dirty="0"/>
          </a:p>
        </p:txBody>
      </p:sp>
      <p:sp>
        <p:nvSpPr>
          <p:cNvPr id="3" name="Content Placeholder 2"/>
          <p:cNvSpPr>
            <a:spLocks noGrp="1"/>
          </p:cNvSpPr>
          <p:nvPr>
            <p:ph sz="quarter" idx="1"/>
          </p:nvPr>
        </p:nvSpPr>
        <p:spPr>
          <a:xfrm>
            <a:off x="457200" y="1600200"/>
            <a:ext cx="7714034" cy="4873752"/>
          </a:xfrm>
        </p:spPr>
        <p:txBody>
          <a:bodyPr>
            <a:normAutofit/>
          </a:bodyPr>
          <a:lstStyle/>
          <a:p>
            <a:r>
              <a:rPr lang="en-US" dirty="0" smtClean="0"/>
              <a:t>Futile treatment can be identified and related </a:t>
            </a:r>
            <a:r>
              <a:rPr lang="en-US" dirty="0"/>
              <a:t>to nursing </a:t>
            </a:r>
            <a:r>
              <a:rPr lang="en-US" dirty="0" smtClean="0"/>
              <a:t>practice. </a:t>
            </a:r>
          </a:p>
          <a:p>
            <a:r>
              <a:rPr lang="en-US" dirty="0" smtClean="0"/>
              <a:t>There </a:t>
            </a:r>
            <a:r>
              <a:rPr lang="en-US" dirty="0"/>
              <a:t>are a few surveys that </a:t>
            </a:r>
            <a:r>
              <a:rPr lang="en-US" dirty="0" smtClean="0"/>
              <a:t>involved </a:t>
            </a:r>
            <a:r>
              <a:rPr lang="en-US" dirty="0"/>
              <a:t>critical care nurses and how </a:t>
            </a:r>
            <a:r>
              <a:rPr lang="en-US" dirty="0" smtClean="0"/>
              <a:t>they </a:t>
            </a:r>
            <a:r>
              <a:rPr lang="en-US" dirty="0"/>
              <a:t>had to go against their conscience.</a:t>
            </a:r>
            <a:r>
              <a:rPr lang="en-US" dirty="0" smtClean="0"/>
              <a:t> </a:t>
            </a:r>
          </a:p>
          <a:p>
            <a:r>
              <a:rPr lang="en-US" dirty="0" smtClean="0"/>
              <a:t>Critical </a:t>
            </a:r>
            <a:r>
              <a:rPr lang="en-US" dirty="0"/>
              <a:t>care </a:t>
            </a:r>
            <a:r>
              <a:rPr lang="en-US" dirty="0" smtClean="0"/>
              <a:t>nurses had </a:t>
            </a:r>
            <a:r>
              <a:rPr lang="en-US" dirty="0"/>
              <a:t>tough end of life</a:t>
            </a:r>
            <a:r>
              <a:rPr lang="en-US" dirty="0" smtClean="0"/>
              <a:t> choices to make with patients and their families. </a:t>
            </a:r>
          </a:p>
          <a:p>
            <a:r>
              <a:rPr lang="en-US" dirty="0" smtClean="0"/>
              <a:t>Disagreements </a:t>
            </a:r>
            <a:r>
              <a:rPr lang="en-US" dirty="0" err="1" smtClean="0"/>
              <a:t>occured</a:t>
            </a:r>
            <a:r>
              <a:rPr lang="en-US" dirty="0" smtClean="0"/>
              <a:t> </a:t>
            </a:r>
            <a:r>
              <a:rPr lang="en-US" dirty="0"/>
              <a:t>when the patient is dying and it’s in the hands of the physician and they’re avoiding the patient’s family members (Ferrell, 2006).</a:t>
            </a:r>
            <a:r>
              <a:rPr lang="en-US" dirty="0" smtClean="0"/>
              <a:t> Many nurses didn’t understand situations like this.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lnSpcReduction="10000"/>
          </a:bodyPr>
          <a:lstStyle/>
          <a:p>
            <a:r>
              <a:rPr lang="en-US" dirty="0" smtClean="0"/>
              <a:t>Nurses </a:t>
            </a:r>
            <a:r>
              <a:rPr lang="en-US" dirty="0"/>
              <a:t>are stuck in the middle to help the patient, the family, and also take orders from the doctor.</a:t>
            </a:r>
            <a:r>
              <a:rPr lang="en-US" dirty="0" smtClean="0"/>
              <a:t> </a:t>
            </a:r>
          </a:p>
          <a:p>
            <a:r>
              <a:rPr lang="en-US" dirty="0" smtClean="0"/>
              <a:t>The </a:t>
            </a:r>
            <a:r>
              <a:rPr lang="en-US" dirty="0"/>
              <a:t>nurse needs to make sure the patient is </a:t>
            </a:r>
            <a:r>
              <a:rPr lang="en-US" dirty="0" smtClean="0"/>
              <a:t>comfortable.  </a:t>
            </a:r>
          </a:p>
          <a:p>
            <a:r>
              <a:rPr lang="en-US" dirty="0" smtClean="0"/>
              <a:t>Conducting </a:t>
            </a:r>
            <a:r>
              <a:rPr lang="en-US" dirty="0"/>
              <a:t>research and surveys about</a:t>
            </a:r>
            <a:r>
              <a:rPr lang="en-US" dirty="0" smtClean="0"/>
              <a:t> this </a:t>
            </a:r>
            <a:r>
              <a:rPr lang="en-US" dirty="0"/>
              <a:t>can help nurses learn the best ways to help patients and their </a:t>
            </a:r>
            <a:r>
              <a:rPr lang="en-US" dirty="0" smtClean="0"/>
              <a:t>families. </a:t>
            </a:r>
          </a:p>
          <a:p>
            <a:r>
              <a:rPr lang="en-US" dirty="0" err="1" smtClean="0"/>
              <a:t>Bacteriostatic</a:t>
            </a:r>
            <a:r>
              <a:rPr lang="en-US" dirty="0" smtClean="0"/>
              <a:t> normal saline and </a:t>
            </a:r>
            <a:r>
              <a:rPr lang="en-US" dirty="0" err="1" smtClean="0"/>
              <a:t>Lidocaine</a:t>
            </a:r>
            <a:r>
              <a:rPr lang="en-US" dirty="0" smtClean="0"/>
              <a:t> have different effects for patients. </a:t>
            </a:r>
          </a:p>
          <a:p>
            <a:r>
              <a:rPr lang="en-US" dirty="0" err="1" smtClean="0"/>
              <a:t>Lidocaine</a:t>
            </a:r>
            <a:r>
              <a:rPr lang="en-US" dirty="0" smtClean="0"/>
              <a:t> group reported less pain after IV insertion than the BNS group (</a:t>
            </a:r>
            <a:r>
              <a:rPr lang="en-US" dirty="0" err="1" smtClean="0"/>
              <a:t>Windle</a:t>
            </a:r>
            <a:r>
              <a:rPr lang="en-US" dirty="0" smtClean="0"/>
              <a:t> et al, 2006). </a:t>
            </a:r>
          </a:p>
          <a:p>
            <a:r>
              <a:rPr lang="en-US" dirty="0" smtClean="0"/>
              <a:t>BNS group reported less pain on </a:t>
            </a:r>
            <a:r>
              <a:rPr lang="en-US" dirty="0" err="1" smtClean="0"/>
              <a:t>intradermal</a:t>
            </a:r>
            <a:r>
              <a:rPr lang="en-US" dirty="0" smtClean="0"/>
              <a:t> injection than </a:t>
            </a:r>
            <a:r>
              <a:rPr lang="en-US" dirty="0" err="1" smtClean="0"/>
              <a:t>lidocaine</a:t>
            </a:r>
            <a:r>
              <a:rPr lang="en-US" dirty="0" smtClean="0"/>
              <a:t>. </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a:bodyPr>
          <a:lstStyle/>
          <a:p>
            <a:r>
              <a:rPr lang="en-US" dirty="0" smtClean="0"/>
              <a:t>BNS group reported less pain on </a:t>
            </a:r>
            <a:r>
              <a:rPr lang="en-US" dirty="0" err="1" smtClean="0"/>
              <a:t>intradermal</a:t>
            </a:r>
            <a:r>
              <a:rPr lang="en-US" dirty="0" smtClean="0"/>
              <a:t> injection than </a:t>
            </a:r>
            <a:r>
              <a:rPr lang="en-US" dirty="0" err="1" smtClean="0"/>
              <a:t>lidocaine</a:t>
            </a:r>
            <a:r>
              <a:rPr lang="en-US" dirty="0" smtClean="0"/>
              <a:t>. </a:t>
            </a:r>
          </a:p>
          <a:p>
            <a:r>
              <a:rPr lang="en-US" dirty="0" smtClean="0"/>
              <a:t>BNS is less expensive than </a:t>
            </a:r>
            <a:r>
              <a:rPr lang="en-US" dirty="0" err="1" smtClean="0"/>
              <a:t>lidocaine</a:t>
            </a:r>
            <a:r>
              <a:rPr lang="en-US" dirty="0" smtClean="0"/>
              <a:t> and has lower adverse effects. </a:t>
            </a:r>
          </a:p>
          <a:p>
            <a:r>
              <a:rPr lang="en-US" dirty="0" smtClean="0"/>
              <a:t>This can change how IVs are started in preoperative areas. </a:t>
            </a:r>
          </a:p>
          <a:p>
            <a:r>
              <a:rPr lang="en-US" dirty="0" smtClean="0"/>
              <a:t>An </a:t>
            </a:r>
            <a:r>
              <a:rPr lang="en-US" dirty="0" err="1" smtClean="0"/>
              <a:t>intradermal</a:t>
            </a:r>
            <a:r>
              <a:rPr lang="en-US" dirty="0" smtClean="0"/>
              <a:t> medication for an IV line insertion should improve overall satisfaction quality of care for all patients.</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Informed consent process </a:t>
            </a:r>
            <a:endParaRPr lang="en-US" dirty="0"/>
          </a:p>
        </p:txBody>
      </p:sp>
      <p:sp>
        <p:nvSpPr>
          <p:cNvPr id="3" name="Content Placeholder 2"/>
          <p:cNvSpPr>
            <a:spLocks noGrp="1"/>
          </p:cNvSpPr>
          <p:nvPr>
            <p:ph idx="1"/>
          </p:nvPr>
        </p:nvSpPr>
        <p:spPr>
          <a:xfrm>
            <a:off x="457199" y="1600200"/>
            <a:ext cx="7752945" cy="4873752"/>
          </a:xfrm>
        </p:spPr>
        <p:txBody>
          <a:bodyPr>
            <a:normAutofit fontScale="92500"/>
          </a:bodyPr>
          <a:lstStyle/>
          <a:p>
            <a:r>
              <a:rPr lang="en-US" dirty="0" smtClean="0"/>
              <a:t>Informed consent process for research requires the following specific information to be given to the subjects</a:t>
            </a:r>
          </a:p>
          <a:p>
            <a:pPr lvl="1"/>
            <a:r>
              <a:rPr lang="en-US" dirty="0" smtClean="0"/>
              <a:t>A statement that the study involves research </a:t>
            </a:r>
          </a:p>
          <a:p>
            <a:pPr lvl="1"/>
            <a:r>
              <a:rPr lang="en-US" dirty="0" smtClean="0"/>
              <a:t>Description of risks and discomforts </a:t>
            </a:r>
          </a:p>
          <a:p>
            <a:pPr lvl="1"/>
            <a:r>
              <a:rPr lang="en-US" dirty="0" smtClean="0"/>
              <a:t>Description of benefits </a:t>
            </a:r>
          </a:p>
          <a:p>
            <a:pPr lvl="1"/>
            <a:r>
              <a:rPr lang="en-US" dirty="0" smtClean="0"/>
              <a:t>Disclosure of alternatives  </a:t>
            </a:r>
          </a:p>
          <a:p>
            <a:r>
              <a:rPr lang="en-US" dirty="0" smtClean="0"/>
              <a:t>Assurance of anonymity and confidentiality</a:t>
            </a:r>
          </a:p>
          <a:p>
            <a:r>
              <a:rPr lang="en-US" dirty="0" smtClean="0"/>
              <a:t>Compensation for participation in research </a:t>
            </a:r>
          </a:p>
          <a:p>
            <a:r>
              <a:rPr lang="en-US" dirty="0" smtClean="0"/>
              <a:t>Offer to answer questions</a:t>
            </a:r>
          </a:p>
          <a:p>
            <a:r>
              <a:rPr lang="en-US" dirty="0" err="1" smtClean="0"/>
              <a:t>Noncoercive</a:t>
            </a:r>
            <a:r>
              <a:rPr lang="en-US" dirty="0" smtClean="0"/>
              <a:t> disclaimer</a:t>
            </a:r>
          </a:p>
          <a:p>
            <a:r>
              <a:rPr lang="en-US" dirty="0" smtClean="0"/>
              <a:t>Option to withdraw</a:t>
            </a:r>
          </a:p>
          <a:p>
            <a:r>
              <a:rPr lang="en-US" dirty="0" smtClean="0"/>
              <a:t>Consent to incomplete disclosure (Burns and Grove, 2009)</a:t>
            </a:r>
          </a:p>
          <a:p>
            <a:pPr lvl="1">
              <a:buNone/>
            </a:pPr>
            <a:endParaRPr lang="en-US" dirty="0" smtClean="0"/>
          </a:p>
          <a:p>
            <a:pPr marL="0" indent="0">
              <a:buNone/>
            </a:pPr>
            <a:endParaRPr lang="en-US" dirty="0"/>
          </a:p>
        </p:txBody>
      </p:sp>
    </p:spTree>
    <p:extLst>
      <p:ext uri="{BB962C8B-B14F-4D97-AF65-F5344CB8AC3E}">
        <p14:creationId xmlns:p14="http://schemas.microsoft.com/office/powerpoint/2010/main" xmlns="" val="716753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process consent </a:t>
            </a:r>
            <a:endParaRPr lang="en-US" dirty="0"/>
          </a:p>
        </p:txBody>
      </p:sp>
      <p:sp>
        <p:nvSpPr>
          <p:cNvPr id="3" name="Content Placeholder 2"/>
          <p:cNvSpPr>
            <a:spLocks noGrp="1"/>
          </p:cNvSpPr>
          <p:nvPr>
            <p:ph idx="1"/>
          </p:nvPr>
        </p:nvSpPr>
        <p:spPr/>
        <p:txBody>
          <a:bodyPr>
            <a:normAutofit/>
          </a:bodyPr>
          <a:lstStyle/>
          <a:p>
            <a:r>
              <a:rPr lang="en-US" dirty="0" smtClean="0"/>
              <a:t>In the article Ferrell (2006) she used a journaling activity in form of a written survey. </a:t>
            </a:r>
          </a:p>
          <a:p>
            <a:pPr lvl="1"/>
            <a:r>
              <a:rPr lang="en-US" dirty="0" smtClean="0"/>
              <a:t>The nurses were informed that the activity was voluntary. </a:t>
            </a:r>
          </a:p>
          <a:p>
            <a:pPr lvl="1"/>
            <a:r>
              <a:rPr lang="en-US" dirty="0" smtClean="0"/>
              <a:t>They were given an option to indicate if they wanted their examples to be used in the  research.</a:t>
            </a:r>
          </a:p>
          <a:p>
            <a:r>
              <a:rPr lang="en-US" dirty="0" smtClean="0"/>
              <a:t>This process shows that the study used sufficient informed consent </a:t>
            </a:r>
            <a:endParaRPr lang="en-US" dirty="0"/>
          </a:p>
        </p:txBody>
      </p:sp>
    </p:spTree>
    <p:extLst>
      <p:ext uri="{BB962C8B-B14F-4D97-AF65-F5344CB8AC3E}">
        <p14:creationId xmlns:p14="http://schemas.microsoft.com/office/powerpoint/2010/main" xmlns="" val="2925801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lstStyle/>
          <a:p>
            <a:r>
              <a:rPr lang="en-US" dirty="0" smtClean="0"/>
              <a:t>Comparison of both articles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669189786"/>
              </p:ext>
            </p:extLst>
          </p:nvPr>
        </p:nvGraphicFramePr>
        <p:xfrm>
          <a:off x="774422" y="2400880"/>
          <a:ext cx="7542880" cy="3830841"/>
        </p:xfrm>
        <a:graphic>
          <a:graphicData uri="http://schemas.openxmlformats.org/drawingml/2006/table">
            <a:tbl>
              <a:tblPr firstRow="1" bandRow="1">
                <a:tableStyleId>{5C22544A-7EE6-4342-B048-85BDC9FD1C3A}</a:tableStyleId>
              </a:tblPr>
              <a:tblGrid>
                <a:gridCol w="3771440"/>
                <a:gridCol w="3771440"/>
              </a:tblGrid>
              <a:tr h="880707">
                <a:tc>
                  <a:txBody>
                    <a:bodyPr/>
                    <a:lstStyle/>
                    <a:p>
                      <a:r>
                        <a:rPr lang="en-US" sz="2000" dirty="0" smtClean="0">
                          <a:latin typeface="Times New Roman"/>
                          <a:cs typeface="Times New Roman"/>
                        </a:rPr>
                        <a:t>             Ferrell (2006)</a:t>
                      </a:r>
                    </a:p>
                    <a:p>
                      <a:r>
                        <a:rPr lang="en-US" sz="2000" dirty="0" smtClean="0">
                          <a:latin typeface="Times New Roman"/>
                          <a:cs typeface="Times New Roman"/>
                        </a:rPr>
                        <a:t>                  article </a:t>
                      </a:r>
                      <a:endParaRPr lang="en-US" sz="2000" dirty="0">
                        <a:latin typeface="Times New Roman"/>
                        <a:cs typeface="Times New Roman"/>
                      </a:endParaRPr>
                    </a:p>
                  </a:txBody>
                  <a:tcPr/>
                </a:tc>
                <a:tc>
                  <a:txBody>
                    <a:bodyPr/>
                    <a:lstStyle/>
                    <a:p>
                      <a:r>
                        <a:rPr lang="en-US" sz="2000" baseline="0" dirty="0" smtClean="0">
                          <a:latin typeface="Times New Roman"/>
                          <a:cs typeface="Times New Roman"/>
                        </a:rPr>
                        <a:t>        </a:t>
                      </a:r>
                      <a:r>
                        <a:rPr lang="en-US" sz="2000" dirty="0" err="1" smtClean="0">
                          <a:latin typeface="Times New Roman"/>
                          <a:cs typeface="Times New Roman"/>
                        </a:rPr>
                        <a:t>Windle</a:t>
                      </a:r>
                      <a:r>
                        <a:rPr lang="en-US" sz="2000" baseline="0" dirty="0" smtClean="0">
                          <a:latin typeface="Times New Roman"/>
                          <a:cs typeface="Times New Roman"/>
                        </a:rPr>
                        <a:t> et al. (2006)</a:t>
                      </a:r>
                    </a:p>
                    <a:p>
                      <a:r>
                        <a:rPr lang="en-US" sz="2000" baseline="0" dirty="0" smtClean="0">
                          <a:latin typeface="Times New Roman"/>
                          <a:cs typeface="Times New Roman"/>
                        </a:rPr>
                        <a:t>                article </a:t>
                      </a:r>
                      <a:endParaRPr lang="en-US" sz="2000" dirty="0">
                        <a:latin typeface="Times New Roman"/>
                        <a:cs typeface="Times New Roman"/>
                      </a:endParaRPr>
                    </a:p>
                  </a:txBody>
                  <a:tcPr/>
                </a:tc>
              </a:tr>
              <a:tr h="880707">
                <a:tc>
                  <a:txBody>
                    <a:bodyPr/>
                    <a:lstStyle/>
                    <a:p>
                      <a:r>
                        <a:rPr lang="en-US" dirty="0" smtClean="0"/>
                        <a:t>Qualitative research method </a:t>
                      </a:r>
                      <a:endParaRPr lang="en-US" dirty="0"/>
                    </a:p>
                  </a:txBody>
                  <a:tcPr/>
                </a:tc>
                <a:tc>
                  <a:txBody>
                    <a:bodyPr/>
                    <a:lstStyle/>
                    <a:p>
                      <a:r>
                        <a:rPr lang="en-US" dirty="0" smtClean="0"/>
                        <a:t>Quantitative research method</a:t>
                      </a:r>
                      <a:r>
                        <a:rPr lang="en-US" baseline="0" dirty="0" smtClean="0"/>
                        <a:t> </a:t>
                      </a:r>
                      <a:endParaRPr lang="en-US" dirty="0"/>
                    </a:p>
                  </a:txBody>
                  <a:tcPr/>
                </a:tc>
              </a:tr>
              <a:tr h="880707">
                <a:tc>
                  <a:txBody>
                    <a:bodyPr/>
                    <a:lstStyle/>
                    <a:p>
                      <a:r>
                        <a:rPr lang="en-US" dirty="0" smtClean="0"/>
                        <a:t>Philosophical inquiry </a:t>
                      </a:r>
                      <a:endParaRPr lang="en-US" dirty="0"/>
                    </a:p>
                  </a:txBody>
                  <a:tcPr/>
                </a:tc>
                <a:tc>
                  <a:txBody>
                    <a:bodyPr/>
                    <a:lstStyle/>
                    <a:p>
                      <a:r>
                        <a:rPr lang="en-US" dirty="0" smtClean="0"/>
                        <a:t>Experimental research</a:t>
                      </a:r>
                      <a:r>
                        <a:rPr lang="en-US" baseline="0" dirty="0" smtClean="0"/>
                        <a:t> </a:t>
                      </a:r>
                      <a:endParaRPr lang="en-US" dirty="0"/>
                    </a:p>
                  </a:txBody>
                  <a:tcPr/>
                </a:tc>
              </a:tr>
              <a:tr h="880707">
                <a:tc>
                  <a:txBody>
                    <a:bodyPr/>
                    <a:lstStyle/>
                    <a:p>
                      <a:r>
                        <a:rPr lang="en-US" dirty="0" smtClean="0"/>
                        <a:t>Ethical inquiry </a:t>
                      </a:r>
                      <a:endParaRPr lang="en-US" dirty="0"/>
                    </a:p>
                  </a:txBody>
                  <a:tcPr/>
                </a:tc>
                <a:tc>
                  <a:txBody>
                    <a:bodyPr/>
                    <a:lstStyle/>
                    <a:p>
                      <a:r>
                        <a:rPr lang="en-US" dirty="0" smtClean="0"/>
                        <a:t>Randomized control trial </a:t>
                      </a:r>
                    </a:p>
                    <a:p>
                      <a:r>
                        <a:rPr lang="en-US" dirty="0" smtClean="0"/>
                        <a:t>(produces</a:t>
                      </a:r>
                      <a:r>
                        <a:rPr lang="en-US" baseline="0" dirty="0" smtClean="0"/>
                        <a:t> the best EBP research evidence)</a:t>
                      </a:r>
                      <a:endParaRPr lang="en-US" dirty="0" smtClean="0"/>
                    </a:p>
                    <a:p>
                      <a:endParaRPr lang="en-US" dirty="0"/>
                    </a:p>
                  </a:txBody>
                  <a:tcPr/>
                </a:tc>
              </a:tr>
            </a:tbl>
          </a:graphicData>
        </a:graphic>
      </p:graphicFrame>
    </p:spTree>
    <p:extLst>
      <p:ext uri="{BB962C8B-B14F-4D97-AF65-F5344CB8AC3E}">
        <p14:creationId xmlns:p14="http://schemas.microsoft.com/office/powerpoint/2010/main" xmlns="" val="1079133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process </a:t>
            </a:r>
            <a:endParaRPr lang="en-US" dirty="0"/>
          </a:p>
        </p:txBody>
      </p:sp>
      <p:sp>
        <p:nvSpPr>
          <p:cNvPr id="3" name="Content Placeholder 2"/>
          <p:cNvSpPr>
            <a:spLocks noGrp="1"/>
          </p:cNvSpPr>
          <p:nvPr>
            <p:ph idx="1"/>
          </p:nvPr>
        </p:nvSpPr>
        <p:spPr/>
        <p:txBody>
          <a:bodyPr/>
          <a:lstStyle/>
          <a:p>
            <a:r>
              <a:rPr lang="en-US" dirty="0" smtClean="0"/>
              <a:t>In the article by </a:t>
            </a:r>
            <a:r>
              <a:rPr lang="en-US" dirty="0" err="1" smtClean="0"/>
              <a:t>Windle</a:t>
            </a:r>
            <a:r>
              <a:rPr lang="en-US" dirty="0" smtClean="0"/>
              <a:t> et al. (2006) the study used a formal informed consent document.</a:t>
            </a:r>
          </a:p>
          <a:p>
            <a:r>
              <a:rPr lang="en-US" dirty="0" smtClean="0"/>
              <a:t>They got approval from the nursing research council and the institutional review board. </a:t>
            </a:r>
          </a:p>
          <a:p>
            <a:r>
              <a:rPr lang="en-US" dirty="0" smtClean="0"/>
              <a:t>They had the participants sign an informed consent form.</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xmlns="" val="2009442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502925"/>
            <a:ext cx="7752945" cy="5257800"/>
          </a:xfrm>
        </p:spPr>
        <p:txBody>
          <a:bodyPr>
            <a:normAutofit lnSpcReduction="10000"/>
          </a:bodyPr>
          <a:lstStyle/>
          <a:p>
            <a:r>
              <a:rPr lang="en-US" dirty="0" smtClean="0"/>
              <a:t>The Ferrell(2006) article is a qualitative research geared at exploring the topic of moral distress related to witnessing futile care</a:t>
            </a:r>
          </a:p>
          <a:p>
            <a:r>
              <a:rPr lang="en-US" dirty="0" smtClean="0"/>
              <a:t>Components of the research methodology include</a:t>
            </a:r>
          </a:p>
          <a:p>
            <a:pPr lvl="1"/>
            <a:r>
              <a:rPr lang="en-US" dirty="0" smtClean="0"/>
              <a:t>Rigor which looks at documentation, procedural and ethics</a:t>
            </a:r>
          </a:p>
          <a:p>
            <a:pPr lvl="1"/>
            <a:r>
              <a:rPr lang="en-US" dirty="0" smtClean="0"/>
              <a:t>Bias in the study</a:t>
            </a:r>
          </a:p>
          <a:p>
            <a:r>
              <a:rPr lang="en-US" dirty="0" smtClean="0"/>
              <a:t>Rigor was strict during the study as documentation was stored and sorted through a word processing program. </a:t>
            </a:r>
          </a:p>
          <a:p>
            <a:r>
              <a:rPr lang="en-US" dirty="0" smtClean="0"/>
              <a:t>A quantitative coding system was used to sort out the information in order to maintain each nurses information. </a:t>
            </a:r>
          </a:p>
          <a:p>
            <a:r>
              <a:rPr lang="en-US" dirty="0" smtClean="0"/>
              <a:t> The researcher used a concise and clear process to get the information for the study.</a:t>
            </a:r>
          </a:p>
        </p:txBody>
      </p:sp>
    </p:spTree>
    <p:extLst>
      <p:ext uri="{BB962C8B-B14F-4D97-AF65-F5344CB8AC3E}">
        <p14:creationId xmlns:p14="http://schemas.microsoft.com/office/powerpoint/2010/main" xmlns="" val="4712225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200" y="1522380"/>
            <a:ext cx="7467600" cy="4873752"/>
          </a:xfrm>
        </p:spPr>
        <p:txBody>
          <a:bodyPr>
            <a:normAutofit lnSpcReduction="10000"/>
          </a:bodyPr>
          <a:lstStyle/>
          <a:p>
            <a:r>
              <a:rPr lang="en-US" dirty="0" smtClean="0"/>
              <a:t>The purpose of the study by </a:t>
            </a:r>
            <a:r>
              <a:rPr lang="en-US" dirty="0" err="1" smtClean="0"/>
              <a:t>Windle</a:t>
            </a:r>
            <a:r>
              <a:rPr lang="en-US" dirty="0" smtClean="0"/>
              <a:t> et al.  (2006) was to determine which of the two methods were more effective by gauging the pain of the patients.</a:t>
            </a:r>
          </a:p>
          <a:p>
            <a:r>
              <a:rPr lang="en-US" dirty="0" smtClean="0"/>
              <a:t> Since it was a quantitative research they used an experimental design in the data collection with two hundred and nineteen participants.</a:t>
            </a:r>
          </a:p>
          <a:p>
            <a:r>
              <a:rPr lang="en-US" dirty="0" smtClean="0"/>
              <a:t>They randomly assigned them into three groups: Normal Saline, </a:t>
            </a:r>
            <a:r>
              <a:rPr lang="en-US" dirty="0" err="1" smtClean="0"/>
              <a:t>Lidocaine</a:t>
            </a:r>
            <a:r>
              <a:rPr lang="en-US" dirty="0" smtClean="0"/>
              <a:t> and no local anesthesia using lottery convenience sampling.</a:t>
            </a:r>
          </a:p>
          <a:p>
            <a:r>
              <a:rPr lang="en-US" dirty="0" smtClean="0"/>
              <a:t>There was clear documentation of the steps taken to gather information </a:t>
            </a:r>
          </a:p>
          <a:p>
            <a:r>
              <a:rPr lang="en-US" dirty="0" smtClean="0"/>
              <a:t>The process used to sort out the data in form of a word processing program. </a:t>
            </a:r>
          </a:p>
        </p:txBody>
      </p:sp>
    </p:spTree>
    <p:extLst>
      <p:ext uri="{BB962C8B-B14F-4D97-AF65-F5344CB8AC3E}">
        <p14:creationId xmlns:p14="http://schemas.microsoft.com/office/powerpoint/2010/main" xmlns="" val="86619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a:t>
            </a:r>
            <a:endParaRPr lang="en-US" dirty="0"/>
          </a:p>
        </p:txBody>
      </p:sp>
      <p:sp>
        <p:nvSpPr>
          <p:cNvPr id="3" name="Content Placeholder 2"/>
          <p:cNvSpPr>
            <a:spLocks noGrp="1"/>
          </p:cNvSpPr>
          <p:nvPr>
            <p:ph sz="quarter" idx="1"/>
          </p:nvPr>
        </p:nvSpPr>
        <p:spPr/>
        <p:txBody>
          <a:bodyPr/>
          <a:lstStyle/>
          <a:p>
            <a:r>
              <a:rPr lang="en-US" dirty="0" err="1" smtClean="0"/>
              <a:t>Windle</a:t>
            </a:r>
            <a:r>
              <a:rPr lang="en-US" dirty="0" smtClean="0"/>
              <a:t> article</a:t>
            </a:r>
          </a:p>
          <a:p>
            <a:pPr lvl="1"/>
            <a:r>
              <a:rPr lang="en-US" dirty="0" smtClean="0"/>
              <a:t>Determine which </a:t>
            </a:r>
            <a:r>
              <a:rPr lang="en-US" dirty="0" err="1" smtClean="0"/>
              <a:t>intradermal</a:t>
            </a:r>
            <a:r>
              <a:rPr lang="en-US" dirty="0" smtClean="0"/>
              <a:t> anesthetic, or none at all, causes the least pain when placing an intravenous line</a:t>
            </a:r>
          </a:p>
          <a:p>
            <a:endParaRPr lang="en-US" dirty="0" smtClean="0"/>
          </a:p>
          <a:p>
            <a:r>
              <a:rPr lang="en-US" dirty="0" smtClean="0"/>
              <a:t>Ferrell article </a:t>
            </a:r>
          </a:p>
          <a:p>
            <a:pPr lvl="1"/>
            <a:r>
              <a:rPr lang="en-US" dirty="0" smtClean="0"/>
              <a:t>Address the impact of moral distress on nurses who witness futile care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417638"/>
            <a:ext cx="7733489" cy="5440362"/>
          </a:xfrm>
        </p:spPr>
        <p:txBody>
          <a:bodyPr>
            <a:normAutofit lnSpcReduction="10000"/>
          </a:bodyPr>
          <a:lstStyle/>
          <a:p>
            <a:r>
              <a:rPr lang="en-US" dirty="0" smtClean="0"/>
              <a:t>Informed consent was gotten from all participants.</a:t>
            </a:r>
          </a:p>
          <a:p>
            <a:r>
              <a:rPr lang="en-US" dirty="0" smtClean="0"/>
              <a:t>Approval from the institutional board was gotten.</a:t>
            </a:r>
          </a:p>
          <a:p>
            <a:r>
              <a:rPr lang="en-US" dirty="0" smtClean="0"/>
              <a:t>The visual analogue scale was used by the participants to rate their pain.</a:t>
            </a:r>
          </a:p>
          <a:p>
            <a:r>
              <a:rPr lang="en-US" dirty="0" smtClean="0"/>
              <a:t>Perceived pain, age, and gender were the variants and the method used to quantify the differences are descriptive statistics and analysis of variance. </a:t>
            </a:r>
          </a:p>
          <a:p>
            <a:r>
              <a:rPr lang="en-US" dirty="0" smtClean="0"/>
              <a:t>The information was gotten by randomly sampling by lottery method</a:t>
            </a:r>
          </a:p>
          <a:p>
            <a:r>
              <a:rPr lang="en-US" dirty="0" smtClean="0"/>
              <a:t>There was a strict criteria for selecting participants in the study</a:t>
            </a:r>
          </a:p>
          <a:p>
            <a:r>
              <a:rPr lang="en-US" dirty="0" smtClean="0"/>
              <a:t>The participants were counseled regarding the study including their right to be given the same standard of care even if they participated in the study or not. </a:t>
            </a:r>
          </a:p>
        </p:txBody>
      </p:sp>
    </p:spTree>
    <p:extLst>
      <p:ext uri="{BB962C8B-B14F-4D97-AF65-F5344CB8AC3E}">
        <p14:creationId xmlns:p14="http://schemas.microsoft.com/office/powerpoint/2010/main" xmlns="" val="510945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a:xfrm>
            <a:off x="457200" y="1653702"/>
            <a:ext cx="7714034" cy="5204298"/>
          </a:xfrm>
        </p:spPr>
        <p:txBody>
          <a:bodyPr>
            <a:normAutofit/>
          </a:bodyPr>
          <a:lstStyle/>
          <a:p>
            <a:r>
              <a:rPr lang="en-US" dirty="0" smtClean="0"/>
              <a:t>Tools used include </a:t>
            </a:r>
          </a:p>
          <a:p>
            <a:pPr lvl="1"/>
            <a:r>
              <a:rPr lang="en-US" dirty="0" err="1" smtClean="0"/>
              <a:t>Univariate</a:t>
            </a:r>
            <a:r>
              <a:rPr lang="en-US" dirty="0" smtClean="0"/>
              <a:t> analysis of variance on both the male and female participants. </a:t>
            </a:r>
          </a:p>
          <a:p>
            <a:pPr lvl="1"/>
            <a:r>
              <a:rPr lang="en-US" dirty="0" smtClean="0"/>
              <a:t>Means and standard deviations for the perceived pain was also used to get to the conclusion </a:t>
            </a:r>
            <a:endParaRPr lang="en-US" dirty="0"/>
          </a:p>
          <a:p>
            <a:pPr lvl="1"/>
            <a:r>
              <a:rPr lang="en-US" dirty="0" smtClean="0"/>
              <a:t>Two way analysis of variance of the results by gender was also used. </a:t>
            </a:r>
          </a:p>
          <a:p>
            <a:r>
              <a:rPr lang="en-US" dirty="0" smtClean="0"/>
              <a:t>Rigor in this study was present as there was </a:t>
            </a:r>
          </a:p>
          <a:p>
            <a:pPr lvl="1"/>
            <a:r>
              <a:rPr lang="en-US" dirty="0" smtClean="0"/>
              <a:t>Critical examination of reasoning by the researchers</a:t>
            </a:r>
          </a:p>
          <a:p>
            <a:pPr lvl="1"/>
            <a:r>
              <a:rPr lang="en-US" dirty="0" smtClean="0"/>
              <a:t>Attention to precision in the use of </a:t>
            </a:r>
          </a:p>
          <a:p>
            <a:pPr lvl="2"/>
            <a:r>
              <a:rPr lang="en-US" dirty="0" err="1" smtClean="0"/>
              <a:t>Levene’s</a:t>
            </a:r>
            <a:r>
              <a:rPr lang="en-US" dirty="0" smtClean="0"/>
              <a:t> test of equality and </a:t>
            </a:r>
          </a:p>
          <a:p>
            <a:pPr lvl="2"/>
            <a:r>
              <a:rPr lang="en-US" dirty="0" smtClean="0"/>
              <a:t>Two way analysis of variance.  </a:t>
            </a:r>
          </a:p>
          <a:p>
            <a:pPr lvl="1">
              <a:buNone/>
            </a:pPr>
            <a:endParaRPr lang="en-US" dirty="0"/>
          </a:p>
        </p:txBody>
      </p:sp>
    </p:spTree>
    <p:extLst>
      <p:ext uri="{BB962C8B-B14F-4D97-AF65-F5344CB8AC3E}">
        <p14:creationId xmlns:p14="http://schemas.microsoft.com/office/powerpoint/2010/main" xmlns="" val="2692124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p:txBody>
          <a:bodyPr/>
          <a:lstStyle/>
          <a:p>
            <a:r>
              <a:rPr lang="en-US" dirty="0" smtClean="0"/>
              <a:t>Control in the </a:t>
            </a:r>
            <a:r>
              <a:rPr lang="en-US" dirty="0" err="1"/>
              <a:t>W</a:t>
            </a:r>
            <a:r>
              <a:rPr lang="en-US" dirty="0" err="1" smtClean="0"/>
              <a:t>indle</a:t>
            </a:r>
            <a:r>
              <a:rPr lang="en-US" dirty="0" smtClean="0"/>
              <a:t> research was evident as there was </a:t>
            </a:r>
          </a:p>
          <a:p>
            <a:pPr lvl="1"/>
            <a:r>
              <a:rPr lang="en-US" dirty="0" smtClean="0"/>
              <a:t>Sampling was random by lottery method </a:t>
            </a:r>
          </a:p>
          <a:p>
            <a:pPr lvl="1"/>
            <a:r>
              <a:rPr lang="en-US" dirty="0" smtClean="0"/>
              <a:t>Research settings were partially controlled </a:t>
            </a:r>
          </a:p>
          <a:p>
            <a:pPr lvl="1"/>
            <a:r>
              <a:rPr lang="en-US" dirty="0" smtClean="0"/>
              <a:t>Measurement of study variables were done with mathematical precision </a:t>
            </a:r>
          </a:p>
          <a:p>
            <a:pPr lvl="1"/>
            <a:r>
              <a:rPr lang="en-US" dirty="0" smtClean="0"/>
              <a:t>The dependent variable was clearly measured</a:t>
            </a:r>
            <a:endParaRPr lang="en-US" dirty="0"/>
          </a:p>
        </p:txBody>
      </p:sp>
    </p:spTree>
    <p:extLst>
      <p:ext uri="{BB962C8B-B14F-4D97-AF65-F5344CB8AC3E}">
        <p14:creationId xmlns:p14="http://schemas.microsoft.com/office/powerpoint/2010/main" xmlns="" val="1190119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normAutofit/>
          </a:bodyPr>
          <a:lstStyle/>
          <a:p>
            <a:r>
              <a:rPr lang="en-US" dirty="0" smtClean="0"/>
              <a:t>Threats to validity of the </a:t>
            </a:r>
            <a:r>
              <a:rPr lang="en-US" dirty="0" err="1"/>
              <a:t>W</a:t>
            </a:r>
            <a:r>
              <a:rPr lang="en-US" dirty="0" err="1" smtClean="0"/>
              <a:t>indle</a:t>
            </a:r>
            <a:r>
              <a:rPr lang="en-US" dirty="0" smtClean="0"/>
              <a:t> research include</a:t>
            </a:r>
          </a:p>
          <a:p>
            <a:pPr lvl="1"/>
            <a:r>
              <a:rPr lang="en-US" dirty="0" smtClean="0"/>
              <a:t>Multiple researchers </a:t>
            </a:r>
          </a:p>
          <a:p>
            <a:pPr lvl="1"/>
            <a:r>
              <a:rPr lang="en-US" dirty="0" smtClean="0"/>
              <a:t>The research participants had different previous experiences with iv insertion</a:t>
            </a:r>
          </a:p>
          <a:p>
            <a:pPr lvl="1"/>
            <a:r>
              <a:rPr lang="en-US" dirty="0" smtClean="0"/>
              <a:t>Different catheter sizes were used on the participants</a:t>
            </a:r>
          </a:p>
          <a:p>
            <a:pPr lvl="1"/>
            <a:r>
              <a:rPr lang="en-US" dirty="0" smtClean="0"/>
              <a:t>Conversation was not controlled during the process</a:t>
            </a:r>
          </a:p>
          <a:p>
            <a:pPr lvl="1"/>
            <a:endParaRPr lang="en-US" dirty="0" smtClean="0"/>
          </a:p>
          <a:p>
            <a:pPr lvl="0">
              <a:defRPr/>
            </a:pPr>
            <a:r>
              <a:rPr lang="en-US" dirty="0" smtClean="0"/>
              <a:t>Threats to validity for the Ferrell study are</a:t>
            </a:r>
          </a:p>
          <a:p>
            <a:pPr lvl="1">
              <a:defRPr/>
            </a:pPr>
            <a:r>
              <a:rPr lang="en-US" dirty="0" smtClean="0"/>
              <a:t>Single researcher </a:t>
            </a:r>
          </a:p>
          <a:p>
            <a:pPr lvl="1">
              <a:defRPr/>
            </a:pPr>
            <a:r>
              <a:rPr lang="en-US" dirty="0" smtClean="0"/>
              <a:t>Subjective data from different people</a:t>
            </a:r>
          </a:p>
          <a:p>
            <a:pPr lvl="1">
              <a:defRPr/>
            </a:pPr>
            <a:r>
              <a:rPr lang="en-US" dirty="0" smtClean="0"/>
              <a:t>Few measuring tools were used for qualitative research </a:t>
            </a:r>
          </a:p>
          <a:p>
            <a:pPr lvl="1">
              <a:buNone/>
            </a:pPr>
            <a:endParaRPr lang="en-US" dirty="0" smtClean="0"/>
          </a:p>
          <a:p>
            <a:pPr>
              <a:buFontTx/>
              <a:buChar char="-"/>
            </a:pPr>
            <a:endParaRPr lang="en-US" dirty="0"/>
          </a:p>
        </p:txBody>
      </p:sp>
      <p:sp>
        <p:nvSpPr>
          <p:cNvPr id="4" name="Content Placeholder 2"/>
          <p:cNvSpPr txBox="1">
            <a:spLocks/>
          </p:cNvSpPr>
          <p:nvPr/>
        </p:nvSpPr>
        <p:spPr>
          <a:xfrm>
            <a:off x="609600" y="4143982"/>
            <a:ext cx="7467600" cy="2482369"/>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US" sz="21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2209136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910" y="1039549"/>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590597"/>
            <a:ext cx="815826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err="1" smtClean="0"/>
              <a:t>Bosk</a:t>
            </a:r>
            <a:r>
              <a:rPr lang="en-US" sz="2000" dirty="0" smtClean="0"/>
              <a:t>, C. (1992) Forgive and remember: managing medical failure. 	Chicago. University of Chicago press.</a:t>
            </a:r>
            <a:endParaRPr lang="en-US" sz="2000" dirty="0" smtClean="0">
              <a:ea typeface="Times New Roman" pitchFamily="18" charset="0"/>
              <a:cs typeface="Times New Roman" pitchFamily="18" charset="0"/>
            </a:endParaRPr>
          </a:p>
          <a:p>
            <a:pPr lvl="0" defTabSz="914400" fontAlgn="base">
              <a:spcBef>
                <a:spcPct val="0"/>
              </a:spcBef>
              <a:spcAft>
                <a:spcPct val="0"/>
              </a:spcAft>
            </a:pPr>
            <a:endParaRPr lang="en-US" sz="2000" dirty="0" smtClean="0">
              <a:ea typeface="Times New Roman" pitchFamily="18" charset="0"/>
              <a:cs typeface="Times New Roman" pitchFamily="18" charset="0"/>
            </a:endParaRPr>
          </a:p>
          <a:p>
            <a:pPr lvl="0" defTabSz="914400" fontAlgn="base">
              <a:spcBef>
                <a:spcPct val="0"/>
              </a:spcBef>
              <a:spcAft>
                <a:spcPct val="0"/>
              </a:spcAft>
            </a:pPr>
            <a:r>
              <a:rPr lang="en-US" sz="2000" dirty="0" smtClean="0">
                <a:ea typeface="Times New Roman" pitchFamily="18" charset="0"/>
                <a:cs typeface="Times New Roman" pitchFamily="18" charset="0"/>
              </a:rPr>
              <a:t>Burns, N., &amp; Grove, S. (2009). </a:t>
            </a:r>
            <a:r>
              <a:rPr lang="en-US" sz="2000" i="1" dirty="0" smtClean="0">
                <a:ea typeface="Times New Roman" pitchFamily="18" charset="0"/>
                <a:cs typeface="Times New Roman" pitchFamily="18" charset="0"/>
              </a:rPr>
              <a:t>The practice of nursing research: 	Appraisal, synthesis, and generation of evidence </a:t>
            </a:r>
            <a:r>
              <a:rPr lang="en-US" sz="2000" dirty="0" smtClean="0">
                <a:ea typeface="Times New Roman" pitchFamily="18" charset="0"/>
                <a:cs typeface="Times New Roman" pitchFamily="18" charset="0"/>
              </a:rPr>
              <a:t>(6</a:t>
            </a:r>
            <a:r>
              <a:rPr lang="en-US" sz="2000" baseline="30000" dirty="0" smtClean="0">
                <a:ea typeface="Times New Roman" pitchFamily="18" charset="0"/>
                <a:cs typeface="Times New Roman" pitchFamily="18" charset="0"/>
              </a:rPr>
              <a:t>th</a:t>
            </a:r>
            <a:r>
              <a:rPr lang="en-US" sz="2000" dirty="0" smtClean="0">
                <a:ea typeface="Times New Roman" pitchFamily="18" charset="0"/>
                <a:cs typeface="Times New Roman" pitchFamily="18" charset="0"/>
              </a:rPr>
              <a:t> Ed.)</a:t>
            </a:r>
            <a:r>
              <a:rPr lang="en-US" sz="2000" i="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St. 	Louis, MO: Elsevier Saunders.</a:t>
            </a:r>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Times New Roman" pitchFamily="18" charset="0"/>
            </a:endParaRPr>
          </a:p>
          <a:p>
            <a:pPr lvl="0" defTabSz="914400" fontAlgn="base">
              <a:spcBef>
                <a:spcPct val="0"/>
              </a:spcBef>
              <a:spcAft>
                <a:spcPct val="0"/>
              </a:spcAft>
            </a:pPr>
            <a:r>
              <a:rPr lang="en-US" sz="2000" dirty="0" smtClean="0"/>
              <a:t>Ferrell, B. (2006). Understanding the moral distress of nurses 	witnessing medically futile care. </a:t>
            </a:r>
            <a:r>
              <a:rPr lang="en-US" sz="2000" i="1" dirty="0" smtClean="0"/>
              <a:t>Oncology Nursing Forum, 	</a:t>
            </a:r>
            <a:r>
              <a:rPr lang="en-US" sz="2000" dirty="0" smtClean="0"/>
              <a:t>(33)5, 922-930. Retrieved from: Science Direct. </a:t>
            </a:r>
          </a:p>
          <a:p>
            <a:pPr lvl="0" defTabSz="914400" fontAlgn="base">
              <a:spcBef>
                <a:spcPct val="0"/>
              </a:spcBef>
              <a:spcAft>
                <a:spcPct val="0"/>
              </a:spcAft>
            </a:pPr>
            <a:endParaRPr lang="en-US" altLang="ja-JP" sz="2000" dirty="0" smtClean="0">
              <a:cs typeface="Arial" pitchFamily="34" charset="0"/>
            </a:endParaRPr>
          </a:p>
          <a:p>
            <a:pPr defTabSz="914400" fontAlgn="base">
              <a:spcBef>
                <a:spcPct val="0"/>
              </a:spcBef>
              <a:spcAft>
                <a:spcPct val="0"/>
              </a:spcAft>
            </a:pPr>
            <a:endParaRPr lang="en-US" sz="2000" dirty="0" smtClean="0"/>
          </a:p>
          <a:p>
            <a:pPr defTabSz="914400" fontAlgn="base">
              <a:spcBef>
                <a:spcPct val="0"/>
              </a:spcBef>
              <a:spcAft>
                <a:spcPct val="0"/>
              </a:spcAft>
            </a:pPr>
            <a:endParaRPr lang="en-US" sz="2000" dirty="0" smtClean="0"/>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895308"/>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446356"/>
            <a:ext cx="815826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smtClean="0"/>
              <a:t>Maxwell, A. (1992) understanding and validity in qualitative research. 		</a:t>
            </a:r>
            <a:r>
              <a:rPr lang="en-US" sz="2000" i="1" dirty="0" smtClean="0"/>
              <a:t>Harvard educational review. 62</a:t>
            </a:r>
            <a:r>
              <a:rPr lang="en-US" sz="2000" dirty="0" smtClean="0"/>
              <a:t>(3) research library core.</a:t>
            </a:r>
          </a:p>
          <a:p>
            <a:endParaRPr lang="en-US" sz="2000" dirty="0" smtClean="0"/>
          </a:p>
          <a:p>
            <a:r>
              <a:rPr lang="en-US" sz="2000" dirty="0" smtClean="0"/>
              <a:t>Research. (</a:t>
            </a:r>
            <a:r>
              <a:rPr lang="en-US" sz="2000" dirty="0" err="1" smtClean="0"/>
              <a:t>n.d</a:t>
            </a:r>
            <a:r>
              <a:rPr lang="en-US" sz="2000" dirty="0" smtClean="0"/>
              <a:t>.) In </a:t>
            </a:r>
            <a:r>
              <a:rPr lang="en-US" sz="2000" i="1" dirty="0" smtClean="0"/>
              <a:t>Merriam-Webster Dictionary online. </a:t>
            </a:r>
            <a:r>
              <a:rPr lang="en-US" sz="2000" dirty="0" smtClean="0"/>
              <a:t>Retrieved from 		http://www.merriam-webster.com/dictionary/research</a:t>
            </a:r>
          </a:p>
          <a:p>
            <a:endParaRPr lang="en-US" sz="2000" i="1" dirty="0" smtClean="0"/>
          </a:p>
          <a:p>
            <a:r>
              <a:rPr lang="en-US" sz="2000" dirty="0" err="1" smtClean="0"/>
              <a:t>Windle</a:t>
            </a:r>
            <a:r>
              <a:rPr lang="en-US" sz="2000" dirty="0" smtClean="0"/>
              <a:t>, P., Kwan, M., </a:t>
            </a:r>
            <a:r>
              <a:rPr lang="en-US" sz="2000" dirty="0" err="1" smtClean="0"/>
              <a:t>Warmick</a:t>
            </a:r>
            <a:r>
              <a:rPr lang="en-US" sz="2000" dirty="0" smtClean="0"/>
              <a:t>, H., </a:t>
            </a:r>
            <a:r>
              <a:rPr lang="en-US" sz="2000" dirty="0" err="1" smtClean="0"/>
              <a:t>Sibayan</a:t>
            </a:r>
            <a:r>
              <a:rPr lang="en-US" sz="2000" dirty="0" smtClean="0"/>
              <a:t>, A., Espiritu, C., &amp; 				</a:t>
            </a:r>
            <a:r>
              <a:rPr lang="en-US" sz="2000" dirty="0" err="1" smtClean="0"/>
              <a:t>Vergara</a:t>
            </a:r>
            <a:r>
              <a:rPr lang="en-US" sz="2000" dirty="0" smtClean="0"/>
              <a:t>, J. (2006). Comparison of </a:t>
            </a:r>
            <a:r>
              <a:rPr lang="en-US" sz="2000" dirty="0" err="1" smtClean="0"/>
              <a:t>bacteriostatic</a:t>
            </a:r>
            <a:r>
              <a:rPr lang="en-US" sz="2000" dirty="0" smtClean="0"/>
              <a:t> normal saline 		and </a:t>
            </a:r>
            <a:r>
              <a:rPr lang="en-US" sz="2000" dirty="0" err="1" smtClean="0"/>
              <a:t>lidocaine</a:t>
            </a:r>
            <a:r>
              <a:rPr lang="en-US" sz="2000" dirty="0" smtClean="0"/>
              <a:t> used as </a:t>
            </a:r>
            <a:r>
              <a:rPr lang="en-US" sz="2000" dirty="0" err="1" smtClean="0"/>
              <a:t>intradermal</a:t>
            </a:r>
            <a:r>
              <a:rPr lang="en-US" sz="2000" dirty="0" smtClean="0"/>
              <a:t> anesthesia for the 				placement of intravenous lines. </a:t>
            </a:r>
            <a:r>
              <a:rPr lang="en-US" sz="2000" i="1" dirty="0" smtClean="0"/>
              <a:t>Journal of </a:t>
            </a:r>
            <a:r>
              <a:rPr lang="en-US" sz="2000" i="1" dirty="0" err="1" smtClean="0"/>
              <a:t>PeriAnesthesia</a:t>
            </a:r>
            <a:r>
              <a:rPr lang="en-US" sz="2000" i="1" dirty="0" smtClean="0"/>
              <a:t> 			Nursing, 21(4), 251-258.</a:t>
            </a:r>
            <a:r>
              <a:rPr lang="en-US" sz="2000" dirty="0" smtClean="0"/>
              <a:t> Retrieved from: </a:t>
            </a:r>
            <a:r>
              <a:rPr lang="en-US" sz="2000" dirty="0" err="1" smtClean="0"/>
              <a:t>EBSCOhost</a:t>
            </a:r>
            <a:r>
              <a:rPr lang="en-US" sz="2000" dirty="0" smtClean="0"/>
              <a:t>. </a:t>
            </a:r>
          </a:p>
          <a:p>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in </a:t>
            </a:r>
            <a:r>
              <a:rPr lang="en-US" dirty="0" err="1" smtClean="0"/>
              <a:t>Windle</a:t>
            </a:r>
            <a:r>
              <a:rPr lang="en-US" dirty="0" smtClean="0"/>
              <a:t> article</a:t>
            </a:r>
            <a:endParaRPr lang="en-US" dirty="0"/>
          </a:p>
        </p:txBody>
      </p:sp>
      <p:sp>
        <p:nvSpPr>
          <p:cNvPr id="3" name="Content Placeholder 2"/>
          <p:cNvSpPr>
            <a:spLocks noGrp="1"/>
          </p:cNvSpPr>
          <p:nvPr>
            <p:ph sz="quarter" idx="1"/>
          </p:nvPr>
        </p:nvSpPr>
        <p:spPr/>
        <p:txBody>
          <a:bodyPr/>
          <a:lstStyle/>
          <a:p>
            <a:r>
              <a:rPr lang="en-US" dirty="0" smtClean="0"/>
              <a:t>Independent variables</a:t>
            </a:r>
          </a:p>
          <a:p>
            <a:pPr lvl="1"/>
            <a:r>
              <a:rPr lang="en-US" dirty="0" err="1" smtClean="0"/>
              <a:t>Lidocaine</a:t>
            </a:r>
            <a:endParaRPr lang="en-US" dirty="0" smtClean="0"/>
          </a:p>
          <a:p>
            <a:pPr lvl="1"/>
            <a:r>
              <a:rPr lang="en-US" dirty="0" err="1" smtClean="0"/>
              <a:t>Bacteriostatic</a:t>
            </a:r>
            <a:r>
              <a:rPr lang="en-US" dirty="0" smtClean="0"/>
              <a:t> normal saline</a:t>
            </a:r>
          </a:p>
          <a:p>
            <a:pPr lvl="1"/>
            <a:r>
              <a:rPr lang="en-US" dirty="0" smtClean="0"/>
              <a:t>No local anesthesia </a:t>
            </a:r>
          </a:p>
          <a:p>
            <a:endParaRPr lang="en-US" dirty="0" smtClean="0"/>
          </a:p>
          <a:p>
            <a:r>
              <a:rPr lang="en-US" dirty="0" smtClean="0"/>
              <a:t>Dependent variables </a:t>
            </a:r>
          </a:p>
          <a:p>
            <a:pPr lvl="1"/>
            <a:r>
              <a:rPr lang="en-US" dirty="0" smtClean="0"/>
              <a:t>Pain or discomfort level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a:t>R</a:t>
            </a:r>
            <a:r>
              <a:rPr lang="en-US" sz="2000" dirty="0" smtClean="0"/>
              <a:t>ead </a:t>
            </a:r>
            <a:r>
              <a:rPr lang="en-US" sz="2000" dirty="0"/>
              <a:t>and write </a:t>
            </a:r>
            <a:r>
              <a:rPr lang="en-US" sz="2000" dirty="0" smtClean="0"/>
              <a:t>English</a:t>
            </a:r>
          </a:p>
          <a:p>
            <a:pPr lvl="1"/>
            <a:r>
              <a:rPr lang="en-US" sz="2000" dirty="0" smtClean="0"/>
              <a:t>IV </a:t>
            </a:r>
            <a:r>
              <a:rPr lang="en-US" sz="2000" dirty="0"/>
              <a:t>insertion </a:t>
            </a:r>
            <a:r>
              <a:rPr lang="en-US" sz="2000" dirty="0" smtClean="0"/>
              <a:t>performed on </a:t>
            </a:r>
            <a:r>
              <a:rPr lang="en-US" sz="2000" dirty="0"/>
              <a:t>upper </a:t>
            </a:r>
            <a:r>
              <a:rPr lang="en-US" sz="2000" dirty="0" smtClean="0"/>
              <a:t>extremity</a:t>
            </a:r>
          </a:p>
          <a:p>
            <a:pPr marL="400050"/>
            <a:r>
              <a:rPr lang="en-US" sz="2000" dirty="0" smtClean="0"/>
              <a:t>Exclusion Criteria:</a:t>
            </a:r>
          </a:p>
          <a:p>
            <a:pPr lvl="1"/>
            <a:r>
              <a:rPr lang="en-US" sz="2000" dirty="0" smtClean="0"/>
              <a:t>Patients with neuropathy or needle phobias</a:t>
            </a:r>
          </a:p>
          <a:p>
            <a:pPr lvl="1"/>
            <a:r>
              <a:rPr lang="en-US" sz="2000" dirty="0" smtClean="0"/>
              <a:t>Renal patients</a:t>
            </a:r>
          </a:p>
          <a:p>
            <a:pPr lvl="1"/>
            <a:r>
              <a:rPr lang="en-US" sz="2000" dirty="0" smtClean="0"/>
              <a:t>Patients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p14="http://schemas.microsoft.com/office/powerpoint/2010/main" xmlns="" val="423393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Windle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Participants randomly assigned to three groups: (N=people)</a:t>
            </a:r>
          </a:p>
          <a:p>
            <a:pPr marL="457200" lvl="1" indent="0">
              <a:buNone/>
            </a:pPr>
            <a:r>
              <a:rPr lang="en-US" sz="2000" dirty="0" smtClean="0"/>
              <a:t>1) 1% Lidocaine   N=67</a:t>
            </a:r>
          </a:p>
          <a:p>
            <a:pPr marL="457200" lvl="1" indent="0">
              <a:buNone/>
            </a:pPr>
            <a:r>
              <a:rPr lang="en-US" sz="2000" dirty="0" smtClean="0"/>
              <a:t>2)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p14="http://schemas.microsoft.com/office/powerpoint/2010/main" xmlns="" val="3689382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injections:</a:t>
            </a:r>
          </a:p>
          <a:p>
            <a:pPr lvl="1"/>
            <a:r>
              <a:rPr lang="en-US" sz="1700" dirty="0" smtClean="0"/>
              <a:t>rate pain immediately after</a:t>
            </a:r>
          </a:p>
          <a:p>
            <a:r>
              <a:rPr lang="en-US" sz="2000" dirty="0" smtClean="0"/>
              <a:t>IV cannulation:</a:t>
            </a:r>
          </a:p>
          <a:p>
            <a:pPr lvl="1"/>
            <a:r>
              <a:rPr lang="en-US" sz="1700" dirty="0" smtClean="0"/>
              <a:t> rate pain one minute after</a:t>
            </a:r>
          </a:p>
          <a:p>
            <a:r>
              <a:rPr lang="en-US" sz="2000" dirty="0" smtClean="0"/>
              <a:t>Consent given from all participants</a:t>
            </a:r>
            <a:endParaRPr lang="en-US" sz="2000" dirty="0"/>
          </a:p>
        </p:txBody>
      </p:sp>
    </p:spTree>
    <p:extLst>
      <p:ext uri="{BB962C8B-B14F-4D97-AF65-F5344CB8AC3E}">
        <p14:creationId xmlns:p14="http://schemas.microsoft.com/office/powerpoint/2010/main" xmlns="" val="2120857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conflict</a:t>
            </a:r>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p14="http://schemas.microsoft.com/office/powerpoint/2010/main" xmlns="" val="2121595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smtClean="0"/>
              <a:t>10% other clinical settings</a:t>
            </a:r>
          </a:p>
          <a:p>
            <a:pPr marL="457200" lvl="1" indent="0">
              <a:buNone/>
            </a:pPr>
            <a:endParaRPr lang="en-US" dirty="0"/>
          </a:p>
        </p:txBody>
      </p:sp>
    </p:spTree>
    <p:extLst>
      <p:ext uri="{BB962C8B-B14F-4D97-AF65-F5344CB8AC3E}">
        <p14:creationId xmlns:p14="http://schemas.microsoft.com/office/powerpoint/2010/main" xmlns="" val="2589045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1345</TotalTime>
  <Words>4637</Words>
  <Application>Microsoft Office PowerPoint</Application>
  <PresentationFormat>On-screen Show (4:3)</PresentationFormat>
  <Paragraphs>347</Paragraphs>
  <Slides>36</Slides>
  <Notes>33</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Oriel</vt:lpstr>
      <vt:lpstr>Identifying &amp; Critiquing Research Articles  </vt:lpstr>
      <vt:lpstr>Objectives</vt:lpstr>
      <vt:lpstr>Research Questions Addressed</vt:lpstr>
      <vt:lpstr>Variables in Windle article</vt:lpstr>
      <vt:lpstr>Study Samples from Windle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Windle’s Findings</vt:lpstr>
      <vt:lpstr>Windle’s Findings </vt:lpstr>
      <vt:lpstr>Windle’s Findings</vt:lpstr>
      <vt:lpstr>Windle’s Conclusion</vt:lpstr>
      <vt:lpstr>Ferrell’s Findings</vt:lpstr>
      <vt:lpstr>Ferrell’s Findings</vt:lpstr>
      <vt:lpstr>Ferrell’s Conclusion</vt:lpstr>
      <vt:lpstr>Secondary sources that are relevant and current </vt:lpstr>
      <vt:lpstr>Secondary sources cont.</vt:lpstr>
      <vt:lpstr>Relevance of both research articles to the nursing practice </vt:lpstr>
      <vt:lpstr>Relevance of both articles cont.</vt:lpstr>
      <vt:lpstr>Relevance of both articles cont.</vt:lpstr>
      <vt:lpstr>Informed consent process </vt:lpstr>
      <vt:lpstr>Informed process consent </vt:lpstr>
      <vt:lpstr>Research methodology</vt:lpstr>
      <vt:lpstr>Informed consent process </vt:lpstr>
      <vt:lpstr>Research methodology </vt:lpstr>
      <vt:lpstr>Research methodology </vt:lpstr>
      <vt:lpstr>Research methodology </vt:lpstr>
      <vt:lpstr>Research methodology</vt:lpstr>
      <vt:lpstr>Research methodology </vt:lpstr>
      <vt:lpstr>Research methodology</vt:lpstr>
      <vt:lpstr>Conclusion</vt:lpstr>
      <vt:lpstr>References</vt:lpstr>
      <vt:lpstr>References</vt:lpstr>
    </vt:vector>
  </TitlesOfParts>
  <Company>Lakeview College of Nursing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Sony Customer</cp:lastModifiedBy>
  <cp:revision>67</cp:revision>
  <dcterms:created xsi:type="dcterms:W3CDTF">2011-06-06T22:17:42Z</dcterms:created>
  <dcterms:modified xsi:type="dcterms:W3CDTF">2011-06-09T22:29:19Z</dcterms:modified>
</cp:coreProperties>
</file>