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9"/>
  </p:notesMasterIdLst>
  <p:sldIdLst>
    <p:sldId id="256" r:id="rId2"/>
    <p:sldId id="257" r:id="rId3"/>
    <p:sldId id="266" r:id="rId4"/>
    <p:sldId id="267" r:id="rId5"/>
    <p:sldId id="258" r:id="rId6"/>
    <p:sldId id="259" r:id="rId7"/>
    <p:sldId id="261" r:id="rId8"/>
    <p:sldId id="262" r:id="rId9"/>
    <p:sldId id="263" r:id="rId10"/>
    <p:sldId id="265" r:id="rId11"/>
    <p:sldId id="264" r:id="rId12"/>
    <p:sldId id="268" r:id="rId13"/>
    <p:sldId id="269" r:id="rId14"/>
    <p:sldId id="270" r:id="rId15"/>
    <p:sldId id="271" r:id="rId16"/>
    <p:sldId id="272" r:id="rId17"/>
    <p:sldId id="273" r:id="rId18"/>
    <p:sldId id="274" r:id="rId19"/>
    <p:sldId id="276" r:id="rId20"/>
    <p:sldId id="277" r:id="rId21"/>
    <p:sldId id="278" r:id="rId22"/>
    <p:sldId id="279" r:id="rId23"/>
    <p:sldId id="280" r:id="rId24"/>
    <p:sldId id="281" r:id="rId25"/>
    <p:sldId id="282" r:id="rId26"/>
    <p:sldId id="283" r:id="rId27"/>
    <p:sldId id="275"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746" autoAdjust="0"/>
    <p:restoredTop sz="86596" autoAdjust="0"/>
  </p:normalViewPr>
  <p:slideViewPr>
    <p:cSldViewPr snapToGrid="0" snapToObjects="1">
      <p:cViewPr varScale="1">
        <p:scale>
          <a:sx n="64" d="100"/>
          <a:sy n="64" d="100"/>
        </p:scale>
        <p:origin x="-133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4BBE60-3C8E-F342-8587-3651BC675071}" type="datetimeFigureOut">
              <a:rPr lang="en-US" smtClean="0"/>
              <a:pPr/>
              <a:t>6/7/2011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F909AE-4B74-6E49-A68E-A6D04BF5A1BC}" type="slidenum">
              <a:rPr lang="en-US" smtClean="0"/>
              <a:pPr/>
              <a:t>‹#›</a:t>
            </a:fld>
            <a:endParaRPr lang="en-US" dirty="0"/>
          </a:p>
        </p:txBody>
      </p:sp>
    </p:spTree>
    <p:extLst>
      <p:ext uri="{BB962C8B-B14F-4D97-AF65-F5344CB8AC3E}">
        <p14:creationId xmlns:p14="http://schemas.microsoft.com/office/powerpoint/2010/main" xmlns="" val="33767105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a:t>
            </a:fld>
            <a:endParaRPr lang="en-US" dirty="0"/>
          </a:p>
        </p:txBody>
      </p:sp>
    </p:spTree>
    <p:extLst>
      <p:ext uri="{BB962C8B-B14F-4D97-AF65-F5344CB8AC3E}">
        <p14:creationId xmlns:p14="http://schemas.microsoft.com/office/powerpoint/2010/main" xmlns="" val="1079221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the first course, 75 of the 123 nurses completed the survey; of them, 51 indicated their permission to share</a:t>
            </a:r>
            <a:r>
              <a:rPr lang="en-US" baseline="0" dirty="0" smtClean="0"/>
              <a:t> their narratives.  As the second course, 75 of the 149 participants completed the survey; of them, 57 provided consent for their narratives to used.  Thus, a total of 108 nurse narratives were included in the analysis” (</a:t>
            </a:r>
            <a:r>
              <a:rPr lang="en-US" sz="1200" dirty="0" smtClean="0"/>
              <a:t>Ferrell, B. 2006, p. 925).  The narratives averaged</a:t>
            </a:r>
            <a:r>
              <a:rPr lang="en-US" sz="1200" baseline="0" dirty="0" smtClean="0"/>
              <a:t> about a page typed single space.  The first groups questions: “Please describe a distressing clinical experience you have as a nurse when witnessed care that you would describe as futile.  How do you believe this experience affected you as a nurse” </a:t>
            </a:r>
            <a:r>
              <a:rPr lang="en-US" baseline="0" dirty="0" smtClean="0"/>
              <a:t>(</a:t>
            </a:r>
            <a:r>
              <a:rPr lang="en-US" sz="1200" dirty="0" smtClean="0"/>
              <a:t>Ferrell, B. 2006, p. 925)?</a:t>
            </a:r>
            <a:r>
              <a:rPr lang="en-US" sz="1200" baseline="0" dirty="0" smtClean="0"/>
              <a:t>  Second groups questions: “Please describe a distressing clinical experience you have had as a nurse when you witnessed care that you would describe as futile.  How do you think this experience affected you as a nurse?  How do these experiences affect the profession of nursing? Were there spiritual/religious factors influencing this clinical situation or your response to it” </a:t>
            </a:r>
            <a:r>
              <a:rPr lang="en-US" baseline="0" dirty="0" smtClean="0"/>
              <a:t>(</a:t>
            </a:r>
            <a:r>
              <a:rPr lang="en-US" sz="1200" dirty="0" smtClean="0"/>
              <a:t>Ferrell, B. 2006, p. 925)?</a:t>
            </a:r>
            <a:r>
              <a:rPr lang="en-US" sz="1200" baseline="0" dirty="0" smtClean="0"/>
              <a:t>  The narratives were “excellent, depictions of instances of moral distress and theological elements that were not cited frequently” </a:t>
            </a:r>
            <a:r>
              <a:rPr lang="en-US" baseline="0" dirty="0" smtClean="0"/>
              <a:t>(</a:t>
            </a:r>
            <a:r>
              <a:rPr lang="en-US" sz="1200" dirty="0" smtClean="0"/>
              <a:t>Ferrell, B. 2006, p. 925).</a:t>
            </a:r>
            <a:endParaRPr lang="en-US" sz="1200" baseline="0" dirty="0" smtClean="0"/>
          </a:p>
          <a:p>
            <a:endParaRPr lang="en-US" sz="1200" baseline="0" dirty="0" smtClean="0"/>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922-930. 			Retrieved 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11</a:t>
            </a:fld>
            <a:endParaRPr lang="en-US" dirty="0"/>
          </a:p>
        </p:txBody>
      </p:sp>
    </p:spTree>
    <p:extLst>
      <p:ext uri="{BB962C8B-B14F-4D97-AF65-F5344CB8AC3E}">
        <p14:creationId xmlns:p14="http://schemas.microsoft.com/office/powerpoint/2010/main" xmlns="" val="25472644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References: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References: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References: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References: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References: </a:t>
            </a:r>
          </a:p>
          <a:p>
            <a:pPr marL="0" indent="0">
              <a:buNone/>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922-930. 			Retrieved</a:t>
            </a:r>
            <a:r>
              <a:rPr lang="en-US" sz="1200" baseline="0" dirty="0" smtClean="0"/>
              <a:t> </a:t>
            </a:r>
            <a:r>
              <a:rPr lang="en-US" sz="1200" dirty="0" smtClean="0"/>
              <a:t>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References: </a:t>
            </a:r>
          </a:p>
          <a:p>
            <a:pPr marL="0" indent="0">
              <a:buNone/>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922-930. 			Retrieved</a:t>
            </a:r>
            <a:r>
              <a:rPr lang="en-US" sz="1200" baseline="0" dirty="0" smtClean="0"/>
              <a:t> </a:t>
            </a:r>
            <a:r>
              <a:rPr lang="en-US" sz="1200" dirty="0" smtClean="0"/>
              <a:t>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References: </a:t>
            </a:r>
          </a:p>
          <a:p>
            <a:pPr marL="0" indent="0">
              <a:buNone/>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922-930. 			Retrieved</a:t>
            </a:r>
            <a:r>
              <a:rPr lang="en-US" sz="1200" baseline="0" dirty="0" smtClean="0"/>
              <a:t> </a:t>
            </a:r>
            <a:r>
              <a:rPr lang="en-US" sz="1200" dirty="0" smtClean="0"/>
              <a:t>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References: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19</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MO:</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b="1" dirty="0" smtClean="0"/>
              <a:t>Discuss the research questions being addressed in each article and why each study was done.</a:t>
            </a:r>
          </a:p>
          <a:p>
            <a:pPr marL="0" indent="0">
              <a:buNone/>
            </a:pPr>
            <a:endParaRPr lang="en-US" sz="1200" b="1" dirty="0" smtClean="0"/>
          </a:p>
          <a:p>
            <a:pPr marL="0" indent="0">
              <a:buNone/>
            </a:pPr>
            <a:r>
              <a:rPr lang="en-US" sz="1200" b="0" dirty="0" smtClean="0"/>
              <a:t>According</a:t>
            </a:r>
            <a:r>
              <a:rPr lang="en-US" sz="1200" b="0" baseline="0" dirty="0" smtClean="0"/>
              <a:t> to </a:t>
            </a:r>
            <a:r>
              <a:rPr lang="en-US" sz="1200" b="0" baseline="0" dirty="0" err="1" smtClean="0"/>
              <a:t>Windle</a:t>
            </a:r>
            <a:r>
              <a:rPr lang="en-US" sz="1200" b="0" baseline="0" dirty="0" smtClean="0"/>
              <a:t>, et el. (2006),  “The purpose of this study was to determine whether a difference existed in pain with </a:t>
            </a:r>
            <a:r>
              <a:rPr lang="en-US" sz="1200" b="0" baseline="0" dirty="0" err="1" smtClean="0"/>
              <a:t>intradermal</a:t>
            </a:r>
            <a:r>
              <a:rPr lang="en-US" sz="1200" b="0" baseline="0" dirty="0" smtClean="0"/>
              <a:t> injection and pain with </a:t>
            </a:r>
            <a:r>
              <a:rPr lang="en-US" sz="1200" b="0" baseline="0" dirty="0" err="1" smtClean="0"/>
              <a:t>venipuncture</a:t>
            </a:r>
            <a:r>
              <a:rPr lang="en-US" sz="1200" b="0" baseline="0" dirty="0" smtClean="0"/>
              <a:t> when </a:t>
            </a:r>
            <a:r>
              <a:rPr lang="en-US" sz="1200" b="0" baseline="0" dirty="0" err="1" smtClean="0"/>
              <a:t>intradermal</a:t>
            </a:r>
            <a:r>
              <a:rPr lang="en-US" sz="1200" b="0" baseline="0" dirty="0" smtClean="0"/>
              <a:t> anesthesia was used” (p. 251). Simply put, the study was done to find the least painful form of </a:t>
            </a:r>
            <a:r>
              <a:rPr lang="en-US" sz="1200" b="0" baseline="0" dirty="0" err="1" smtClean="0"/>
              <a:t>intradermal</a:t>
            </a:r>
            <a:r>
              <a:rPr lang="en-US" sz="1200" b="0" baseline="0" dirty="0" smtClean="0"/>
              <a:t> anesthesia, or possibly even the absence of anesthetics when placing an intravenous line. </a:t>
            </a:r>
          </a:p>
          <a:p>
            <a:pPr marL="0" indent="0">
              <a:buNone/>
            </a:pPr>
            <a:endParaRPr lang="en-US" sz="1200" b="0" baseline="0" dirty="0" smtClean="0"/>
          </a:p>
          <a:p>
            <a:pPr marL="0" indent="0">
              <a:buNone/>
            </a:pPr>
            <a:r>
              <a:rPr lang="en-US" sz="1200" b="0" dirty="0" smtClean="0"/>
              <a:t>According to Ferrell (2006), the purpose of this article is</a:t>
            </a:r>
            <a:r>
              <a:rPr lang="en-US" sz="1200" b="0" baseline="0" dirty="0" smtClean="0"/>
              <a:t> “to explore the topic of moral distress in nurses related to witnessing futile care” (p. 922). </a:t>
            </a:r>
            <a:endParaRPr lang="en-US" sz="1200" b="0" dirty="0" smtClean="0"/>
          </a:p>
          <a:p>
            <a:pPr marL="0" indent="0">
              <a:buNone/>
            </a:pPr>
            <a:endParaRPr lang="en-US" sz="1200" dirty="0" smtClean="0"/>
          </a:p>
          <a:p>
            <a:pPr marL="0" indent="0">
              <a:buNone/>
            </a:pPr>
            <a:r>
              <a:rPr lang="en-US" sz="1200" dirty="0" smtClean="0"/>
              <a:t>References: </a:t>
            </a:r>
          </a:p>
          <a:p>
            <a:pPr marL="0" indent="0">
              <a:buNone/>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922-930. 			Retrieved</a:t>
            </a:r>
            <a:r>
              <a:rPr lang="en-US" sz="1200" baseline="0" dirty="0" smtClean="0"/>
              <a:t> </a:t>
            </a:r>
            <a:r>
              <a:rPr lang="en-US" sz="1200" dirty="0" smtClean="0"/>
              <a:t>from: Science Direct. </a:t>
            </a:r>
          </a:p>
          <a:p>
            <a:endParaRPr lang="en-US" sz="1200" dirty="0" smtClean="0"/>
          </a:p>
          <a:p>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MO:</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22</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References: </a:t>
            </a:r>
          </a:p>
          <a:p>
            <a:pPr marL="0" indent="0">
              <a:buNone/>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922-930. 			Retrieved</a:t>
            </a:r>
            <a:r>
              <a:rPr lang="en-US" sz="1200" baseline="0" dirty="0" smtClean="0"/>
              <a:t> </a:t>
            </a:r>
            <a:r>
              <a:rPr lang="en-US" sz="1200" dirty="0" smtClean="0"/>
              <a:t>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23</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References: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25</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References: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26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1" dirty="0" smtClean="0"/>
              <a:t>Discuss</a:t>
            </a:r>
            <a:r>
              <a:rPr lang="en-US" sz="1200" b="1" baseline="0" dirty="0" smtClean="0"/>
              <a:t> the independent and dependent variables in the article by </a:t>
            </a:r>
            <a:r>
              <a:rPr lang="en-US" sz="1200" b="1" baseline="0" dirty="0" err="1" smtClean="0"/>
              <a:t>Windle</a:t>
            </a:r>
            <a:r>
              <a:rPr lang="en-US" sz="1200" b="1" baseline="0" dirty="0" smtClean="0"/>
              <a:t> et al. (2006).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b="0" baseline="0" dirty="0" smtClean="0"/>
              <a:t>According to Burns and Groves (2009), an independent variable is defined as “treatment, intervention, or experimental activity that is manipulated or varied by the researcher to create an effect on the dependent variable” (p. 703). The dependent variable is defined as the “response, behavior, or outcome that is predicted and measured in research” (Burns &amp; Groves, 2009, p. 696). In this case, </a:t>
            </a:r>
            <a:r>
              <a:rPr lang="en-US" sz="1200" b="0" baseline="0" dirty="0" err="1" smtClean="0"/>
              <a:t>Windle’s</a:t>
            </a:r>
            <a:r>
              <a:rPr lang="en-US" sz="1200" b="0" baseline="0" dirty="0" smtClean="0"/>
              <a:t> independent variables are the types of </a:t>
            </a:r>
            <a:r>
              <a:rPr lang="en-US" sz="1200" b="0" baseline="0" dirty="0" err="1" smtClean="0"/>
              <a:t>intradermal</a:t>
            </a:r>
            <a:r>
              <a:rPr lang="en-US" sz="1200" b="0" baseline="0" dirty="0" smtClean="0"/>
              <a:t> anesthesia used for intravenous line placement—</a:t>
            </a:r>
            <a:r>
              <a:rPr lang="en-US" sz="1200" b="0" baseline="0" dirty="0" err="1" smtClean="0"/>
              <a:t>lidocaine</a:t>
            </a:r>
            <a:r>
              <a:rPr lang="en-US" sz="1200" b="0" baseline="0" dirty="0" smtClean="0"/>
              <a:t>, </a:t>
            </a:r>
            <a:r>
              <a:rPr lang="en-US" sz="1200" b="0" baseline="0" dirty="0" err="1" smtClean="0"/>
              <a:t>bacteriostatic</a:t>
            </a:r>
            <a:r>
              <a:rPr lang="en-US" sz="1200" b="0" baseline="0" dirty="0" smtClean="0"/>
              <a:t> normal saline, or no local anesthetic. The dependent variable, which changed based on the independent variable, was the pain or discomfort level that was measured by using a modified visual analog scale. </a:t>
            </a:r>
            <a:endParaRPr lang="en-US" sz="1200" b="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MO:</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endParaRPr lang="en-US" sz="1200" b="1"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Discuss each articles’ study samples; include in your discussion whether the sample sizes were sufficient for each study. *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b="1" kern="1200" dirty="0" smtClean="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“Random samples are more likely</a:t>
            </a:r>
            <a:r>
              <a:rPr lang="en-US" sz="1200" b="0" kern="1200" baseline="0" dirty="0" smtClean="0">
                <a:solidFill>
                  <a:schemeClr val="tx1"/>
                </a:solidFill>
                <a:effectLst/>
                <a:latin typeface="+mn-lt"/>
                <a:ea typeface="+mn-ea"/>
                <a:cs typeface="+mn-cs"/>
              </a:rPr>
              <a:t> to represent the population than are samples obtained with nonprobability sampling” (</a:t>
            </a:r>
            <a:r>
              <a:rPr lang="en-US" sz="1200" b="0" kern="1200" dirty="0" smtClean="0">
                <a:solidFill>
                  <a:schemeClr val="tx1"/>
                </a:solidFill>
                <a:effectLst/>
                <a:latin typeface="+mn-lt"/>
                <a:ea typeface="+mn-ea"/>
                <a:cs typeface="+mn-cs"/>
              </a:rPr>
              <a:t>Burns&amp;Grove, 2009, p. 349).</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Lottery method of simple random sampling is</a:t>
            </a:r>
            <a:r>
              <a:rPr lang="en-US" sz="1200" b="0" kern="1200" baseline="0" dirty="0" smtClean="0">
                <a:solidFill>
                  <a:schemeClr val="tx1"/>
                </a:solidFill>
                <a:effectLst/>
                <a:latin typeface="+mn-lt"/>
                <a:ea typeface="+mn-ea"/>
                <a:cs typeface="+mn-cs"/>
              </a:rPr>
              <a:t> done by taking ping pong balls and writing the total number of available participants and then take the select number of balls or people need for the sample and then that becomes the sample. </a:t>
            </a:r>
            <a:r>
              <a:rPr lang="en-US" sz="1200" b="0" kern="1200" dirty="0" smtClean="0">
                <a:solidFill>
                  <a:schemeClr val="tx1"/>
                </a:solidFill>
                <a:effectLst/>
                <a:latin typeface="+mn-lt"/>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MO:</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p>
          <a:p>
            <a:pPr marL="0" marR="0" lvl="0" indent="0" algn="l" defTabSz="914400" rtl="0" eaLnBrk="1" fontAlgn="base" latinLnBrk="0" hangingPunct="1">
              <a:lnSpc>
                <a:spcPct val="100000"/>
              </a:lnSpc>
              <a:spcBef>
                <a:spcPct val="0"/>
              </a:spcBef>
              <a:spcAft>
                <a:spcPct val="0"/>
              </a:spcAft>
              <a:buClrTx/>
              <a:buSzTx/>
              <a:buFontTx/>
              <a:buNone/>
              <a:tabLst/>
            </a:pP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Sample:</a:t>
            </a:r>
          </a:p>
          <a:p>
            <a:pPr lvl="0"/>
            <a:r>
              <a:rPr lang="en-US" sz="1200" kern="1200" dirty="0" smtClean="0">
                <a:solidFill>
                  <a:schemeClr val="tx1"/>
                </a:solidFill>
                <a:effectLst/>
                <a:latin typeface="+mn-lt"/>
                <a:ea typeface="+mn-ea"/>
                <a:cs typeface="+mn-cs"/>
              </a:rPr>
              <a:t>“Nursing Research Council and the Institutional review Board reviewed and discussed the specific technique for data collection to assure consistency”</a:t>
            </a:r>
          </a:p>
          <a:p>
            <a:pPr lvl="0"/>
            <a:r>
              <a:rPr lang="en-US" sz="1200" kern="1200" dirty="0" smtClean="0">
                <a:solidFill>
                  <a:schemeClr val="tx1"/>
                </a:solidFill>
                <a:effectLst/>
                <a:latin typeface="+mn-lt"/>
                <a:ea typeface="+mn-ea"/>
                <a:cs typeface="+mn-cs"/>
              </a:rPr>
              <a:t>Used “random sampling by lottery method to select participants from the surgery schedule”</a:t>
            </a:r>
          </a:p>
          <a:p>
            <a:pPr lvl="0"/>
            <a:r>
              <a:rPr lang="en-US" sz="1200" kern="1200" dirty="0" smtClean="0">
                <a:solidFill>
                  <a:schemeClr val="tx1"/>
                </a:solidFill>
                <a:effectLst/>
                <a:latin typeface="+mn-lt"/>
                <a:ea typeface="+mn-ea"/>
                <a:cs typeface="+mn-cs"/>
              </a:rPr>
              <a:t>The samples included outpatients and same-day admitted patients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5</a:t>
            </a:fld>
            <a:endParaRPr lang="en-US" dirty="0"/>
          </a:p>
        </p:txBody>
      </p:sp>
    </p:spTree>
    <p:extLst>
      <p:ext uri="{BB962C8B-B14F-4D97-AF65-F5344CB8AC3E}">
        <p14:creationId xmlns:p14="http://schemas.microsoft.com/office/powerpoint/2010/main" xmlns="" val="11402343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sample size was sufficient for the study because “it was large enough to identify relationship among variables or to determine differences between groups” with the results </a:t>
            </a:r>
            <a:r>
              <a:rPr lang="en-US" sz="1200" b="0" kern="1200" baseline="0" dirty="0" smtClean="0">
                <a:solidFill>
                  <a:schemeClr val="tx1"/>
                </a:solidFill>
                <a:effectLst/>
                <a:latin typeface="+mn-lt"/>
                <a:ea typeface="+mn-ea"/>
                <a:cs typeface="+mn-cs"/>
              </a:rPr>
              <a:t>(</a:t>
            </a:r>
            <a:r>
              <a:rPr lang="en-US" sz="1200" b="0" kern="1200" dirty="0" smtClean="0">
                <a:solidFill>
                  <a:schemeClr val="tx1"/>
                </a:solidFill>
                <a:effectLst/>
                <a:latin typeface="+mn-lt"/>
                <a:ea typeface="+mn-ea"/>
                <a:cs typeface="+mn-cs"/>
              </a:rPr>
              <a:t>Burns&amp;Grove, 2009, p. 349).</a:t>
            </a:r>
            <a:r>
              <a:rPr lang="en-US" sz="1200" b="0" kern="1200" baseline="0" dirty="0" smtClean="0">
                <a:solidFill>
                  <a:schemeClr val="tx1"/>
                </a:solidFill>
                <a:effectLst/>
                <a:latin typeface="+mn-lt"/>
                <a:ea typeface="+mn-ea"/>
                <a:cs typeface="+mn-cs"/>
              </a:rPr>
              <a:t>   Since the scope of the study has a clear focus a large amount of participants is not necessarily needed, since a focused study usually has a focused data collection.  The purpose of the study is to “determine whether a difference existed in pain with intradermal injection and pain with venipuncture when intradermal anesthesia was used” (Windle et al., 2006, p. 251).  Since “the topic of the study is clear and the participants can easily discuss it, fewer individuals are needed to obtain data” </a:t>
            </a:r>
            <a:r>
              <a:rPr lang="fr-FR" sz="1200" kern="1200" baseline="0" dirty="0" smtClean="0">
                <a:solidFill>
                  <a:schemeClr val="tx1"/>
                </a:solidFill>
                <a:latin typeface="+mn-lt"/>
                <a:ea typeface="+mn-ea"/>
                <a:cs typeface="+mn-cs"/>
              </a:rPr>
              <a:t>(</a:t>
            </a:r>
            <a:r>
              <a:rPr lang="en-US" sz="1200" b="0" kern="1200" dirty="0" smtClean="0">
                <a:solidFill>
                  <a:schemeClr val="tx1"/>
                </a:solidFill>
                <a:effectLst/>
                <a:latin typeface="+mn-lt"/>
                <a:ea typeface="+mn-ea"/>
                <a:cs typeface="+mn-cs"/>
              </a:rPr>
              <a:t>Burns&amp;Grove, 2009, p. 349).  A total of subjects</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with intradermal</a:t>
            </a:r>
            <a:r>
              <a:rPr lang="en-US" sz="1200" b="0" kern="1200" baseline="0" dirty="0" smtClean="0">
                <a:solidFill>
                  <a:schemeClr val="tx1"/>
                </a:solidFill>
                <a:effectLst/>
                <a:latin typeface="+mn-lt"/>
                <a:ea typeface="+mn-ea"/>
                <a:cs typeface="+mn-cs"/>
              </a:rPr>
              <a:t> injections was 139 (44.6%male and 55.4% female) (Windle et al., 2006).  While the “second component of the study analyzed pain during IV cannulation and consisted of 197 subjects, 43.1% of while were males and 56.9% females” (Windle et al., 2006, p. 256).</a:t>
            </a:r>
          </a:p>
          <a:p>
            <a:endParaRPr lang="en-US" sz="1200" b="0" kern="1200" baseline="0" dirty="0" smtClean="0">
              <a:solidFill>
                <a:schemeClr val="tx1"/>
              </a:solidFill>
              <a:effectLst/>
              <a:latin typeface="+mn-lt"/>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MO:</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endParaRPr lang="en-US" sz="1200" b="1"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n-US" sz="1200" dirty="0" smtClean="0"/>
              <a:t>Windle, P., Kwan, M., Warmick, H., Sibayan, A., Espiritu, C., &amp; Vergara, J	(2006). Comparison of bacteriostatic normal saline and lidocaine used </a:t>
            </a:r>
            <a:r>
              <a:rPr lang="en-US" sz="1200" dirty="0" smtClean="0"/>
              <a:t>		as </a:t>
            </a:r>
            <a:r>
              <a:rPr lang="en-US" sz="1200" dirty="0" err="1" smtClean="0"/>
              <a:t>intradermal</a:t>
            </a:r>
            <a:r>
              <a:rPr lang="en-US" sz="1200" dirty="0" smtClean="0"/>
              <a:t> </a:t>
            </a:r>
            <a:r>
              <a:rPr lang="en-US" sz="1200" dirty="0" smtClean="0"/>
              <a:t>anesthesia for the	placement of intravenous lines. </a:t>
            </a:r>
            <a:r>
              <a:rPr lang="en-US" sz="1200" i="1" dirty="0" smtClean="0"/>
              <a:t>Journal of PeriAnesthesia Nursing, 21(4), 251-258.</a:t>
            </a:r>
            <a:r>
              <a:rPr lang="en-US" sz="1200" dirty="0" smtClean="0"/>
              <a:t> Retrieved </a:t>
            </a:r>
            <a:r>
              <a:rPr lang="en-US" sz="1200" dirty="0" smtClean="0"/>
              <a:t>			from</a:t>
            </a:r>
            <a:r>
              <a:rPr lang="en-US" sz="1200" dirty="0" smtClean="0"/>
              <a:t>: EBSCOhost. </a:t>
            </a:r>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6</a:t>
            </a:fld>
            <a:endParaRPr lang="en-US" dirty="0"/>
          </a:p>
        </p:txBody>
      </p:sp>
    </p:spTree>
    <p:extLst>
      <p:ext uri="{BB962C8B-B14F-4D97-AF65-F5344CB8AC3E}">
        <p14:creationId xmlns:p14="http://schemas.microsoft.com/office/powerpoint/2010/main" xmlns="" val="1227808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 0-</a:t>
            </a:r>
            <a:r>
              <a:rPr lang="en-US" baseline="0" dirty="0" smtClean="0"/>
              <a:t> to 100- mm modified visual analog scale (MVAS) was used to evaluate the pain associated with the local anesthetic at two points: (1) immediately after intradermal injection and (2) a minute after IV cannulation” (</a:t>
            </a:r>
            <a:r>
              <a:rPr lang="en-US" sz="1200" b="0" kern="1200" baseline="0" dirty="0" smtClean="0">
                <a:solidFill>
                  <a:schemeClr val="tx1"/>
                </a:solidFill>
                <a:effectLst/>
                <a:latin typeface="+mn-lt"/>
                <a:ea typeface="+mn-ea"/>
                <a:cs typeface="+mn-cs"/>
              </a:rPr>
              <a:t>Windle et al., 2006, p. 255).  “The investigators were trained on how to educated the subjects on the MVAS, and a script was prepared.  The MVAS was explained to each subject before IV cannulation” (Windle et al., 2006, p. 255).  The subjects used the MVAS by “drawing a vertical line on the first line on the MVAS best representing the pain they experience” (Windle et al., 2006, p. 255).  The patients a minute after the IV cannulation drew a second vertical line to indicate their present pain level (Windle et al., 2006). </a:t>
            </a:r>
          </a:p>
          <a:p>
            <a:endParaRPr lang="en-US" dirty="0" smtClean="0"/>
          </a:p>
          <a:p>
            <a:r>
              <a:rPr lang="en-US" dirty="0" smtClean="0"/>
              <a:t>References: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7</a:t>
            </a:fld>
            <a:endParaRPr lang="en-US" dirty="0"/>
          </a:p>
        </p:txBody>
      </p:sp>
    </p:spTree>
    <p:extLst>
      <p:ext uri="{BB962C8B-B14F-4D97-AF65-F5344CB8AC3E}">
        <p14:creationId xmlns:p14="http://schemas.microsoft.com/office/powerpoint/2010/main" xmlns="" val="18608080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narratives wrote by the nurses were “coded to identify quantitatively the elements of the experience of moral distress as well as to obtaining qualitative examples” (</a:t>
            </a:r>
            <a:r>
              <a:rPr lang="en-US" sz="1200" dirty="0" smtClean="0"/>
              <a:t>Ferrell, B. 2006, p. 925).  Nurses</a:t>
            </a:r>
            <a:r>
              <a:rPr lang="en-US" sz="1200" baseline="0" dirty="0" smtClean="0"/>
              <a:t> were participating in two end-of-life nursing education courses when sharing their narratives related to ethical issues in end-of-life care </a:t>
            </a:r>
            <a:r>
              <a:rPr lang="en-US" baseline="0" dirty="0" smtClean="0"/>
              <a:t>(</a:t>
            </a:r>
            <a:r>
              <a:rPr lang="en-US" sz="1200" dirty="0" smtClean="0"/>
              <a:t>Ferrell, B. 2006).  Out of the two courses the nurses had a total of 108 nurse narratives to be included in analysis </a:t>
            </a:r>
            <a:r>
              <a:rPr lang="en-US" baseline="0" dirty="0" smtClean="0"/>
              <a:t>(</a:t>
            </a:r>
            <a:r>
              <a:rPr lang="en-US" sz="1200" dirty="0" smtClean="0"/>
              <a:t>Ferrell, B. 2006).</a:t>
            </a:r>
            <a:r>
              <a:rPr lang="en-US" sz="1200" baseline="0" dirty="0" smtClean="0"/>
              <a:t>  All of the narratives were “typed with an identification number attached to ensure that the responses across questions remained intact for each nurse”</a:t>
            </a:r>
            <a:r>
              <a:rPr lang="en-US" sz="1200" dirty="0" smtClean="0"/>
              <a:t> </a:t>
            </a:r>
            <a:r>
              <a:rPr lang="en-US" baseline="0" dirty="0" smtClean="0"/>
              <a:t>(</a:t>
            </a:r>
            <a:r>
              <a:rPr lang="en-US" sz="1200" dirty="0" smtClean="0"/>
              <a:t>Ferrell, B. 2006,</a:t>
            </a:r>
            <a:r>
              <a:rPr lang="en-US" sz="1200" baseline="0" dirty="0" smtClean="0"/>
              <a:t> p. 925).  “The narratives were coded to identify the setting in which conflict occurred, the type of conflict, those involved in conflict, cultural factors, patient’s diagnosis, and the nursing response or emotion” </a:t>
            </a:r>
            <a:r>
              <a:rPr lang="en-US" baseline="0" dirty="0" smtClean="0"/>
              <a:t>(</a:t>
            </a:r>
            <a:r>
              <a:rPr lang="en-US" sz="1200" dirty="0" smtClean="0"/>
              <a:t>Ferrell, B. 2006, p. 925).  “Theoretical</a:t>
            </a:r>
            <a:r>
              <a:rPr lang="en-US" sz="1200" baseline="0" dirty="0" smtClean="0"/>
              <a:t> sampling is used in grounded theory research to advance the development of a selected theory throughout the research process” (</a:t>
            </a:r>
            <a:r>
              <a:rPr lang="en-US" sz="1200" b="0" kern="1200" dirty="0" smtClean="0">
                <a:solidFill>
                  <a:schemeClr val="tx1"/>
                </a:solidFill>
                <a:effectLst/>
                <a:latin typeface="+mn-lt"/>
                <a:ea typeface="+mn-ea"/>
                <a:cs typeface="+mn-cs"/>
              </a:rPr>
              <a:t>Burns&amp;Grove, 2009, p. 356).   The researcher gathers</a:t>
            </a:r>
            <a:r>
              <a:rPr lang="en-US" sz="1200" b="0" kern="1200" baseline="0" dirty="0" smtClean="0">
                <a:solidFill>
                  <a:schemeClr val="tx1"/>
                </a:solidFill>
                <a:effectLst/>
                <a:latin typeface="+mn-lt"/>
                <a:ea typeface="+mn-ea"/>
                <a:cs typeface="+mn-cs"/>
              </a:rPr>
              <a:t> data from any individual that can provided relevant date for theory generation.  The data becomes relevant if it can “saturate the theoretical codes in the study needed for theory generation” </a:t>
            </a:r>
            <a:r>
              <a:rPr lang="en-US" sz="1200" baseline="0" dirty="0" smtClean="0"/>
              <a:t>(</a:t>
            </a:r>
            <a:r>
              <a:rPr lang="en-US" sz="1200" b="0" kern="1200" dirty="0" smtClean="0">
                <a:solidFill>
                  <a:schemeClr val="tx1"/>
                </a:solidFill>
                <a:effectLst/>
                <a:latin typeface="+mn-lt"/>
                <a:ea typeface="+mn-ea"/>
                <a:cs typeface="+mn-cs"/>
              </a:rPr>
              <a:t>Burns&amp;Grove, 2009, p. 356). “Diversity in the sample is encouraged so</a:t>
            </a:r>
            <a:r>
              <a:rPr lang="en-US" sz="1200" b="0" kern="1200" baseline="0" dirty="0" smtClean="0">
                <a:solidFill>
                  <a:schemeClr val="tx1"/>
                </a:solidFill>
                <a:effectLst/>
                <a:latin typeface="+mn-lt"/>
                <a:ea typeface="+mn-ea"/>
                <a:cs typeface="+mn-cs"/>
              </a:rPr>
              <a:t> the theory developed covers a wide range of behavior in varied situations” </a:t>
            </a:r>
          </a:p>
          <a:p>
            <a:r>
              <a:rPr lang="en-US" sz="1200" baseline="0" dirty="0" smtClean="0"/>
              <a:t>(</a:t>
            </a:r>
            <a:r>
              <a:rPr lang="en-US" sz="1200" b="0" kern="1200" dirty="0" smtClean="0">
                <a:solidFill>
                  <a:schemeClr val="tx1"/>
                </a:solidFill>
                <a:effectLst/>
                <a:latin typeface="+mn-lt"/>
                <a:ea typeface="+mn-ea"/>
                <a:cs typeface="+mn-cs"/>
              </a:rPr>
              <a:t>Burns&amp;Grove, 2009, p. 356).</a:t>
            </a:r>
          </a:p>
          <a:p>
            <a:endParaRPr lang="en-US" sz="1200" dirty="0" smtClean="0"/>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MO:</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endParaRPr lang="en-US" sz="1200" b="1"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indent="0">
              <a:buNone/>
            </a:pPr>
            <a:r>
              <a:rPr lang="en-US" sz="1200" dirty="0" smtClean="0"/>
              <a:t>Ferrell, B. (2006). Understanding the moral distress of nurses </a:t>
            </a:r>
            <a:r>
              <a:rPr lang="en-US" sz="1200" dirty="0" smtClean="0"/>
              <a:t>witnessing medically </a:t>
            </a:r>
            <a:r>
              <a:rPr lang="en-US" sz="1200" dirty="0" smtClean="0"/>
              <a:t>futile care. </a:t>
            </a:r>
            <a:r>
              <a:rPr lang="en-US" sz="1200" i="1" dirty="0" smtClean="0"/>
              <a:t>Oncology Nursing Forum, </a:t>
            </a:r>
            <a:r>
              <a:rPr lang="en-US" sz="1200" dirty="0" smtClean="0"/>
              <a:t>(33)5, 922-930. </a:t>
            </a:r>
            <a:r>
              <a:rPr lang="en-US" sz="1200" dirty="0" smtClean="0"/>
              <a:t>			Retrieved from</a:t>
            </a:r>
            <a:r>
              <a:rPr lang="en-US" sz="1200" dirty="0" smtClean="0"/>
              <a:t>: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8</a:t>
            </a:fld>
            <a:endParaRPr lang="en-US" dirty="0"/>
          </a:p>
        </p:txBody>
      </p:sp>
    </p:spTree>
    <p:extLst>
      <p:ext uri="{BB962C8B-B14F-4D97-AF65-F5344CB8AC3E}">
        <p14:creationId xmlns:p14="http://schemas.microsoft.com/office/powerpoint/2010/main" xmlns="" val="17372405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indent="0">
              <a:buNone/>
            </a:pPr>
            <a:endParaRPr lang="en-US" sz="1200" dirty="0" smtClean="0"/>
          </a:p>
          <a:p>
            <a:pPr marL="0" indent="0">
              <a:buNone/>
            </a:pPr>
            <a:r>
              <a:rPr lang="en-US" sz="1200" dirty="0" smtClean="0"/>
              <a:t>Ferrell</a:t>
            </a:r>
            <a:r>
              <a:rPr lang="en-US" sz="1200" dirty="0" smtClean="0"/>
              <a:t>, B. (2006). Understanding the moral distress of nurses </a:t>
            </a:r>
            <a:r>
              <a:rPr lang="en-US" sz="1200" dirty="0" smtClean="0"/>
              <a:t>witnessing medically </a:t>
            </a:r>
            <a:r>
              <a:rPr lang="en-US" sz="1200" dirty="0" smtClean="0"/>
              <a:t>futile care. </a:t>
            </a:r>
            <a:r>
              <a:rPr lang="en-US" sz="1200" i="1" dirty="0" smtClean="0"/>
              <a:t>Oncology Nursing Forum, </a:t>
            </a:r>
            <a:r>
              <a:rPr lang="en-US" sz="1200" dirty="0" smtClean="0"/>
              <a:t>(33)5, 922-930. </a:t>
            </a:r>
            <a:r>
              <a:rPr lang="en-US" sz="1200" dirty="0" smtClean="0"/>
              <a:t>			Retrieved from</a:t>
            </a:r>
            <a:r>
              <a:rPr lang="en-US" sz="1200" dirty="0" smtClean="0"/>
              <a:t>: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9</a:t>
            </a:fld>
            <a:endParaRPr lang="en-US" dirty="0"/>
          </a:p>
        </p:txBody>
      </p:sp>
    </p:spTree>
    <p:extLst>
      <p:ext uri="{BB962C8B-B14F-4D97-AF65-F5344CB8AC3E}">
        <p14:creationId xmlns:p14="http://schemas.microsoft.com/office/powerpoint/2010/main" xmlns="" val="3805221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the numbers of variables under study</a:t>
            </a:r>
            <a:r>
              <a:rPr lang="en-US" baseline="0" dirty="0" smtClean="0"/>
              <a:t> grows, the needed sample size may also increases”</a:t>
            </a:r>
            <a:r>
              <a:rPr lang="en-US" sz="1200" baseline="0" dirty="0" smtClean="0"/>
              <a:t> (</a:t>
            </a:r>
            <a:r>
              <a:rPr lang="en-US" sz="1200" b="0" kern="1200" dirty="0" smtClean="0">
                <a:solidFill>
                  <a:schemeClr val="tx1"/>
                </a:solidFill>
                <a:effectLst/>
                <a:latin typeface="+mn-lt"/>
                <a:ea typeface="+mn-ea"/>
                <a:cs typeface="+mn-cs"/>
              </a:rPr>
              <a:t>Burns &amp; Grove</a:t>
            </a:r>
            <a:r>
              <a:rPr lang="en-US" sz="1200" b="0" kern="1200" dirty="0" smtClean="0">
                <a:solidFill>
                  <a:schemeClr val="tx1"/>
                </a:solidFill>
                <a:effectLst/>
                <a:latin typeface="+mn-lt"/>
                <a:ea typeface="+mn-ea"/>
                <a:cs typeface="+mn-cs"/>
              </a:rPr>
              <a:t>, 2009, p. 360).  “The</a:t>
            </a:r>
            <a:r>
              <a:rPr lang="en-US" sz="1200" b="0" kern="1200" baseline="0" dirty="0" smtClean="0">
                <a:solidFill>
                  <a:schemeClr val="tx1"/>
                </a:solidFill>
                <a:effectLst/>
                <a:latin typeface="+mn-lt"/>
                <a:ea typeface="+mn-ea"/>
                <a:cs typeface="+mn-cs"/>
              </a:rPr>
              <a:t> purpose of the article is to explore more fully the impact on nurses of witnessing treatment deemed to be futile”</a:t>
            </a:r>
            <a:r>
              <a:rPr lang="en-US" sz="1200" b="0" kern="1200" dirty="0" smtClean="0">
                <a:solidFill>
                  <a:schemeClr val="tx1"/>
                </a:solidFill>
                <a:effectLst/>
                <a:latin typeface="+mn-lt"/>
                <a:ea typeface="+mn-ea"/>
                <a:cs typeface="+mn-cs"/>
              </a:rPr>
              <a:t> </a:t>
            </a:r>
            <a:r>
              <a:rPr lang="en-US" baseline="0" dirty="0" smtClean="0"/>
              <a:t>(</a:t>
            </a:r>
            <a:r>
              <a:rPr lang="en-US" sz="1200" dirty="0" smtClean="0"/>
              <a:t>Ferrell, B. 2006, p. 923).  The variables in the study described the sample, which</a:t>
            </a:r>
            <a:r>
              <a:rPr lang="en-US" sz="1200" baseline="0" dirty="0" smtClean="0"/>
              <a:t> doesn’t cause a problem in the terms of power of the study.  However, not all the variables were describing the sample, so the sample size could have increased without an issue (</a:t>
            </a:r>
            <a:r>
              <a:rPr lang="en-US" sz="1200" b="0" kern="1200" dirty="0" smtClean="0">
                <a:solidFill>
                  <a:schemeClr val="tx1"/>
                </a:solidFill>
                <a:effectLst/>
                <a:latin typeface="+mn-lt"/>
                <a:ea typeface="+mn-ea"/>
                <a:cs typeface="+mn-cs"/>
              </a:rPr>
              <a:t>Burns &amp; Grove</a:t>
            </a:r>
            <a:r>
              <a:rPr lang="en-US" sz="1200" b="0" kern="1200" dirty="0" smtClean="0">
                <a:solidFill>
                  <a:schemeClr val="tx1"/>
                </a:solidFill>
                <a:effectLst/>
                <a:latin typeface="+mn-lt"/>
                <a:ea typeface="+mn-ea"/>
                <a:cs typeface="+mn-cs"/>
              </a:rPr>
              <a:t>, 2009).  “Sometimes researchers have</a:t>
            </a:r>
            <a:r>
              <a:rPr lang="en-US" sz="1200" b="0" kern="1200" baseline="0" dirty="0" smtClean="0">
                <a:solidFill>
                  <a:schemeClr val="tx1"/>
                </a:solidFill>
                <a:effectLst/>
                <a:latin typeface="+mn-lt"/>
                <a:ea typeface="+mn-ea"/>
                <a:cs typeface="+mn-cs"/>
              </a:rPr>
              <a:t> obtained sufficient sample sizes for the primary analyses, but failed to plan for analyses involving subgroups, such as analyzing the data by age categories or by ethnic groups, which require a larger sample size” </a:t>
            </a:r>
            <a:r>
              <a:rPr lang="en-US" sz="1200" baseline="0" dirty="0" smtClean="0"/>
              <a:t>(</a:t>
            </a:r>
            <a:r>
              <a:rPr lang="en-US" sz="1200" b="0" kern="1200" dirty="0" smtClean="0">
                <a:solidFill>
                  <a:schemeClr val="tx1"/>
                </a:solidFill>
                <a:effectLst/>
                <a:latin typeface="+mn-lt"/>
                <a:ea typeface="+mn-ea"/>
                <a:cs typeface="+mn-cs"/>
              </a:rPr>
              <a:t>Burns &amp; Grove</a:t>
            </a:r>
            <a:r>
              <a:rPr lang="en-US" sz="1200" b="0" kern="1200" dirty="0" smtClean="0">
                <a:solidFill>
                  <a:schemeClr val="tx1"/>
                </a:solidFill>
                <a:effectLst/>
                <a:latin typeface="+mn-lt"/>
                <a:ea typeface="+mn-ea"/>
                <a:cs typeface="+mn-cs"/>
              </a:rPr>
              <a:t>, 2009, p. 360).</a:t>
            </a:r>
            <a:r>
              <a:rPr lang="en-US" sz="1200" b="0" kern="1200" baseline="0" dirty="0" smtClean="0">
                <a:solidFill>
                  <a:schemeClr val="tx1"/>
                </a:solidFill>
                <a:effectLst/>
                <a:latin typeface="+mn-lt"/>
                <a:ea typeface="+mn-ea"/>
                <a:cs typeface="+mn-cs"/>
              </a:rPr>
              <a:t>  Between the two end-of-life courses there was a difference between the two groups when mentioning culture, so if there had been more participants there possibly culture would more of a part when gathering quantitative information from the narratives.  “The topic is difficult to define and awkward for people to discuss, however, you will probably need more participants to saturate the data” (</a:t>
            </a:r>
            <a:r>
              <a:rPr lang="en-US" sz="1200" b="0" kern="1200" dirty="0" smtClean="0">
                <a:solidFill>
                  <a:schemeClr val="tx1"/>
                </a:solidFill>
                <a:effectLst/>
                <a:latin typeface="+mn-lt"/>
                <a:ea typeface="+mn-ea"/>
                <a:cs typeface="+mn-cs"/>
              </a:rPr>
              <a:t>Burns &amp; Grove</a:t>
            </a:r>
            <a:r>
              <a:rPr lang="en-US" sz="1200" b="0" kern="1200" dirty="0" smtClean="0">
                <a:solidFill>
                  <a:schemeClr val="tx1"/>
                </a:solidFill>
                <a:effectLst/>
                <a:latin typeface="+mn-lt"/>
                <a:ea typeface="+mn-ea"/>
                <a:cs typeface="+mn-cs"/>
              </a:rPr>
              <a:t>, 2009, p. 361).</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However, quality data was obtained from “articulate, well-informed , and communicative participant</a:t>
            </a:r>
            <a:r>
              <a:rPr lang="en-US" sz="1200" b="0" kern="1200" baseline="0" dirty="0" smtClean="0">
                <a:solidFill>
                  <a:schemeClr val="tx1"/>
                </a:solidFill>
                <a:effectLst/>
                <a:latin typeface="+mn-lt"/>
                <a:ea typeface="+mn-ea"/>
                <a:cs typeface="+mn-cs"/>
              </a:rPr>
              <a:t> and “the quality of information obtained from the  document review influences the sample size” (</a:t>
            </a:r>
            <a:r>
              <a:rPr lang="en-US" sz="1200" b="0" kern="1200" dirty="0" smtClean="0">
                <a:solidFill>
                  <a:schemeClr val="tx1"/>
                </a:solidFill>
                <a:effectLst/>
                <a:latin typeface="+mn-lt"/>
                <a:ea typeface="+mn-ea"/>
                <a:cs typeface="+mn-cs"/>
              </a:rPr>
              <a:t>Burns &amp; Grove</a:t>
            </a:r>
            <a:r>
              <a:rPr lang="en-US" sz="1200" b="0" kern="1200" dirty="0" smtClean="0">
                <a:solidFill>
                  <a:schemeClr val="tx1"/>
                </a:solidFill>
                <a:effectLst/>
                <a:latin typeface="+mn-lt"/>
                <a:ea typeface="+mn-ea"/>
                <a:cs typeface="+mn-cs"/>
              </a:rPr>
              <a:t>, 2009, p. 361).</a:t>
            </a:r>
            <a:r>
              <a:rPr lang="en-US" sz="1200" b="0" kern="1200" baseline="0" dirty="0" smtClean="0">
                <a:solidFill>
                  <a:schemeClr val="tx1"/>
                </a:solidFill>
                <a:effectLst/>
                <a:latin typeface="+mn-lt"/>
                <a:ea typeface="+mn-ea"/>
                <a:cs typeface="+mn-cs"/>
              </a:rPr>
              <a:t>  So, “the higher the quality and richness of the data, the few participants you will need to saturate the data in the area of study” (</a:t>
            </a:r>
            <a:r>
              <a:rPr lang="en-US" sz="1200" b="0" kern="1200" dirty="0" smtClean="0">
                <a:solidFill>
                  <a:schemeClr val="tx1"/>
                </a:solidFill>
                <a:effectLst/>
                <a:latin typeface="+mn-lt"/>
                <a:ea typeface="+mn-ea"/>
                <a:cs typeface="+mn-cs"/>
              </a:rPr>
              <a:t>Burns &amp; Grove</a:t>
            </a:r>
            <a:r>
              <a:rPr lang="en-US" sz="1200" b="0" kern="1200" dirty="0" smtClean="0">
                <a:solidFill>
                  <a:schemeClr val="tx1"/>
                </a:solidFill>
                <a:effectLst/>
                <a:latin typeface="+mn-lt"/>
                <a:ea typeface="+mn-ea"/>
                <a:cs typeface="+mn-cs"/>
              </a:rPr>
              <a:t>, 2009, p. 361).</a:t>
            </a:r>
            <a:r>
              <a:rPr lang="en-US" sz="1200" b="0" kern="1200" baseline="0" dirty="0" smtClean="0">
                <a:solidFill>
                  <a:schemeClr val="tx1"/>
                </a:solidFill>
                <a:effectLst/>
                <a:latin typeface="+mn-lt"/>
                <a:ea typeface="+mn-ea"/>
                <a:cs typeface="+mn-cs"/>
              </a:rPr>
              <a:t>  As noted the sample size could have been increase, but also the richness of the data allowed for fewer participants.</a:t>
            </a:r>
          </a:p>
          <a:p>
            <a:endParaRPr lang="en-US" sz="1200" b="0" kern="1200" baseline="0" dirty="0" smtClean="0">
              <a:solidFill>
                <a:schemeClr val="tx1"/>
              </a:solidFill>
              <a:effectLst/>
              <a:latin typeface="+mn-lt"/>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MO:</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endParaRPr lang="en-US" sz="1200" b="1"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922-930. 			Retrieved from: Science Direct. </a:t>
            </a:r>
            <a:endParaRPr lang="en-US" sz="1200"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10</a:t>
            </a:fld>
            <a:endParaRPr lang="en-US" dirty="0"/>
          </a:p>
        </p:txBody>
      </p:sp>
    </p:spTree>
    <p:extLst>
      <p:ext uri="{BB962C8B-B14F-4D97-AF65-F5344CB8AC3E}">
        <p14:creationId xmlns:p14="http://schemas.microsoft.com/office/powerpoint/2010/main" xmlns="" val="2339997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7E28A91C-517E-834F-83E8-6FD40E9DA300}" type="datetimeFigureOut">
              <a:rPr lang="en-US" smtClean="0"/>
              <a:pPr/>
              <a:t>6/7/2011</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0052C7A-7AB5-D443-A83C-7A7D1B2EC8C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28A91C-517E-834F-83E8-6FD40E9DA300}" type="datetimeFigureOut">
              <a:rPr lang="en-US" smtClean="0"/>
              <a:pPr/>
              <a:t>6/7/2011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28A91C-517E-834F-83E8-6FD40E9DA300}" type="datetimeFigureOut">
              <a:rPr lang="en-US" smtClean="0"/>
              <a:pPr/>
              <a:t>6/7/2011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E28A91C-517E-834F-83E8-6FD40E9DA300}" type="datetimeFigureOut">
              <a:rPr lang="en-US" smtClean="0"/>
              <a:pPr/>
              <a:t>6/7/2011</a:t>
            </a:fld>
            <a:endParaRPr lang="en-US" dirty="0"/>
          </a:p>
        </p:txBody>
      </p:sp>
      <p:sp>
        <p:nvSpPr>
          <p:cNvPr id="9" name="Slide Number Placeholder 8"/>
          <p:cNvSpPr>
            <a:spLocks noGrp="1"/>
          </p:cNvSpPr>
          <p:nvPr>
            <p:ph type="sldNum" sz="quarter" idx="15"/>
          </p:nvPr>
        </p:nvSpPr>
        <p:spPr/>
        <p:txBody>
          <a:bodyPr rtlCol="0"/>
          <a:lstStyle/>
          <a:p>
            <a:fld id="{70052C7A-7AB5-D443-A83C-7A7D1B2EC8C5}" type="slidenum">
              <a:rPr lang="en-US" smtClean="0"/>
              <a:pPr/>
              <a:t>‹#›</a:t>
            </a:fld>
            <a:endParaRPr lang="en-US" dirty="0"/>
          </a:p>
        </p:txBody>
      </p:sp>
      <p:sp>
        <p:nvSpPr>
          <p:cNvPr id="10" name="Footer Placeholder 9"/>
          <p:cNvSpPr>
            <a:spLocks noGrp="1"/>
          </p:cNvSpPr>
          <p:nvPr>
            <p:ph type="ftr" sz="quarter" idx="16"/>
          </p:nvPr>
        </p:nvSpPr>
        <p:spPr/>
        <p:txBody>
          <a:bodyPr rtlCol="0"/>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E28A91C-517E-834F-83E8-6FD40E9DA300}" type="datetimeFigureOut">
              <a:rPr lang="en-US" smtClean="0"/>
              <a:pPr/>
              <a:t>6/7/2011</a:t>
            </a:fld>
            <a:endParaRPr lang="en-US" dirty="0"/>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0052C7A-7AB5-D443-A83C-7A7D1B2EC8C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E28A91C-517E-834F-83E8-6FD40E9DA300}" type="datetimeFigureOut">
              <a:rPr lang="en-US" smtClean="0"/>
              <a:pPr/>
              <a:t>6/7/2011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052C7A-7AB5-D443-A83C-7A7D1B2EC8C5}" type="slidenum">
              <a:rPr lang="en-US" smtClean="0"/>
              <a:pPr/>
              <a:t>‹#›</a:t>
            </a:fld>
            <a:endParaRPr lang="en-US"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E28A91C-517E-834F-83E8-6FD40E9DA300}" type="datetimeFigureOut">
              <a:rPr lang="en-US" smtClean="0"/>
              <a:pPr/>
              <a:t>6/7/2011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052C7A-7AB5-D443-A83C-7A7D1B2EC8C5}" type="slidenum">
              <a:rPr lang="en-US" smtClean="0"/>
              <a:pPr/>
              <a:t>‹#›</a:t>
            </a:fld>
            <a:endParaRPr lang="en-US"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E28A91C-517E-834F-83E8-6FD40E9DA300}" type="datetimeFigureOut">
              <a:rPr lang="en-US" smtClean="0"/>
              <a:pPr/>
              <a:t>6/7/2011</a:t>
            </a:fld>
            <a:endParaRPr lang="en-US" dirty="0"/>
          </a:p>
        </p:txBody>
      </p:sp>
      <p:sp>
        <p:nvSpPr>
          <p:cNvPr id="7" name="Slide Number Placeholder 6"/>
          <p:cNvSpPr>
            <a:spLocks noGrp="1"/>
          </p:cNvSpPr>
          <p:nvPr>
            <p:ph type="sldNum" sz="quarter" idx="11"/>
          </p:nvPr>
        </p:nvSpPr>
        <p:spPr/>
        <p:txBody>
          <a:bodyPr rtlCol="0"/>
          <a:lstStyle/>
          <a:p>
            <a:fld id="{70052C7A-7AB5-D443-A83C-7A7D1B2EC8C5}" type="slidenum">
              <a:rPr lang="en-US" smtClean="0"/>
              <a:pPr/>
              <a:t>‹#›</a:t>
            </a:fld>
            <a:endParaRPr lang="en-US" dirty="0"/>
          </a:p>
        </p:txBody>
      </p:sp>
      <p:sp>
        <p:nvSpPr>
          <p:cNvPr id="8" name="Footer Placeholder 7"/>
          <p:cNvSpPr>
            <a:spLocks noGrp="1"/>
          </p:cNvSpPr>
          <p:nvPr>
            <p:ph type="ftr" sz="quarter" idx="12"/>
          </p:nvPr>
        </p:nvSpPr>
        <p:spPr/>
        <p:txBody>
          <a:bodyPr rtlCol="0"/>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28A91C-517E-834F-83E8-6FD40E9DA300}" type="datetimeFigureOut">
              <a:rPr lang="en-US" smtClean="0"/>
              <a:pPr/>
              <a:t>6/7/2011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E28A91C-517E-834F-83E8-6FD40E9DA300}" type="datetimeFigureOut">
              <a:rPr lang="en-US" smtClean="0"/>
              <a:pPr/>
              <a:t>6/7/2011</a:t>
            </a:fld>
            <a:endParaRPr lang="en-US" dirty="0"/>
          </a:p>
        </p:txBody>
      </p:sp>
      <p:sp>
        <p:nvSpPr>
          <p:cNvPr id="22" name="Slide Number Placeholder 21"/>
          <p:cNvSpPr>
            <a:spLocks noGrp="1"/>
          </p:cNvSpPr>
          <p:nvPr>
            <p:ph type="sldNum" sz="quarter" idx="15"/>
          </p:nvPr>
        </p:nvSpPr>
        <p:spPr/>
        <p:txBody>
          <a:bodyPr rtlCol="0"/>
          <a:lstStyle/>
          <a:p>
            <a:fld id="{70052C7A-7AB5-D443-A83C-7A7D1B2EC8C5}" type="slidenum">
              <a:rPr lang="en-US" smtClean="0"/>
              <a:pPr/>
              <a:t>‹#›</a:t>
            </a:fld>
            <a:endParaRPr lang="en-US" dirty="0"/>
          </a:p>
        </p:txBody>
      </p:sp>
      <p:sp>
        <p:nvSpPr>
          <p:cNvPr id="23" name="Footer Placeholder 22"/>
          <p:cNvSpPr>
            <a:spLocks noGrp="1"/>
          </p:cNvSpPr>
          <p:nvPr>
            <p:ph type="ftr" sz="quarter" idx="16"/>
          </p:nvPr>
        </p:nvSpPr>
        <p:spPr/>
        <p:txBody>
          <a:bodyPr rtlCol="0"/>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E28A91C-517E-834F-83E8-6FD40E9DA300}" type="datetimeFigureOut">
              <a:rPr lang="en-US" smtClean="0"/>
              <a:pPr/>
              <a:t>6/7/2011</a:t>
            </a:fld>
            <a:endParaRPr lang="en-US" dirty="0"/>
          </a:p>
        </p:txBody>
      </p:sp>
      <p:sp>
        <p:nvSpPr>
          <p:cNvPr id="18" name="Slide Number Placeholder 17"/>
          <p:cNvSpPr>
            <a:spLocks noGrp="1"/>
          </p:cNvSpPr>
          <p:nvPr>
            <p:ph type="sldNum" sz="quarter" idx="11"/>
          </p:nvPr>
        </p:nvSpPr>
        <p:spPr/>
        <p:txBody>
          <a:bodyPr rtlCol="0"/>
          <a:lstStyle/>
          <a:p>
            <a:fld id="{70052C7A-7AB5-D443-A83C-7A7D1B2EC8C5}" type="slidenum">
              <a:rPr lang="en-US" smtClean="0"/>
              <a:pPr/>
              <a:t>‹#›</a:t>
            </a:fld>
            <a:endParaRPr lang="en-US" dirty="0"/>
          </a:p>
        </p:txBody>
      </p:sp>
      <p:sp>
        <p:nvSpPr>
          <p:cNvPr id="21" name="Footer Placeholder 20"/>
          <p:cNvSpPr>
            <a:spLocks noGrp="1"/>
          </p:cNvSpPr>
          <p:nvPr>
            <p:ph type="ftr" sz="quarter" idx="12"/>
          </p:nvPr>
        </p:nvSpPr>
        <p:spPr/>
        <p:txBody>
          <a:bodyPr rtlCol="0"/>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E28A91C-517E-834F-83E8-6FD40E9DA300}" type="datetimeFigureOut">
              <a:rPr lang="en-US" smtClean="0"/>
              <a:pPr/>
              <a:t>6/7/2011</a:t>
            </a:fld>
            <a:endParaRPr lang="en-US"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0052C7A-7AB5-D443-A83C-7A7D1B2EC8C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2928730"/>
            <a:ext cx="6172200" cy="1894362"/>
          </a:xfrm>
        </p:spPr>
        <p:txBody>
          <a:bodyPr/>
          <a:lstStyle/>
          <a:p>
            <a:r>
              <a:rPr lang="en-US" b="1" dirty="0"/>
              <a:t>Identifying &amp; Critiquing Research Articles	</a:t>
            </a:r>
            <a:r>
              <a:rPr lang="en-US" dirty="0" smtClean="0">
                <a:effectLst/>
              </a:rPr>
              <a:t> </a:t>
            </a:r>
            <a:endParaRPr lang="en-US" dirty="0"/>
          </a:p>
        </p:txBody>
      </p:sp>
      <p:sp>
        <p:nvSpPr>
          <p:cNvPr id="3" name="Subtitle 2"/>
          <p:cNvSpPr>
            <a:spLocks noGrp="1"/>
          </p:cNvSpPr>
          <p:nvPr>
            <p:ph type="subTitle" idx="1"/>
          </p:nvPr>
        </p:nvSpPr>
        <p:spPr/>
        <p:txBody>
          <a:bodyPr>
            <a:normAutofit fontScale="85000" lnSpcReduction="20000"/>
          </a:bodyPr>
          <a:lstStyle/>
          <a:p>
            <a:r>
              <a:rPr lang="en-US" sz="2000" dirty="0" err="1" smtClean="0"/>
              <a:t>LaShawnna</a:t>
            </a:r>
            <a:r>
              <a:rPr lang="en-US" sz="2000" dirty="0" smtClean="0"/>
              <a:t> Tyler, Jennifer </a:t>
            </a:r>
            <a:r>
              <a:rPr lang="en-US" sz="2000" dirty="0" smtClean="0"/>
              <a:t>Wang, Jenny Weidner, </a:t>
            </a:r>
            <a:r>
              <a:rPr lang="en-US" sz="2000" dirty="0" smtClean="0"/>
              <a:t>Kelsey </a:t>
            </a:r>
            <a:r>
              <a:rPr lang="en-US" sz="2000" dirty="0" err="1" smtClean="0"/>
              <a:t>Usselman</a:t>
            </a:r>
            <a:r>
              <a:rPr lang="en-US" sz="2000" dirty="0" smtClean="0"/>
              <a:t>, &amp; </a:t>
            </a:r>
            <a:r>
              <a:rPr lang="en-US" sz="2000" dirty="0" err="1" smtClean="0"/>
              <a:t>Uzoaru</a:t>
            </a:r>
            <a:r>
              <a:rPr lang="en-US" sz="2000" dirty="0" smtClean="0"/>
              <a:t> </a:t>
            </a:r>
            <a:r>
              <a:rPr lang="en-US" sz="2000" dirty="0" err="1" smtClean="0"/>
              <a:t>Weruche</a:t>
            </a:r>
            <a:endParaRPr lang="en-US" sz="2000" dirty="0" smtClean="0"/>
          </a:p>
          <a:p>
            <a:r>
              <a:rPr lang="en-US" sz="2000" dirty="0" smtClean="0"/>
              <a:t>Lakeview College of Nursing</a:t>
            </a:r>
          </a:p>
          <a:p>
            <a:r>
              <a:rPr lang="en-US" sz="2000" dirty="0" smtClean="0"/>
              <a:t>N302-Nursing Research</a:t>
            </a:r>
          </a:p>
          <a:p>
            <a:r>
              <a:rPr lang="en-US" sz="2000" dirty="0" smtClean="0"/>
              <a:t>June 12</a:t>
            </a:r>
            <a:r>
              <a:rPr lang="en-US" sz="2000" dirty="0" smtClean="0"/>
              <a:t>, </a:t>
            </a:r>
            <a:r>
              <a:rPr lang="en-US" sz="2000" dirty="0" smtClean="0"/>
              <a:t>2011</a:t>
            </a:r>
          </a:p>
          <a:p>
            <a:endParaRPr lang="en-US" dirty="0"/>
          </a:p>
        </p:txBody>
      </p:sp>
    </p:spTree>
    <p:extLst>
      <p:ext uri="{BB962C8B-B14F-4D97-AF65-F5344CB8AC3E}">
        <p14:creationId xmlns:p14="http://schemas.microsoft.com/office/powerpoint/2010/main" xmlns="" val="378508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size from Ferrell article cont.</a:t>
            </a:r>
            <a:endParaRPr lang="en-US" sz="3600" dirty="0"/>
          </a:p>
        </p:txBody>
      </p:sp>
      <p:sp>
        <p:nvSpPr>
          <p:cNvPr id="3" name="Content Placeholder 2"/>
          <p:cNvSpPr>
            <a:spLocks noGrp="1"/>
          </p:cNvSpPr>
          <p:nvPr>
            <p:ph sz="quarter" idx="1"/>
          </p:nvPr>
        </p:nvSpPr>
        <p:spPr/>
        <p:txBody>
          <a:bodyPr>
            <a:normAutofit/>
          </a:bodyPr>
          <a:lstStyle/>
          <a:p>
            <a:r>
              <a:rPr lang="en-US" sz="2000" dirty="0" smtClean="0"/>
              <a:t>Many variables : Quantitative information</a:t>
            </a:r>
          </a:p>
          <a:p>
            <a:r>
              <a:rPr lang="en-US" sz="2000" dirty="0" smtClean="0"/>
              <a:t>Study size sufficient</a:t>
            </a:r>
            <a:endParaRPr lang="en-US" sz="2000" dirty="0"/>
          </a:p>
          <a:p>
            <a:pPr lvl="1"/>
            <a:r>
              <a:rPr lang="en-US" sz="2000" dirty="0" smtClean="0"/>
              <a:t> more participants/subjects could be used</a:t>
            </a:r>
          </a:p>
          <a:p>
            <a:r>
              <a:rPr lang="en-US" sz="2400" dirty="0" smtClean="0"/>
              <a:t>Culture variable not mentioned enough</a:t>
            </a:r>
          </a:p>
          <a:p>
            <a:pPr lvl="1"/>
            <a:r>
              <a:rPr lang="en-US" sz="2000" dirty="0" smtClean="0"/>
              <a:t>More participants/subjects could be used</a:t>
            </a:r>
          </a:p>
          <a:p>
            <a:r>
              <a:rPr lang="en-US" sz="2400" dirty="0" smtClean="0"/>
              <a:t>Topic difficult to define</a:t>
            </a:r>
          </a:p>
          <a:p>
            <a:pPr lvl="1"/>
            <a:r>
              <a:rPr lang="en-US" sz="2000" dirty="0" smtClean="0"/>
              <a:t>More participants/subjects could be used</a:t>
            </a:r>
          </a:p>
          <a:p>
            <a:r>
              <a:rPr lang="en-US" sz="2400" dirty="0" smtClean="0"/>
              <a:t>Quality information obtained from narrative</a:t>
            </a:r>
          </a:p>
          <a:p>
            <a:pPr lvl="1"/>
            <a:r>
              <a:rPr lang="en-US" sz="2000" dirty="0" smtClean="0"/>
              <a:t>Fewer participants needed to saturate data</a:t>
            </a:r>
          </a:p>
        </p:txBody>
      </p:sp>
    </p:spTree>
    <p:extLst>
      <p:ext uri="{BB962C8B-B14F-4D97-AF65-F5344CB8AC3E}">
        <p14:creationId xmlns:p14="http://schemas.microsoft.com/office/powerpoint/2010/main" xmlns="" val="1300154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How data was collected Ferrell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Analysis of narratives from 108 nurses </a:t>
            </a:r>
          </a:p>
          <a:p>
            <a:pPr lvl="1"/>
            <a:r>
              <a:rPr lang="en-US" sz="2000" dirty="0" smtClean="0"/>
              <a:t>Consent given from nurses</a:t>
            </a:r>
          </a:p>
          <a:p>
            <a:r>
              <a:rPr lang="en-US" sz="2000" dirty="0" smtClean="0"/>
              <a:t>The survey changed slight for second group </a:t>
            </a:r>
          </a:p>
          <a:p>
            <a:r>
              <a:rPr lang="en-US" sz="2000" dirty="0" smtClean="0"/>
              <a:t>Group 1:</a:t>
            </a:r>
          </a:p>
          <a:p>
            <a:pPr marL="800100" lvl="1" indent="-342900">
              <a:buAutoNum type="arabicParenR"/>
            </a:pPr>
            <a:r>
              <a:rPr lang="en-US" sz="1600" dirty="0" smtClean="0"/>
              <a:t>Personal experience described as futile</a:t>
            </a:r>
          </a:p>
          <a:p>
            <a:pPr marL="800100" lvl="1" indent="-342900">
              <a:buAutoNum type="arabicParenR"/>
            </a:pPr>
            <a:r>
              <a:rPr lang="en-US" sz="1600" dirty="0" smtClean="0"/>
              <a:t>How experience affected nurse</a:t>
            </a:r>
          </a:p>
          <a:p>
            <a:pPr marL="400050"/>
            <a:r>
              <a:rPr lang="en-US" sz="2000" dirty="0" smtClean="0"/>
              <a:t>Group 2:</a:t>
            </a:r>
          </a:p>
          <a:p>
            <a:pPr marL="800100" lvl="1" indent="-342900">
              <a:buAutoNum type="arabicParenR"/>
            </a:pPr>
            <a:r>
              <a:rPr lang="en-US" sz="1600" dirty="0" smtClean="0"/>
              <a:t>Distressing personal experience described as futile</a:t>
            </a:r>
            <a:endParaRPr lang="en-US" sz="1600" dirty="0"/>
          </a:p>
          <a:p>
            <a:pPr marL="800100" lvl="1" indent="-342900">
              <a:buAutoNum type="arabicParenR"/>
            </a:pPr>
            <a:r>
              <a:rPr lang="en-US" sz="1600" dirty="0" smtClean="0"/>
              <a:t>How experience affected nurse</a:t>
            </a:r>
          </a:p>
          <a:p>
            <a:pPr marL="800100" lvl="1" indent="-342900">
              <a:buAutoNum type="arabicParenR"/>
            </a:pPr>
            <a:r>
              <a:rPr lang="en-US" sz="1600" dirty="0" smtClean="0"/>
              <a:t>Experience affected profession nursing</a:t>
            </a:r>
          </a:p>
          <a:p>
            <a:pPr marL="800100" lvl="1" indent="-342900">
              <a:buAutoNum type="arabicParenR"/>
            </a:pPr>
            <a:r>
              <a:rPr lang="en-US" sz="1600" dirty="0" smtClean="0"/>
              <a:t>Spiritual/religious factors influence</a:t>
            </a:r>
          </a:p>
        </p:txBody>
      </p:sp>
    </p:spTree>
    <p:extLst>
      <p:ext uri="{BB962C8B-B14F-4D97-AF65-F5344CB8AC3E}">
        <p14:creationId xmlns:p14="http://schemas.microsoft.com/office/powerpoint/2010/main" xmlns="" val="446279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Findings</a:t>
            </a:r>
            <a:endParaRPr lang="en-US" dirty="0"/>
          </a:p>
        </p:txBody>
      </p:sp>
      <p:sp>
        <p:nvSpPr>
          <p:cNvPr id="3" name="Content Placeholder 2"/>
          <p:cNvSpPr>
            <a:spLocks noGrp="1"/>
          </p:cNvSpPr>
          <p:nvPr>
            <p:ph idx="1"/>
          </p:nvPr>
        </p:nvSpPr>
        <p:spPr/>
        <p:txBody>
          <a:bodyPr>
            <a:normAutofit/>
          </a:bodyPr>
          <a:lstStyle/>
          <a:p>
            <a:r>
              <a:rPr lang="en-US" dirty="0" smtClean="0"/>
              <a:t>The first component of </a:t>
            </a:r>
            <a:r>
              <a:rPr lang="en-US" dirty="0" err="1" smtClean="0"/>
              <a:t>Windle’s</a:t>
            </a:r>
            <a:r>
              <a:rPr lang="en-US" dirty="0" smtClean="0"/>
              <a:t> study consisted of pain levels during the </a:t>
            </a:r>
            <a:r>
              <a:rPr lang="en-US" dirty="0" err="1" smtClean="0"/>
              <a:t>intradermal</a:t>
            </a:r>
            <a:r>
              <a:rPr lang="en-US" dirty="0" smtClean="0"/>
              <a:t> injection.</a:t>
            </a:r>
          </a:p>
          <a:p>
            <a:r>
              <a:rPr lang="en-US" dirty="0" smtClean="0"/>
              <a:t>The use of </a:t>
            </a:r>
            <a:r>
              <a:rPr lang="en-US" dirty="0" err="1" smtClean="0"/>
              <a:t>lidocaine</a:t>
            </a:r>
            <a:r>
              <a:rPr lang="en-US" dirty="0" smtClean="0"/>
              <a:t> and BNS were compared.</a:t>
            </a:r>
          </a:p>
          <a:p>
            <a:r>
              <a:rPr lang="en-US" dirty="0" smtClean="0"/>
              <a:t>The findings indicated that the pain levels were higher when using </a:t>
            </a:r>
            <a:r>
              <a:rPr lang="en-US" dirty="0" err="1" smtClean="0"/>
              <a:t>lidocaine</a:t>
            </a:r>
            <a:r>
              <a:rPr lang="en-US" dirty="0"/>
              <a:t> </a:t>
            </a:r>
            <a:r>
              <a:rPr lang="en-US" dirty="0" smtClean="0"/>
              <a:t>during the </a:t>
            </a:r>
            <a:r>
              <a:rPr lang="en-US" dirty="0" err="1" smtClean="0"/>
              <a:t>intradermal</a:t>
            </a:r>
            <a:r>
              <a:rPr lang="en-US" dirty="0" smtClean="0"/>
              <a:t> injection that those that received BNS.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Findings </a:t>
            </a:r>
            <a:endParaRPr lang="en-US" dirty="0"/>
          </a:p>
        </p:txBody>
      </p:sp>
      <p:sp>
        <p:nvSpPr>
          <p:cNvPr id="3" name="Content Placeholder 2"/>
          <p:cNvSpPr>
            <a:spLocks noGrp="1"/>
          </p:cNvSpPr>
          <p:nvPr>
            <p:ph idx="1"/>
          </p:nvPr>
        </p:nvSpPr>
        <p:spPr/>
        <p:txBody>
          <a:bodyPr>
            <a:normAutofit/>
          </a:bodyPr>
          <a:lstStyle/>
          <a:p>
            <a:r>
              <a:rPr lang="en-US" dirty="0" smtClean="0"/>
              <a:t>The second component was comparing pain levels during IV </a:t>
            </a:r>
            <a:r>
              <a:rPr lang="en-US" dirty="0" err="1" smtClean="0"/>
              <a:t>cannulation</a:t>
            </a:r>
            <a:r>
              <a:rPr lang="en-US" dirty="0" smtClean="0"/>
              <a:t>.</a:t>
            </a:r>
          </a:p>
          <a:p>
            <a:r>
              <a:rPr lang="en-US" dirty="0" err="1" smtClean="0"/>
              <a:t>Lidocaine</a:t>
            </a:r>
            <a:r>
              <a:rPr lang="en-US" dirty="0" smtClean="0"/>
              <a:t>, BNS, and no anesthesia were the methods used.</a:t>
            </a:r>
          </a:p>
          <a:p>
            <a:r>
              <a:rPr lang="en-US" dirty="0" smtClean="0"/>
              <a:t>Pain levels were higher for individuals that did not have anesthesia.</a:t>
            </a:r>
          </a:p>
          <a:p>
            <a:r>
              <a:rPr lang="en-US" dirty="0" smtClean="0"/>
              <a:t>There was not a significant difference in the pain levels when using </a:t>
            </a:r>
            <a:r>
              <a:rPr lang="en-US" dirty="0" err="1" smtClean="0"/>
              <a:t>lidocaine</a:t>
            </a:r>
            <a:r>
              <a:rPr lang="en-US" dirty="0" smtClean="0"/>
              <a:t> or BNS.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Findings</a:t>
            </a:r>
            <a:endParaRPr lang="en-US" dirty="0"/>
          </a:p>
        </p:txBody>
      </p:sp>
      <p:sp>
        <p:nvSpPr>
          <p:cNvPr id="3" name="Content Placeholder 2"/>
          <p:cNvSpPr>
            <a:spLocks noGrp="1"/>
          </p:cNvSpPr>
          <p:nvPr>
            <p:ph idx="1"/>
          </p:nvPr>
        </p:nvSpPr>
        <p:spPr>
          <a:xfrm>
            <a:off x="457200" y="1828800"/>
            <a:ext cx="8229600" cy="4297363"/>
          </a:xfrm>
        </p:spPr>
        <p:txBody>
          <a:bodyPr/>
          <a:lstStyle/>
          <a:p>
            <a:r>
              <a:rPr lang="en-US" dirty="0"/>
              <a:t>R</a:t>
            </a:r>
            <a:r>
              <a:rPr lang="en-US" dirty="0" smtClean="0"/>
              <a:t>esearch Question: </a:t>
            </a:r>
          </a:p>
          <a:p>
            <a:pPr lvl="1"/>
            <a:r>
              <a:rPr lang="en-US" dirty="0"/>
              <a:t>T</a:t>
            </a:r>
            <a:r>
              <a:rPr lang="en-US" dirty="0" smtClean="0"/>
              <a:t>o decide which method would cause less pain.  </a:t>
            </a:r>
          </a:p>
          <a:p>
            <a:pPr lvl="1">
              <a:buNone/>
            </a:pPr>
            <a:endParaRPr lang="en-US" dirty="0" smtClean="0"/>
          </a:p>
          <a:p>
            <a:r>
              <a:rPr lang="en-US" dirty="0" smtClean="0"/>
              <a:t>Answer:</a:t>
            </a:r>
          </a:p>
          <a:p>
            <a:pPr lvl="1"/>
            <a:r>
              <a:rPr lang="en-US" dirty="0" smtClean="0"/>
              <a:t>Pain levels were lower with BNS then with the use of </a:t>
            </a:r>
            <a:r>
              <a:rPr lang="en-US" dirty="0" err="1" smtClean="0"/>
              <a:t>lidocaine</a:t>
            </a:r>
            <a:r>
              <a:rPr lang="en-US" dirty="0" smtClean="0"/>
              <a:t>.</a:t>
            </a:r>
          </a:p>
          <a:p>
            <a:endParaRPr lang="en-US" dirty="0" smtClean="0"/>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Conclusion</a:t>
            </a:r>
            <a:endParaRPr lang="en-US" dirty="0"/>
          </a:p>
        </p:txBody>
      </p:sp>
      <p:sp>
        <p:nvSpPr>
          <p:cNvPr id="3" name="Content Placeholder 2"/>
          <p:cNvSpPr>
            <a:spLocks noGrp="1"/>
          </p:cNvSpPr>
          <p:nvPr>
            <p:ph idx="1"/>
          </p:nvPr>
        </p:nvSpPr>
        <p:spPr/>
        <p:txBody>
          <a:bodyPr/>
          <a:lstStyle/>
          <a:p>
            <a:r>
              <a:rPr lang="en-US" dirty="0" smtClean="0"/>
              <a:t>Both the hospital and patient will benefit from changing how IVs are started.</a:t>
            </a:r>
          </a:p>
          <a:p>
            <a:r>
              <a:rPr lang="en-US" dirty="0" smtClean="0"/>
              <a:t>BNS proved to cause less pain and is relatively safe to use with little side effects.</a:t>
            </a:r>
          </a:p>
          <a:p>
            <a:r>
              <a:rPr lang="en-US" dirty="0" smtClean="0"/>
              <a:t>BNS is a cost effective </a:t>
            </a:r>
            <a:r>
              <a:rPr lang="en-US" dirty="0" err="1" smtClean="0"/>
              <a:t>intradermal</a:t>
            </a:r>
            <a:r>
              <a:rPr lang="en-US" dirty="0" smtClean="0"/>
              <a:t> medication and has the ability to improve satisfaction and </a:t>
            </a:r>
            <a:r>
              <a:rPr lang="en-US" dirty="0"/>
              <a:t>q</a:t>
            </a:r>
            <a:r>
              <a:rPr lang="en-US" dirty="0" smtClean="0"/>
              <a:t>uality of care for many patients.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Ferrell’s Findings</a:t>
            </a:r>
            <a:endParaRPr lang="en-US" dirty="0"/>
          </a:p>
        </p:txBody>
      </p:sp>
      <p:sp>
        <p:nvSpPr>
          <p:cNvPr id="3" name="Content Placeholder 2"/>
          <p:cNvSpPr>
            <a:spLocks noGrp="1"/>
          </p:cNvSpPr>
          <p:nvPr>
            <p:ph idx="1"/>
          </p:nvPr>
        </p:nvSpPr>
        <p:spPr/>
        <p:txBody>
          <a:bodyPr/>
          <a:lstStyle/>
          <a:p>
            <a:r>
              <a:rPr lang="en-US" dirty="0" smtClean="0"/>
              <a:t>When providing futile care to patients, nurses are confronted with moral distress.</a:t>
            </a:r>
          </a:p>
          <a:p>
            <a:r>
              <a:rPr lang="en-US" dirty="0" smtClean="0"/>
              <a:t>Nurses feel they are not doing what is best for the patient because they are providing aggressive care rather than palliative care.</a:t>
            </a:r>
          </a:p>
          <a:p>
            <a:r>
              <a:rPr lang="en-US" dirty="0" smtClean="0"/>
              <a:t>Feelings of hopelessness, guilt, and powerless were among many stated by nurses when providing care deemed futile.</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Ferrell’s Findings</a:t>
            </a:r>
            <a:endParaRPr lang="en-US" dirty="0"/>
          </a:p>
        </p:txBody>
      </p:sp>
      <p:sp>
        <p:nvSpPr>
          <p:cNvPr id="3" name="Content Placeholder 2"/>
          <p:cNvSpPr>
            <a:spLocks noGrp="1"/>
          </p:cNvSpPr>
          <p:nvPr>
            <p:ph idx="1"/>
          </p:nvPr>
        </p:nvSpPr>
        <p:spPr/>
        <p:txBody>
          <a:bodyPr>
            <a:normAutofit/>
          </a:bodyPr>
          <a:lstStyle/>
          <a:p>
            <a:r>
              <a:rPr lang="en-US" dirty="0"/>
              <a:t>R</a:t>
            </a:r>
            <a:r>
              <a:rPr lang="en-US" dirty="0" smtClean="0"/>
              <a:t>esearch </a:t>
            </a:r>
            <a:r>
              <a:rPr lang="en-US" dirty="0"/>
              <a:t>Q</a:t>
            </a:r>
            <a:r>
              <a:rPr lang="en-US" dirty="0" smtClean="0"/>
              <a:t>uestion :</a:t>
            </a:r>
          </a:p>
          <a:p>
            <a:pPr lvl="1"/>
            <a:r>
              <a:rPr lang="en-US" dirty="0"/>
              <a:t>T</a:t>
            </a:r>
            <a:r>
              <a:rPr lang="en-US" dirty="0" smtClean="0"/>
              <a:t>o discover the moral distress on nurses when the treatment being provided was deemed to be futile. </a:t>
            </a:r>
          </a:p>
          <a:p>
            <a:r>
              <a:rPr lang="en-US" dirty="0" smtClean="0"/>
              <a:t> Answer:</a:t>
            </a:r>
          </a:p>
          <a:p>
            <a:pPr lvl="1"/>
            <a:r>
              <a:rPr lang="en-US" dirty="0" smtClean="0"/>
              <a:t>It was found that nurses do suffer a great deal of moral distress when futile treatment is provided.</a:t>
            </a:r>
          </a:p>
          <a:p>
            <a:pPr lvl="1"/>
            <a:r>
              <a:rPr lang="en-US" dirty="0" smtClean="0"/>
              <a:t>It was not discovered what should be done about the moral distress.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Ferrell’s Conclusion</a:t>
            </a:r>
            <a:endParaRPr lang="en-US" dirty="0"/>
          </a:p>
        </p:txBody>
      </p:sp>
      <p:sp>
        <p:nvSpPr>
          <p:cNvPr id="3" name="Content Placeholder 2"/>
          <p:cNvSpPr>
            <a:spLocks noGrp="1"/>
          </p:cNvSpPr>
          <p:nvPr>
            <p:ph idx="1"/>
          </p:nvPr>
        </p:nvSpPr>
        <p:spPr/>
        <p:txBody>
          <a:bodyPr/>
          <a:lstStyle/>
          <a:p>
            <a:r>
              <a:rPr lang="en-US" dirty="0" smtClean="0"/>
              <a:t>Nurses undergo extreme moral distress when providing care that is not in the patient’s best interest.</a:t>
            </a:r>
          </a:p>
          <a:p>
            <a:r>
              <a:rPr lang="en-US" dirty="0" smtClean="0"/>
              <a:t>Support should be given to nurses in moral distress situations.</a:t>
            </a:r>
          </a:p>
          <a:p>
            <a:r>
              <a:rPr lang="en-US" dirty="0" smtClean="0"/>
              <a:t>Spiritual support should  be a consideration to provide to nurses dealing with such distress.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200" dirty="0">
                <a:latin typeface="Times New Roman"/>
              </a:rPr>
              <a:t>Secondary sources that are relevant and current</a:t>
            </a:r>
            <a:r>
              <a:rPr lang="en-US" sz="3200" dirty="0" smtClean="0">
                <a:latin typeface="Times New Roman"/>
              </a:rPr>
              <a:t> </a:t>
            </a:r>
            <a:endParaRPr lang="en-US" sz="3200" dirty="0">
              <a:latin typeface="Times New Roman"/>
            </a:endParaRPr>
          </a:p>
        </p:txBody>
      </p:sp>
      <p:sp>
        <p:nvSpPr>
          <p:cNvPr id="5" name="Content Placeholder 4"/>
          <p:cNvSpPr>
            <a:spLocks noGrp="1"/>
          </p:cNvSpPr>
          <p:nvPr>
            <p:ph idx="1"/>
          </p:nvPr>
        </p:nvSpPr>
        <p:spPr>
          <a:xfrm>
            <a:off x="457200" y="1417638"/>
            <a:ext cx="8229600" cy="4525963"/>
          </a:xfrm>
        </p:spPr>
        <p:txBody>
          <a:bodyPr>
            <a:normAutofit/>
          </a:bodyPr>
          <a:lstStyle/>
          <a:p>
            <a:r>
              <a:rPr lang="en-US" sz="2800" dirty="0" err="1">
                <a:latin typeface="Times New Roman"/>
              </a:rPr>
              <a:t>Windle</a:t>
            </a:r>
            <a:r>
              <a:rPr lang="en-US" sz="2800" dirty="0">
                <a:latin typeface="Times New Roman"/>
              </a:rPr>
              <a:t> (2006) discusses how relevant </a:t>
            </a:r>
            <a:r>
              <a:rPr lang="en-US" sz="2800" dirty="0" err="1">
                <a:latin typeface="Times New Roman"/>
              </a:rPr>
              <a:t>Bacteriostatic</a:t>
            </a:r>
            <a:r>
              <a:rPr lang="en-US" sz="2800" dirty="0">
                <a:latin typeface="Times New Roman"/>
              </a:rPr>
              <a:t> normal saline is to the nursing profession and to the patient. This article also talks about how </a:t>
            </a:r>
            <a:r>
              <a:rPr lang="en-US" sz="2800" dirty="0" err="1">
                <a:latin typeface="Times New Roman"/>
              </a:rPr>
              <a:t>Bacteriostatic</a:t>
            </a:r>
            <a:r>
              <a:rPr lang="en-US" sz="2800" dirty="0">
                <a:latin typeface="Times New Roman"/>
              </a:rPr>
              <a:t> normal saline (BNS) is cost effective and how many patients have less adverse effects because of this. This will improve patient satisfaction and improve hospital outcomes as well (</a:t>
            </a:r>
            <a:r>
              <a:rPr lang="en-US" sz="2800" dirty="0" err="1">
                <a:latin typeface="Times New Roman"/>
              </a:rPr>
              <a:t>Windle</a:t>
            </a:r>
            <a:r>
              <a:rPr lang="en-US" sz="2800" dirty="0">
                <a:latin typeface="Times New Roman"/>
              </a:rPr>
              <a:t>, 2006).</a:t>
            </a:r>
            <a:r>
              <a:rPr lang="en-US" sz="2800" dirty="0" smtClean="0">
                <a:latin typeface="Times New Roman"/>
              </a:rPr>
              <a:t>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Objectives</a:t>
            </a:r>
            <a:endParaRPr lang="en-US" sz="3600" dirty="0"/>
          </a:p>
        </p:txBody>
      </p:sp>
      <p:sp>
        <p:nvSpPr>
          <p:cNvPr id="3" name="Content Placeholder 2"/>
          <p:cNvSpPr>
            <a:spLocks noGrp="1"/>
          </p:cNvSpPr>
          <p:nvPr>
            <p:ph sz="quarter" idx="1"/>
          </p:nvPr>
        </p:nvSpPr>
        <p:spPr/>
        <p:txBody>
          <a:bodyPr>
            <a:normAutofit fontScale="92500" lnSpcReduction="10000"/>
          </a:bodyPr>
          <a:lstStyle/>
          <a:p>
            <a:pPr marL="0" indent="0">
              <a:buNone/>
            </a:pPr>
            <a:r>
              <a:rPr lang="en-US" b="1" u="sng" dirty="0" smtClean="0"/>
              <a:t>Analysis:</a:t>
            </a:r>
            <a:endParaRPr lang="en-US" dirty="0" smtClean="0"/>
          </a:p>
          <a:p>
            <a:pPr lvl="1"/>
            <a:r>
              <a:rPr lang="en-US" dirty="0" smtClean="0"/>
              <a:t> </a:t>
            </a:r>
            <a:r>
              <a:rPr lang="en-US" dirty="0"/>
              <a:t>research question </a:t>
            </a:r>
            <a:r>
              <a:rPr lang="en-US" dirty="0" smtClean="0"/>
              <a:t>addressed and purpose of articles</a:t>
            </a:r>
          </a:p>
          <a:p>
            <a:pPr lvl="1"/>
            <a:r>
              <a:rPr lang="en-US" dirty="0" smtClean="0"/>
              <a:t> independent and dependent </a:t>
            </a:r>
            <a:r>
              <a:rPr lang="en-US" dirty="0"/>
              <a:t>variables in the article by Windle et al. (2006</a:t>
            </a:r>
            <a:r>
              <a:rPr lang="en-US" dirty="0" smtClean="0"/>
              <a:t>)</a:t>
            </a:r>
          </a:p>
          <a:p>
            <a:pPr lvl="1"/>
            <a:r>
              <a:rPr lang="en-US" dirty="0" smtClean="0"/>
              <a:t> </a:t>
            </a:r>
            <a:r>
              <a:rPr lang="en-US" dirty="0"/>
              <a:t>A</a:t>
            </a:r>
            <a:r>
              <a:rPr lang="en-US" dirty="0" smtClean="0"/>
              <a:t>rticles</a:t>
            </a:r>
            <a:r>
              <a:rPr lang="en-US" dirty="0"/>
              <a:t>’ study </a:t>
            </a:r>
            <a:r>
              <a:rPr lang="en-US" dirty="0" smtClean="0"/>
              <a:t>samples</a:t>
            </a:r>
          </a:p>
          <a:p>
            <a:pPr lvl="1"/>
            <a:r>
              <a:rPr lang="en-US" dirty="0" smtClean="0"/>
              <a:t>How </a:t>
            </a:r>
            <a:r>
              <a:rPr lang="en-US" dirty="0"/>
              <a:t>data was collected </a:t>
            </a:r>
            <a:r>
              <a:rPr lang="en-US" dirty="0" smtClean="0"/>
              <a:t>in </a:t>
            </a:r>
            <a:r>
              <a:rPr lang="en-US" dirty="0"/>
              <a:t>research </a:t>
            </a:r>
            <a:r>
              <a:rPr lang="en-US" dirty="0" smtClean="0"/>
              <a:t>studies</a:t>
            </a:r>
          </a:p>
          <a:p>
            <a:pPr lvl="1"/>
            <a:r>
              <a:rPr lang="en-US" dirty="0" smtClean="0"/>
              <a:t>articles findings; and if answered </a:t>
            </a:r>
            <a:r>
              <a:rPr lang="en-US" dirty="0"/>
              <a:t>research </a:t>
            </a:r>
            <a:r>
              <a:rPr lang="en-US" dirty="0" smtClean="0"/>
              <a:t>question</a:t>
            </a:r>
            <a:endParaRPr lang="en-US" dirty="0"/>
          </a:p>
          <a:p>
            <a:pPr lvl="1"/>
            <a:r>
              <a:rPr lang="en-US" dirty="0" smtClean="0"/>
              <a:t>Article conclusions</a:t>
            </a:r>
            <a:endParaRPr lang="en-US" dirty="0"/>
          </a:p>
          <a:p>
            <a:pPr marL="0" indent="0">
              <a:buNone/>
            </a:pPr>
            <a:r>
              <a:rPr lang="en-US" b="1" u="sng" dirty="0" smtClean="0"/>
              <a:t>Critique:</a:t>
            </a:r>
            <a:endParaRPr lang="en-US" dirty="0" smtClean="0"/>
          </a:p>
          <a:p>
            <a:pPr lvl="1"/>
            <a:r>
              <a:rPr lang="en-US" dirty="0" smtClean="0"/>
              <a:t>Information from </a:t>
            </a:r>
            <a:r>
              <a:rPr lang="en-US" dirty="0"/>
              <a:t>secondary </a:t>
            </a:r>
            <a:r>
              <a:rPr lang="en-US" dirty="0" smtClean="0"/>
              <a:t>sources and relevance of sources</a:t>
            </a:r>
          </a:p>
          <a:p>
            <a:pPr lvl="1"/>
            <a:r>
              <a:rPr lang="en-US" dirty="0"/>
              <a:t>R</a:t>
            </a:r>
            <a:r>
              <a:rPr lang="en-US" dirty="0" smtClean="0"/>
              <a:t>elevance of research </a:t>
            </a:r>
            <a:r>
              <a:rPr lang="en-US" dirty="0"/>
              <a:t>article to nursing </a:t>
            </a:r>
            <a:r>
              <a:rPr lang="en-US" dirty="0" smtClean="0"/>
              <a:t>practice</a:t>
            </a:r>
          </a:p>
          <a:p>
            <a:pPr lvl="1"/>
            <a:r>
              <a:rPr lang="en-US" dirty="0" smtClean="0"/>
              <a:t>informed </a:t>
            </a:r>
            <a:r>
              <a:rPr lang="en-US" dirty="0"/>
              <a:t>consent </a:t>
            </a:r>
            <a:r>
              <a:rPr lang="en-US" dirty="0" smtClean="0"/>
              <a:t>process and its sufficiency</a:t>
            </a:r>
          </a:p>
          <a:p>
            <a:pPr marL="0" indent="0">
              <a:buNone/>
            </a:pPr>
            <a:r>
              <a:rPr lang="en-US" b="1" u="sng" dirty="0" smtClean="0"/>
              <a:t>Comparison:</a:t>
            </a:r>
          </a:p>
          <a:p>
            <a:pPr lvl="1"/>
            <a:r>
              <a:rPr lang="en-US" dirty="0" smtClean="0"/>
              <a:t>Articles research methodologies (quantitative vs. qualitative)</a:t>
            </a:r>
          </a:p>
          <a:p>
            <a:pPr marL="0" indent="0">
              <a:buNone/>
            </a:pPr>
            <a:endParaRPr lang="en-US" b="1" u="sng" dirty="0" smtClean="0"/>
          </a:p>
        </p:txBody>
      </p:sp>
    </p:spTree>
    <p:extLst>
      <p:ext uri="{BB962C8B-B14F-4D97-AF65-F5344CB8AC3E}">
        <p14:creationId xmlns:p14="http://schemas.microsoft.com/office/powerpoint/2010/main" xmlns="" val="17644270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a:rPr>
              <a:t>Secondary sources cont.</a:t>
            </a:r>
            <a:endParaRPr lang="en-US" sz="3600" dirty="0">
              <a:latin typeface="Times New Roman"/>
            </a:endParaRPr>
          </a:p>
        </p:txBody>
      </p:sp>
      <p:sp>
        <p:nvSpPr>
          <p:cNvPr id="3" name="Content Placeholder 2"/>
          <p:cNvSpPr>
            <a:spLocks noGrp="1"/>
          </p:cNvSpPr>
          <p:nvPr>
            <p:ph idx="1"/>
          </p:nvPr>
        </p:nvSpPr>
        <p:spPr/>
        <p:txBody>
          <a:bodyPr>
            <a:normAutofit/>
          </a:bodyPr>
          <a:lstStyle/>
          <a:p>
            <a:r>
              <a:rPr lang="en-US" sz="2800" dirty="0" smtClean="0">
                <a:latin typeface="Times New Roman"/>
              </a:rPr>
              <a:t>According to Burns and Grove a secondary source summarizes or quotes content from primary sources and the authors are paraphrasing the work. This is relevant to nursing practice because using secondary sources may or may not be available to use. Knowing how to find and use primary sources may help when nurses need direct evidence for their patients. </a:t>
            </a:r>
            <a:endParaRPr lang="en-US" sz="2800" dirty="0">
              <a:latin typeface="Times New Roman"/>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a:rPr>
              <a:t>Secondary sources cont.</a:t>
            </a:r>
            <a:endParaRPr lang="en-US" sz="3600" dirty="0">
              <a:latin typeface="Times New Roman"/>
            </a:endParaRPr>
          </a:p>
        </p:txBody>
      </p:sp>
      <p:sp>
        <p:nvSpPr>
          <p:cNvPr id="3" name="Content Placeholder 2"/>
          <p:cNvSpPr>
            <a:spLocks noGrp="1"/>
          </p:cNvSpPr>
          <p:nvPr>
            <p:ph idx="1"/>
          </p:nvPr>
        </p:nvSpPr>
        <p:spPr/>
        <p:txBody>
          <a:bodyPr>
            <a:normAutofit/>
          </a:bodyPr>
          <a:lstStyle/>
          <a:p>
            <a:r>
              <a:rPr lang="en-US" sz="2400" dirty="0">
                <a:latin typeface="Times New Roman"/>
              </a:rPr>
              <a:t>Ferrell (2006) discusses how nurses identified themselves as being involved in conflicts involving physicians, patients, and family. This article is relevant to nursing practice because this will offer nurses and future nurses a chance to see how important it is to be involved in the patient care and to guide them to make decisions for themselves. Some ethical issues may arise from this because the physician may want the nurse to do the explaining or the physician may not explain thoroughly what is happening to </a:t>
            </a:r>
            <a:r>
              <a:rPr lang="en-US" sz="2400" dirty="0" smtClean="0">
                <a:latin typeface="Times New Roman"/>
              </a:rPr>
              <a:t>the patient. </a:t>
            </a:r>
            <a:endParaRPr lang="en-US" sz="2400" dirty="0">
              <a:latin typeface="Times New Roman"/>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a:rPr>
              <a:t>Secondary sources cont.</a:t>
            </a:r>
            <a:endParaRPr lang="en-US" sz="3600" dirty="0">
              <a:latin typeface="Times New Roman"/>
            </a:endParaRPr>
          </a:p>
        </p:txBody>
      </p:sp>
      <p:sp>
        <p:nvSpPr>
          <p:cNvPr id="3" name="Content Placeholder 2"/>
          <p:cNvSpPr>
            <a:spLocks noGrp="1"/>
          </p:cNvSpPr>
          <p:nvPr>
            <p:ph idx="1"/>
          </p:nvPr>
        </p:nvSpPr>
        <p:spPr/>
        <p:txBody>
          <a:bodyPr>
            <a:normAutofit fontScale="92500"/>
          </a:bodyPr>
          <a:lstStyle/>
          <a:p>
            <a:r>
              <a:rPr lang="en-US" sz="3027" dirty="0">
                <a:latin typeface="Times New Roman"/>
              </a:rPr>
              <a:t>Sometimes the physician needs to explain situations to the family and the family doesn’t understand what is being said. The nurse is the one who has to deal with this most of the time</a:t>
            </a:r>
            <a:r>
              <a:rPr lang="en-US" sz="3027" dirty="0" smtClean="0">
                <a:latin typeface="Times New Roman"/>
              </a:rPr>
              <a:t> and to </a:t>
            </a:r>
            <a:r>
              <a:rPr lang="en-US" sz="3027" dirty="0">
                <a:latin typeface="Times New Roman"/>
              </a:rPr>
              <a:t>make sure the family and the patient understand. That can be </a:t>
            </a:r>
            <a:r>
              <a:rPr lang="en-US" sz="3027" dirty="0" smtClean="0">
                <a:latin typeface="Times New Roman"/>
              </a:rPr>
              <a:t>by; </a:t>
            </a:r>
            <a:r>
              <a:rPr lang="en-US" sz="3027" dirty="0">
                <a:latin typeface="Times New Roman"/>
              </a:rPr>
              <a:t>letting the physician know what is going on, explaining as much as he or she can to the patient and or the family. This article uses secondary analysis to support this research; which involves studying data collected in another study (Burns and Grove, 2009). </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Times New Roman"/>
              </a:rPr>
              <a:t>Relevance of both research articles to the nursing practice</a:t>
            </a:r>
            <a:r>
              <a:rPr lang="en-US" sz="3200" dirty="0" smtClean="0">
                <a:latin typeface="Times New Roman"/>
              </a:rPr>
              <a:t> </a:t>
            </a:r>
            <a:endParaRPr lang="en-US" sz="3200" dirty="0">
              <a:latin typeface="Times New Roman"/>
            </a:endParaRPr>
          </a:p>
        </p:txBody>
      </p:sp>
      <p:sp>
        <p:nvSpPr>
          <p:cNvPr id="3" name="Content Placeholder 2"/>
          <p:cNvSpPr>
            <a:spLocks noGrp="1"/>
          </p:cNvSpPr>
          <p:nvPr>
            <p:ph idx="1"/>
          </p:nvPr>
        </p:nvSpPr>
        <p:spPr/>
        <p:txBody>
          <a:bodyPr>
            <a:normAutofit/>
          </a:bodyPr>
          <a:lstStyle/>
          <a:p>
            <a:r>
              <a:rPr lang="en-US" dirty="0" smtClean="0">
                <a:latin typeface="Times New Roman"/>
              </a:rPr>
              <a:t>Ferrell (2006) discusses how issues relating to futile treatment can be identified and related </a:t>
            </a:r>
            <a:r>
              <a:rPr lang="en-US" dirty="0">
                <a:latin typeface="Times New Roman"/>
              </a:rPr>
              <a:t>to nursing </a:t>
            </a:r>
            <a:r>
              <a:rPr lang="en-US" dirty="0" smtClean="0">
                <a:latin typeface="Times New Roman"/>
              </a:rPr>
              <a:t>practice. </a:t>
            </a:r>
            <a:r>
              <a:rPr lang="en-US" dirty="0">
                <a:latin typeface="Times New Roman"/>
              </a:rPr>
              <a:t>There are a few surveys that involve 906 critical care nurses and how they sometimes had to go against their conscience. This mainly applies to critical care nursing because of the tough end of life obstacles the patients go through and the nurses who are there to help them through it. The most disagreements occur when the patient is dying and it’s in the hands of the physician and they’re avoiding the patient’s family members (Ferrell, 2006).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a:rPr>
              <a:t>Relevance of both articles cont.</a:t>
            </a:r>
            <a:endParaRPr lang="en-US" sz="3600" dirty="0">
              <a:latin typeface="Times New Roman"/>
            </a:endParaRPr>
          </a:p>
        </p:txBody>
      </p:sp>
      <p:sp>
        <p:nvSpPr>
          <p:cNvPr id="3" name="Content Placeholder 2"/>
          <p:cNvSpPr>
            <a:spLocks noGrp="1"/>
          </p:cNvSpPr>
          <p:nvPr>
            <p:ph idx="1"/>
          </p:nvPr>
        </p:nvSpPr>
        <p:spPr/>
        <p:txBody>
          <a:bodyPr>
            <a:normAutofit/>
          </a:bodyPr>
          <a:lstStyle/>
          <a:p>
            <a:r>
              <a:rPr lang="en-US" sz="2800" dirty="0">
                <a:latin typeface="Times New Roman"/>
              </a:rPr>
              <a:t>The nurses are stuck in the middle to help the patient, the family, and also take orders from the doctor. The nurse needs to make sure the patient is comfortable in what they want and what is best for him or her. In many cases this happens everyday to nurses and conducting research and surveys about it can help nurses learn the best ways to help patients and their families further question the physician and what they feel the need to do.</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latin typeface="Times New Roman"/>
              </a:rPr>
              <a:t>Relevance of both articles cont.</a:t>
            </a:r>
            <a:endParaRPr lang="en-US" sz="4000" dirty="0">
              <a:latin typeface="Times New Roman"/>
            </a:endParaRPr>
          </a:p>
        </p:txBody>
      </p:sp>
      <p:sp>
        <p:nvSpPr>
          <p:cNvPr id="3" name="Content Placeholder 2"/>
          <p:cNvSpPr>
            <a:spLocks noGrp="1"/>
          </p:cNvSpPr>
          <p:nvPr>
            <p:ph idx="1"/>
          </p:nvPr>
        </p:nvSpPr>
        <p:spPr/>
        <p:txBody>
          <a:bodyPr>
            <a:normAutofit/>
          </a:bodyPr>
          <a:lstStyle/>
          <a:p>
            <a:r>
              <a:rPr lang="en-US" sz="2800" dirty="0" smtClean="0">
                <a:latin typeface="Times New Roman"/>
              </a:rPr>
              <a:t> </a:t>
            </a:r>
            <a:r>
              <a:rPr lang="en-US" sz="2800" dirty="0" err="1" smtClean="0">
                <a:latin typeface="Times New Roman"/>
              </a:rPr>
              <a:t>Windle</a:t>
            </a:r>
            <a:r>
              <a:rPr lang="en-US" sz="2800" dirty="0" smtClean="0">
                <a:latin typeface="Times New Roman"/>
              </a:rPr>
              <a:t>, Kwan, Warwick, </a:t>
            </a:r>
            <a:r>
              <a:rPr lang="en-US" sz="2800" dirty="0" err="1" smtClean="0">
                <a:latin typeface="Times New Roman"/>
              </a:rPr>
              <a:t>Sibayan</a:t>
            </a:r>
            <a:r>
              <a:rPr lang="en-US" sz="2800" dirty="0" smtClean="0">
                <a:latin typeface="Times New Roman"/>
              </a:rPr>
              <a:t>, Espiritu, and </a:t>
            </a:r>
            <a:r>
              <a:rPr lang="en-US" sz="2800" dirty="0" err="1" smtClean="0">
                <a:latin typeface="Times New Roman"/>
              </a:rPr>
              <a:t>Vergara</a:t>
            </a:r>
            <a:r>
              <a:rPr lang="en-US" sz="2800" dirty="0" smtClean="0">
                <a:latin typeface="Times New Roman"/>
              </a:rPr>
              <a:t> discuss (2006) how </a:t>
            </a:r>
            <a:r>
              <a:rPr lang="en-US" sz="2800" dirty="0">
                <a:latin typeface="Times New Roman"/>
              </a:rPr>
              <a:t>making the comparison of</a:t>
            </a:r>
            <a:r>
              <a:rPr lang="en-US" sz="2800" dirty="0" smtClean="0">
                <a:latin typeface="Times New Roman"/>
              </a:rPr>
              <a:t> </a:t>
            </a:r>
            <a:r>
              <a:rPr lang="en-US" sz="2800" dirty="0" err="1" smtClean="0">
                <a:latin typeface="Times New Roman"/>
              </a:rPr>
              <a:t>Bacteriostatic</a:t>
            </a:r>
            <a:r>
              <a:rPr lang="en-US" sz="2800" dirty="0" smtClean="0">
                <a:latin typeface="Times New Roman"/>
              </a:rPr>
              <a:t> normal saline and </a:t>
            </a:r>
            <a:r>
              <a:rPr lang="en-US" sz="2800" dirty="0" err="1" smtClean="0">
                <a:latin typeface="Times New Roman"/>
              </a:rPr>
              <a:t>Lidocaine</a:t>
            </a:r>
            <a:r>
              <a:rPr lang="en-US" sz="2800" dirty="0" smtClean="0">
                <a:latin typeface="Times New Roman"/>
              </a:rPr>
              <a:t> are different </a:t>
            </a:r>
            <a:r>
              <a:rPr lang="en-US" sz="2800" dirty="0">
                <a:latin typeface="Times New Roman"/>
              </a:rPr>
              <a:t>and how the nursing practice can benefit from this. Research has concluded that</a:t>
            </a:r>
            <a:r>
              <a:rPr lang="en-US" sz="2800" dirty="0" smtClean="0">
                <a:latin typeface="Times New Roman"/>
              </a:rPr>
              <a:t> the </a:t>
            </a:r>
            <a:r>
              <a:rPr lang="en-US" sz="2800" dirty="0" err="1" smtClean="0">
                <a:latin typeface="Times New Roman"/>
              </a:rPr>
              <a:t>lidocaine</a:t>
            </a:r>
            <a:r>
              <a:rPr lang="en-US" sz="2800" dirty="0" smtClean="0">
                <a:latin typeface="Times New Roman"/>
              </a:rPr>
              <a:t> </a:t>
            </a:r>
            <a:r>
              <a:rPr lang="en-US" sz="2800" dirty="0">
                <a:latin typeface="Times New Roman"/>
              </a:rPr>
              <a:t>group reported less pain after IV insertion than the BNS </a:t>
            </a:r>
            <a:r>
              <a:rPr lang="en-US" sz="2800" dirty="0" smtClean="0">
                <a:latin typeface="Times New Roman"/>
              </a:rPr>
              <a:t>group (</a:t>
            </a:r>
            <a:r>
              <a:rPr lang="en-US" sz="2800" dirty="0" err="1" smtClean="0">
                <a:latin typeface="Times New Roman"/>
              </a:rPr>
              <a:t>Windle</a:t>
            </a:r>
            <a:r>
              <a:rPr lang="en-US" sz="2800" dirty="0" smtClean="0">
                <a:latin typeface="Times New Roman"/>
              </a:rPr>
              <a:t> et al, 2006). </a:t>
            </a:r>
            <a:r>
              <a:rPr lang="en-US" sz="2800" dirty="0">
                <a:latin typeface="Times New Roman"/>
              </a:rPr>
              <a:t>Also the BNS group reported less pain on </a:t>
            </a:r>
            <a:r>
              <a:rPr lang="en-US" sz="2800" dirty="0" err="1">
                <a:latin typeface="Times New Roman"/>
              </a:rPr>
              <a:t>intradermal</a:t>
            </a:r>
            <a:r>
              <a:rPr lang="en-US" sz="2800" dirty="0">
                <a:latin typeface="Times New Roman"/>
              </a:rPr>
              <a:t> injection than </a:t>
            </a:r>
            <a:r>
              <a:rPr lang="en-US" sz="2800" dirty="0" err="1">
                <a:latin typeface="Times New Roman"/>
              </a:rPr>
              <a:t>lidocaine</a:t>
            </a:r>
            <a:r>
              <a:rPr lang="en-US" dirty="0"/>
              <a:t>.</a:t>
            </a:r>
            <a:r>
              <a:rPr lang="en-US" dirty="0" smtClean="0"/>
              <a:t> </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latin typeface="Times New Roman"/>
              </a:rPr>
              <a:t>Relevance of both articles cont.</a:t>
            </a:r>
            <a:endParaRPr lang="en-US" sz="4000" dirty="0"/>
          </a:p>
        </p:txBody>
      </p:sp>
      <p:sp>
        <p:nvSpPr>
          <p:cNvPr id="3" name="Content Placeholder 2"/>
          <p:cNvSpPr>
            <a:spLocks noGrp="1"/>
          </p:cNvSpPr>
          <p:nvPr>
            <p:ph idx="1"/>
          </p:nvPr>
        </p:nvSpPr>
        <p:spPr/>
        <p:txBody>
          <a:bodyPr>
            <a:normAutofit fontScale="92500"/>
          </a:bodyPr>
          <a:lstStyle/>
          <a:p>
            <a:r>
              <a:rPr lang="en-US" sz="3027" dirty="0" smtClean="0">
                <a:latin typeface="Times New Roman"/>
              </a:rPr>
              <a:t>Results also showed that BNS is less expensive than </a:t>
            </a:r>
            <a:r>
              <a:rPr lang="en-US" sz="3027" dirty="0" err="1" smtClean="0">
                <a:latin typeface="Times New Roman"/>
              </a:rPr>
              <a:t>lidocaine</a:t>
            </a:r>
            <a:r>
              <a:rPr lang="en-US" sz="3027" dirty="0" smtClean="0">
                <a:latin typeface="Times New Roman"/>
              </a:rPr>
              <a:t> and has lower adverse effects and should be considered an option for local anesthetic for IV insertion hospital wide (</a:t>
            </a:r>
            <a:r>
              <a:rPr lang="en-US" sz="3027" dirty="0" err="1" smtClean="0">
                <a:latin typeface="Times New Roman"/>
              </a:rPr>
              <a:t>Windle</a:t>
            </a:r>
            <a:r>
              <a:rPr lang="en-US" sz="3027" dirty="0" smtClean="0">
                <a:latin typeface="Times New Roman"/>
              </a:rPr>
              <a:t> et al, 2006). This can change how IVs are started in preoperative areas and can be beneficial to the patient and the hospital. According to </a:t>
            </a:r>
            <a:r>
              <a:rPr lang="en-US" sz="3027" dirty="0" err="1" smtClean="0">
                <a:latin typeface="Times New Roman"/>
              </a:rPr>
              <a:t>Windle</a:t>
            </a:r>
            <a:r>
              <a:rPr lang="en-US" sz="3027" dirty="0" smtClean="0">
                <a:latin typeface="Times New Roman"/>
              </a:rPr>
              <a:t> et al BNS is also safe and cost effective. An </a:t>
            </a:r>
            <a:r>
              <a:rPr lang="en-US" sz="3027" dirty="0" err="1" smtClean="0">
                <a:latin typeface="Times New Roman"/>
              </a:rPr>
              <a:t>intradermal</a:t>
            </a:r>
            <a:r>
              <a:rPr lang="en-US" sz="3027" dirty="0" smtClean="0">
                <a:latin typeface="Times New Roman"/>
              </a:rPr>
              <a:t> medication </a:t>
            </a:r>
            <a:r>
              <a:rPr lang="en-US" sz="3027" smtClean="0">
                <a:latin typeface="Times New Roman"/>
              </a:rPr>
              <a:t>for an IV </a:t>
            </a:r>
            <a:r>
              <a:rPr lang="en-US" sz="3027" dirty="0" smtClean="0">
                <a:latin typeface="Times New Roman"/>
              </a:rPr>
              <a:t>line insertion should improve overall satisfaction quality of care for all patients.</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406570"/>
            <a:ext cx="7772400" cy="1142999"/>
          </a:xfrm>
        </p:spPr>
        <p:txBody>
          <a:bodyPr>
            <a:normAutofit/>
          </a:bodyPr>
          <a:lstStyle/>
          <a:p>
            <a:r>
              <a:rPr lang="en-US" dirty="0"/>
              <a:t>R</a:t>
            </a:r>
            <a:r>
              <a:rPr lang="en-US" dirty="0" smtClean="0"/>
              <a:t>eferences</a:t>
            </a:r>
            <a:endParaRPr lang="en-US" dirty="0"/>
          </a:p>
        </p:txBody>
      </p:sp>
      <p:sp>
        <p:nvSpPr>
          <p:cNvPr id="14337" name="Rectangle 1"/>
          <p:cNvSpPr>
            <a:spLocks noChangeArrowheads="1"/>
          </p:cNvSpPr>
          <p:nvPr/>
        </p:nvSpPr>
        <p:spPr bwMode="auto">
          <a:xfrm>
            <a:off x="381000" y="4392118"/>
            <a:ext cx="85344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defRPr/>
            </a:pPr>
            <a:r>
              <a:rPr lang="en-US" sz="2000" dirty="0" err="1" smtClean="0"/>
              <a:t>Windle</a:t>
            </a:r>
            <a:r>
              <a:rPr lang="en-US" sz="2000" dirty="0" smtClean="0"/>
              <a:t>, P., Kwan, M., </a:t>
            </a:r>
            <a:r>
              <a:rPr lang="en-US" sz="2000" dirty="0" err="1" smtClean="0"/>
              <a:t>Warmick</a:t>
            </a:r>
            <a:r>
              <a:rPr lang="en-US" sz="2000" dirty="0" smtClean="0"/>
              <a:t>, H., </a:t>
            </a:r>
            <a:r>
              <a:rPr lang="en-US" sz="2000" dirty="0" err="1" smtClean="0"/>
              <a:t>Sibayan</a:t>
            </a:r>
            <a:r>
              <a:rPr lang="en-US" sz="2000" dirty="0" smtClean="0"/>
              <a:t>, A., Espiritu, C., &amp; </a:t>
            </a:r>
            <a:r>
              <a:rPr lang="en-US" sz="2000" dirty="0" err="1" smtClean="0"/>
              <a:t>Vergara</a:t>
            </a:r>
            <a:r>
              <a:rPr lang="en-US" sz="2000" dirty="0" smtClean="0"/>
              <a:t>, </a:t>
            </a:r>
            <a:r>
              <a:rPr lang="en-US" sz="2000" dirty="0" smtClean="0"/>
              <a:t>J. 		(</a:t>
            </a:r>
            <a:r>
              <a:rPr lang="en-US" sz="2000" dirty="0" smtClean="0"/>
              <a:t>2006). Comparison of </a:t>
            </a:r>
            <a:r>
              <a:rPr lang="en-US" sz="2000" dirty="0" err="1" smtClean="0"/>
              <a:t>bacteriostatic</a:t>
            </a:r>
            <a:r>
              <a:rPr lang="en-US" sz="2000" dirty="0" smtClean="0"/>
              <a:t> normal saline and </a:t>
            </a:r>
            <a:r>
              <a:rPr lang="en-US" sz="2000" dirty="0" err="1" smtClean="0"/>
              <a:t>lidocaine</a:t>
            </a:r>
            <a:r>
              <a:rPr lang="en-US" sz="2000" dirty="0" smtClean="0"/>
              <a:t> </a:t>
            </a:r>
            <a:r>
              <a:rPr lang="en-US" sz="2000" dirty="0" smtClean="0"/>
              <a:t>			used </a:t>
            </a:r>
            <a:r>
              <a:rPr lang="en-US" sz="2000" dirty="0" smtClean="0"/>
              <a:t>as </a:t>
            </a:r>
            <a:r>
              <a:rPr lang="en-US" sz="2000" dirty="0" err="1" smtClean="0"/>
              <a:t>intradermal</a:t>
            </a:r>
            <a:r>
              <a:rPr lang="en-US" sz="2000" dirty="0" smtClean="0"/>
              <a:t> </a:t>
            </a:r>
            <a:r>
              <a:rPr lang="en-US" sz="2000" dirty="0" smtClean="0"/>
              <a:t>anesthesia for the placement of intravenous </a:t>
            </a:r>
            <a:r>
              <a:rPr lang="en-US" sz="2000" dirty="0" smtClean="0"/>
              <a:t>			lines</a:t>
            </a:r>
            <a:r>
              <a:rPr lang="en-US" sz="2000" dirty="0" smtClean="0"/>
              <a:t>. </a:t>
            </a:r>
            <a:r>
              <a:rPr lang="en-US" sz="2000" i="1" dirty="0" smtClean="0"/>
              <a:t>Journal of </a:t>
            </a:r>
            <a:r>
              <a:rPr lang="en-US" sz="2000" i="1" dirty="0" err="1" smtClean="0"/>
              <a:t>PeriAnesthesia</a:t>
            </a:r>
            <a:r>
              <a:rPr lang="en-US" sz="2000" i="1" dirty="0" smtClean="0"/>
              <a:t> Nursing, 21(4), 251-258.</a:t>
            </a:r>
            <a:r>
              <a:rPr lang="en-US" sz="2000" dirty="0" smtClean="0"/>
              <a:t> </a:t>
            </a:r>
            <a:r>
              <a:rPr lang="en-US" sz="2000" dirty="0" smtClean="0"/>
              <a:t>				Retrieved </a:t>
            </a:r>
            <a:r>
              <a:rPr lang="en-US" sz="2000" dirty="0" smtClean="0"/>
              <a:t>from: </a:t>
            </a:r>
            <a:r>
              <a:rPr lang="en-US" sz="2000" dirty="0" err="1" smtClean="0"/>
              <a:t>EBSCOhost</a:t>
            </a:r>
            <a:r>
              <a:rPr lang="en-US" sz="2000" dirty="0" smtClean="0"/>
              <a:t>. </a:t>
            </a:r>
          </a:p>
        </p:txBody>
      </p:sp>
      <p:sp>
        <p:nvSpPr>
          <p:cNvPr id="14338" name="Rectangle 2"/>
          <p:cNvSpPr>
            <a:spLocks noChangeArrowheads="1"/>
          </p:cNvSpPr>
          <p:nvPr/>
        </p:nvSpPr>
        <p:spPr bwMode="auto">
          <a:xfrm>
            <a:off x="304800" y="3019454"/>
            <a:ext cx="84582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defTabSz="914400" fontAlgn="base">
              <a:spcBef>
                <a:spcPct val="0"/>
              </a:spcBef>
              <a:spcAft>
                <a:spcPct val="0"/>
              </a:spcAft>
            </a:pPr>
            <a:r>
              <a:rPr lang="en-US" sz="2000" dirty="0" smtClean="0"/>
              <a:t>Ferrell, B. (2006). Understanding the moral distress of nurses witnessing </a:t>
            </a:r>
            <a:r>
              <a:rPr lang="en-US" sz="2000" dirty="0" smtClean="0"/>
              <a:t>	medically </a:t>
            </a:r>
            <a:r>
              <a:rPr lang="en-US" sz="2000" dirty="0" smtClean="0"/>
              <a:t>futile care. </a:t>
            </a:r>
            <a:r>
              <a:rPr lang="en-US" sz="2000" i="1" dirty="0" smtClean="0"/>
              <a:t>Oncology Nursing Forum, </a:t>
            </a:r>
            <a:r>
              <a:rPr lang="en-US" sz="2000" dirty="0" smtClean="0"/>
              <a:t>(33)5, 922-930. 		</a:t>
            </a:r>
            <a:r>
              <a:rPr lang="en-US" sz="2000" dirty="0" smtClean="0"/>
              <a:t>Retrieved </a:t>
            </a:r>
            <a:r>
              <a:rPr lang="en-US" sz="2000" dirty="0" smtClean="0"/>
              <a:t>from: Science Direct. </a:t>
            </a:r>
            <a:endParaRPr kumimoji="0" lang="en-US" altLang="ja-JP"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4339" name="Rectangle 3"/>
          <p:cNvSpPr>
            <a:spLocks noChangeArrowheads="1"/>
          </p:cNvSpPr>
          <p:nvPr/>
        </p:nvSpPr>
        <p:spPr bwMode="auto">
          <a:xfrm>
            <a:off x="381000" y="1624519"/>
            <a:ext cx="83058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defTabSz="914400" fontAlgn="base">
              <a:spcBef>
                <a:spcPct val="0"/>
              </a:spcBef>
              <a:spcAft>
                <a:spcPct val="0"/>
              </a:spcAft>
            </a:pPr>
            <a:r>
              <a:rPr lang="en-US" sz="2000" dirty="0" smtClean="0">
                <a:ea typeface="Times New Roman" pitchFamily="18" charset="0"/>
                <a:cs typeface="Times New Roman" pitchFamily="18" charset="0"/>
              </a:rPr>
              <a:t>Burns, N., &amp; Grove, S. (2009). </a:t>
            </a:r>
            <a:r>
              <a:rPr lang="en-US" sz="2000" i="1" dirty="0" smtClean="0">
                <a:ea typeface="Times New Roman" pitchFamily="18" charset="0"/>
                <a:cs typeface="Times New Roman" pitchFamily="18" charset="0"/>
              </a:rPr>
              <a:t>The practice of nursing research: </a:t>
            </a:r>
            <a:r>
              <a:rPr lang="en-US" sz="2000" i="1" dirty="0" smtClean="0">
                <a:ea typeface="Times New Roman" pitchFamily="18" charset="0"/>
                <a:cs typeface="Times New Roman" pitchFamily="18" charset="0"/>
              </a:rPr>
              <a:t>	Appraisal</a:t>
            </a:r>
            <a:r>
              <a:rPr lang="en-US" sz="2000" i="1" dirty="0" smtClean="0">
                <a:ea typeface="Times New Roman" pitchFamily="18" charset="0"/>
                <a:cs typeface="Times New Roman" pitchFamily="18" charset="0"/>
              </a:rPr>
              <a:t>, synthesis, and generation of evidence </a:t>
            </a:r>
            <a:r>
              <a:rPr lang="en-US" sz="2000" dirty="0" smtClean="0">
                <a:ea typeface="Times New Roman" pitchFamily="18" charset="0"/>
                <a:cs typeface="Times New Roman" pitchFamily="18" charset="0"/>
              </a:rPr>
              <a:t>(6</a:t>
            </a:r>
            <a:r>
              <a:rPr lang="en-US" sz="2000" baseline="30000" dirty="0" smtClean="0">
                <a:ea typeface="Times New Roman" pitchFamily="18" charset="0"/>
                <a:cs typeface="Times New Roman" pitchFamily="18" charset="0"/>
              </a:rPr>
              <a:t>th</a:t>
            </a:r>
            <a:r>
              <a:rPr lang="en-US" sz="2000" dirty="0" smtClean="0">
                <a:ea typeface="Times New Roman" pitchFamily="18" charset="0"/>
                <a:cs typeface="Times New Roman" pitchFamily="18" charset="0"/>
              </a:rPr>
              <a:t> Ed.)</a:t>
            </a:r>
            <a:r>
              <a:rPr lang="en-US" sz="2000" i="1" dirty="0" smtClean="0">
                <a:ea typeface="Times New Roman" pitchFamily="18" charset="0"/>
                <a:cs typeface="Times New Roman" pitchFamily="18" charset="0"/>
              </a:rPr>
              <a:t>. </a:t>
            </a:r>
            <a:r>
              <a:rPr lang="en-US" sz="2000" dirty="0" smtClean="0">
                <a:ea typeface="Times New Roman" pitchFamily="18" charset="0"/>
                <a:cs typeface="Times New Roman" pitchFamily="18" charset="0"/>
              </a:rPr>
              <a:t>St. </a:t>
            </a:r>
            <a:r>
              <a:rPr lang="en-US" sz="2000" dirty="0" smtClean="0">
                <a:ea typeface="Times New Roman" pitchFamily="18" charset="0"/>
                <a:cs typeface="Times New Roman" pitchFamily="18" charset="0"/>
              </a:rPr>
              <a:t>	Louis</a:t>
            </a:r>
            <a:r>
              <a:rPr lang="en-US" sz="2000" dirty="0" smtClean="0">
                <a:ea typeface="Times New Roman" pitchFamily="18" charset="0"/>
                <a:cs typeface="Times New Roman" pitchFamily="18" charset="0"/>
              </a:rPr>
              <a:t>, MO: Elsevier </a:t>
            </a:r>
            <a:r>
              <a:rPr lang="en-US" sz="2000" dirty="0" smtClean="0">
                <a:ea typeface="Times New Roman" pitchFamily="18" charset="0"/>
                <a:cs typeface="Times New Roman" pitchFamily="18" charset="0"/>
              </a:rPr>
              <a:t>Saunders</a:t>
            </a:r>
            <a:r>
              <a:rPr lang="en-US" sz="2000" dirty="0" smtClean="0">
                <a:ea typeface="Times New Roman" pitchFamily="18" charset="0"/>
                <a:cs typeface="Times New Roman" pitchFamily="18" charset="0"/>
              </a:rPr>
              <a:t>.</a:t>
            </a:r>
            <a:endParaRPr kumimoji="0" lang="en-US" sz="20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 Addressed</a:t>
            </a:r>
            <a:endParaRPr lang="en-US" dirty="0"/>
          </a:p>
        </p:txBody>
      </p:sp>
      <p:sp>
        <p:nvSpPr>
          <p:cNvPr id="3" name="Content Placeholder 2"/>
          <p:cNvSpPr>
            <a:spLocks noGrp="1"/>
          </p:cNvSpPr>
          <p:nvPr>
            <p:ph sz="quarter" idx="1"/>
          </p:nvPr>
        </p:nvSpPr>
        <p:spPr/>
        <p:txBody>
          <a:bodyPr/>
          <a:lstStyle/>
          <a:p>
            <a:r>
              <a:rPr lang="en-US" dirty="0" err="1" smtClean="0"/>
              <a:t>Windle</a:t>
            </a:r>
            <a:r>
              <a:rPr lang="en-US" dirty="0" smtClean="0"/>
              <a:t> article</a:t>
            </a:r>
          </a:p>
          <a:p>
            <a:pPr lvl="1"/>
            <a:r>
              <a:rPr lang="en-US" dirty="0" smtClean="0"/>
              <a:t>Determine which </a:t>
            </a:r>
            <a:r>
              <a:rPr lang="en-US" dirty="0" err="1" smtClean="0"/>
              <a:t>intradermal</a:t>
            </a:r>
            <a:r>
              <a:rPr lang="en-US" dirty="0" smtClean="0"/>
              <a:t> anesthetic, or none at all, causes the least pain when placing an intravenous line</a:t>
            </a:r>
          </a:p>
          <a:p>
            <a:endParaRPr lang="en-US" dirty="0" smtClean="0"/>
          </a:p>
          <a:p>
            <a:r>
              <a:rPr lang="en-US" dirty="0" smtClean="0"/>
              <a:t>Ferrell article </a:t>
            </a:r>
          </a:p>
          <a:p>
            <a:pPr lvl="1"/>
            <a:r>
              <a:rPr lang="en-US" dirty="0" smtClean="0"/>
              <a:t>Address the impact of moral distress on nurses who witness futile care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 in </a:t>
            </a:r>
            <a:r>
              <a:rPr lang="en-US" dirty="0" err="1" smtClean="0"/>
              <a:t>Windle</a:t>
            </a:r>
            <a:r>
              <a:rPr lang="en-US" dirty="0" smtClean="0"/>
              <a:t> article</a:t>
            </a:r>
            <a:endParaRPr lang="en-US" dirty="0"/>
          </a:p>
        </p:txBody>
      </p:sp>
      <p:sp>
        <p:nvSpPr>
          <p:cNvPr id="3" name="Content Placeholder 2"/>
          <p:cNvSpPr>
            <a:spLocks noGrp="1"/>
          </p:cNvSpPr>
          <p:nvPr>
            <p:ph sz="quarter" idx="1"/>
          </p:nvPr>
        </p:nvSpPr>
        <p:spPr/>
        <p:txBody>
          <a:bodyPr/>
          <a:lstStyle/>
          <a:p>
            <a:r>
              <a:rPr lang="en-US" dirty="0" smtClean="0"/>
              <a:t>Independent variables</a:t>
            </a:r>
          </a:p>
          <a:p>
            <a:pPr lvl="1"/>
            <a:r>
              <a:rPr lang="en-US" dirty="0" err="1" smtClean="0"/>
              <a:t>Lidocaine</a:t>
            </a:r>
            <a:endParaRPr lang="en-US" dirty="0" smtClean="0"/>
          </a:p>
          <a:p>
            <a:pPr lvl="1"/>
            <a:r>
              <a:rPr lang="en-US" dirty="0" err="1" smtClean="0"/>
              <a:t>Bacteriostatic</a:t>
            </a:r>
            <a:r>
              <a:rPr lang="en-US" dirty="0" smtClean="0"/>
              <a:t> normal saline</a:t>
            </a:r>
          </a:p>
          <a:p>
            <a:pPr lvl="1"/>
            <a:r>
              <a:rPr lang="en-US" dirty="0" smtClean="0"/>
              <a:t>No local anesthesia </a:t>
            </a:r>
            <a:endParaRPr lang="en-US" dirty="0" smtClean="0"/>
          </a:p>
          <a:p>
            <a:endParaRPr lang="en-US" dirty="0" smtClean="0"/>
          </a:p>
          <a:p>
            <a:r>
              <a:rPr lang="en-US" dirty="0" smtClean="0"/>
              <a:t>Dependent variables </a:t>
            </a:r>
          </a:p>
          <a:p>
            <a:pPr lvl="1"/>
            <a:r>
              <a:rPr lang="en-US" dirty="0" smtClean="0"/>
              <a:t>Pain or discomfort level</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Windle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Simple random sampling: lottery method</a:t>
            </a:r>
          </a:p>
          <a:p>
            <a:r>
              <a:rPr lang="en-US" sz="2000" dirty="0" smtClean="0"/>
              <a:t>Participants: outpatients and same-day admit patients</a:t>
            </a:r>
          </a:p>
          <a:p>
            <a:r>
              <a:rPr lang="en-US" sz="2000" dirty="0"/>
              <a:t>Eligibility Criteria:</a:t>
            </a:r>
          </a:p>
          <a:p>
            <a:pPr lvl="1"/>
            <a:r>
              <a:rPr lang="en-US" sz="2000" dirty="0" smtClean="0"/>
              <a:t>18 </a:t>
            </a:r>
            <a:r>
              <a:rPr lang="en-US" sz="2000" dirty="0"/>
              <a:t>years or </a:t>
            </a:r>
            <a:r>
              <a:rPr lang="en-US" sz="2000" dirty="0" smtClean="0"/>
              <a:t>older</a:t>
            </a:r>
          </a:p>
          <a:p>
            <a:pPr lvl="1"/>
            <a:r>
              <a:rPr lang="en-US" sz="2000" dirty="0" smtClean="0"/>
              <a:t>Patients able </a:t>
            </a:r>
            <a:r>
              <a:rPr lang="en-US" sz="2000" dirty="0"/>
              <a:t>to read and write </a:t>
            </a:r>
            <a:r>
              <a:rPr lang="en-US" sz="2000" dirty="0" smtClean="0"/>
              <a:t>English</a:t>
            </a:r>
          </a:p>
          <a:p>
            <a:pPr lvl="1"/>
            <a:r>
              <a:rPr lang="en-US" sz="2000" dirty="0" smtClean="0"/>
              <a:t> </a:t>
            </a:r>
            <a:r>
              <a:rPr lang="en-US" sz="2000" dirty="0"/>
              <a:t>IV insertion was performed on an upper </a:t>
            </a:r>
            <a:r>
              <a:rPr lang="en-US" sz="2000" dirty="0" smtClean="0"/>
              <a:t>extremity</a:t>
            </a:r>
          </a:p>
          <a:p>
            <a:pPr marL="400050"/>
            <a:r>
              <a:rPr lang="en-US" sz="2000" dirty="0" smtClean="0"/>
              <a:t>Exclusion Criteria:</a:t>
            </a:r>
          </a:p>
          <a:p>
            <a:pPr lvl="1"/>
            <a:r>
              <a:rPr lang="en-US" sz="2000" dirty="0" smtClean="0"/>
              <a:t>Patients (pts.) with neuropathy or needle phobias</a:t>
            </a:r>
          </a:p>
          <a:p>
            <a:pPr lvl="1"/>
            <a:r>
              <a:rPr lang="en-US" sz="2000" dirty="0" smtClean="0"/>
              <a:t>Renal pts.</a:t>
            </a:r>
          </a:p>
          <a:p>
            <a:pPr lvl="1"/>
            <a:r>
              <a:rPr lang="en-US" sz="2000" dirty="0" smtClean="0"/>
              <a:t>Pts. with IV attempts more than twice</a:t>
            </a:r>
          </a:p>
          <a:p>
            <a:pPr lvl="1"/>
            <a:endParaRPr lang="en-US" sz="2000" dirty="0" smtClean="0"/>
          </a:p>
          <a:p>
            <a:pPr marL="400050"/>
            <a:endParaRPr lang="en-US" sz="2400" dirty="0"/>
          </a:p>
          <a:p>
            <a:endParaRPr lang="en-US" dirty="0" smtClean="0"/>
          </a:p>
          <a:p>
            <a:endParaRPr lang="en-US" dirty="0"/>
          </a:p>
        </p:txBody>
      </p:sp>
    </p:spTree>
    <p:extLst>
      <p:ext uri="{BB962C8B-B14F-4D97-AF65-F5344CB8AC3E}">
        <p14:creationId xmlns:p14="http://schemas.microsoft.com/office/powerpoint/2010/main" xmlns="" val="4233933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Windle article cont.</a:t>
            </a:r>
            <a:endParaRPr lang="en-US" sz="3600" dirty="0"/>
          </a:p>
        </p:txBody>
      </p:sp>
      <p:sp>
        <p:nvSpPr>
          <p:cNvPr id="3" name="Content Placeholder 2"/>
          <p:cNvSpPr>
            <a:spLocks noGrp="1"/>
          </p:cNvSpPr>
          <p:nvPr>
            <p:ph sz="quarter" idx="1"/>
          </p:nvPr>
        </p:nvSpPr>
        <p:spPr/>
        <p:txBody>
          <a:bodyPr>
            <a:normAutofit/>
          </a:bodyPr>
          <a:lstStyle/>
          <a:p>
            <a:r>
              <a:rPr lang="en-US" sz="2000" dirty="0" smtClean="0"/>
              <a:t>Participants randomly assigned to three groups: (N=people)</a:t>
            </a:r>
          </a:p>
          <a:p>
            <a:pPr marL="457200" lvl="1" indent="0">
              <a:buNone/>
            </a:pPr>
            <a:r>
              <a:rPr lang="en-US" sz="2000" dirty="0" smtClean="0"/>
              <a:t>1) 1% Lidocaine   N=67</a:t>
            </a:r>
          </a:p>
          <a:p>
            <a:pPr marL="457200" lvl="1" indent="0">
              <a:buNone/>
            </a:pPr>
            <a:r>
              <a:rPr lang="en-US" sz="2000" dirty="0" smtClean="0"/>
              <a:t>2) 0.9% BNS with benzyl alcohol  N=58</a:t>
            </a:r>
          </a:p>
          <a:p>
            <a:pPr marL="457200" lvl="1" indent="0">
              <a:buNone/>
            </a:pPr>
            <a:r>
              <a:rPr lang="en-US" sz="2000" dirty="0" smtClean="0"/>
              <a:t>3) No intradermal anesthesia (control)  N=60</a:t>
            </a:r>
          </a:p>
          <a:p>
            <a:r>
              <a:rPr lang="en-US" sz="2000" dirty="0" smtClean="0"/>
              <a:t>Samples evaluate pain with local anesthetic at two points:</a:t>
            </a:r>
          </a:p>
          <a:p>
            <a:pPr marL="914400" lvl="1" indent="-457200">
              <a:buAutoNum type="arabicParenR"/>
            </a:pPr>
            <a:r>
              <a:rPr lang="en-US" sz="2000" dirty="0" smtClean="0"/>
              <a:t>Immediately after intradermal injection</a:t>
            </a:r>
          </a:p>
          <a:p>
            <a:pPr lvl="2"/>
            <a:r>
              <a:rPr lang="en-US" sz="2000" dirty="0" smtClean="0"/>
              <a:t>Women: N=77</a:t>
            </a:r>
          </a:p>
          <a:p>
            <a:pPr lvl="2"/>
            <a:r>
              <a:rPr lang="en-US" sz="2000" dirty="0" smtClean="0"/>
              <a:t>Men: N=62</a:t>
            </a:r>
          </a:p>
          <a:p>
            <a:pPr marL="914400" lvl="1" indent="-457200">
              <a:buAutoNum type="arabicParenR"/>
            </a:pPr>
            <a:r>
              <a:rPr lang="en-US" sz="2000" dirty="0" smtClean="0"/>
              <a:t>After IV Cannulation</a:t>
            </a:r>
          </a:p>
          <a:p>
            <a:pPr lvl="2"/>
            <a:r>
              <a:rPr lang="en-US" sz="2000" dirty="0" smtClean="0"/>
              <a:t>Women: N=112</a:t>
            </a:r>
          </a:p>
          <a:p>
            <a:pPr lvl="2"/>
            <a:r>
              <a:rPr lang="en-US" sz="2000" dirty="0" smtClean="0"/>
              <a:t>Men: N=85</a:t>
            </a:r>
          </a:p>
          <a:p>
            <a:r>
              <a:rPr lang="en-US" sz="2000" dirty="0" smtClean="0"/>
              <a:t>Sample size was sufficient for study</a:t>
            </a:r>
          </a:p>
          <a:p>
            <a:pPr lvl="1"/>
            <a:endParaRPr lang="en-US" sz="1600" dirty="0" smtClean="0"/>
          </a:p>
        </p:txBody>
      </p:sp>
    </p:spTree>
    <p:extLst>
      <p:ext uri="{BB962C8B-B14F-4D97-AF65-F5344CB8AC3E}">
        <p14:creationId xmlns:p14="http://schemas.microsoft.com/office/powerpoint/2010/main" xmlns="" val="3689382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How data was collected Windle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0- to 100-mm modified visual analog scale (MVAS)</a:t>
            </a:r>
          </a:p>
          <a:p>
            <a:r>
              <a:rPr lang="en-US" sz="2000" dirty="0" smtClean="0"/>
              <a:t>Trained subjects with MVAS</a:t>
            </a:r>
          </a:p>
          <a:p>
            <a:r>
              <a:rPr lang="en-US" sz="2000" dirty="0" smtClean="0"/>
              <a:t>Intradermal injects rate pain immediately after</a:t>
            </a:r>
          </a:p>
          <a:p>
            <a:r>
              <a:rPr lang="en-US" sz="2000" dirty="0" smtClean="0"/>
              <a:t>IV cannulation rate pain one minute after</a:t>
            </a:r>
          </a:p>
          <a:p>
            <a:r>
              <a:rPr lang="en-US" sz="2000" dirty="0" smtClean="0"/>
              <a:t>Consent given from all participants</a:t>
            </a:r>
            <a:endParaRPr lang="en-US" sz="2000" dirty="0"/>
          </a:p>
        </p:txBody>
      </p:sp>
    </p:spTree>
    <p:extLst>
      <p:ext uri="{BB962C8B-B14F-4D97-AF65-F5344CB8AC3E}">
        <p14:creationId xmlns:p14="http://schemas.microsoft.com/office/powerpoint/2010/main" xmlns="" val="2120857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Ferrell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Nonprobability sampling</a:t>
            </a:r>
          </a:p>
          <a:p>
            <a:r>
              <a:rPr lang="en-US" sz="2000" dirty="0" smtClean="0"/>
              <a:t>Analysis of narratives from 108 nurses </a:t>
            </a:r>
          </a:p>
          <a:p>
            <a:r>
              <a:rPr lang="en-US" sz="2000" dirty="0" smtClean="0"/>
              <a:t>Quantitative research: Theoretical sampling</a:t>
            </a:r>
          </a:p>
          <a:p>
            <a:pPr marL="0" indent="0">
              <a:buNone/>
            </a:pPr>
            <a:r>
              <a:rPr lang="en-US" sz="2000" dirty="0"/>
              <a:t>	</a:t>
            </a:r>
            <a:r>
              <a:rPr lang="en-US" sz="2000" dirty="0" smtClean="0"/>
              <a:t>(elements of moral distress)</a:t>
            </a:r>
          </a:p>
          <a:p>
            <a:pPr lvl="1"/>
            <a:r>
              <a:rPr lang="en-US" sz="2000" dirty="0" smtClean="0"/>
              <a:t>Setting</a:t>
            </a:r>
          </a:p>
          <a:p>
            <a:pPr lvl="1"/>
            <a:r>
              <a:rPr lang="en-US" sz="2000" dirty="0" smtClean="0"/>
              <a:t>Type of conflict </a:t>
            </a:r>
          </a:p>
          <a:p>
            <a:pPr lvl="1"/>
            <a:r>
              <a:rPr lang="en-US" sz="2000" dirty="0" smtClean="0"/>
              <a:t>People involved in conflict,</a:t>
            </a:r>
          </a:p>
          <a:p>
            <a:pPr lvl="1"/>
            <a:r>
              <a:rPr lang="en-US" sz="2000" dirty="0" smtClean="0"/>
              <a:t>Cultural factors</a:t>
            </a:r>
          </a:p>
          <a:p>
            <a:pPr lvl="1"/>
            <a:r>
              <a:rPr lang="en-US" sz="2000" dirty="0" smtClean="0"/>
              <a:t>Patient’s diagnosis exc.</a:t>
            </a:r>
          </a:p>
          <a:p>
            <a:r>
              <a:rPr lang="en-US" sz="2000" dirty="0" smtClean="0"/>
              <a:t>Coding led to qualitative examples</a:t>
            </a:r>
          </a:p>
          <a:p>
            <a:r>
              <a:rPr lang="en-US" sz="2000" dirty="0" smtClean="0"/>
              <a:t>Eligibility requirement: nurses attending the two end-of-life nursing education courses</a:t>
            </a:r>
          </a:p>
        </p:txBody>
      </p:sp>
    </p:spTree>
    <p:extLst>
      <p:ext uri="{BB962C8B-B14F-4D97-AF65-F5344CB8AC3E}">
        <p14:creationId xmlns:p14="http://schemas.microsoft.com/office/powerpoint/2010/main" xmlns="" val="2121595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Ferrell article cont.</a:t>
            </a:r>
            <a:endParaRPr lang="en-US" sz="3600" dirty="0"/>
          </a:p>
        </p:txBody>
      </p:sp>
      <p:sp>
        <p:nvSpPr>
          <p:cNvPr id="3" name="Content Placeholder 2"/>
          <p:cNvSpPr>
            <a:spLocks noGrp="1"/>
          </p:cNvSpPr>
          <p:nvPr>
            <p:ph sz="quarter" idx="1"/>
          </p:nvPr>
        </p:nvSpPr>
        <p:spPr/>
        <p:txBody>
          <a:bodyPr>
            <a:normAutofit/>
          </a:bodyPr>
          <a:lstStyle/>
          <a:p>
            <a:r>
              <a:rPr lang="en-US" sz="2200" dirty="0" smtClean="0"/>
              <a:t>No demographic data collected </a:t>
            </a:r>
          </a:p>
          <a:p>
            <a:r>
              <a:rPr lang="en-US" sz="2200" dirty="0" smtClean="0"/>
              <a:t>Data from participants:</a:t>
            </a:r>
          </a:p>
          <a:p>
            <a:pPr lvl="1"/>
            <a:r>
              <a:rPr lang="en-US" sz="2200" dirty="0" smtClean="0"/>
              <a:t>31% nurses had baccalaureate degrees</a:t>
            </a:r>
          </a:p>
          <a:p>
            <a:pPr lvl="1"/>
            <a:r>
              <a:rPr lang="en-US" sz="2200" dirty="0" smtClean="0"/>
              <a:t>32% masters degrees</a:t>
            </a:r>
          </a:p>
          <a:p>
            <a:pPr lvl="1"/>
            <a:r>
              <a:rPr lang="en-US" sz="2200" dirty="0" smtClean="0"/>
              <a:t>36% associated degrees</a:t>
            </a:r>
          </a:p>
          <a:p>
            <a:r>
              <a:rPr lang="en-US" sz="2200" dirty="0" smtClean="0"/>
              <a:t>Previous work of participants:</a:t>
            </a:r>
          </a:p>
          <a:p>
            <a:pPr lvl="1"/>
            <a:r>
              <a:rPr lang="en-US" sz="2200" dirty="0" smtClean="0"/>
              <a:t>50% acute care hospitals</a:t>
            </a:r>
          </a:p>
          <a:p>
            <a:pPr lvl="1"/>
            <a:r>
              <a:rPr lang="en-US" sz="2200" dirty="0" smtClean="0"/>
              <a:t>33% hospice</a:t>
            </a:r>
          </a:p>
          <a:p>
            <a:pPr lvl="1"/>
            <a:r>
              <a:rPr lang="en-US" sz="2200" dirty="0" smtClean="0"/>
              <a:t>15% universities or schools of nursing</a:t>
            </a:r>
          </a:p>
          <a:p>
            <a:pPr lvl="1"/>
            <a:r>
              <a:rPr lang="en-US" sz="2200" dirty="0"/>
              <a:t> </a:t>
            </a:r>
            <a:r>
              <a:rPr lang="en-US" sz="2200" dirty="0" smtClean="0"/>
              <a:t>10% other clinical settings</a:t>
            </a:r>
          </a:p>
          <a:p>
            <a:pPr marL="457200" lvl="1" indent="0">
              <a:buNone/>
            </a:pPr>
            <a:endParaRPr lang="en-US" dirty="0"/>
          </a:p>
        </p:txBody>
      </p:sp>
    </p:spTree>
    <p:extLst>
      <p:ext uri="{BB962C8B-B14F-4D97-AF65-F5344CB8AC3E}">
        <p14:creationId xmlns:p14="http://schemas.microsoft.com/office/powerpoint/2010/main" xmlns="" val="25890452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1213</TotalTime>
  <Words>4021</Words>
  <Application>Microsoft Office PowerPoint</Application>
  <PresentationFormat>On-screen Show (4:3)</PresentationFormat>
  <Paragraphs>294</Paragraphs>
  <Slides>27</Slides>
  <Notes>23</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Oriel</vt:lpstr>
      <vt:lpstr>Identifying &amp; Critiquing Research Articles  </vt:lpstr>
      <vt:lpstr>Objectives</vt:lpstr>
      <vt:lpstr>Research Questions Addressed</vt:lpstr>
      <vt:lpstr>Variables in Windle article</vt:lpstr>
      <vt:lpstr>Study Samples from Windle article</vt:lpstr>
      <vt:lpstr>Study Samples Windle article cont.</vt:lpstr>
      <vt:lpstr>How data was collected Windle article</vt:lpstr>
      <vt:lpstr>Study Samples from Ferrell article</vt:lpstr>
      <vt:lpstr>Study Samples from Ferrell article cont.</vt:lpstr>
      <vt:lpstr>Study size from Ferrell article cont.</vt:lpstr>
      <vt:lpstr>How data was collected Ferrell article</vt:lpstr>
      <vt:lpstr>Windle’s Findings</vt:lpstr>
      <vt:lpstr>Windle’s Findings </vt:lpstr>
      <vt:lpstr>Windle’s Findings</vt:lpstr>
      <vt:lpstr>Windle’s Conclusion</vt:lpstr>
      <vt:lpstr>Ferrell’s Findings</vt:lpstr>
      <vt:lpstr>Ferrell’s Findings</vt:lpstr>
      <vt:lpstr>Ferrell’s Conclusion</vt:lpstr>
      <vt:lpstr>Secondary sources that are relevant and current </vt:lpstr>
      <vt:lpstr>Secondary sources cont.</vt:lpstr>
      <vt:lpstr>Secondary sources cont.</vt:lpstr>
      <vt:lpstr>Secondary sources cont.</vt:lpstr>
      <vt:lpstr>Relevance of both research articles to the nursing practice </vt:lpstr>
      <vt:lpstr>Relevance of both articles cont.</vt:lpstr>
      <vt:lpstr>Relevance of both articles cont.</vt:lpstr>
      <vt:lpstr>Relevance of both articles cont.</vt:lpstr>
      <vt:lpstr>References</vt:lpstr>
    </vt:vector>
  </TitlesOfParts>
  <Company>Lakeview College of Nursing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Identifying &amp; Critiquing Research Articles  </dc:title>
  <dc:creator>Jennifer Weidner</dc:creator>
  <cp:lastModifiedBy>Sony Customer</cp:lastModifiedBy>
  <cp:revision>53</cp:revision>
  <dcterms:created xsi:type="dcterms:W3CDTF">2011-06-06T22:17:42Z</dcterms:created>
  <dcterms:modified xsi:type="dcterms:W3CDTF">2011-06-08T01:51:29Z</dcterms:modified>
</cp:coreProperties>
</file>