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9" r:id="rId3"/>
    <p:sldId id="278" r:id="rId4"/>
    <p:sldId id="257" r:id="rId5"/>
    <p:sldId id="258" r:id="rId6"/>
    <p:sldId id="272" r:id="rId7"/>
    <p:sldId id="280" r:id="rId8"/>
    <p:sldId id="282" r:id="rId9"/>
    <p:sldId id="283" r:id="rId10"/>
    <p:sldId id="284" r:id="rId11"/>
    <p:sldId id="285" r:id="rId12"/>
    <p:sldId id="268" r:id="rId13"/>
    <p:sldId id="270" r:id="rId14"/>
    <p:sldId id="269" r:id="rId15"/>
    <p:sldId id="271" r:id="rId16"/>
    <p:sldId id="260" r:id="rId17"/>
    <p:sldId id="274" r:id="rId18"/>
    <p:sldId id="277" r:id="rId19"/>
    <p:sldId id="281" r:id="rId20"/>
    <p:sldId id="261" r:id="rId21"/>
    <p:sldId id="275" r:id="rId22"/>
    <p:sldId id="276" r:id="rId23"/>
    <p:sldId id="262" r:id="rId24"/>
    <p:sldId id="26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290" autoAdjust="0"/>
  </p:normalViewPr>
  <p:slideViewPr>
    <p:cSldViewPr>
      <p:cViewPr varScale="1">
        <p:scale>
          <a:sx n="73" d="100"/>
          <a:sy n="73" d="100"/>
        </p:scale>
        <p:origin x="-188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1D1030-E337-4F33-B50F-DC260DE98F05}" type="datetimeFigureOut">
              <a:rPr lang="en-US" smtClean="0"/>
              <a:pPr/>
              <a:t>9/22/2011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1B02FE-BAA3-45F6-9895-4EA7AE2DF55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Research is emerging</a:t>
            </a:r>
            <a:r>
              <a:rPr lang="en-US" baseline="0" dirty="0" smtClean="0"/>
              <a:t> as a prominent facet in the nursing profession. The ultimate goal of nursing is to provide optimal care to improve patient outcomes. Research allows nurses the ability to incorporate evidence-based research into practice to achieve best practices in patient care. </a:t>
            </a:r>
            <a:r>
              <a:rPr lang="en-US" dirty="0" smtClean="0"/>
              <a:t>Analyzing and critiquing research articles is</a:t>
            </a:r>
            <a:r>
              <a:rPr lang="en-US" baseline="0" dirty="0" smtClean="0"/>
              <a:t> a significant tool that nurses must utilize to effectively incorporate research into practice. This presentation will use two professional nursing journals to highlight areas of significance for analysis and critique. </a:t>
            </a:r>
          </a:p>
        </p:txBody>
      </p:sp>
      <p:sp>
        <p:nvSpPr>
          <p:cNvPr id="4" name="Slide Number Placeholder 3"/>
          <p:cNvSpPr>
            <a:spLocks noGrp="1"/>
          </p:cNvSpPr>
          <p:nvPr>
            <p:ph type="sldNum" sz="quarter" idx="10"/>
          </p:nvPr>
        </p:nvSpPr>
        <p:spPr/>
        <p:txBody>
          <a:bodyPr/>
          <a:lstStyle/>
          <a:p>
            <a:fld id="{431B02FE-BAA3-45F6-9895-4EA7AE2DF553}"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a:cs typeface="Times New Roman"/>
              </a:rPr>
              <a:t>According to </a:t>
            </a:r>
            <a:r>
              <a:rPr lang="en-US" dirty="0" err="1" smtClean="0">
                <a:latin typeface="Times New Roman"/>
                <a:cs typeface="Times New Roman"/>
              </a:rPr>
              <a:t>Windle</a:t>
            </a:r>
            <a:r>
              <a:rPr lang="en-US" baseline="0" dirty="0" smtClean="0">
                <a:latin typeface="Times New Roman"/>
                <a:cs typeface="Times New Roman"/>
              </a:rPr>
              <a:t> et al. (2006) t</a:t>
            </a:r>
            <a:r>
              <a:rPr lang="en-US" dirty="0" smtClean="0">
                <a:latin typeface="Times New Roman"/>
                <a:cs typeface="Times New Roman"/>
              </a:rPr>
              <a:t>he purpose of this study was to determine if there is a difference in pain during IV insertion using three different IV insertion techniques. The three techniques were using </a:t>
            </a:r>
            <a:r>
              <a:rPr lang="en-US" dirty="0" err="1" smtClean="0">
                <a:latin typeface="Times New Roman"/>
                <a:cs typeface="Times New Roman"/>
              </a:rPr>
              <a:t>lidocaine</a:t>
            </a:r>
            <a:r>
              <a:rPr lang="en-US" dirty="0" smtClean="0">
                <a:latin typeface="Times New Roman"/>
                <a:cs typeface="Times New Roman"/>
              </a:rPr>
              <a:t> prior to insertion, </a:t>
            </a:r>
            <a:r>
              <a:rPr lang="en-US" dirty="0" err="1" smtClean="0">
                <a:latin typeface="Times New Roman"/>
                <a:cs typeface="Times New Roman"/>
              </a:rPr>
              <a:t>bacteriostatic</a:t>
            </a:r>
            <a:r>
              <a:rPr lang="en-US" dirty="0" smtClean="0">
                <a:latin typeface="Times New Roman"/>
                <a:cs typeface="Times New Roman"/>
              </a:rPr>
              <a:t> normal saline (BNS) prior to insertion, and no anesthesia prior to insertion. The subjects who were injected with </a:t>
            </a:r>
            <a:r>
              <a:rPr lang="en-US" dirty="0" err="1" smtClean="0">
                <a:latin typeface="Times New Roman"/>
                <a:cs typeface="Times New Roman"/>
              </a:rPr>
              <a:t>lidocaine</a:t>
            </a:r>
            <a:r>
              <a:rPr lang="en-US" dirty="0" smtClean="0">
                <a:latin typeface="Times New Roman"/>
                <a:cs typeface="Times New Roman"/>
              </a:rPr>
              <a:t> and BNS prior to IV insertion experienced less pain than the subjects who didn’t receive any anesthesia. The subjects who were injected with BNS experienced less pain during the </a:t>
            </a:r>
            <a:r>
              <a:rPr lang="en-US" dirty="0" err="1" smtClean="0">
                <a:latin typeface="Times New Roman"/>
                <a:cs typeface="Times New Roman"/>
              </a:rPr>
              <a:t>intradermal</a:t>
            </a:r>
            <a:r>
              <a:rPr lang="en-US" dirty="0" smtClean="0">
                <a:latin typeface="Times New Roman"/>
                <a:cs typeface="Times New Roman"/>
              </a:rPr>
              <a:t> injection compared to the subjects who received the </a:t>
            </a:r>
            <a:r>
              <a:rPr lang="en-US" dirty="0" err="1" smtClean="0">
                <a:latin typeface="Times New Roman"/>
                <a:cs typeface="Times New Roman"/>
              </a:rPr>
              <a:t>lidocaine</a:t>
            </a:r>
            <a:r>
              <a:rPr lang="en-US" dirty="0" smtClean="0">
                <a:latin typeface="Times New Roman"/>
                <a:cs typeface="Times New Roman"/>
              </a:rPr>
              <a:t> </a:t>
            </a:r>
            <a:r>
              <a:rPr lang="en-US" dirty="0" err="1" smtClean="0">
                <a:latin typeface="Times New Roman"/>
                <a:cs typeface="Times New Roman"/>
              </a:rPr>
              <a:t>intradermal</a:t>
            </a:r>
            <a:r>
              <a:rPr lang="en-US" dirty="0" smtClean="0">
                <a:latin typeface="Times New Roman"/>
                <a:cs typeface="Times New Roman"/>
              </a:rPr>
              <a:t> injection. The researchers in this study</a:t>
            </a:r>
            <a:r>
              <a:rPr lang="en-US" baseline="0" dirty="0" smtClean="0">
                <a:latin typeface="Times New Roman"/>
                <a:cs typeface="Times New Roman"/>
              </a:rPr>
              <a:t> </a:t>
            </a:r>
            <a:r>
              <a:rPr lang="en-US" dirty="0" smtClean="0">
                <a:latin typeface="Times New Roman"/>
                <a:cs typeface="Times New Roman"/>
              </a:rPr>
              <a:t>successfully answered their research question</a:t>
            </a:r>
            <a:r>
              <a:rPr lang="en-US" baseline="0" dirty="0" smtClean="0">
                <a:latin typeface="Times New Roman"/>
                <a:cs typeface="Times New Roman"/>
              </a:rPr>
              <a:t> </a:t>
            </a:r>
            <a:r>
              <a:rPr lang="en-US" dirty="0" smtClean="0">
                <a:latin typeface="Times New Roman"/>
                <a:cs typeface="Times New Roman"/>
              </a:rPr>
              <a:t>whether or not a difference existed in pain when using </a:t>
            </a:r>
            <a:r>
              <a:rPr lang="en-US" dirty="0" err="1" smtClean="0">
                <a:latin typeface="Times New Roman"/>
                <a:cs typeface="Times New Roman"/>
              </a:rPr>
              <a:t>lidocaine</a:t>
            </a:r>
            <a:r>
              <a:rPr lang="en-US" dirty="0" smtClean="0">
                <a:latin typeface="Times New Roman"/>
                <a:cs typeface="Times New Roman"/>
              </a:rPr>
              <a:t> or BNS.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Times New Roman"/>
                <a:cs typeface="Times New Roman"/>
              </a:rPr>
              <a:t>Eggenberger</a:t>
            </a:r>
            <a:r>
              <a:rPr lang="en-US" sz="1200" baseline="0" dirty="0" smtClean="0">
                <a:latin typeface="Times New Roman"/>
                <a:cs typeface="Times New Roman"/>
              </a:rPr>
              <a:t> et al. (2010)</a:t>
            </a:r>
            <a:r>
              <a:rPr lang="en-US" sz="1200" dirty="0" smtClean="0">
                <a:latin typeface="Times New Roman"/>
                <a:cs typeface="Times New Roman"/>
              </a:rPr>
              <a:t> concluded that simulation is a potential method for nurses to study and learn caring in the nursing field. The findings indicate that engaging in a relationship with the patient’s significant other is a crucial part in nursing care. The</a:t>
            </a:r>
            <a:r>
              <a:rPr lang="en-US" sz="1200" baseline="0" dirty="0" smtClean="0">
                <a:latin typeface="Times New Roman"/>
                <a:cs typeface="Times New Roman"/>
              </a:rPr>
              <a:t> authors </a:t>
            </a:r>
            <a:r>
              <a:rPr lang="en-US" sz="1200" dirty="0" smtClean="0">
                <a:latin typeface="Times New Roman"/>
                <a:cs typeface="Times New Roman"/>
              </a:rPr>
              <a:t>believe</a:t>
            </a:r>
            <a:r>
              <a:rPr lang="en-US" sz="1200" baseline="0" dirty="0" smtClean="0">
                <a:latin typeface="Times New Roman"/>
                <a:cs typeface="Times New Roman"/>
              </a:rPr>
              <a:t> </a:t>
            </a:r>
            <a:r>
              <a:rPr lang="en-US" sz="1200" dirty="0" smtClean="0">
                <a:latin typeface="Times New Roman"/>
                <a:cs typeface="Times New Roman"/>
              </a:rPr>
              <a:t>that many</a:t>
            </a:r>
            <a:r>
              <a:rPr lang="en-US" sz="1200" baseline="0" dirty="0" smtClean="0">
                <a:latin typeface="Times New Roman"/>
                <a:cs typeface="Times New Roman"/>
              </a:rPr>
              <a:t> valuable nursing theories are not experienced or utilized in practice. </a:t>
            </a:r>
            <a:r>
              <a:rPr lang="en-US" sz="1200" dirty="0" smtClean="0">
                <a:latin typeface="Times New Roman"/>
                <a:cs typeface="Times New Roman"/>
              </a:rPr>
              <a:t>Fortunately, the students</a:t>
            </a:r>
            <a:r>
              <a:rPr lang="en-US" sz="1200" baseline="0" dirty="0" smtClean="0">
                <a:latin typeface="Times New Roman"/>
                <a:cs typeface="Times New Roman"/>
              </a:rPr>
              <a:t> in this study </a:t>
            </a:r>
            <a:r>
              <a:rPr lang="en-US" sz="1200" dirty="0" smtClean="0">
                <a:latin typeface="Times New Roman"/>
                <a:cs typeface="Times New Roman"/>
              </a:rPr>
              <a:t>were able to</a:t>
            </a:r>
            <a:r>
              <a:rPr lang="en-US" sz="1200" baseline="0" dirty="0" smtClean="0">
                <a:latin typeface="Times New Roman"/>
                <a:cs typeface="Times New Roman"/>
              </a:rPr>
              <a:t> </a:t>
            </a:r>
            <a:r>
              <a:rPr lang="en-US" sz="1200" dirty="0" smtClean="0">
                <a:latin typeface="Times New Roman"/>
                <a:cs typeface="Times New Roman"/>
              </a:rPr>
              <a:t>learn in a simulation environment and will be able to apply</a:t>
            </a:r>
            <a:r>
              <a:rPr lang="en-US" sz="1200" baseline="0" dirty="0" smtClean="0">
                <a:latin typeface="Times New Roman"/>
                <a:cs typeface="Times New Roman"/>
              </a:rPr>
              <a:t> the</a:t>
            </a:r>
            <a:r>
              <a:rPr lang="en-US" sz="1200" dirty="0" smtClean="0">
                <a:latin typeface="Times New Roman"/>
                <a:cs typeface="Times New Roman"/>
              </a:rPr>
              <a:t> experience to everyday practice.</a:t>
            </a: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smtClean="0">
                <a:latin typeface="Times New Roman"/>
                <a:cs typeface="Times New Roman"/>
              </a:rPr>
              <a:t>Windle</a:t>
            </a:r>
            <a:r>
              <a:rPr lang="en-US" sz="1200" baseline="0" dirty="0" smtClean="0">
                <a:latin typeface="Times New Roman"/>
                <a:cs typeface="Times New Roman"/>
              </a:rPr>
              <a:t> et al. (2006)</a:t>
            </a:r>
            <a:r>
              <a:rPr lang="en-US" sz="1200" dirty="0" smtClean="0">
                <a:latin typeface="Times New Roman"/>
                <a:cs typeface="Times New Roman"/>
              </a:rPr>
              <a:t> concluded that BNS is more cost efficient and comes with less risks and side effects as compared to </a:t>
            </a:r>
            <a:r>
              <a:rPr lang="en-US" sz="1200" dirty="0" err="1" smtClean="0">
                <a:latin typeface="Times New Roman"/>
                <a:cs typeface="Times New Roman"/>
              </a:rPr>
              <a:t>lidocaine</a:t>
            </a:r>
            <a:r>
              <a:rPr lang="en-US" sz="1200" dirty="0" smtClean="0">
                <a:latin typeface="Times New Roman"/>
                <a:cs typeface="Times New Roman"/>
              </a:rPr>
              <a:t>. </a:t>
            </a:r>
            <a:r>
              <a:rPr lang="en-US" sz="1200" dirty="0" err="1" smtClean="0">
                <a:latin typeface="Times New Roman"/>
                <a:cs typeface="Times New Roman"/>
              </a:rPr>
              <a:t>Lidocaine</a:t>
            </a:r>
            <a:r>
              <a:rPr lang="en-US" sz="1200" dirty="0" smtClean="0">
                <a:latin typeface="Times New Roman"/>
                <a:cs typeface="Times New Roman"/>
              </a:rPr>
              <a:t> is more painful</a:t>
            </a:r>
            <a:r>
              <a:rPr lang="en-US" sz="1200" baseline="0" dirty="0" smtClean="0">
                <a:latin typeface="Times New Roman"/>
                <a:cs typeface="Times New Roman"/>
              </a:rPr>
              <a:t> </a:t>
            </a:r>
            <a:r>
              <a:rPr lang="en-US" sz="1200" dirty="0" smtClean="0">
                <a:latin typeface="Times New Roman"/>
                <a:cs typeface="Times New Roman"/>
              </a:rPr>
              <a:t>upon insertion than BNS and is also more expensive. BNS has low risks and few side effects, which makes it a safe and effective </a:t>
            </a:r>
            <a:r>
              <a:rPr lang="en-US" sz="1200" dirty="0" err="1" smtClean="0">
                <a:latin typeface="Times New Roman"/>
                <a:cs typeface="Times New Roman"/>
              </a:rPr>
              <a:t>intradermal</a:t>
            </a:r>
            <a:r>
              <a:rPr lang="en-US" sz="1200" dirty="0" smtClean="0">
                <a:latin typeface="Times New Roman"/>
                <a:cs typeface="Times New Roman"/>
              </a:rPr>
              <a:t> medication used to decrease IV insertion pain.</a:t>
            </a: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Burns and Grove (2009) publications may contain primary or secondary sources. Primary sources are directly written by those who are responsible for creating the content within the publication. “A secondary source summarizes or quotes content from primary sources. Thus, authors of secondary sources paraphrase the works of researchers and theorists” (Burns and Grove, 2009, p. 93). </a:t>
            </a:r>
          </a:p>
          <a:p>
            <a:endParaRPr lang="en-US" baseline="0" dirty="0" smtClean="0"/>
          </a:p>
          <a:p>
            <a:r>
              <a:rPr lang="en-US" baseline="0" dirty="0" smtClean="0"/>
              <a:t>Potential problems may ensue when using secondary sources. According to Burns and Grove (2009) misinterpretations of primary sources may create erroneous information in secondary source material. Use of secondary source material thus perpetuates the potential for misinterpretations and errors. </a:t>
            </a:r>
          </a:p>
          <a:p>
            <a:endParaRPr lang="en-US" baseline="0" dirty="0" smtClean="0"/>
          </a:p>
          <a:p>
            <a:r>
              <a:rPr lang="en-US" baseline="0" dirty="0" smtClean="0"/>
              <a:t>Primary sources are the recommended source of valid research information. “Secondary sources are used only if primary sources cannot be located or if a secondary source contains creative ideas or a unique organization of information not found in a primary source” (Burns &amp; Grove, 2009, p. 93).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conduct experimentation, researchers must choose a methodology to guide their research. Quantitative and qualitative research, are two forms of methodologies that researchers may employ to conduct research. According to Burns and Grove (2009) both forms of research are important to the nursing profession as they provide different forms of valuable information. </a:t>
            </a:r>
          </a:p>
          <a:p>
            <a:endParaRPr lang="en-US" dirty="0" smtClean="0"/>
          </a:p>
          <a:p>
            <a:r>
              <a:rPr lang="en-US" dirty="0" smtClean="0"/>
              <a:t>According</a:t>
            </a:r>
            <a:r>
              <a:rPr lang="en-US" baseline="0" dirty="0" smtClean="0"/>
              <a:t> to Burns and Grove (2009) information collection that utilizes numerical data is defined as quantitative research. “This research method is used to describe variables, examine relationships among variables, and determine cause-and effect interactions between variables” (Burns &amp; Grove, 2009, p. 22). Nursing research primarily uses quantitative research to conduct experimentation. The types of quantitative research include: descriptive, </a:t>
            </a:r>
            <a:r>
              <a:rPr lang="en-US" baseline="0" dirty="0" err="1" smtClean="0"/>
              <a:t>correlational</a:t>
            </a:r>
            <a:r>
              <a:rPr lang="en-US" baseline="0" dirty="0" smtClean="0"/>
              <a:t>, quasi-experimental, and experimental research. </a:t>
            </a:r>
          </a:p>
          <a:p>
            <a:endParaRPr lang="en-US" baseline="0" dirty="0" smtClean="0"/>
          </a:p>
          <a:p>
            <a:r>
              <a:rPr lang="en-US" dirty="0" smtClean="0"/>
              <a:t>“Qualitative</a:t>
            </a:r>
            <a:r>
              <a:rPr lang="en-US" baseline="0" dirty="0" smtClean="0"/>
              <a:t> research is a systematic, interactive, subjective approach used to describe life experiences and give them meaning” (Burns &amp; Grove, 2009, p.22). Burns and Grove (2009) explain that although quantitative research is the primary method used in nursing research, qualitative research helps to investigate important healthcare experiences such as pain. Types of qualitative research include: phenomenological, grounded theory, ethnographic, historical, philosophical, critical social theory methodology.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21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a:t>
            </a:r>
            <a:r>
              <a:rPr lang="en-US" baseline="0" dirty="0" smtClean="0"/>
              <a:t> methodology used in the first research article is qualitative research, more specifically phenomenological. According to Burns and Grove (2009) phenomenological research studies human experiences that the researcher interprets. “This technique uses a semi-structured group session, moderated by a group leader, with the purpose of obtaining opinions, beliefs, and attitudes about a designated topic”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 2010,</a:t>
            </a:r>
            <a:r>
              <a:rPr lang="en-US" sz="1200" kern="1200" baseline="0" dirty="0" smtClean="0">
                <a:solidFill>
                  <a:schemeClr val="tx1"/>
                </a:solidFill>
                <a:latin typeface="+mn-lt"/>
                <a:ea typeface="+mn-ea"/>
                <a:cs typeface="+mn-cs"/>
              </a:rPr>
              <a:t> p. 24).  The study investigated caring behaviors in a simulated nursing environment. “The study had two main aims: (a) to describe how students come to know the person being nursed as caring and (b) to explore how caring is expressed within an emergent nursing situation using a high-fidelity simulator”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24). The study found that caring behaviors can be evaluated in a simulated environment and valuing caring is possible in emergent nursing situations.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second article utilized </a:t>
            </a:r>
            <a:r>
              <a:rPr lang="en-US" sz="1200" kern="1200" baseline="0" dirty="0" err="1" smtClean="0">
                <a:solidFill>
                  <a:schemeClr val="tx1"/>
                </a:solidFill>
                <a:latin typeface="+mn-lt"/>
                <a:ea typeface="+mn-ea"/>
                <a:cs typeface="+mn-cs"/>
              </a:rPr>
              <a:t>correlational</a:t>
            </a:r>
            <a:r>
              <a:rPr lang="en-US" sz="1200" kern="1200" baseline="0" dirty="0" smtClean="0">
                <a:solidFill>
                  <a:schemeClr val="tx1"/>
                </a:solidFill>
                <a:latin typeface="+mn-lt"/>
                <a:ea typeface="+mn-ea"/>
                <a:cs typeface="+mn-cs"/>
              </a:rPr>
              <a:t> quantitative research design. According to Burns and Grove (2009) </a:t>
            </a:r>
            <a:r>
              <a:rPr lang="en-US" sz="1200" kern="1200" baseline="0" dirty="0" err="1" smtClean="0">
                <a:solidFill>
                  <a:schemeClr val="tx1"/>
                </a:solidFill>
                <a:latin typeface="+mn-lt"/>
                <a:ea typeface="+mn-ea"/>
                <a:cs typeface="+mn-cs"/>
              </a:rPr>
              <a:t>correlational</a:t>
            </a:r>
            <a:r>
              <a:rPr lang="en-US" sz="1200" kern="1200" baseline="0" dirty="0" smtClean="0">
                <a:solidFill>
                  <a:schemeClr val="tx1"/>
                </a:solidFill>
                <a:latin typeface="+mn-lt"/>
                <a:ea typeface="+mn-ea"/>
                <a:cs typeface="+mn-cs"/>
              </a:rPr>
              <a:t> research investigates relationships between or among variables. The researchers quantitatively compared pain ratings of two anesthetic solutions using experimental design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“Patients were asked to quantify their pain/discomfort level after the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injection and IV insertion using a modified visual analog scale”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251). Statistical analysis revealed that both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normal saline (BNS)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are effective anesthetics for IV insertion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Article one utilized qualitative research design to describe elements of caring as applicable to the nursing profession whereas article two utilized a quantitative design to investigate anesthetic properties of BNS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during IV insertion. Although the methodologies used varied between the two articles, both articles provided valuable information that can be used to enhance the nursing profession.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Listed</a:t>
            </a:r>
            <a:r>
              <a:rPr lang="en-US" baseline="0" dirty="0" smtClean="0"/>
              <a:t> above are the two articles that will be discussed in this presentation. For simplicity, the articles will be referred to as “article 1” and/or “article 2” for the remainder of the presentation.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According to Eggenberger, Keller, and </a:t>
            </a:r>
            <a:r>
              <a:rPr lang="en-US" baseline="0" dirty="0" err="1" smtClean="0"/>
              <a:t>Locsin</a:t>
            </a:r>
            <a:r>
              <a:rPr lang="en-US" baseline="0" dirty="0" smtClean="0"/>
              <a:t> (2010) this study was shown to explore how students come to recognize persons as caring, and how caring is expressed using human simulation emergency situations. This qualitative research study is used to focus group methods to engender important data. Categories included in this research are knowing persons from significant others, utilizing ways of knowing in nursing, and nursing calls and responses. Implications upon nursing education were also practiced and presented in this research article. This article shows that simulation technology is a key to nursing education.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Windle</a:t>
            </a:r>
            <a:r>
              <a:rPr lang="en-US" dirty="0" smtClean="0"/>
              <a:t>, Kwan, Warwick, </a:t>
            </a:r>
            <a:r>
              <a:rPr lang="en-US" dirty="0" err="1" smtClean="0"/>
              <a:t>Sibayan</a:t>
            </a:r>
            <a:r>
              <a:rPr lang="en-US" dirty="0" smtClean="0"/>
              <a:t>, </a:t>
            </a:r>
            <a:r>
              <a:rPr lang="en-US" dirty="0" err="1" smtClean="0"/>
              <a:t>Espirtu</a:t>
            </a:r>
            <a:r>
              <a:rPr lang="en-US" dirty="0" smtClean="0"/>
              <a:t>,</a:t>
            </a:r>
            <a:r>
              <a:rPr lang="en-US" baseline="0" dirty="0" smtClean="0"/>
              <a:t> and </a:t>
            </a:r>
            <a:r>
              <a:rPr lang="en-US" baseline="0" dirty="0" err="1" smtClean="0"/>
              <a:t>Vergara</a:t>
            </a:r>
            <a:r>
              <a:rPr lang="en-US" baseline="0" dirty="0" smtClean="0"/>
              <a:t> (2006) created research related to the comparison of </a:t>
            </a:r>
            <a:r>
              <a:rPr lang="en-US" baseline="0" dirty="0" err="1" smtClean="0"/>
              <a:t>bacteriostatic</a:t>
            </a:r>
            <a:r>
              <a:rPr lang="en-US" baseline="0" dirty="0" smtClean="0"/>
              <a:t> normal saline and </a:t>
            </a:r>
            <a:r>
              <a:rPr lang="en-US" baseline="0" dirty="0" err="1" smtClean="0"/>
              <a:t>lidocaine</a:t>
            </a:r>
            <a:r>
              <a:rPr lang="en-US" baseline="0" dirty="0" smtClean="0"/>
              <a:t> uses. Pain is very common during the insertion of an intravenous catheter, as well as fear. It is necessary to reduce any discomfort and anxiety before the insertion of the catheter to enhance patient care. These research articles were preformed to determine which source of analgesia is best for reducing pain on insertion of intravenous catheters. Researchers wanted to provide statistics regarding which analgesic worked the best, or if any analgesic was administered. Therefore, studies included the use of </a:t>
            </a:r>
            <a:r>
              <a:rPr lang="en-US" baseline="0" dirty="0" err="1" smtClean="0"/>
              <a:t>intradermal</a:t>
            </a:r>
            <a:r>
              <a:rPr lang="en-US" baseline="0" dirty="0" smtClean="0"/>
              <a:t> injection of </a:t>
            </a:r>
            <a:r>
              <a:rPr lang="en-US" baseline="0" dirty="0" err="1" smtClean="0"/>
              <a:t>bacteriostatic</a:t>
            </a:r>
            <a:r>
              <a:rPr lang="en-US" baseline="0" dirty="0" smtClean="0"/>
              <a:t> normal saline, </a:t>
            </a:r>
            <a:r>
              <a:rPr lang="en-US" baseline="0" dirty="0" err="1" smtClean="0"/>
              <a:t>lidocaine</a:t>
            </a:r>
            <a:r>
              <a:rPr lang="en-US" baseline="0" dirty="0" smtClean="0"/>
              <a:t>, and no </a:t>
            </a:r>
            <a:r>
              <a:rPr lang="en-US" baseline="0" dirty="0" err="1" smtClean="0"/>
              <a:t>intradermal</a:t>
            </a:r>
            <a:r>
              <a:rPr lang="en-US" baseline="0" dirty="0" smtClean="0"/>
              <a:t> anesthetic.</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145B524-B4E6-4042-B7A8-C4D99E378BC6}" type="slidenum">
              <a:rPr lang="en-US" smtClean="0"/>
              <a:pPr/>
              <a:t>6</a:t>
            </a:fld>
            <a:endParaRPr lang="en-US" dirty="0"/>
          </a:p>
        </p:txBody>
      </p:sp>
    </p:spTree>
    <p:extLst>
      <p:ext uri="{BB962C8B-B14F-4D97-AF65-F5344CB8AC3E}">
        <p14:creationId xmlns:p14="http://schemas.microsoft.com/office/powerpoint/2010/main" xmlns="" val="1462358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Burns</a:t>
            </a:r>
            <a:r>
              <a:rPr lang="en-US" baseline="0" dirty="0" smtClean="0"/>
              <a:t> and Grove state that an i</a:t>
            </a:r>
            <a:r>
              <a:rPr lang="en-US" dirty="0" smtClean="0"/>
              <a:t>ndependent variable is an intervention, treatment</a:t>
            </a:r>
            <a:r>
              <a:rPr lang="en-US" baseline="0" dirty="0" smtClean="0"/>
              <a:t> or experimental variable which is manipulated or varied by the researcher to cause an effect on the dependent variable. Therefore the dependent variable is a response or outcome which is measured to examine the effect created by the independent variable (Burns &amp; Grove, 2009,p. 171). Therefore, the independent variables in this research article include the use of </a:t>
            </a:r>
            <a:r>
              <a:rPr lang="en-US" baseline="0" dirty="0" err="1" smtClean="0"/>
              <a:t>intradermal</a:t>
            </a:r>
            <a:r>
              <a:rPr lang="en-US" baseline="0" dirty="0" smtClean="0"/>
              <a:t> analgesics to prepare for intravenous catheter insertion (</a:t>
            </a:r>
            <a:r>
              <a:rPr lang="en-US" baseline="0" dirty="0" err="1" smtClean="0"/>
              <a:t>Windel</a:t>
            </a:r>
            <a:r>
              <a:rPr lang="en-US" baseline="0" dirty="0" smtClean="0"/>
              <a:t>, et al, 2006). The types of analgesics tested were </a:t>
            </a:r>
            <a:r>
              <a:rPr lang="en-US" baseline="0" dirty="0" err="1" smtClean="0"/>
              <a:t>bacteriostatic</a:t>
            </a:r>
            <a:r>
              <a:rPr lang="en-US" baseline="0" dirty="0" smtClean="0"/>
              <a:t> normal saline, </a:t>
            </a:r>
            <a:r>
              <a:rPr lang="en-US" baseline="0" dirty="0" err="1" smtClean="0"/>
              <a:t>lidocaine</a:t>
            </a:r>
            <a:r>
              <a:rPr lang="en-US" baseline="0" dirty="0" smtClean="0"/>
              <a:t> as well as no </a:t>
            </a:r>
            <a:r>
              <a:rPr lang="en-US" baseline="0" dirty="0" err="1" smtClean="0"/>
              <a:t>intradermal</a:t>
            </a:r>
            <a:r>
              <a:rPr lang="en-US" baseline="0" dirty="0" smtClean="0"/>
              <a:t> injection (p.253). The dependent variables included in this article are based upon how the patient responded to the </a:t>
            </a:r>
            <a:r>
              <a:rPr lang="en-US" baseline="0" dirty="0" err="1" smtClean="0"/>
              <a:t>intradermal</a:t>
            </a:r>
            <a:r>
              <a:rPr lang="en-US" baseline="0" dirty="0" smtClean="0"/>
              <a:t> analgesic injection. Also pain perception after the insertion of intravenous catheter is considered a dependent variables (p.253). </a:t>
            </a:r>
          </a:p>
          <a:p>
            <a:endParaRPr lang="en-US" baseline="0" dirty="0" smtClean="0"/>
          </a:p>
          <a:p>
            <a:r>
              <a:rPr lang="en-US" baseline="0" dirty="0" smtClean="0"/>
              <a:t>According to Burns and Grove (2009) analysis is a description of some of the techniques qualitative researchers use during the process of data analysis and interpretation. In </a:t>
            </a:r>
            <a:r>
              <a:rPr lang="en-US" baseline="0" dirty="0" err="1" smtClean="0"/>
              <a:t>Eggenberger</a:t>
            </a:r>
            <a:r>
              <a:rPr lang="en-US" baseline="0" dirty="0" smtClean="0"/>
              <a:t>, Keller, and </a:t>
            </a:r>
            <a:r>
              <a:rPr lang="en-US" baseline="0" dirty="0" err="1" smtClean="0"/>
              <a:t>Locsin</a:t>
            </a:r>
            <a:r>
              <a:rPr lang="en-US" baseline="0" dirty="0" smtClean="0"/>
              <a:t> article researchers subscribed to the qualitative process of identifying words, phrases, and statements that clearly describe how students nursing actions develop in emergent situations. Each researcher read and analyzed the data being used for this process. Researchers highlighted words and phrases that describe how the students came to understand caring and expressions of caring within emergent situations. Categories included assessment, communication, critical thinking and technical skills (p.25). Also peer review and discussion of this data was used to verify consistency and credibility of the findings. Categories emerged from data including knowing persons through descriptions from others, utilizing ways of knowing in nursing, and identifying nursing calls and responses. Throughout these themes researchers recognized Carper’s fundamental patterns of knowing in nursing which includes empirical, aesthetic, ethical, and personal (p.26). </a:t>
            </a: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a:t>
            </a:r>
            <a:r>
              <a:rPr lang="en-US" baseline="0" dirty="0" smtClean="0"/>
              <a:t> and Grove (2009)  focus groups were designed to obtain the participants’ perception in a focused area in a setting that is permissive and nonthreatening.  </a:t>
            </a:r>
          </a:p>
          <a:p>
            <a:r>
              <a:rPr lang="en-US" baseline="0" dirty="0" smtClean="0"/>
              <a:t>“ One of the assumptions underlying the use of focus groups is that group dynamics can help people to express and clarify their views that are less likely to occur in a one-to-one interview” (Burns &amp; Grove, 2009).  It is believed that the participants will be able to express themselves freely and give more accurate information about how they are feeling in a group interview compared to being interviewed by themselves.</a:t>
            </a:r>
          </a:p>
          <a:p>
            <a:endParaRPr lang="en-US" baseline="0" dirty="0" smtClean="0"/>
          </a:p>
          <a:p>
            <a:r>
              <a:rPr lang="de-DE" baseline="0" dirty="0" smtClean="0"/>
              <a:t>In the Eggenberger et al. (2010)  study</a:t>
            </a:r>
            <a:r>
              <a:rPr lang="en-US" baseline="0" dirty="0" smtClean="0"/>
              <a:t> there were 77 participants divided into eight groups </a:t>
            </a:r>
            <a:r>
              <a:rPr lang="de-DE" baseline="0" dirty="0" smtClean="0"/>
              <a:t>(p.25). </a:t>
            </a:r>
            <a:r>
              <a:rPr lang="en-US" baseline="0" dirty="0" smtClean="0"/>
              <a:t>Burns and Groves (2009) states, “ A focus group study might include from 6-50 groups” (p.513).  Eight groups is on the lower end of the suggested numbers but is sufficient to conduct the research. Each of the focus groups should include 6-10 participants (Burns &amp; Grove, 2009). According to </a:t>
            </a:r>
            <a:r>
              <a:rPr lang="en-US" baseline="0" dirty="0" err="1" smtClean="0"/>
              <a:t>Eggenberger</a:t>
            </a:r>
            <a:r>
              <a:rPr lang="en-US" baseline="0" dirty="0" smtClean="0"/>
              <a:t> et al. (2010) the focus groups were between 9-11 participants, this also falls into the appropriate category for qualitative research.   </a:t>
            </a:r>
          </a:p>
        </p:txBody>
      </p:sp>
      <p:sp>
        <p:nvSpPr>
          <p:cNvPr id="4" name="Slide Number Placeholder 3"/>
          <p:cNvSpPr>
            <a:spLocks noGrp="1"/>
          </p:cNvSpPr>
          <p:nvPr>
            <p:ph type="sldNum" sz="quarter" idx="10"/>
          </p:nvPr>
        </p:nvSpPr>
        <p:spPr/>
        <p:txBody>
          <a:bodyPr/>
          <a:lstStyle/>
          <a:p>
            <a:fld id="{3896A3BE-F3A2-424F-B53E-56DA89139A4C}" type="slidenum">
              <a:rPr lang="en-US" smtClean="0"/>
              <a:pPr/>
              <a:t>8</a:t>
            </a:fld>
            <a:endParaRPr lang="en-US"/>
          </a:p>
        </p:txBody>
      </p:sp>
    </p:spTree>
    <p:extLst>
      <p:ext uri="{BB962C8B-B14F-4D97-AF65-F5344CB8AC3E}">
        <p14:creationId xmlns:p14="http://schemas.microsoft.com/office/powerpoint/2010/main" xmlns="" val="954532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 (2009) random sampling increases the probability</a:t>
            </a:r>
            <a:r>
              <a:rPr lang="en-US" baseline="0" dirty="0" smtClean="0"/>
              <a:t> </a:t>
            </a:r>
            <a:r>
              <a:rPr lang="en-US" dirty="0" smtClean="0"/>
              <a:t>that subject</a:t>
            </a:r>
            <a:r>
              <a:rPr lang="en-US" baseline="0" dirty="0" smtClean="0"/>
              <a:t> with various levels of an extraneous variable are included and are randomly dispersed throughout the groups within the study (p.228).  The research conducted by </a:t>
            </a:r>
            <a:r>
              <a:rPr lang="en-US" baseline="0" dirty="0" err="1" smtClean="0"/>
              <a:t>Windle</a:t>
            </a:r>
            <a:r>
              <a:rPr lang="en-US" baseline="0" dirty="0" smtClean="0"/>
              <a:t> et al. (2006) uses the correlation study design.  “In any correlation study, a representative sample must be selected for the study.  The sample reflects the full range of values possible on the variables being measured.  Thus, a large samples are required” (Burns &amp; Groves, 2009).</a:t>
            </a:r>
          </a:p>
          <a:p>
            <a:endParaRPr lang="en-US" baseline="0" dirty="0" smtClean="0"/>
          </a:p>
          <a:p>
            <a:r>
              <a:rPr lang="en-US" baseline="0" dirty="0" smtClean="0"/>
              <a:t>A control group, as defined by Burns and Grove (2009) is a group of elements or subject not exposed to the experimental treatment (p.694)</a:t>
            </a:r>
          </a:p>
          <a:p>
            <a:endParaRPr lang="en-US" baseline="0" dirty="0" smtClean="0"/>
          </a:p>
          <a:p>
            <a:r>
              <a:rPr lang="en-US" baseline="0" dirty="0" err="1" smtClean="0"/>
              <a:t>Windle</a:t>
            </a:r>
            <a:r>
              <a:rPr lang="en-US" baseline="0" dirty="0" smtClean="0"/>
              <a:t> et al. (2006) used a total of 197 subjects. Of the 197 subjects, 60 were the control group and did not receive the experimental treatment while 139 subjects did receive the treatments.</a:t>
            </a:r>
          </a:p>
          <a:p>
            <a:endParaRPr lang="en-US" baseline="0" dirty="0" smtClean="0"/>
          </a:p>
          <a:p>
            <a:r>
              <a:rPr lang="en-US" baseline="0" dirty="0" smtClean="0"/>
              <a:t>Since a large number of samples is required in a correlation study, 197 subjects is enough to make the research valid.  With 197 subjects the researchers are able to read any variables.  </a:t>
            </a:r>
            <a:endParaRPr lang="en-US" dirty="0"/>
          </a:p>
        </p:txBody>
      </p:sp>
      <p:sp>
        <p:nvSpPr>
          <p:cNvPr id="4" name="Slide Number Placeholder 3"/>
          <p:cNvSpPr>
            <a:spLocks noGrp="1"/>
          </p:cNvSpPr>
          <p:nvPr>
            <p:ph type="sldNum" sz="quarter" idx="10"/>
          </p:nvPr>
        </p:nvSpPr>
        <p:spPr/>
        <p:txBody>
          <a:bodyPr/>
          <a:lstStyle/>
          <a:p>
            <a:fld id="{3896A3BE-F3A2-424F-B53E-56DA89139A4C}" type="slidenum">
              <a:rPr lang="en-US" smtClean="0"/>
              <a:pPr/>
              <a:t>9</a:t>
            </a:fld>
            <a:endParaRPr lang="en-US"/>
          </a:p>
        </p:txBody>
      </p:sp>
    </p:spTree>
    <p:extLst>
      <p:ext uri="{BB962C8B-B14F-4D97-AF65-F5344CB8AC3E}">
        <p14:creationId xmlns:p14="http://schemas.microsoft.com/office/powerpoint/2010/main" xmlns="" val="4257075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participant group was obtained from an adult acute care nursing practice course at southwest Florida University.  The course required a simulation experience as part of the curriculum (</a:t>
            </a:r>
            <a:r>
              <a:rPr lang="en-US" baseline="0" dirty="0" err="1" smtClean="0"/>
              <a:t>Eggenberger</a:t>
            </a:r>
            <a:r>
              <a:rPr lang="en-US" baseline="0" dirty="0" smtClean="0"/>
              <a:t> et al., 2010). </a:t>
            </a:r>
          </a:p>
          <a:p>
            <a:endParaRPr lang="en-US" dirty="0" smtClean="0"/>
          </a:p>
          <a:p>
            <a:r>
              <a:rPr lang="en-US" dirty="0" smtClean="0"/>
              <a:t>“At the start of</a:t>
            </a:r>
            <a:r>
              <a:rPr lang="en-US" baseline="0" dirty="0" smtClean="0"/>
              <a:t> the class, students were asked whether or not they would be interested to participate in a study focused on evaluating caring behaviors using simulation technology. The study process was explained and students were asked to voluntarily participate” </a:t>
            </a:r>
            <a:r>
              <a:rPr lang="en-US" dirty="0" smtClean="0"/>
              <a:t>(</a:t>
            </a:r>
            <a:r>
              <a:rPr lang="en-US" dirty="0" err="1" smtClean="0"/>
              <a:t>Eggenberger</a:t>
            </a:r>
            <a:r>
              <a:rPr lang="en-US" baseline="0" dirty="0" smtClean="0"/>
              <a:t> et al., </a:t>
            </a:r>
            <a:r>
              <a:rPr lang="en-US" dirty="0" smtClean="0"/>
              <a:t>2010).</a:t>
            </a:r>
          </a:p>
          <a:p>
            <a:endParaRPr lang="en-US" dirty="0" smtClean="0"/>
          </a:p>
          <a:p>
            <a:r>
              <a:rPr lang="en-US" dirty="0" smtClean="0"/>
              <a:t>The scenario</a:t>
            </a:r>
            <a:r>
              <a:rPr lang="en-US" baseline="0" dirty="0" smtClean="0"/>
              <a:t> was set up as an emergent situation, all groups received the same verbal instruction, each group scenario had several faculty participants, including a charge nurse, a physician-by phone, a wife bedside, and a doctoral student who runs the computer and is the voice of “Mr. Silver.”  The scenario is to provide a realistic experience that will provide the nurse with a patient who is experiencing chest pain and suddenly deteriorates (</a:t>
            </a:r>
            <a:r>
              <a:rPr lang="en-US" baseline="0" dirty="0" err="1" smtClean="0"/>
              <a:t>Eggenberger</a:t>
            </a:r>
            <a:r>
              <a:rPr lang="en-US" baseline="0" dirty="0" smtClean="0"/>
              <a:t> et al., 2010). </a:t>
            </a:r>
          </a:p>
          <a:p>
            <a:endParaRPr lang="en-US" baseline="0" dirty="0" smtClean="0"/>
          </a:p>
          <a:p>
            <a:r>
              <a:rPr lang="en-US" baseline="0" dirty="0" smtClean="0"/>
              <a:t>According to </a:t>
            </a:r>
            <a:r>
              <a:rPr lang="en-US" baseline="0" dirty="0" err="1" smtClean="0"/>
              <a:t>Eggenberger</a:t>
            </a:r>
            <a:r>
              <a:rPr lang="en-US" baseline="0" dirty="0" smtClean="0"/>
              <a:t> et al.(2010) briefing is a teaching experience that is directed toward appreciating the nursing situation. The briefing part of this scenario included setting the stage for “Mr. Silver” and an overview of the American Heart Association Guidelines for Cardiopulmonary Resuscitation and  Emergency Cardiovascular Care.</a:t>
            </a:r>
          </a:p>
          <a:p>
            <a:endParaRPr lang="en-US" baseline="0" dirty="0" smtClean="0"/>
          </a:p>
          <a:p>
            <a:r>
              <a:rPr lang="en-US" baseline="0" dirty="0" smtClean="0"/>
              <a:t>Encountering is experiencing the scenario in situation that is as real as possible. This encounter involved a male patient with chest pain, who deteriorated rapidly. The students were required to responded with CPR, medication intervention, and defibrillation  (</a:t>
            </a:r>
            <a:r>
              <a:rPr lang="en-US" baseline="0" dirty="0" err="1" smtClean="0"/>
              <a:t>Eggenberger</a:t>
            </a:r>
            <a:r>
              <a:rPr lang="en-US" baseline="0" dirty="0" smtClean="0"/>
              <a:t> et al., 2010).</a:t>
            </a:r>
          </a:p>
          <a:p>
            <a:endParaRPr lang="en-US" baseline="0" dirty="0" smtClean="0"/>
          </a:p>
          <a:p>
            <a:r>
              <a:rPr lang="en-US" baseline="0" dirty="0" smtClean="0"/>
              <a:t>“Debriefing is the occasion for allowing the sharing of experience in order to understand the caring nursing between the nurse and nursed” (</a:t>
            </a:r>
            <a:r>
              <a:rPr lang="en-US" baseline="0" dirty="0" err="1" smtClean="0"/>
              <a:t>Eggenberger</a:t>
            </a:r>
            <a:r>
              <a:rPr lang="en-US" baseline="0" dirty="0" smtClean="0"/>
              <a:t> et al., 2010).  In this research debriefing is where the data collection took place and was conducted in two stages. The first took place before the student left the situation room,  they were guided through a short discussion and reflection about the clinical effectiveness. The second debriefing took place later in a larger group to “dialogue about how they had come to know the person being nursed as caring and how caring was expressed within the nursing situation using a high-fidelity simulator” (</a:t>
            </a:r>
            <a:r>
              <a:rPr lang="en-US" baseline="0" dirty="0" err="1" smtClean="0"/>
              <a:t>Eggenberger</a:t>
            </a:r>
            <a:r>
              <a:rPr lang="en-US" baseline="0" dirty="0" smtClean="0"/>
              <a:t> et al., 2010). The focus group was asked a series of questions that would enhance the communication and debriefing experience and give the researchers data.   </a:t>
            </a:r>
          </a:p>
          <a:p>
            <a:endParaRPr lang="en-US" baseline="0" dirty="0" smtClean="0"/>
          </a:p>
          <a:p>
            <a:r>
              <a:rPr lang="en-US" baseline="0" dirty="0" smtClean="0"/>
              <a:t>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896A3BE-F3A2-424F-B53E-56DA89139A4C}" type="slidenum">
              <a:rPr lang="en-US" smtClean="0"/>
              <a:pPr/>
              <a:t>10</a:t>
            </a:fld>
            <a:endParaRPr lang="en-US"/>
          </a:p>
        </p:txBody>
      </p:sp>
    </p:spTree>
    <p:extLst>
      <p:ext uri="{BB962C8B-B14F-4D97-AF65-F5344CB8AC3E}">
        <p14:creationId xmlns:p14="http://schemas.microsoft.com/office/powerpoint/2010/main" xmlns="" val="1092785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Windle</a:t>
            </a:r>
            <a:r>
              <a:rPr lang="en-US" dirty="0" smtClean="0"/>
              <a:t> et al. (2006) used a random sampling by lottery</a:t>
            </a:r>
            <a:r>
              <a:rPr lang="en-US" baseline="0" dirty="0" smtClean="0"/>
              <a:t> method to select participants from the surgery schedule, which included outpatients and same-day admit patients.</a:t>
            </a:r>
          </a:p>
          <a:p>
            <a:endParaRPr lang="en-US" baseline="0" dirty="0" smtClean="0"/>
          </a:p>
          <a:p>
            <a:r>
              <a:rPr lang="en-US" baseline="0" dirty="0" smtClean="0"/>
              <a:t>Inclusion in the study included, “(1) adult participants who were 18 years and older, (2) patients who were able to read and write English, and (3) patients whose IV insertion was performed on an upper extremity.  Exclusion criteria included (1) participants with neuropathy and/or needle phobias, (2) renal patients, and (3) patients whose IV insertion were not achieved on the first attempt” (</a:t>
            </a:r>
            <a:r>
              <a:rPr lang="en-US" baseline="0" dirty="0" err="1" smtClean="0"/>
              <a:t>Windle</a:t>
            </a:r>
            <a:r>
              <a:rPr lang="en-US" baseline="0" dirty="0" smtClean="0"/>
              <a:t> et al., 2006).   </a:t>
            </a:r>
          </a:p>
          <a:p>
            <a:endParaRPr lang="en-US" baseline="0" dirty="0" smtClean="0"/>
          </a:p>
          <a:p>
            <a:r>
              <a:rPr lang="en-US" baseline="0" dirty="0" smtClean="0"/>
              <a:t>“Subjects meeting the inclusion criteria were counseled regarding the study.  Informed  consent was obtained and participants were randomly assigned to three groups (1) 1% </a:t>
            </a:r>
            <a:r>
              <a:rPr lang="en-US" baseline="0" dirty="0" err="1" smtClean="0"/>
              <a:t>lidocaine</a:t>
            </a:r>
            <a:r>
              <a:rPr lang="en-US" baseline="0" dirty="0" smtClean="0"/>
              <a:t>, (2) 0.9% BNS with benzyl alcohol, and (3) no intradermal anesthesia” (</a:t>
            </a:r>
            <a:r>
              <a:rPr lang="en-US" baseline="0" dirty="0" err="1" smtClean="0"/>
              <a:t>Windle</a:t>
            </a:r>
            <a:r>
              <a:rPr lang="en-US" baseline="0" dirty="0" smtClean="0"/>
              <a:t> et al., 2006).</a:t>
            </a:r>
          </a:p>
          <a:p>
            <a:endParaRPr lang="en-US" baseline="0" dirty="0" smtClean="0"/>
          </a:p>
          <a:p>
            <a:r>
              <a:rPr lang="en-US" baseline="0" dirty="0" smtClean="0"/>
              <a:t>Participants were injected with one of the two solutions or none at all, in the back of the hand or forearm. Then either a 20-18 gauge IV catheter was place directly into the solution wheal.  Participants were then directed after each infection to score there pain levels, using a 10-100mm modified visual analog scale (</a:t>
            </a:r>
            <a:r>
              <a:rPr lang="en-US" baseline="0" dirty="0" err="1" smtClean="0"/>
              <a:t>Windle</a:t>
            </a:r>
            <a:r>
              <a:rPr lang="en-US" baseline="0" dirty="0" smtClean="0"/>
              <a:t> et al., 2006).</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896A3BE-F3A2-424F-B53E-56DA89139A4C}" type="slidenum">
              <a:rPr lang="en-US" smtClean="0"/>
              <a:pPr/>
              <a:t>11</a:t>
            </a:fld>
            <a:endParaRPr lang="en-US"/>
          </a:p>
        </p:txBody>
      </p:sp>
    </p:spTree>
    <p:extLst>
      <p:ext uri="{BB962C8B-B14F-4D97-AF65-F5344CB8AC3E}">
        <p14:creationId xmlns:p14="http://schemas.microsoft.com/office/powerpoint/2010/main" xmlns="" val="19748044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85750" lvl="0" indent="-285750">
              <a:buFont typeface="Arial"/>
              <a:buNone/>
            </a:pPr>
            <a:r>
              <a:rPr lang="en-US" dirty="0" smtClean="0">
                <a:latin typeface="Times New Roman"/>
                <a:cs typeface="Times New Roman"/>
              </a:rPr>
              <a:t>According to </a:t>
            </a:r>
            <a:r>
              <a:rPr lang="en-US" dirty="0" err="1" smtClean="0">
                <a:latin typeface="Times New Roman"/>
                <a:cs typeface="Times New Roman"/>
              </a:rPr>
              <a:t>Eggenberger</a:t>
            </a:r>
            <a:r>
              <a:rPr lang="en-US" baseline="0" dirty="0" smtClean="0">
                <a:latin typeface="Times New Roman"/>
                <a:cs typeface="Times New Roman"/>
              </a:rPr>
              <a:t> et al. (2010) </a:t>
            </a:r>
            <a:r>
              <a:rPr lang="en-US" dirty="0" smtClean="0">
                <a:latin typeface="Times New Roman"/>
                <a:cs typeface="Times New Roman"/>
              </a:rPr>
              <a:t>the purpose of this study was to explore how nursing students learn to care for patients and how caring in expressed in emergent situations</a:t>
            </a:r>
          </a:p>
          <a:p>
            <a:pPr marL="285750" lvl="0" indent="-285750">
              <a:buFont typeface="Arial"/>
              <a:buNone/>
            </a:pPr>
            <a:r>
              <a:rPr lang="en-US" dirty="0" smtClean="0">
                <a:latin typeface="Times New Roman"/>
                <a:cs typeface="Times New Roman"/>
              </a:rPr>
              <a:t>while using a</a:t>
            </a:r>
            <a:r>
              <a:rPr lang="en-US" baseline="0" dirty="0" smtClean="0">
                <a:latin typeface="Times New Roman"/>
                <a:cs typeface="Times New Roman"/>
              </a:rPr>
              <a:t> </a:t>
            </a:r>
            <a:r>
              <a:rPr lang="en-US" dirty="0" smtClean="0">
                <a:latin typeface="Times New Roman"/>
                <a:cs typeface="Times New Roman"/>
              </a:rPr>
              <a:t>human simulator. Once the study was complete the students came up with their findings. The researchers</a:t>
            </a:r>
            <a:r>
              <a:rPr lang="en-US" baseline="0" dirty="0" smtClean="0">
                <a:latin typeface="Times New Roman"/>
                <a:cs typeface="Times New Roman"/>
              </a:rPr>
              <a:t> found </a:t>
            </a:r>
            <a:r>
              <a:rPr lang="en-US" dirty="0" smtClean="0">
                <a:latin typeface="Times New Roman"/>
                <a:cs typeface="Times New Roman"/>
              </a:rPr>
              <a:t>that the</a:t>
            </a:r>
            <a:r>
              <a:rPr lang="en-US" baseline="0" dirty="0" smtClean="0">
                <a:latin typeface="Times New Roman"/>
                <a:cs typeface="Times New Roman"/>
              </a:rPr>
              <a:t> students</a:t>
            </a:r>
            <a:r>
              <a:rPr lang="en-US" dirty="0" smtClean="0">
                <a:latin typeface="Times New Roman"/>
                <a:cs typeface="Times New Roman"/>
              </a:rPr>
              <a:t> came to know and care for “Mr. Silver”</a:t>
            </a:r>
          </a:p>
          <a:p>
            <a:pPr marL="285750" lvl="0" indent="-285750">
              <a:buFont typeface="Arial"/>
              <a:buNone/>
            </a:pPr>
            <a:r>
              <a:rPr lang="en-US" dirty="0" smtClean="0">
                <a:latin typeface="Times New Roman"/>
                <a:cs typeface="Times New Roman"/>
              </a:rPr>
              <a:t>through his</a:t>
            </a:r>
            <a:r>
              <a:rPr lang="en-US" baseline="0" dirty="0" smtClean="0">
                <a:latin typeface="Times New Roman"/>
                <a:cs typeface="Times New Roman"/>
              </a:rPr>
              <a:t> </a:t>
            </a:r>
            <a:r>
              <a:rPr lang="en-US" dirty="0" smtClean="0">
                <a:latin typeface="Times New Roman"/>
                <a:cs typeface="Times New Roman"/>
              </a:rPr>
              <a:t>significant</a:t>
            </a:r>
            <a:r>
              <a:rPr lang="en-US" baseline="0" dirty="0" smtClean="0">
                <a:latin typeface="Times New Roman"/>
                <a:cs typeface="Times New Roman"/>
              </a:rPr>
              <a:t> </a:t>
            </a:r>
            <a:r>
              <a:rPr lang="en-US" dirty="0" smtClean="0">
                <a:latin typeface="Times New Roman"/>
                <a:cs typeface="Times New Roman"/>
              </a:rPr>
              <a:t>other, Casper’s way of knowing, and through nursing calls and responses. The findings from this study indicate that there is great potential for evaluating caring</a:t>
            </a:r>
          </a:p>
          <a:p>
            <a:pPr marL="285750" lvl="0" indent="-285750">
              <a:buFont typeface="Arial"/>
              <a:buNone/>
            </a:pPr>
            <a:r>
              <a:rPr lang="en-US" dirty="0" smtClean="0">
                <a:latin typeface="Times New Roman"/>
                <a:cs typeface="Times New Roman"/>
              </a:rPr>
              <a:t>behaviors</a:t>
            </a:r>
            <a:r>
              <a:rPr lang="en-US" baseline="0" dirty="0" smtClean="0">
                <a:latin typeface="Times New Roman"/>
                <a:cs typeface="Times New Roman"/>
              </a:rPr>
              <a:t> </a:t>
            </a:r>
            <a:r>
              <a:rPr lang="en-US" dirty="0" smtClean="0">
                <a:latin typeface="Times New Roman"/>
                <a:cs typeface="Times New Roman"/>
              </a:rPr>
              <a:t>and</a:t>
            </a:r>
            <a:r>
              <a:rPr lang="en-US" baseline="0" dirty="0" smtClean="0">
                <a:latin typeface="Times New Roman"/>
                <a:cs typeface="Times New Roman"/>
              </a:rPr>
              <a:t> </a:t>
            </a:r>
            <a:r>
              <a:rPr lang="en-US" dirty="0" smtClean="0">
                <a:latin typeface="Times New Roman"/>
                <a:cs typeface="Times New Roman"/>
              </a:rPr>
              <a:t>techniques in simulated nursing situations. This study proved that simulation is a good method for nurses to study caring in the nursing field.</a:t>
            </a:r>
          </a:p>
          <a:p>
            <a:pPr marL="285750" lvl="0" indent="-285750">
              <a:buFont typeface="Arial"/>
              <a:buChar char="•"/>
            </a:pPr>
            <a:endParaRPr lang="en-US" dirty="0" smtClean="0">
              <a:latin typeface="Times New Roman"/>
              <a:cs typeface="Times New Roman"/>
            </a:endParaRPr>
          </a:p>
          <a:p>
            <a:pPr marL="285750" lvl="0" indent="-285750">
              <a:buFont typeface="Arial"/>
              <a:buNone/>
            </a:pPr>
            <a:r>
              <a:rPr lang="en-US" dirty="0" smtClean="0">
                <a:latin typeface="Times New Roman"/>
                <a:cs typeface="Times New Roman"/>
              </a:rPr>
              <a:t>The researchers in this study successfully answered their research question. The two main goals of the study were to describe how students come to know the person being cared for</a:t>
            </a:r>
          </a:p>
          <a:p>
            <a:pPr marL="285750" lvl="0" indent="-285750">
              <a:buFont typeface="Arial"/>
              <a:buNone/>
            </a:pPr>
            <a:r>
              <a:rPr lang="en-US" dirty="0" smtClean="0">
                <a:latin typeface="Times New Roman"/>
                <a:cs typeface="Times New Roman"/>
              </a:rPr>
              <a:t>and explore how nurses express caring during an emergent situation while using a simulator.  Both of these goals were met throughout the study.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56CEAA9-D063-47E1-AF22-EF845B89F99B}" type="datetimeFigureOut">
              <a:rPr lang="en-US" smtClean="0"/>
              <a:pPr/>
              <a:t>9/22/2011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3FCD350-5390-4E32-A3EE-3BE9642CFAD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6CEAA9-D063-47E1-AF22-EF845B89F99B}" type="datetimeFigureOut">
              <a:rPr lang="en-US" smtClean="0"/>
              <a:pPr/>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CD350-5390-4E32-A3EE-3BE9642CFAD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3FCD350-5390-4E32-A3EE-3BE9642CFAD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6CEAA9-D063-47E1-AF22-EF845B89F99B}" type="datetimeFigureOut">
              <a:rPr lang="en-US" smtClean="0"/>
              <a:pPr/>
              <a:t>9/22/2011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56CEAA9-D063-47E1-AF22-EF845B89F99B}" type="datetimeFigureOut">
              <a:rPr lang="en-US" smtClean="0"/>
              <a:pPr/>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33FCD350-5390-4E32-A3EE-3BE9642CFAD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56CEAA9-D063-47E1-AF22-EF845B89F99B}" type="datetimeFigureOut">
              <a:rPr lang="en-US" smtClean="0"/>
              <a:pPr/>
              <a:t>9/22/2011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3FCD350-5390-4E32-A3EE-3BE9642CFAD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56CEAA9-D063-47E1-AF22-EF845B89F99B}" type="datetimeFigureOut">
              <a:rPr lang="en-US" smtClean="0"/>
              <a:pPr/>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CD350-5390-4E32-A3EE-3BE9642CFAD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56CEAA9-D063-47E1-AF22-EF845B89F99B}" type="datetimeFigureOut">
              <a:rPr lang="en-US" smtClean="0"/>
              <a:pPr/>
              <a:t>9/22/2011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3FCD350-5390-4E32-A3EE-3BE9642CFAD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56CEAA9-D063-47E1-AF22-EF845B89F99B}" type="datetimeFigureOut">
              <a:rPr lang="en-US" smtClean="0"/>
              <a:pPr/>
              <a:t>9/22/2011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33FCD350-5390-4E32-A3EE-3BE9642CFAD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56CEAA9-D063-47E1-AF22-EF845B89F99B}" type="datetimeFigureOut">
              <a:rPr lang="en-US" smtClean="0"/>
              <a:pPr/>
              <a:t>9/22/2011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3FCD350-5390-4E32-A3EE-3BE9642CFAD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3FCD350-5390-4E32-A3EE-3BE9642CFAD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56CEAA9-D063-47E1-AF22-EF845B89F99B}" type="datetimeFigureOut">
              <a:rPr lang="en-US" smtClean="0"/>
              <a:pPr/>
              <a:t>9/22/2011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3FCD350-5390-4E32-A3EE-3BE9642CFAD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56CEAA9-D063-47E1-AF22-EF845B89F99B}" type="datetimeFigureOut">
              <a:rPr lang="en-US" smtClean="0"/>
              <a:pPr/>
              <a:t>9/22/2011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56CEAA9-D063-47E1-AF22-EF845B89F99B}" type="datetimeFigureOut">
              <a:rPr lang="en-US" smtClean="0"/>
              <a:pPr/>
              <a:t>9/22/2011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3FCD350-5390-4E32-A3EE-3BE9642CFAD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971800"/>
            <a:ext cx="8839200" cy="3429000"/>
          </a:xfrm>
        </p:spPr>
        <p:txBody>
          <a:bodyPr>
            <a:normAutofit/>
          </a:bodyPr>
          <a:lstStyle/>
          <a:p>
            <a:pPr algn="ctr">
              <a:lnSpc>
                <a:spcPct val="80000"/>
              </a:lnSpc>
            </a:pPr>
            <a:r>
              <a:rPr lang="en-US" sz="1900" dirty="0" smtClean="0"/>
              <a:t>Rachel Davis,</a:t>
            </a:r>
          </a:p>
          <a:p>
            <a:pPr algn="ctr">
              <a:lnSpc>
                <a:spcPct val="80000"/>
              </a:lnSpc>
            </a:pPr>
            <a:r>
              <a:rPr lang="en-US" sz="1900" dirty="0" err="1" smtClean="0"/>
              <a:t>Lakeisha</a:t>
            </a:r>
            <a:r>
              <a:rPr lang="en-US" sz="1900" dirty="0" smtClean="0"/>
              <a:t> Dean,</a:t>
            </a:r>
          </a:p>
          <a:p>
            <a:pPr algn="ctr">
              <a:lnSpc>
                <a:spcPct val="80000"/>
              </a:lnSpc>
            </a:pPr>
            <a:r>
              <a:rPr lang="en-US" sz="1900" dirty="0" smtClean="0"/>
              <a:t> Jessica </a:t>
            </a:r>
            <a:r>
              <a:rPr lang="en-US" sz="1900" dirty="0" err="1" smtClean="0"/>
              <a:t>DeJaynes</a:t>
            </a:r>
            <a:r>
              <a:rPr lang="en-US" sz="1900" dirty="0" smtClean="0"/>
              <a:t>,</a:t>
            </a:r>
          </a:p>
          <a:p>
            <a:pPr algn="ctr">
              <a:lnSpc>
                <a:spcPct val="80000"/>
              </a:lnSpc>
            </a:pPr>
            <a:r>
              <a:rPr lang="en-US" sz="1900" dirty="0" smtClean="0"/>
              <a:t> Kelly </a:t>
            </a:r>
            <a:r>
              <a:rPr lang="en-US" sz="1900" dirty="0" err="1" smtClean="0"/>
              <a:t>Friel</a:t>
            </a:r>
            <a:r>
              <a:rPr lang="en-US" sz="1900" dirty="0" smtClean="0"/>
              <a:t>,</a:t>
            </a:r>
          </a:p>
          <a:p>
            <a:pPr algn="ctr">
              <a:lnSpc>
                <a:spcPct val="80000"/>
              </a:lnSpc>
            </a:pPr>
            <a:r>
              <a:rPr lang="en-US" sz="1900" dirty="0" smtClean="0"/>
              <a:t> &amp; Kristin </a:t>
            </a:r>
            <a:r>
              <a:rPr lang="en-US" sz="1900" dirty="0" err="1" smtClean="0"/>
              <a:t>Fuesting</a:t>
            </a:r>
            <a:endParaRPr lang="en-US" sz="1900" dirty="0" smtClean="0"/>
          </a:p>
          <a:p>
            <a:pPr algn="ctr">
              <a:lnSpc>
                <a:spcPct val="80000"/>
              </a:lnSpc>
            </a:pPr>
            <a:endParaRPr lang="en-US" sz="1800" dirty="0" smtClean="0"/>
          </a:p>
          <a:p>
            <a:pPr algn="ctr">
              <a:lnSpc>
                <a:spcPct val="80000"/>
              </a:lnSpc>
            </a:pPr>
            <a:r>
              <a:rPr lang="en-US" sz="1800" dirty="0" smtClean="0"/>
              <a:t>Lakeview College of Nursing</a:t>
            </a:r>
          </a:p>
          <a:p>
            <a:pPr algn="ctr">
              <a:lnSpc>
                <a:spcPct val="80000"/>
              </a:lnSpc>
            </a:pPr>
            <a:endParaRPr lang="en-US" sz="1800" dirty="0" smtClean="0"/>
          </a:p>
          <a:p>
            <a:pPr algn="ctr">
              <a:lnSpc>
                <a:spcPct val="80000"/>
              </a:lnSpc>
            </a:pPr>
            <a:r>
              <a:rPr lang="en-US" sz="1800" dirty="0" smtClean="0"/>
              <a:t>N 302 – Nursing Research</a:t>
            </a:r>
          </a:p>
          <a:p>
            <a:pPr algn="ctr">
              <a:lnSpc>
                <a:spcPct val="80000"/>
              </a:lnSpc>
            </a:pPr>
            <a:r>
              <a:rPr lang="en-US" sz="1800" dirty="0" smtClean="0"/>
              <a:t> </a:t>
            </a:r>
          </a:p>
          <a:p>
            <a:pPr algn="ctr">
              <a:lnSpc>
                <a:spcPct val="80000"/>
              </a:lnSpc>
            </a:pPr>
            <a:r>
              <a:rPr lang="en-US" sz="1800" dirty="0" smtClean="0"/>
              <a:t>September 25, 2011</a:t>
            </a:r>
          </a:p>
          <a:p>
            <a:endParaRPr lang="en-US" dirty="0"/>
          </a:p>
        </p:txBody>
      </p:sp>
      <p:sp>
        <p:nvSpPr>
          <p:cNvPr id="2" name="Title 1"/>
          <p:cNvSpPr>
            <a:spLocks noGrp="1"/>
          </p:cNvSpPr>
          <p:nvPr>
            <p:ph type="ctrTitle"/>
          </p:nvPr>
        </p:nvSpPr>
        <p:spPr>
          <a:xfrm>
            <a:off x="457200" y="228600"/>
            <a:ext cx="8229600" cy="1600200"/>
          </a:xfrm>
        </p:spPr>
        <p:txBody>
          <a:bodyPr>
            <a:normAutofit/>
          </a:bodyPr>
          <a:lstStyle/>
          <a:p>
            <a:pPr algn="ctr"/>
            <a:r>
              <a:rPr lang="en-US" dirty="0" smtClean="0">
                <a:effectLst>
                  <a:outerShdw blurRad="38100" dist="38100" dir="2700000" algn="tl">
                    <a:srgbClr val="000000">
                      <a:alpha val="43137"/>
                    </a:srgbClr>
                  </a:outerShdw>
                </a:effectLst>
              </a:rPr>
              <a:t>Group Project:</a:t>
            </a:r>
            <a:br>
              <a:rPr lang="en-US" dirty="0" smtClean="0">
                <a:effectLst>
                  <a:outerShdw blurRad="38100" dist="38100" dir="2700000" algn="tl">
                    <a:srgbClr val="000000">
                      <a:alpha val="43137"/>
                    </a:srgbClr>
                  </a:outerShdw>
                </a:effectLst>
              </a:rPr>
            </a:br>
            <a:r>
              <a:rPr lang="en-US" sz="3200" dirty="0" smtClean="0">
                <a:effectLst>
                  <a:outerShdw blurRad="38100" dist="38100" dir="2700000" algn="tl">
                    <a:srgbClr val="000000">
                      <a:alpha val="43137"/>
                    </a:srgbClr>
                  </a:outerShdw>
                </a:effectLst>
              </a:rPr>
              <a:t>Analyzing &amp; Critiquing Research Articles</a:t>
            </a:r>
            <a:endParaRPr lang="en-US" sz="3200"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Data Collection</a:t>
            </a:r>
            <a:endParaRPr lang="en-US" sz="40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01752" y="1752600"/>
            <a:ext cx="8503920" cy="4346448"/>
          </a:xfrm>
        </p:spPr>
        <p:txBody>
          <a:bodyPr>
            <a:normAutofit/>
          </a:bodyPr>
          <a:lstStyle/>
          <a:p>
            <a:pPr marL="0" indent="0">
              <a:buNone/>
            </a:pPr>
            <a:r>
              <a:rPr lang="en-US" sz="3600" b="0" dirty="0" smtClean="0">
                <a:effectLst>
                  <a:outerShdw blurRad="38100" dist="38100" dir="2700000" algn="tl">
                    <a:srgbClr val="000000">
                      <a:alpha val="43137"/>
                    </a:srgbClr>
                  </a:outerShdw>
                </a:effectLst>
              </a:rPr>
              <a:t>Article 1:</a:t>
            </a:r>
          </a:p>
          <a:p>
            <a:pPr marL="0" indent="0">
              <a:buNone/>
            </a:pPr>
            <a:r>
              <a:rPr lang="en-US" sz="2400" dirty="0" smtClean="0"/>
              <a:t>	</a:t>
            </a:r>
            <a:endParaRPr lang="en-US" sz="1800" dirty="0"/>
          </a:p>
          <a:p>
            <a:pPr marL="0" indent="0">
              <a:buNone/>
            </a:pPr>
            <a:endParaRPr lang="en-US" sz="1800" dirty="0"/>
          </a:p>
        </p:txBody>
      </p:sp>
      <p:sp>
        <p:nvSpPr>
          <p:cNvPr id="5" name="TextBox 4"/>
          <p:cNvSpPr txBox="1"/>
          <p:nvPr/>
        </p:nvSpPr>
        <p:spPr>
          <a:xfrm>
            <a:off x="990600" y="2438400"/>
            <a:ext cx="7391400" cy="2923877"/>
          </a:xfrm>
          <a:prstGeom prst="rect">
            <a:avLst/>
          </a:prstGeom>
          <a:noFill/>
        </p:spPr>
        <p:txBody>
          <a:bodyPr wrap="square" rtlCol="0">
            <a:spAutoFit/>
          </a:bodyPr>
          <a:lstStyle/>
          <a:p>
            <a:pPr>
              <a:buFont typeface="Wingdings" pitchFamily="2" charset="2"/>
              <a:buChar char="§"/>
            </a:pPr>
            <a:r>
              <a:rPr lang="en-US" sz="2800" b="0" dirty="0" smtClean="0"/>
              <a:t>Participant group</a:t>
            </a:r>
          </a:p>
          <a:p>
            <a:pPr>
              <a:buFont typeface="Wingdings" pitchFamily="2" charset="2"/>
              <a:buChar char="§"/>
            </a:pPr>
            <a:r>
              <a:rPr lang="en-US" sz="2800" b="0" dirty="0" smtClean="0"/>
              <a:t>Informed consent</a:t>
            </a:r>
          </a:p>
          <a:p>
            <a:pPr>
              <a:buFont typeface="Wingdings" pitchFamily="2" charset="2"/>
              <a:buChar char="§"/>
            </a:pPr>
            <a:r>
              <a:rPr lang="en-US" sz="2800" b="0" dirty="0" smtClean="0"/>
              <a:t>The scenario</a:t>
            </a:r>
          </a:p>
          <a:p>
            <a:pPr>
              <a:buFont typeface="Wingdings" pitchFamily="2" charset="2"/>
              <a:buChar char="§"/>
            </a:pPr>
            <a:r>
              <a:rPr lang="en-US" sz="2800" b="0" dirty="0" smtClean="0"/>
              <a:t>Three processes for simulation </a:t>
            </a:r>
            <a:r>
              <a:rPr lang="en-US" sz="2800" dirty="0"/>
              <a:t>e</a:t>
            </a:r>
            <a:r>
              <a:rPr lang="en-US" sz="2800" b="0" dirty="0" smtClean="0"/>
              <a:t>xperience</a:t>
            </a:r>
          </a:p>
          <a:p>
            <a:pPr marL="274320" lvl="1" indent="0">
              <a:buFont typeface="Wingdings" pitchFamily="2" charset="2"/>
              <a:buChar char="§"/>
            </a:pPr>
            <a:r>
              <a:rPr lang="en-US" sz="2400" dirty="0" smtClean="0"/>
              <a:t>Briefing</a:t>
            </a:r>
          </a:p>
          <a:p>
            <a:pPr marL="274320" lvl="1" indent="0">
              <a:buFont typeface="Wingdings" pitchFamily="2" charset="2"/>
              <a:buChar char="§"/>
            </a:pPr>
            <a:r>
              <a:rPr lang="en-US" sz="2400" dirty="0" smtClean="0"/>
              <a:t>Encountering</a:t>
            </a:r>
          </a:p>
          <a:p>
            <a:pPr marL="274320" lvl="1" indent="0">
              <a:buFont typeface="Wingdings" pitchFamily="2" charset="2"/>
              <a:buChar char="§"/>
            </a:pPr>
            <a:r>
              <a:rPr lang="en-US" sz="2400" dirty="0" smtClean="0"/>
              <a:t>Debriefing</a:t>
            </a:r>
          </a:p>
        </p:txBody>
      </p:sp>
    </p:spTree>
    <p:extLst>
      <p:ext uri="{BB962C8B-B14F-4D97-AF65-F5344CB8AC3E}">
        <p14:creationId xmlns:p14="http://schemas.microsoft.com/office/powerpoint/2010/main" xmlns="" val="2575977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Data Collection</a:t>
            </a:r>
            <a:endParaRPr lang="en-US" sz="4000" dirty="0"/>
          </a:p>
        </p:txBody>
      </p:sp>
      <p:sp>
        <p:nvSpPr>
          <p:cNvPr id="3" name="Content Placeholder 2"/>
          <p:cNvSpPr>
            <a:spLocks noGrp="1"/>
          </p:cNvSpPr>
          <p:nvPr>
            <p:ph idx="1"/>
          </p:nvPr>
        </p:nvSpPr>
        <p:spPr/>
        <p:txBody>
          <a:bodyPr>
            <a:normAutofit/>
          </a:bodyPr>
          <a:lstStyle/>
          <a:p>
            <a:pPr marL="0" indent="0">
              <a:buNone/>
            </a:pPr>
            <a:r>
              <a:rPr lang="en-US" sz="3600" dirty="0" smtClean="0">
                <a:effectLst>
                  <a:outerShdw blurRad="38100" dist="38100" dir="2700000" algn="tl">
                    <a:srgbClr val="000000">
                      <a:alpha val="43137"/>
                    </a:srgbClr>
                  </a:outerShdw>
                </a:effectLst>
              </a:rPr>
              <a:t>Article 2: </a:t>
            </a:r>
          </a:p>
          <a:p>
            <a:pPr marL="0" indent="0">
              <a:buNone/>
            </a:pPr>
            <a:r>
              <a:rPr lang="en-US" sz="1800" dirty="0" smtClean="0"/>
              <a:t>   </a:t>
            </a:r>
            <a:endParaRPr lang="en-US" sz="1800" dirty="0"/>
          </a:p>
        </p:txBody>
      </p:sp>
      <p:sp>
        <p:nvSpPr>
          <p:cNvPr id="4" name="TextBox 3"/>
          <p:cNvSpPr txBox="1"/>
          <p:nvPr/>
        </p:nvSpPr>
        <p:spPr>
          <a:xfrm>
            <a:off x="914400" y="2209800"/>
            <a:ext cx="6400800" cy="2677656"/>
          </a:xfrm>
          <a:prstGeom prst="rect">
            <a:avLst/>
          </a:prstGeom>
          <a:noFill/>
        </p:spPr>
        <p:txBody>
          <a:bodyPr wrap="square" rtlCol="0">
            <a:spAutoFit/>
          </a:bodyPr>
          <a:lstStyle/>
          <a:p>
            <a:pPr>
              <a:buClr>
                <a:schemeClr val="tx1"/>
              </a:buClr>
              <a:buFont typeface="Wingdings" pitchFamily="2" charset="2"/>
              <a:buChar char="§"/>
            </a:pPr>
            <a:r>
              <a:rPr lang="en-US" sz="2800" dirty="0"/>
              <a:t>Radom </a:t>
            </a:r>
            <a:r>
              <a:rPr lang="en-US" sz="2800" dirty="0" smtClean="0"/>
              <a:t>sampling </a:t>
            </a:r>
            <a:r>
              <a:rPr lang="en-US" sz="2800" dirty="0"/>
              <a:t>by l</a:t>
            </a:r>
            <a:r>
              <a:rPr lang="en-US" sz="2800" dirty="0" smtClean="0"/>
              <a:t>ottery</a:t>
            </a:r>
            <a:endParaRPr lang="en-US" sz="2800" dirty="0"/>
          </a:p>
          <a:p>
            <a:pPr>
              <a:buClr>
                <a:schemeClr val="tx1"/>
              </a:buClr>
              <a:buFont typeface="Wingdings" pitchFamily="2" charset="2"/>
              <a:buChar char="§"/>
            </a:pPr>
            <a:r>
              <a:rPr lang="en-US" sz="2800" dirty="0"/>
              <a:t>Qualifications for p</a:t>
            </a:r>
            <a:r>
              <a:rPr lang="en-US" sz="2800" dirty="0" smtClean="0"/>
              <a:t>articipation</a:t>
            </a:r>
            <a:endParaRPr lang="en-US" sz="2800" dirty="0"/>
          </a:p>
          <a:p>
            <a:pPr>
              <a:buClr>
                <a:schemeClr val="tx1"/>
              </a:buClr>
              <a:buFont typeface="Wingdings" pitchFamily="2" charset="2"/>
              <a:buChar char="§"/>
            </a:pPr>
            <a:r>
              <a:rPr lang="en-US" sz="2800" dirty="0"/>
              <a:t>Radom </a:t>
            </a:r>
            <a:r>
              <a:rPr lang="en-US" sz="2800" dirty="0" smtClean="0"/>
              <a:t>assignment  </a:t>
            </a:r>
            <a:r>
              <a:rPr lang="en-US" sz="2800" dirty="0"/>
              <a:t>to </a:t>
            </a:r>
            <a:r>
              <a:rPr lang="en-US" sz="2800" dirty="0" smtClean="0"/>
              <a:t>groups </a:t>
            </a:r>
            <a:endParaRPr lang="en-US" sz="2800" dirty="0"/>
          </a:p>
          <a:p>
            <a:pPr>
              <a:buClr>
                <a:schemeClr val="tx1"/>
              </a:buClr>
              <a:buFont typeface="Wingdings" pitchFamily="2" charset="2"/>
              <a:buChar char="§"/>
            </a:pPr>
            <a:r>
              <a:rPr lang="en-US" sz="2800" dirty="0"/>
              <a:t>Informed </a:t>
            </a:r>
            <a:r>
              <a:rPr lang="en-US" sz="2800" dirty="0" smtClean="0"/>
              <a:t>consent </a:t>
            </a:r>
            <a:endParaRPr lang="en-US" sz="2800" dirty="0"/>
          </a:p>
          <a:p>
            <a:pPr>
              <a:buClr>
                <a:schemeClr val="tx1"/>
              </a:buClr>
              <a:buFont typeface="Wingdings" pitchFamily="2" charset="2"/>
              <a:buChar char="§"/>
            </a:pPr>
            <a:r>
              <a:rPr lang="en-US" sz="2800" dirty="0"/>
              <a:t>Injection m</a:t>
            </a:r>
            <a:r>
              <a:rPr lang="en-US" sz="2800" dirty="0" smtClean="0"/>
              <a:t>ethods</a:t>
            </a:r>
            <a:endParaRPr lang="en-US" sz="2800" dirty="0"/>
          </a:p>
          <a:p>
            <a:pPr>
              <a:buClr>
                <a:schemeClr val="tx1"/>
              </a:buClr>
              <a:buFont typeface="Wingdings" pitchFamily="2" charset="2"/>
              <a:buChar char="§"/>
            </a:pPr>
            <a:r>
              <a:rPr lang="en-US" sz="2800" dirty="0"/>
              <a:t>Pain </a:t>
            </a:r>
            <a:r>
              <a:rPr lang="en-US" sz="2800" dirty="0" smtClean="0"/>
              <a:t>scoring</a:t>
            </a:r>
            <a:endParaRPr lang="en-US" sz="2800" dirty="0"/>
          </a:p>
        </p:txBody>
      </p:sp>
    </p:spTree>
    <p:extLst>
      <p:ext uri="{BB962C8B-B14F-4D97-AF65-F5344CB8AC3E}">
        <p14:creationId xmlns:p14="http://schemas.microsoft.com/office/powerpoint/2010/main" xmlns="" val="520250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1752" y="228600"/>
            <a:ext cx="8534400" cy="1219200"/>
          </a:xfrm>
        </p:spPr>
        <p:txBody>
          <a:bodyPr>
            <a:normAutofit fontScale="90000"/>
          </a:bodyPr>
          <a:lstStyle/>
          <a:p>
            <a:r>
              <a:rPr lang="en-US" dirty="0"/>
              <a:t/>
            </a:r>
            <a:br>
              <a:rPr lang="en-US" dirty="0"/>
            </a:br>
            <a:r>
              <a:rPr lang="en-US" sz="4400" dirty="0" smtClean="0">
                <a:effectLst>
                  <a:outerShdw blurRad="38100" dist="38100" dir="2700000" algn="tl">
                    <a:srgbClr val="000000">
                      <a:alpha val="43137"/>
                    </a:srgbClr>
                  </a:outerShdw>
                </a:effectLst>
                <a:latin typeface="Times New Roman"/>
                <a:cs typeface="Times New Roman"/>
              </a:rPr>
              <a:t>Analysis: Findings</a:t>
            </a:r>
            <a:r>
              <a:rPr lang="en-US" dirty="0">
                <a:latin typeface="Times New Roman"/>
                <a:cs typeface="Times New Roman"/>
              </a:rPr>
              <a:t/>
            </a:r>
            <a:br>
              <a:rPr lang="en-US" dirty="0">
                <a:latin typeface="Times New Roman"/>
                <a:cs typeface="Times New Roman"/>
              </a:rPr>
            </a:br>
            <a:endParaRPr lang="en-US" dirty="0">
              <a:latin typeface="Times New Roman"/>
              <a:cs typeface="Times New Roman"/>
            </a:endParaRPr>
          </a:p>
        </p:txBody>
      </p:sp>
      <p:sp>
        <p:nvSpPr>
          <p:cNvPr id="8" name="Rectangle 7"/>
          <p:cNvSpPr/>
          <p:nvPr/>
        </p:nvSpPr>
        <p:spPr>
          <a:xfrm>
            <a:off x="522146" y="1676400"/>
            <a:ext cx="8164654" cy="3908762"/>
          </a:xfrm>
          <a:prstGeom prst="rect">
            <a:avLst/>
          </a:prstGeom>
        </p:spPr>
        <p:txBody>
          <a:bodyPr wrap="square">
            <a:spAutoFit/>
          </a:bodyPr>
          <a:lstStyle/>
          <a:p>
            <a:pPr marL="285750" lvl="0" indent="-285750"/>
            <a:r>
              <a:rPr lang="en-US" sz="3600" dirty="0" smtClean="0">
                <a:effectLst>
                  <a:outerShdw blurRad="38100" dist="38100" dir="2700000" algn="tl">
                    <a:srgbClr val="000000">
                      <a:alpha val="43137"/>
                    </a:srgbClr>
                  </a:outerShdw>
                </a:effectLst>
                <a:latin typeface="Times New Roman"/>
                <a:cs typeface="Times New Roman"/>
              </a:rPr>
              <a:t>Article 1:</a:t>
            </a:r>
          </a:p>
          <a:p>
            <a:pPr marL="742950" lvl="1" indent="-28575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Purpose: </a:t>
            </a:r>
          </a:p>
          <a:p>
            <a:pPr marL="1200150" lvl="2" indent="-285750">
              <a:buFont typeface="Wingdings" pitchFamily="2" charset="2"/>
              <a:buChar char="§"/>
            </a:pPr>
            <a:r>
              <a:rPr lang="en-US" sz="2000" dirty="0" smtClean="0">
                <a:latin typeface="Times New Roman"/>
                <a:cs typeface="Times New Roman"/>
              </a:rPr>
              <a:t>to </a:t>
            </a:r>
            <a:r>
              <a:rPr lang="en-US" sz="2000" dirty="0">
                <a:latin typeface="Times New Roman"/>
                <a:cs typeface="Times New Roman"/>
              </a:rPr>
              <a:t>explore how nursing students learn to care for patients </a:t>
            </a:r>
          </a:p>
          <a:p>
            <a:pPr marL="1200150" lvl="2" indent="-285750">
              <a:buFont typeface="Wingdings" pitchFamily="2" charset="2"/>
              <a:buChar char="§"/>
            </a:pPr>
            <a:r>
              <a:rPr lang="en-US" sz="2000" dirty="0" smtClean="0">
                <a:latin typeface="Times New Roman"/>
                <a:cs typeface="Times New Roman"/>
              </a:rPr>
              <a:t>how </a:t>
            </a:r>
            <a:r>
              <a:rPr lang="en-US" sz="2000" dirty="0">
                <a:latin typeface="Times New Roman"/>
                <a:cs typeface="Times New Roman"/>
              </a:rPr>
              <a:t>caring </a:t>
            </a:r>
            <a:r>
              <a:rPr lang="en-US" sz="2000" dirty="0" smtClean="0">
                <a:latin typeface="Times New Roman"/>
                <a:cs typeface="Times New Roman"/>
              </a:rPr>
              <a:t>is expressed </a:t>
            </a:r>
            <a:r>
              <a:rPr lang="en-US" sz="2000" dirty="0">
                <a:latin typeface="Times New Roman"/>
                <a:cs typeface="Times New Roman"/>
              </a:rPr>
              <a:t>in emergent situations while using a human </a:t>
            </a:r>
            <a:r>
              <a:rPr lang="en-US" sz="2000" dirty="0" smtClean="0">
                <a:latin typeface="Times New Roman"/>
                <a:cs typeface="Times New Roman"/>
              </a:rPr>
              <a:t>simulator</a:t>
            </a:r>
          </a:p>
          <a:p>
            <a:pPr marL="742950" lvl="1" indent="-285750"/>
            <a:r>
              <a:rPr lang="en-US" dirty="0" smtClean="0">
                <a:latin typeface="Times New Roman"/>
                <a:cs typeface="Times New Roman"/>
              </a:rPr>
              <a:t>  </a:t>
            </a:r>
            <a:endParaRPr lang="en-US" dirty="0">
              <a:latin typeface="Times New Roman"/>
              <a:cs typeface="Times New Roman"/>
            </a:endParaRPr>
          </a:p>
          <a:p>
            <a:pPr marL="742950" lvl="1" indent="-28575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Findings:</a:t>
            </a:r>
          </a:p>
          <a:p>
            <a:pPr marL="1200150" lvl="2" indent="-285750">
              <a:buFont typeface="Wingdings" pitchFamily="2" charset="2"/>
              <a:buChar char="§"/>
            </a:pPr>
            <a:r>
              <a:rPr lang="en-US" sz="2000" dirty="0" smtClean="0">
                <a:latin typeface="Times New Roman"/>
                <a:cs typeface="Times New Roman"/>
              </a:rPr>
              <a:t>Students came to know </a:t>
            </a:r>
            <a:r>
              <a:rPr lang="en-US" sz="2000" dirty="0">
                <a:latin typeface="Times New Roman"/>
                <a:cs typeface="Times New Roman"/>
              </a:rPr>
              <a:t>and care for “Mr. Silver” through his significant other, Casper’s way of knowing, and through nursing calls and </a:t>
            </a:r>
            <a:r>
              <a:rPr lang="en-US" sz="2000" dirty="0" smtClean="0">
                <a:latin typeface="Times New Roman"/>
                <a:cs typeface="Times New Roman"/>
              </a:rPr>
              <a:t>responses</a:t>
            </a:r>
          </a:p>
          <a:p>
            <a:pPr marL="742950" lvl="1" indent="-285750"/>
            <a:endParaRPr lang="en-US" dirty="0">
              <a:latin typeface="Times New Roman"/>
              <a:cs typeface="Times New Roman"/>
            </a:endParaRPr>
          </a:p>
        </p:txBody>
      </p:sp>
    </p:spTree>
    <p:extLst>
      <p:ext uri="{BB962C8B-B14F-4D97-AF65-F5344CB8AC3E}">
        <p14:creationId xmlns:p14="http://schemas.microsoft.com/office/powerpoint/2010/main" xmlns="" val="3920163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effectLst>
                  <a:outerShdw blurRad="38100" dist="38100" dir="2700000" algn="tl">
                    <a:srgbClr val="000000">
                      <a:alpha val="43137"/>
                    </a:srgbClr>
                  </a:outerShdw>
                </a:effectLst>
                <a:latin typeface="Times New Roman"/>
                <a:cs typeface="Times New Roman"/>
              </a:rPr>
              <a:t>Analysis: Findings</a:t>
            </a:r>
            <a:endParaRPr lang="en-US" sz="4400" dirty="0">
              <a:effectLst>
                <a:outerShdw blurRad="38100" dist="38100" dir="2700000" algn="tl">
                  <a:srgbClr val="000000">
                    <a:alpha val="43137"/>
                  </a:srgbClr>
                </a:outerShdw>
              </a:effectLst>
              <a:latin typeface="Times New Roman"/>
              <a:cs typeface="Times New Roman"/>
            </a:endParaRPr>
          </a:p>
        </p:txBody>
      </p:sp>
      <p:sp>
        <p:nvSpPr>
          <p:cNvPr id="4" name="Rectangle 3"/>
          <p:cNvSpPr/>
          <p:nvPr/>
        </p:nvSpPr>
        <p:spPr>
          <a:xfrm>
            <a:off x="457201" y="1905000"/>
            <a:ext cx="8153400" cy="4493538"/>
          </a:xfrm>
          <a:prstGeom prst="rect">
            <a:avLst/>
          </a:prstGeom>
        </p:spPr>
        <p:txBody>
          <a:bodyPr wrap="square">
            <a:spAutoFit/>
          </a:bodyPr>
          <a:lstStyle/>
          <a:p>
            <a:pPr marL="285750" lvl="0" indent="-285750"/>
            <a:r>
              <a:rPr lang="en-US" sz="4000" dirty="0" smtClean="0">
                <a:effectLst>
                  <a:outerShdw blurRad="38100" dist="38100" dir="2700000" algn="tl">
                    <a:srgbClr val="000000">
                      <a:alpha val="43137"/>
                    </a:srgbClr>
                  </a:outerShdw>
                </a:effectLst>
                <a:latin typeface="Times New Roman"/>
                <a:cs typeface="Times New Roman"/>
              </a:rPr>
              <a:t>Article 2:</a:t>
            </a:r>
          </a:p>
          <a:p>
            <a:pPr marL="285750" lvl="0" indent="-285750"/>
            <a:endParaRPr lang="en-US" dirty="0">
              <a:latin typeface="Times New Roman"/>
              <a:cs typeface="Times New Roman"/>
            </a:endParaRPr>
          </a:p>
          <a:p>
            <a:pPr marL="742950" lvl="1" indent="-28575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Purpose: </a:t>
            </a:r>
          </a:p>
          <a:p>
            <a:pPr marL="1200150" lvl="2" indent="-285750">
              <a:buFont typeface="Wingdings" pitchFamily="2" charset="2"/>
              <a:buChar char="§"/>
            </a:pPr>
            <a:r>
              <a:rPr lang="en-US" sz="2000" dirty="0" smtClean="0">
                <a:latin typeface="Times New Roman"/>
                <a:cs typeface="Times New Roman"/>
              </a:rPr>
              <a:t>To determine </a:t>
            </a:r>
            <a:r>
              <a:rPr lang="en-US" sz="2000" dirty="0">
                <a:latin typeface="Times New Roman"/>
                <a:cs typeface="Times New Roman"/>
              </a:rPr>
              <a:t>if there </a:t>
            </a:r>
            <a:r>
              <a:rPr lang="en-US" sz="2000" dirty="0" smtClean="0">
                <a:latin typeface="Times New Roman"/>
                <a:cs typeface="Times New Roman"/>
              </a:rPr>
              <a:t>is </a:t>
            </a:r>
            <a:r>
              <a:rPr lang="en-US" sz="2000" dirty="0">
                <a:latin typeface="Times New Roman"/>
                <a:cs typeface="Times New Roman"/>
              </a:rPr>
              <a:t>a difference in pain during IV insertion </a:t>
            </a:r>
            <a:r>
              <a:rPr lang="en-US" sz="2000" dirty="0" smtClean="0">
                <a:latin typeface="Times New Roman"/>
                <a:cs typeface="Times New Roman"/>
              </a:rPr>
              <a:t>using </a:t>
            </a:r>
            <a:r>
              <a:rPr lang="en-US" sz="2000" dirty="0">
                <a:latin typeface="Times New Roman"/>
                <a:cs typeface="Times New Roman"/>
              </a:rPr>
              <a:t>three different IV insertion </a:t>
            </a:r>
            <a:r>
              <a:rPr lang="en-US" sz="2000" dirty="0" smtClean="0">
                <a:latin typeface="Times New Roman"/>
                <a:cs typeface="Times New Roman"/>
              </a:rPr>
              <a:t>techniques</a:t>
            </a:r>
          </a:p>
          <a:p>
            <a:pPr marL="742950" lvl="1" indent="-285750"/>
            <a:endParaRPr lang="en-US" dirty="0">
              <a:latin typeface="Times New Roman"/>
              <a:cs typeface="Times New Roman"/>
            </a:endParaRPr>
          </a:p>
          <a:p>
            <a:pPr marL="742950" lvl="1" indent="-28575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Findings: </a:t>
            </a:r>
          </a:p>
          <a:p>
            <a:pPr marL="1200150" lvl="2" indent="-285750">
              <a:buFont typeface="Wingdings" pitchFamily="2" charset="2"/>
              <a:buChar char="§"/>
            </a:pPr>
            <a:r>
              <a:rPr lang="en-US" sz="2000" dirty="0" err="1" smtClean="0">
                <a:latin typeface="Times New Roman"/>
                <a:cs typeface="Times New Roman"/>
              </a:rPr>
              <a:t>Lidocaine</a:t>
            </a:r>
            <a:r>
              <a:rPr lang="en-US" sz="2000" dirty="0" smtClean="0">
                <a:latin typeface="Times New Roman"/>
                <a:cs typeface="Times New Roman"/>
              </a:rPr>
              <a:t> and BNS prior to IV insertion = less pain </a:t>
            </a:r>
            <a:r>
              <a:rPr lang="en-US" sz="2000" dirty="0">
                <a:latin typeface="Times New Roman"/>
                <a:cs typeface="Times New Roman"/>
              </a:rPr>
              <a:t>than </a:t>
            </a:r>
            <a:r>
              <a:rPr lang="en-US" sz="2000" dirty="0" smtClean="0">
                <a:latin typeface="Times New Roman"/>
                <a:cs typeface="Times New Roman"/>
              </a:rPr>
              <a:t>no anesthesia</a:t>
            </a:r>
          </a:p>
          <a:p>
            <a:pPr marL="1200150" lvl="2" indent="-285750">
              <a:buFont typeface="Wingdings" pitchFamily="2" charset="2"/>
              <a:buChar char="§"/>
            </a:pPr>
            <a:r>
              <a:rPr lang="en-US" sz="2000" dirty="0" smtClean="0">
                <a:latin typeface="Times New Roman"/>
                <a:cs typeface="Times New Roman"/>
              </a:rPr>
              <a:t>BNS was more effective than </a:t>
            </a:r>
            <a:r>
              <a:rPr lang="en-US" sz="2000" dirty="0" err="1" smtClean="0">
                <a:latin typeface="Times New Roman"/>
                <a:cs typeface="Times New Roman"/>
              </a:rPr>
              <a:t>lidocaine</a:t>
            </a:r>
            <a:endParaRPr lang="en-US" sz="2000" dirty="0" smtClean="0">
              <a:latin typeface="Times New Roman"/>
              <a:cs typeface="Times New Roman"/>
            </a:endParaRPr>
          </a:p>
          <a:p>
            <a:pPr marL="742950" lvl="1" indent="-285750"/>
            <a:endParaRPr lang="en-US" dirty="0" smtClean="0">
              <a:latin typeface="Times New Roman"/>
              <a:cs typeface="Times New Roman"/>
            </a:endParaRPr>
          </a:p>
          <a:p>
            <a:pPr lvl="0"/>
            <a:endParaRPr lang="en-US" dirty="0" smtClean="0">
              <a:latin typeface="Times New Roman"/>
              <a:cs typeface="Times New Roman"/>
            </a:endParaRPr>
          </a:p>
          <a:p>
            <a:pPr marL="285750" lvl="0" indent="-285750">
              <a:buFont typeface="Arial"/>
              <a:buChar char="•"/>
            </a:pPr>
            <a:endParaRPr lang="en-US" dirty="0">
              <a:latin typeface="Times New Roman"/>
              <a:cs typeface="Times New Roman"/>
            </a:endParaRPr>
          </a:p>
        </p:txBody>
      </p:sp>
    </p:spTree>
    <p:extLst>
      <p:ext uri="{BB962C8B-B14F-4D97-AF65-F5344CB8AC3E}">
        <p14:creationId xmlns:p14="http://schemas.microsoft.com/office/powerpoint/2010/main" xmlns="" val="1902643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295400"/>
          </a:xfrm>
        </p:spPr>
        <p:txBody>
          <a:bodyPr>
            <a:noAutofit/>
          </a:bodyPr>
          <a:lstStyle/>
          <a:p>
            <a:r>
              <a:rPr lang="en-US" sz="5400" dirty="0" smtClean="0">
                <a:effectLst>
                  <a:outerShdw blurRad="38100" dist="38100" dir="2700000" algn="tl">
                    <a:srgbClr val="000000">
                      <a:alpha val="43137"/>
                    </a:srgbClr>
                  </a:outerShdw>
                </a:effectLst>
                <a:latin typeface="Times New Roman"/>
                <a:cs typeface="Times New Roman"/>
              </a:rPr>
              <a:t>Analysis: Conclusions</a:t>
            </a:r>
            <a:endParaRPr lang="en-US" sz="5400" dirty="0">
              <a:effectLst>
                <a:outerShdw blurRad="38100" dist="38100" dir="2700000" algn="tl">
                  <a:srgbClr val="000000">
                    <a:alpha val="43137"/>
                  </a:srgbClr>
                </a:outerShdw>
              </a:effectLst>
              <a:latin typeface="Times New Roman"/>
              <a:cs typeface="Times New Roman"/>
            </a:endParaRPr>
          </a:p>
        </p:txBody>
      </p:sp>
      <p:sp>
        <p:nvSpPr>
          <p:cNvPr id="4" name="Rectangle 3"/>
          <p:cNvSpPr/>
          <p:nvPr/>
        </p:nvSpPr>
        <p:spPr>
          <a:xfrm>
            <a:off x="643277" y="2895600"/>
            <a:ext cx="7719308" cy="2616101"/>
          </a:xfrm>
          <a:prstGeom prst="rect">
            <a:avLst/>
          </a:prstGeom>
        </p:spPr>
        <p:txBody>
          <a:bodyPr wrap="square">
            <a:spAutoFit/>
          </a:bodyPr>
          <a:lstStyle/>
          <a:p>
            <a:pPr marL="342900" lvl="0" indent="-342900"/>
            <a:r>
              <a:rPr lang="en-US" sz="4000" dirty="0" smtClean="0">
                <a:effectLst>
                  <a:outerShdw blurRad="38100" dist="38100" dir="2700000" algn="tl">
                    <a:srgbClr val="000000">
                      <a:alpha val="43137"/>
                    </a:srgbClr>
                  </a:outerShdw>
                </a:effectLst>
                <a:latin typeface="Times New Roman"/>
                <a:cs typeface="Times New Roman"/>
              </a:rPr>
              <a:t>Article 1</a:t>
            </a:r>
          </a:p>
          <a:p>
            <a:pPr marL="800100" lvl="1" indent="-34290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Conclusions:</a:t>
            </a:r>
          </a:p>
          <a:p>
            <a:pPr marL="1257300" lvl="2" indent="-342900">
              <a:buFont typeface="Wingdings" pitchFamily="2" charset="2"/>
              <a:buChar char="§"/>
            </a:pPr>
            <a:r>
              <a:rPr lang="en-US" sz="2400" dirty="0">
                <a:latin typeface="Times New Roman"/>
                <a:cs typeface="Times New Roman"/>
              </a:rPr>
              <a:t>S</a:t>
            </a:r>
            <a:r>
              <a:rPr lang="en-US" sz="2400" dirty="0" smtClean="0">
                <a:latin typeface="Times New Roman"/>
                <a:cs typeface="Times New Roman"/>
              </a:rPr>
              <a:t>imulation </a:t>
            </a:r>
            <a:r>
              <a:rPr lang="en-US" sz="2400" dirty="0">
                <a:latin typeface="Times New Roman"/>
                <a:cs typeface="Times New Roman"/>
              </a:rPr>
              <a:t>is a potential method for nurses to study and learn caring in the nursing </a:t>
            </a:r>
            <a:r>
              <a:rPr lang="en-US" sz="2400" dirty="0" smtClean="0">
                <a:latin typeface="Times New Roman"/>
                <a:cs typeface="Times New Roman"/>
              </a:rPr>
              <a:t>field </a:t>
            </a:r>
          </a:p>
          <a:p>
            <a:pPr marL="1257300" lvl="2" indent="-342900">
              <a:buFont typeface="Wingdings" pitchFamily="2" charset="2"/>
              <a:buChar char="§"/>
            </a:pPr>
            <a:r>
              <a:rPr lang="en-US" sz="2400" dirty="0">
                <a:latin typeface="Times New Roman"/>
                <a:cs typeface="Times New Roman"/>
              </a:rPr>
              <a:t>E</a:t>
            </a:r>
            <a:r>
              <a:rPr lang="en-US" sz="2400" dirty="0" smtClean="0">
                <a:latin typeface="Times New Roman"/>
                <a:cs typeface="Times New Roman"/>
              </a:rPr>
              <a:t>ngaging </a:t>
            </a:r>
            <a:r>
              <a:rPr lang="en-US" sz="2400" dirty="0">
                <a:latin typeface="Times New Roman"/>
                <a:cs typeface="Times New Roman"/>
              </a:rPr>
              <a:t>in a relationship with the patient’s significant other is a crucial part in nursing </a:t>
            </a:r>
            <a:r>
              <a:rPr lang="en-US" sz="2400" dirty="0" smtClean="0">
                <a:latin typeface="Times New Roman"/>
                <a:cs typeface="Times New Roman"/>
              </a:rPr>
              <a:t>care</a:t>
            </a:r>
          </a:p>
        </p:txBody>
      </p:sp>
    </p:spTree>
    <p:extLst>
      <p:ext uri="{BB962C8B-B14F-4D97-AF65-F5344CB8AC3E}">
        <p14:creationId xmlns:p14="http://schemas.microsoft.com/office/powerpoint/2010/main" xmlns="" val="1857281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81000"/>
            <a:ext cx="7772400" cy="1219200"/>
          </a:xfrm>
        </p:spPr>
        <p:txBody>
          <a:bodyPr>
            <a:normAutofit/>
          </a:bodyPr>
          <a:lstStyle/>
          <a:p>
            <a:r>
              <a:rPr lang="en-US" sz="5400" dirty="0" smtClean="0">
                <a:effectLst>
                  <a:outerShdw blurRad="38100" dist="38100" dir="2700000" algn="tl">
                    <a:srgbClr val="000000">
                      <a:alpha val="43137"/>
                    </a:srgbClr>
                  </a:outerShdw>
                </a:effectLst>
              </a:rPr>
              <a:t>Analysis: Conclusions</a:t>
            </a:r>
            <a:endParaRPr lang="en-US" sz="5400" dirty="0">
              <a:effectLst>
                <a:outerShdw blurRad="38100" dist="38100" dir="2700000" algn="tl">
                  <a:srgbClr val="000000">
                    <a:alpha val="43137"/>
                  </a:srgbClr>
                </a:outerShdw>
              </a:effectLst>
            </a:endParaRPr>
          </a:p>
        </p:txBody>
      </p:sp>
      <p:sp>
        <p:nvSpPr>
          <p:cNvPr id="4" name="Rectangle 3"/>
          <p:cNvSpPr/>
          <p:nvPr/>
        </p:nvSpPr>
        <p:spPr>
          <a:xfrm>
            <a:off x="685800" y="2514600"/>
            <a:ext cx="7759256" cy="3908762"/>
          </a:xfrm>
          <a:prstGeom prst="rect">
            <a:avLst/>
          </a:prstGeom>
        </p:spPr>
        <p:txBody>
          <a:bodyPr wrap="square">
            <a:spAutoFit/>
          </a:bodyPr>
          <a:lstStyle/>
          <a:p>
            <a:pPr marL="342900" lvl="0" indent="-342900"/>
            <a:r>
              <a:rPr lang="en-US" sz="4000" dirty="0" smtClean="0">
                <a:effectLst>
                  <a:outerShdw blurRad="38100" dist="38100" dir="2700000" algn="tl">
                    <a:srgbClr val="000000">
                      <a:alpha val="43137"/>
                    </a:srgbClr>
                  </a:outerShdw>
                </a:effectLst>
                <a:latin typeface="Times New Roman"/>
                <a:cs typeface="Times New Roman"/>
              </a:rPr>
              <a:t>Article 2</a:t>
            </a:r>
          </a:p>
          <a:p>
            <a:pPr marL="800100" lvl="1" indent="-342900">
              <a:buFont typeface="Wingdings" pitchFamily="2" charset="2"/>
              <a:buChar char="§"/>
            </a:pPr>
            <a:r>
              <a:rPr lang="en-US" sz="2800" dirty="0" smtClean="0">
                <a:effectLst>
                  <a:outerShdw blurRad="38100" dist="38100" dir="2700000" algn="tl">
                    <a:srgbClr val="000000">
                      <a:alpha val="43137"/>
                    </a:srgbClr>
                  </a:outerShdw>
                </a:effectLst>
                <a:latin typeface="Times New Roman"/>
                <a:cs typeface="Times New Roman"/>
              </a:rPr>
              <a:t>Conclusions:</a:t>
            </a:r>
          </a:p>
          <a:p>
            <a:pPr marL="1257300" lvl="2" indent="-342900">
              <a:buFont typeface="Wingdings" pitchFamily="2" charset="2"/>
              <a:buChar char="§"/>
            </a:pPr>
            <a:r>
              <a:rPr lang="en-US" sz="2000" dirty="0" smtClean="0">
                <a:latin typeface="Times New Roman"/>
                <a:cs typeface="Times New Roman"/>
              </a:rPr>
              <a:t>BNS and </a:t>
            </a:r>
            <a:r>
              <a:rPr lang="en-US" sz="2000" dirty="0" err="1" smtClean="0">
                <a:latin typeface="Times New Roman"/>
                <a:cs typeface="Times New Roman"/>
              </a:rPr>
              <a:t>lidocaine</a:t>
            </a:r>
            <a:r>
              <a:rPr lang="en-US" sz="2000" dirty="0" smtClean="0">
                <a:latin typeface="Times New Roman"/>
                <a:cs typeface="Times New Roman"/>
              </a:rPr>
              <a:t> are effective anesthetic agents for IV insertion</a:t>
            </a:r>
          </a:p>
          <a:p>
            <a:pPr marL="1257300" lvl="2" indent="-342900">
              <a:buFont typeface="Wingdings" pitchFamily="2" charset="2"/>
              <a:buChar char="§"/>
            </a:pPr>
            <a:r>
              <a:rPr lang="en-US" sz="2000" dirty="0" smtClean="0">
                <a:latin typeface="Times New Roman"/>
                <a:cs typeface="Times New Roman"/>
              </a:rPr>
              <a:t>BNS is more cost efficient with less risks and side effects than </a:t>
            </a:r>
            <a:r>
              <a:rPr lang="en-US" sz="2000" dirty="0" err="1" smtClean="0">
                <a:latin typeface="Times New Roman"/>
                <a:cs typeface="Times New Roman"/>
              </a:rPr>
              <a:t>lidocaine</a:t>
            </a:r>
            <a:endParaRPr lang="en-US" sz="2000" dirty="0" smtClean="0">
              <a:latin typeface="Times New Roman"/>
              <a:cs typeface="Times New Roman"/>
            </a:endParaRPr>
          </a:p>
          <a:p>
            <a:pPr marL="1257300" lvl="2" indent="-342900">
              <a:buFont typeface="Wingdings" pitchFamily="2" charset="2"/>
              <a:buChar char="§"/>
            </a:pPr>
            <a:r>
              <a:rPr lang="en-US" sz="2000" dirty="0" err="1" smtClean="0">
                <a:latin typeface="Times New Roman"/>
                <a:cs typeface="Times New Roman"/>
              </a:rPr>
              <a:t>Lidocaine</a:t>
            </a:r>
            <a:r>
              <a:rPr lang="en-US" sz="2000" dirty="0" smtClean="0">
                <a:latin typeface="Times New Roman"/>
                <a:cs typeface="Times New Roman"/>
              </a:rPr>
              <a:t> is more painful upon insertion and is more expensive than BNS</a:t>
            </a:r>
          </a:p>
          <a:p>
            <a:pPr marL="1257300" lvl="2" indent="-342900">
              <a:buFont typeface="Wingdings" pitchFamily="2" charset="2"/>
              <a:buChar char="§"/>
            </a:pPr>
            <a:r>
              <a:rPr lang="en-US" sz="2000" dirty="0" smtClean="0">
                <a:latin typeface="Times New Roman"/>
                <a:cs typeface="Times New Roman"/>
              </a:rPr>
              <a:t>BNS </a:t>
            </a:r>
            <a:r>
              <a:rPr lang="en-US" sz="2000" dirty="0">
                <a:latin typeface="Times New Roman"/>
                <a:cs typeface="Times New Roman"/>
              </a:rPr>
              <a:t>has low risks and few side effects, which </a:t>
            </a:r>
            <a:r>
              <a:rPr lang="en-US" sz="2000" dirty="0" smtClean="0">
                <a:latin typeface="Times New Roman"/>
                <a:cs typeface="Times New Roman"/>
              </a:rPr>
              <a:t>makes it </a:t>
            </a:r>
            <a:r>
              <a:rPr lang="en-US" sz="2000" dirty="0">
                <a:latin typeface="Times New Roman"/>
                <a:cs typeface="Times New Roman"/>
              </a:rPr>
              <a:t>a safe and effective intradermal medication used to decrease IV insertion </a:t>
            </a:r>
            <a:r>
              <a:rPr lang="en-US" sz="2000" dirty="0" smtClean="0">
                <a:latin typeface="Times New Roman"/>
                <a:cs typeface="Times New Roman"/>
              </a:rPr>
              <a:t>pain</a:t>
            </a:r>
            <a:endParaRPr lang="en-US" sz="2000" dirty="0">
              <a:latin typeface="Times New Roman"/>
              <a:cs typeface="Times New Roman"/>
            </a:endParaRPr>
          </a:p>
        </p:txBody>
      </p:sp>
    </p:spTree>
    <p:extLst>
      <p:ext uri="{BB962C8B-B14F-4D97-AF65-F5344CB8AC3E}">
        <p14:creationId xmlns:p14="http://schemas.microsoft.com/office/powerpoint/2010/main" xmlns="" val="1898433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152400" y="3200400"/>
            <a:ext cx="8763000" cy="3200400"/>
          </a:xfrm>
        </p:spPr>
        <p:txBody>
          <a:bodyPr>
            <a:normAutofit/>
          </a:bodyPr>
          <a:lstStyle/>
          <a:p>
            <a:r>
              <a:rPr lang="en-US" sz="5400" b="0" dirty="0" smtClean="0">
                <a:effectLst>
                  <a:outerShdw blurRad="38100" dist="38100" dir="2700000" algn="tl">
                    <a:srgbClr val="000000">
                      <a:alpha val="43137"/>
                    </a:srgbClr>
                  </a:outerShdw>
                </a:effectLst>
              </a:rPr>
              <a:t>Critique</a:t>
            </a:r>
            <a:endParaRPr lang="en-US" sz="5400" b="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52400" y="3124200"/>
            <a:ext cx="8839200" cy="1371600"/>
          </a:xfrm>
        </p:spPr>
        <p:txBody>
          <a:bodyPr>
            <a:normAutofit/>
          </a:bodyPr>
          <a:lstStyle/>
          <a:p>
            <a:r>
              <a:rPr lang="en-US" sz="2800" b="0" dirty="0" smtClean="0">
                <a:effectLst>
                  <a:outerShdw blurRad="38100" dist="38100" dir="2700000" algn="tl">
                    <a:srgbClr val="000000">
                      <a:alpha val="43137"/>
                    </a:srgbClr>
                  </a:outerShdw>
                </a:effectLst>
              </a:rPr>
              <a:t>Secondary Sources:</a:t>
            </a:r>
          </a:p>
          <a:p>
            <a:pPr algn="l"/>
            <a:r>
              <a:rPr lang="en-US" sz="2800" b="0" dirty="0" smtClean="0">
                <a:effectLst>
                  <a:outerShdw blurRad="38100" dist="38100" dir="2700000" algn="tl">
                    <a:srgbClr val="000000">
                      <a:alpha val="43137"/>
                    </a:srgbClr>
                  </a:outerShdw>
                </a:effectLst>
              </a:rPr>
              <a:t>			</a:t>
            </a:r>
          </a:p>
        </p:txBody>
      </p:sp>
      <p:sp>
        <p:nvSpPr>
          <p:cNvPr id="2" name="Title 1"/>
          <p:cNvSpPr>
            <a:spLocks noGrp="1"/>
          </p:cNvSpPr>
          <p:nvPr>
            <p:ph type="ctrTitle"/>
          </p:nvPr>
        </p:nvSpPr>
        <p:spPr>
          <a:xfrm>
            <a:off x="685800" y="381000"/>
            <a:ext cx="7772400" cy="1143000"/>
          </a:xfrm>
        </p:spPr>
        <p:txBody>
          <a:bodyPr>
            <a:normAutofit/>
          </a:bodyPr>
          <a:lstStyle/>
          <a:p>
            <a:r>
              <a:rPr lang="en-US" sz="4400" dirty="0" smtClean="0">
                <a:effectLst>
                  <a:outerShdw blurRad="38100" dist="38100" dir="2700000" algn="tl">
                    <a:srgbClr val="000000">
                      <a:alpha val="43137"/>
                    </a:srgbClr>
                  </a:outerShdw>
                </a:effectLst>
              </a:rPr>
              <a:t>Critique: Secondary Sources</a:t>
            </a:r>
            <a:endParaRPr lang="en-US" sz="4400" dirty="0">
              <a:effectLst>
                <a:outerShdw blurRad="38100" dist="38100" dir="2700000" algn="tl">
                  <a:srgbClr val="000000">
                    <a:alpha val="43137"/>
                  </a:srgbClr>
                </a:outerShdw>
              </a:effectLst>
            </a:endParaRPr>
          </a:p>
        </p:txBody>
      </p:sp>
      <p:sp>
        <p:nvSpPr>
          <p:cNvPr id="4" name="TextBox 3"/>
          <p:cNvSpPr txBox="1"/>
          <p:nvPr/>
        </p:nvSpPr>
        <p:spPr>
          <a:xfrm>
            <a:off x="3200400" y="3962400"/>
            <a:ext cx="4191000" cy="1384995"/>
          </a:xfrm>
          <a:prstGeom prst="rect">
            <a:avLst/>
          </a:prstGeom>
          <a:noFill/>
        </p:spPr>
        <p:txBody>
          <a:bodyPr wrap="square" rtlCol="0">
            <a:spAutoFit/>
          </a:bodyPr>
          <a:lstStyle/>
          <a:p>
            <a:pPr>
              <a:buFont typeface="Wingdings" pitchFamily="2" charset="2"/>
              <a:buChar char="§"/>
            </a:pPr>
            <a:r>
              <a:rPr lang="en-US" sz="2800" dirty="0" smtClean="0"/>
              <a:t>Definition</a:t>
            </a:r>
          </a:p>
          <a:p>
            <a:pPr>
              <a:buFont typeface="Wingdings" pitchFamily="2" charset="2"/>
              <a:buChar char="§"/>
            </a:pPr>
            <a:r>
              <a:rPr lang="en-US" sz="2800" dirty="0" smtClean="0"/>
              <a:t>Potential Problems</a:t>
            </a:r>
          </a:p>
          <a:p>
            <a:pPr>
              <a:buFont typeface="Wingdings" pitchFamily="2" charset="2"/>
              <a:buChar char="§"/>
            </a:pPr>
            <a:r>
              <a:rPr lang="en-US" sz="2800" dirty="0" smtClean="0"/>
              <a:t>Use</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sz="3600" dirty="0" smtClean="0"/>
              <a:t>Article 1:</a:t>
            </a:r>
          </a:p>
          <a:p>
            <a:endParaRPr lang="en-US" dirty="0"/>
          </a:p>
        </p:txBody>
      </p:sp>
      <p:sp>
        <p:nvSpPr>
          <p:cNvPr id="4" name="Title 3"/>
          <p:cNvSpPr>
            <a:spLocks noGrp="1"/>
          </p:cNvSpPr>
          <p:nvPr>
            <p:ph type="ctrTitle"/>
          </p:nvPr>
        </p:nvSpPr>
        <p:spPr>
          <a:xfrm>
            <a:off x="685800" y="381000"/>
            <a:ext cx="7772400" cy="1295400"/>
          </a:xfrm>
        </p:spPr>
        <p:txBody>
          <a:bodyPr/>
          <a:lstStyle/>
          <a:p>
            <a:r>
              <a:rPr lang="en-US" dirty="0" err="1" smtClean="0"/>
              <a:t>Critque</a:t>
            </a:r>
            <a:r>
              <a:rPr lang="en-US" dirty="0" smtClean="0"/>
              <a:t>: Secondary Sources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3600" dirty="0" smtClean="0"/>
              <a:t>Article 2: </a:t>
            </a:r>
            <a:endParaRPr lang="en-US" sz="3600" dirty="0"/>
          </a:p>
        </p:txBody>
      </p:sp>
      <p:sp>
        <p:nvSpPr>
          <p:cNvPr id="4" name="Title 3"/>
          <p:cNvSpPr>
            <a:spLocks noGrp="1"/>
          </p:cNvSpPr>
          <p:nvPr>
            <p:ph type="ctrTitle"/>
          </p:nvPr>
        </p:nvSpPr>
        <p:spPr>
          <a:xfrm>
            <a:off x="685800" y="381000"/>
            <a:ext cx="7772400" cy="1295400"/>
          </a:xfrm>
        </p:spPr>
        <p:txBody>
          <a:bodyPr/>
          <a:lstStyle/>
          <a:p>
            <a:r>
              <a:rPr lang="en-US" dirty="0" smtClean="0"/>
              <a:t>Critique: Secondary Sources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52400" y="2743200"/>
            <a:ext cx="8839200" cy="2971800"/>
          </a:xfrm>
        </p:spPr>
        <p:txBody>
          <a:bodyPr>
            <a:normAutofit/>
          </a:bodyPr>
          <a:lstStyle/>
          <a:p>
            <a:pPr algn="ctr">
              <a:buNone/>
            </a:pPr>
            <a:endParaRPr lang="en-US" dirty="0" smtClean="0"/>
          </a:p>
          <a:p>
            <a:pPr lvl="1" algn="ctr">
              <a:buFont typeface="Wingdings" pitchFamily="2" charset="2"/>
              <a:buChar char="§"/>
            </a:pPr>
            <a:r>
              <a:rPr lang="en-US" sz="3600" dirty="0" smtClean="0">
                <a:solidFill>
                  <a:schemeClr val="bg2">
                    <a:lumMod val="50000"/>
                  </a:schemeClr>
                </a:solidFill>
              </a:rPr>
              <a:t>Analyzing and Critiquing Research Articles</a:t>
            </a:r>
          </a:p>
          <a:p>
            <a:pPr lvl="1" algn="ctr">
              <a:buFont typeface="Wingdings" pitchFamily="2" charset="2"/>
              <a:buChar char="§"/>
            </a:pPr>
            <a:r>
              <a:rPr lang="en-US" sz="2800" dirty="0" smtClean="0"/>
              <a:t>Significance to the nursing profession</a:t>
            </a:r>
          </a:p>
        </p:txBody>
      </p:sp>
      <p:sp>
        <p:nvSpPr>
          <p:cNvPr id="2" name="Title 1"/>
          <p:cNvSpPr>
            <a:spLocks noGrp="1"/>
          </p:cNvSpPr>
          <p:nvPr>
            <p:ph type="title"/>
          </p:nvPr>
        </p:nvSpPr>
        <p:spPr>
          <a:xfrm>
            <a:off x="722313" y="533400"/>
            <a:ext cx="7772400" cy="1219200"/>
          </a:xfrm>
        </p:spPr>
        <p:txBody>
          <a:bodyPr>
            <a:noAutofit/>
          </a:bodyPr>
          <a:lstStyle/>
          <a:p>
            <a:r>
              <a:rPr lang="en-US" sz="6000" dirty="0" smtClean="0">
                <a:effectLst>
                  <a:outerShdw blurRad="38100" dist="38100" dir="2700000" algn="tl">
                    <a:srgbClr val="000000">
                      <a:alpha val="43137"/>
                    </a:srgbClr>
                  </a:outerShdw>
                </a:effectLst>
              </a:rPr>
              <a:t>Introduction</a:t>
            </a:r>
            <a:endParaRPr lang="en-US" sz="6000" dirty="0">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228600" y="3505200"/>
            <a:ext cx="8686800" cy="911225"/>
          </a:xfrm>
        </p:spPr>
        <p:txBody>
          <a:bodyPr>
            <a:normAutofit lnSpcReduction="10000"/>
          </a:bodyPr>
          <a:lstStyle/>
          <a:p>
            <a:r>
              <a:rPr lang="en-US" sz="5400" b="0" dirty="0" smtClean="0">
                <a:effectLst>
                  <a:outerShdw blurRad="38100" dist="38100" dir="2700000" algn="tl">
                    <a:srgbClr val="000000">
                      <a:alpha val="43137"/>
                    </a:srgbClr>
                  </a:outerShdw>
                </a:effectLst>
              </a:rPr>
              <a:t>Comparison</a:t>
            </a:r>
            <a:endParaRPr lang="en-US" sz="5400" b="0" dirty="0">
              <a:effectLst>
                <a:outerShdw blurRad="38100" dist="38100" dir="2700000" algn="tl">
                  <a:srgbClr val="000000">
                    <a:alpha val="43137"/>
                  </a:srgbClr>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81400" y="1676400"/>
            <a:ext cx="5181600" cy="4419600"/>
          </a:xfrm>
        </p:spPr>
        <p:txBody>
          <a:bodyPr/>
          <a:lstStyle/>
          <a:p>
            <a:pPr>
              <a:buNone/>
            </a:pPr>
            <a:r>
              <a:rPr lang="en-US" sz="4800" dirty="0" smtClean="0">
                <a:effectLst>
                  <a:outerShdw blurRad="38100" dist="38100" dir="2700000" algn="tl">
                    <a:srgbClr val="000000">
                      <a:alpha val="43137"/>
                    </a:srgbClr>
                  </a:outerShdw>
                </a:effectLst>
              </a:rPr>
              <a:t>Methodology:</a:t>
            </a:r>
          </a:p>
          <a:p>
            <a:pPr lvl="1">
              <a:buFont typeface="Wingdings" pitchFamily="2" charset="2"/>
              <a:buChar char="§"/>
            </a:pPr>
            <a:r>
              <a:rPr lang="en-US" sz="4800" dirty="0" smtClean="0"/>
              <a:t>Quantitative</a:t>
            </a:r>
          </a:p>
          <a:p>
            <a:pPr lvl="1">
              <a:buFont typeface="Wingdings" pitchFamily="2" charset="2"/>
              <a:buChar char="§"/>
            </a:pPr>
            <a:r>
              <a:rPr lang="en-US" sz="4800" dirty="0" smtClean="0"/>
              <a:t>Qualitative</a:t>
            </a:r>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pPr algn="ctr"/>
            <a:r>
              <a:rPr lang="en-US" sz="3200" b="0" dirty="0" smtClean="0">
                <a:effectLst>
                  <a:outerShdw blurRad="38100" dist="38100" dir="2700000" algn="tl">
                    <a:srgbClr val="000000">
                      <a:alpha val="43137"/>
                    </a:srgbClr>
                  </a:outerShdw>
                </a:effectLst>
              </a:rPr>
              <a:t>Article 1</a:t>
            </a:r>
            <a:endParaRPr lang="en-US" sz="3200" b="0" dirty="0">
              <a:effectLst>
                <a:outerShdw blurRad="38100" dist="38100" dir="2700000" algn="tl">
                  <a:srgbClr val="000000">
                    <a:alpha val="43137"/>
                  </a:srgbClr>
                </a:outerShdw>
              </a:effectLst>
            </a:endParaRPr>
          </a:p>
        </p:txBody>
      </p:sp>
      <p:sp>
        <p:nvSpPr>
          <p:cNvPr id="5" name="Text Placeholder 4"/>
          <p:cNvSpPr>
            <a:spLocks noGrp="1"/>
          </p:cNvSpPr>
          <p:nvPr>
            <p:ph type="body" sz="half" idx="3"/>
          </p:nvPr>
        </p:nvSpPr>
        <p:spPr/>
        <p:txBody>
          <a:bodyPr/>
          <a:lstStyle/>
          <a:p>
            <a:pPr algn="ctr"/>
            <a:r>
              <a:rPr lang="en-US" sz="3200" b="0" dirty="0" smtClean="0">
                <a:effectLst>
                  <a:outerShdw blurRad="38100" dist="38100" dir="2700000" algn="tl">
                    <a:srgbClr val="000000">
                      <a:alpha val="43137"/>
                    </a:srgbClr>
                  </a:outerShdw>
                </a:effectLst>
              </a:rPr>
              <a:t>Article 2</a:t>
            </a:r>
            <a:endParaRPr lang="en-US" sz="3200" b="0" dirty="0">
              <a:effectLst>
                <a:outerShdw blurRad="38100" dist="38100" dir="2700000" algn="tl">
                  <a:srgbClr val="000000">
                    <a:alpha val="43137"/>
                  </a:srgbClr>
                </a:outerShdw>
              </a:effectLst>
            </a:endParaRPr>
          </a:p>
        </p:txBody>
      </p:sp>
      <p:sp>
        <p:nvSpPr>
          <p:cNvPr id="3" name="Content Placeholder 2"/>
          <p:cNvSpPr>
            <a:spLocks noGrp="1"/>
          </p:cNvSpPr>
          <p:nvPr>
            <p:ph sz="quarter" idx="2"/>
          </p:nvPr>
        </p:nvSpPr>
        <p:spPr>
          <a:xfrm>
            <a:off x="152400" y="2471383"/>
            <a:ext cx="4191000" cy="3818404"/>
          </a:xfrm>
        </p:spPr>
        <p:txBody>
          <a:bodyPr/>
          <a:lstStyle/>
          <a:p>
            <a:pPr algn="ctr"/>
            <a:r>
              <a:rPr lang="en-US" dirty="0" smtClean="0"/>
              <a:t>Qualitative</a:t>
            </a:r>
          </a:p>
          <a:p>
            <a:pPr algn="ctr"/>
            <a:r>
              <a:rPr lang="en-US" dirty="0" smtClean="0"/>
              <a:t>Phenomenological</a:t>
            </a:r>
          </a:p>
          <a:p>
            <a:pPr algn="ctr"/>
            <a:r>
              <a:rPr lang="en-US" dirty="0" smtClean="0"/>
              <a:t>Focus Groups</a:t>
            </a:r>
            <a:endParaRPr lang="en-US" dirty="0"/>
          </a:p>
        </p:txBody>
      </p:sp>
      <p:sp>
        <p:nvSpPr>
          <p:cNvPr id="6" name="Content Placeholder 5"/>
          <p:cNvSpPr>
            <a:spLocks noGrp="1"/>
          </p:cNvSpPr>
          <p:nvPr>
            <p:ph sz="quarter" idx="4"/>
          </p:nvPr>
        </p:nvSpPr>
        <p:spPr/>
        <p:txBody>
          <a:bodyPr/>
          <a:lstStyle/>
          <a:p>
            <a:pPr algn="ctr"/>
            <a:r>
              <a:rPr lang="en-US" dirty="0" smtClean="0"/>
              <a:t>Quantitative</a:t>
            </a:r>
          </a:p>
          <a:p>
            <a:pPr algn="ctr"/>
            <a:r>
              <a:rPr lang="en-US" dirty="0" err="1" smtClean="0"/>
              <a:t>Correlational</a:t>
            </a:r>
            <a:endParaRPr lang="en-US" dirty="0" smtClean="0"/>
          </a:p>
          <a:p>
            <a:pPr algn="ctr"/>
            <a:r>
              <a:rPr lang="en-US" dirty="0" smtClean="0"/>
              <a:t>Comparison of 2 variables</a:t>
            </a:r>
            <a:endParaRPr lang="en-US" dirty="0"/>
          </a:p>
        </p:txBody>
      </p:sp>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Comparison: Methodologies</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effectLst>
                  <a:outerShdw blurRad="38100" dist="38100" dir="2700000" algn="tl">
                    <a:srgbClr val="000000">
                      <a:alpha val="43137"/>
                    </a:srgbClr>
                  </a:outerShdw>
                </a:effectLst>
              </a:rPr>
              <a:t>References</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01752" y="1828800"/>
            <a:ext cx="8503920" cy="4270248"/>
          </a:xfrm>
        </p:spPr>
        <p:txBody>
          <a:bodyPr>
            <a:normAutofit/>
          </a:bodyPr>
          <a:lstStyle/>
          <a:p>
            <a:pPr>
              <a:buNone/>
            </a:pPr>
            <a:r>
              <a:rPr lang="en-US" sz="1600" dirty="0" smtClean="0"/>
              <a:t>Burns, N., &amp; Grove, S. K. (2009). </a:t>
            </a:r>
            <a:r>
              <a:rPr lang="en-US" sz="1600" i="1" dirty="0" smtClean="0"/>
              <a:t>The practice of nursing research: Appraisal, synthesis, and generation of evidence</a:t>
            </a:r>
            <a:r>
              <a:rPr lang="en-US" sz="1600" dirty="0" smtClean="0"/>
              <a:t> (6th ed.). St. Louis, MO: Saunders Elsevier.</a:t>
            </a:r>
          </a:p>
          <a:p>
            <a:pPr>
              <a:buNone/>
            </a:pPr>
            <a:endParaRPr lang="en-US" sz="1600" dirty="0" smtClean="0"/>
          </a:p>
          <a:p>
            <a:pPr>
              <a:buNone/>
            </a:pPr>
            <a:r>
              <a:rPr lang="en-US" sz="1600" dirty="0" err="1" smtClean="0"/>
              <a:t>Eggenberger</a:t>
            </a:r>
            <a:r>
              <a:rPr lang="en-US" sz="1600" dirty="0" smtClean="0"/>
              <a:t>, T., Keller, K., &amp; </a:t>
            </a:r>
            <a:r>
              <a:rPr lang="en-US" sz="1600" dirty="0" err="1" smtClean="0"/>
              <a:t>Locsin</a:t>
            </a:r>
            <a:r>
              <a:rPr lang="en-US" sz="1600" dirty="0" smtClean="0"/>
              <a:t>, R. (2010). Valuing caring behaviors within simulated emergent nursing situations. In </a:t>
            </a:r>
            <a:r>
              <a:rPr lang="en-US" sz="1600" i="1" dirty="0" smtClean="0"/>
              <a:t>International Journal of Human Caring, 14</a:t>
            </a:r>
            <a:r>
              <a:rPr lang="en-US" sz="1600" dirty="0" smtClean="0"/>
              <a:t>(2), 23-29.</a:t>
            </a:r>
          </a:p>
          <a:p>
            <a:pPr>
              <a:buNone/>
            </a:pPr>
            <a:endParaRPr lang="en-US" sz="1600" dirty="0" smtClean="0"/>
          </a:p>
          <a:p>
            <a:pPr>
              <a:buNone/>
            </a:pPr>
            <a:r>
              <a:rPr lang="en-US" sz="1600" dirty="0" err="1" smtClean="0"/>
              <a:t>Windle</a:t>
            </a:r>
            <a:r>
              <a:rPr lang="en-US" sz="1600" dirty="0" smtClean="0"/>
              <a:t>, P., Kwan, M., Warwick, H., </a:t>
            </a:r>
            <a:r>
              <a:rPr lang="en-US" sz="1600" dirty="0" err="1" smtClean="0"/>
              <a:t>Sibayan</a:t>
            </a:r>
            <a:r>
              <a:rPr lang="en-US" sz="1600" dirty="0" smtClean="0"/>
              <a:t>, A., Espiritu, C., &amp; </a:t>
            </a:r>
            <a:r>
              <a:rPr lang="en-US" sz="1600" dirty="0" err="1" smtClean="0"/>
              <a:t>Vergara</a:t>
            </a:r>
            <a:r>
              <a:rPr lang="en-US" sz="1600" dirty="0" smtClean="0"/>
              <a:t>, J. (2006). Comparison of </a:t>
            </a:r>
            <a:r>
              <a:rPr lang="en-US" sz="1600" dirty="0" err="1" smtClean="0"/>
              <a:t>bacteriostatic</a:t>
            </a:r>
            <a:r>
              <a:rPr lang="en-US" sz="1600" dirty="0" smtClean="0"/>
              <a:t> normal saline and </a:t>
            </a:r>
            <a:r>
              <a:rPr lang="en-US" sz="1600" dirty="0" err="1" smtClean="0"/>
              <a:t>lidocaine</a:t>
            </a:r>
            <a:r>
              <a:rPr lang="en-US" sz="1600" dirty="0" smtClean="0"/>
              <a:t> used as </a:t>
            </a:r>
            <a:r>
              <a:rPr lang="en-US" sz="1600" dirty="0" err="1" smtClean="0"/>
              <a:t>intradermal</a:t>
            </a:r>
            <a:r>
              <a:rPr lang="en-US" sz="1600" dirty="0" smtClean="0"/>
              <a:t> anesthesia for the placement of intravenous lines. In </a:t>
            </a:r>
            <a:r>
              <a:rPr lang="en-US" sz="1600" i="1" dirty="0" smtClean="0"/>
              <a:t>Journal of </a:t>
            </a:r>
            <a:r>
              <a:rPr lang="en-US" sz="1600" i="1" dirty="0" err="1" smtClean="0"/>
              <a:t>PeriAnesthesia</a:t>
            </a:r>
            <a:r>
              <a:rPr lang="en-US" sz="1600" i="1" dirty="0" smtClean="0"/>
              <a:t> Nursing, 21</a:t>
            </a:r>
            <a:r>
              <a:rPr lang="en-US" sz="1600" dirty="0" smtClean="0"/>
              <a:t>(4), 251-258.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effectLst>
                  <a:outerShdw blurRad="38100" dist="38100" dir="2700000" algn="tl">
                    <a:srgbClr val="000000">
                      <a:alpha val="43137"/>
                    </a:srgbClr>
                  </a:outerShdw>
                </a:effectLst>
              </a:rPr>
              <a:t>Articles </a:t>
            </a:r>
            <a:endParaRPr lang="en-US" sz="54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0" y="1752600"/>
            <a:ext cx="8686800" cy="4648200"/>
          </a:xfrm>
        </p:spPr>
        <p:txBody>
          <a:bodyPr>
            <a:normAutofit/>
          </a:bodyPr>
          <a:lstStyle/>
          <a:p>
            <a:pPr lvl="2" algn="ctr">
              <a:buNone/>
            </a:pPr>
            <a:r>
              <a:rPr lang="en-US" sz="3600" dirty="0" smtClean="0"/>
              <a:t>Article 1: </a:t>
            </a:r>
          </a:p>
          <a:p>
            <a:pPr lvl="2" algn="ctr">
              <a:buNone/>
            </a:pPr>
            <a:r>
              <a:rPr lang="en-US" sz="1800" dirty="0" err="1" smtClean="0"/>
              <a:t>Eggenberger</a:t>
            </a:r>
            <a:r>
              <a:rPr lang="en-US" sz="1800" dirty="0" smtClean="0"/>
              <a:t>, T., Keller, K., &amp; </a:t>
            </a:r>
            <a:r>
              <a:rPr lang="en-US" sz="1800" dirty="0" err="1" smtClean="0"/>
              <a:t>Locsin</a:t>
            </a:r>
            <a:r>
              <a:rPr lang="en-US" sz="1800" dirty="0" smtClean="0"/>
              <a:t>, R. (2010). Valuing caring behaviors within simulated emergent nursing situations. In </a:t>
            </a:r>
            <a:r>
              <a:rPr lang="en-US" sz="1800" i="1" dirty="0" smtClean="0"/>
              <a:t>International Journal of Human Caring, 14</a:t>
            </a:r>
            <a:r>
              <a:rPr lang="en-US" sz="1800" dirty="0" smtClean="0"/>
              <a:t>(2), 23-29.</a:t>
            </a:r>
          </a:p>
          <a:p>
            <a:pPr lvl="2" algn="ctr">
              <a:buNone/>
            </a:pPr>
            <a:endParaRPr lang="en-US" sz="3600" dirty="0" smtClean="0"/>
          </a:p>
          <a:p>
            <a:pPr lvl="2" algn="ctr">
              <a:buNone/>
            </a:pPr>
            <a:r>
              <a:rPr lang="en-US" sz="3600" dirty="0" smtClean="0"/>
              <a:t>Article 2: </a:t>
            </a:r>
          </a:p>
          <a:p>
            <a:pPr lvl="2" algn="ctr">
              <a:buNone/>
            </a:pPr>
            <a:r>
              <a:rPr lang="en-US" sz="1800" dirty="0" err="1" smtClean="0"/>
              <a:t>Windle</a:t>
            </a:r>
            <a:r>
              <a:rPr lang="en-US" sz="1800" dirty="0" smtClean="0"/>
              <a:t>, P., Kwan, M., Warwick, H., </a:t>
            </a:r>
            <a:r>
              <a:rPr lang="en-US" sz="1800" dirty="0" err="1" smtClean="0"/>
              <a:t>Sibayan</a:t>
            </a:r>
            <a:r>
              <a:rPr lang="en-US" sz="1800" dirty="0" smtClean="0"/>
              <a:t>, A., Espiritu, C., &amp; </a:t>
            </a:r>
            <a:r>
              <a:rPr lang="en-US" sz="1800" dirty="0" err="1" smtClean="0"/>
              <a:t>Vergara</a:t>
            </a:r>
            <a:r>
              <a:rPr lang="en-US" sz="1800" dirty="0" smtClean="0"/>
              <a:t>, J. (2006). Comparison of </a:t>
            </a:r>
            <a:r>
              <a:rPr lang="en-US" sz="1800" dirty="0" err="1" smtClean="0"/>
              <a:t>bacteriostatic</a:t>
            </a:r>
            <a:r>
              <a:rPr lang="en-US" sz="1800" dirty="0" smtClean="0"/>
              <a:t> normal saline and </a:t>
            </a:r>
            <a:r>
              <a:rPr lang="en-US" sz="1800" dirty="0" err="1" smtClean="0"/>
              <a:t>lidocaine</a:t>
            </a:r>
            <a:r>
              <a:rPr lang="en-US" sz="1800" dirty="0" smtClean="0"/>
              <a:t> used as </a:t>
            </a:r>
            <a:r>
              <a:rPr lang="en-US" sz="1800" dirty="0" err="1" smtClean="0"/>
              <a:t>intradermal</a:t>
            </a:r>
            <a:r>
              <a:rPr lang="en-US" sz="1800" dirty="0" smtClean="0"/>
              <a:t> anesthesia for the placement of intravenous lines. In </a:t>
            </a:r>
            <a:r>
              <a:rPr lang="en-US" sz="1800" i="1" dirty="0" smtClean="0"/>
              <a:t>Journal of </a:t>
            </a:r>
            <a:r>
              <a:rPr lang="en-US" sz="1800" i="1" dirty="0" err="1" smtClean="0"/>
              <a:t>PeriAnesthesia</a:t>
            </a:r>
            <a:r>
              <a:rPr lang="en-US" sz="1800" i="1" dirty="0" smtClean="0"/>
              <a:t> Nursing, 21</a:t>
            </a:r>
            <a:r>
              <a:rPr lang="en-US" sz="1800" dirty="0" smtClean="0"/>
              <a:t>(4), 251-258. </a:t>
            </a:r>
          </a:p>
          <a:p>
            <a:pPr lvl="2" algn="ctr">
              <a:buNone/>
            </a:pPr>
            <a:endParaRPr lang="en-US" sz="3600" dirty="0" smtClean="0"/>
          </a:p>
          <a:p>
            <a:pPr lvl="2" algn="ctr">
              <a:buNone/>
            </a:pPr>
            <a:endParaRPr lang="en-US" sz="3600"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effectLst>
                  <a:outerShdw blurRad="38100" dist="38100" dir="2700000" algn="tl">
                    <a:srgbClr val="000000">
                      <a:alpha val="43137"/>
                    </a:srgbClr>
                  </a:outerShdw>
                </a:effectLst>
              </a:rPr>
              <a:t>Objectives</a:t>
            </a:r>
            <a:endParaRPr lang="en-US" sz="54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95400"/>
            <a:ext cx="8229600" cy="4830763"/>
          </a:xfrm>
        </p:spPr>
        <p:txBody>
          <a:bodyPr>
            <a:normAutofit/>
          </a:bodyPr>
          <a:lstStyle/>
          <a:p>
            <a:pPr>
              <a:buFont typeface="Wingdings 2" pitchFamily="18" charset="2"/>
              <a:buNone/>
            </a:pPr>
            <a:endParaRPr lang="en-US" dirty="0" smtClean="0"/>
          </a:p>
          <a:p>
            <a:pPr>
              <a:buFont typeface="Wingdings" pitchFamily="2" charset="2"/>
              <a:buChar char="§"/>
            </a:pPr>
            <a:r>
              <a:rPr lang="en-US" dirty="0" smtClean="0"/>
              <a:t>Identify the components of a quantitative and qualitative research article</a:t>
            </a:r>
          </a:p>
          <a:p>
            <a:pPr>
              <a:buFont typeface="Wingdings" pitchFamily="2" charset="2"/>
              <a:buChar char="§"/>
            </a:pPr>
            <a:r>
              <a:rPr lang="en-US" dirty="0" smtClean="0"/>
              <a:t>Critique the value of the articles to the nursing profession</a:t>
            </a:r>
            <a:endParaRPr lang="en-US" dirty="0"/>
          </a:p>
          <a:p>
            <a:pPr>
              <a:buFont typeface="Wingdings" pitchFamily="2" charset="2"/>
              <a:buChar char="§"/>
            </a:pPr>
            <a:r>
              <a:rPr lang="en-US" dirty="0" smtClean="0"/>
              <a:t>Identify the informed consent process used in each of the articles</a:t>
            </a:r>
          </a:p>
          <a:p>
            <a:pPr>
              <a:buFont typeface="Wingdings" pitchFamily="2" charset="2"/>
              <a:buChar char="§"/>
            </a:pPr>
            <a:r>
              <a:rPr lang="en-US" dirty="0" smtClean="0"/>
              <a:t>Compare the methodologies of a quantitative and a qualitative research article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1368426" y="3124200"/>
            <a:ext cx="6480174" cy="1292225"/>
          </a:xfrm>
        </p:spPr>
        <p:txBody>
          <a:bodyPr>
            <a:normAutofit/>
          </a:bodyPr>
          <a:lstStyle/>
          <a:p>
            <a:r>
              <a:rPr lang="en-US" sz="5400" b="0" dirty="0" smtClean="0">
                <a:effectLst>
                  <a:outerShdw blurRad="38100" dist="38100" dir="2700000" algn="tl">
                    <a:srgbClr val="000000">
                      <a:alpha val="43137"/>
                    </a:srgbClr>
                  </a:outerShdw>
                </a:effectLst>
              </a:rPr>
              <a:t>analysis</a:t>
            </a:r>
            <a:endParaRPr lang="en-US" sz="5400" b="0" dirty="0">
              <a:effectLst>
                <a:outerShdw blurRad="38100" dist="38100" dir="2700000" algn="tl">
                  <a:srgbClr val="000000">
                    <a:alpha val="43137"/>
                  </a:srgbClr>
                </a:outerShdw>
              </a:effectLst>
            </a:endParaRPr>
          </a:p>
        </p:txBody>
      </p:sp>
      <p:sp>
        <p:nvSpPr>
          <p:cNvPr id="2" name="Title 1"/>
          <p:cNvSpPr>
            <a:spLocks noGrp="1"/>
          </p:cNvSpPr>
          <p:nvPr>
            <p:ph type="title"/>
          </p:nvPr>
        </p:nvSpPr>
        <p:spPr/>
        <p:txBody>
          <a:bodyPr/>
          <a:lstStyle/>
          <a:p>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8229600" cy="4144964"/>
          </a:xfrm>
        </p:spPr>
        <p:txBody>
          <a:bodyPr>
            <a:normAutofit/>
          </a:bodyPr>
          <a:lstStyle/>
          <a:p>
            <a:pPr marL="0" indent="0">
              <a:buFont typeface="Wingdings" pitchFamily="2" charset="2"/>
              <a:buChar char="§"/>
            </a:pPr>
            <a:r>
              <a:rPr lang="en-US" dirty="0" smtClean="0"/>
              <a:t> Article 1: </a:t>
            </a:r>
            <a:endParaRPr lang="en-US" sz="2000" dirty="0" smtClean="0"/>
          </a:p>
          <a:p>
            <a:pPr marL="274320" lvl="1" indent="0">
              <a:buFont typeface="Wingdings" pitchFamily="2" charset="2"/>
              <a:buChar char="§"/>
            </a:pPr>
            <a:r>
              <a:rPr lang="en-US" dirty="0" smtClean="0"/>
              <a:t>Valuing caring behaviors within simulated emergent nursing situations</a:t>
            </a:r>
          </a:p>
          <a:p>
            <a:pPr marL="274320" lvl="1" indent="0">
              <a:buNone/>
            </a:pPr>
            <a:endParaRPr lang="en-US" dirty="0" smtClean="0"/>
          </a:p>
          <a:p>
            <a:pPr marL="0" indent="0">
              <a:buFont typeface="Wingdings" pitchFamily="2" charset="2"/>
              <a:buChar char="§"/>
            </a:pPr>
            <a:r>
              <a:rPr lang="en-US" dirty="0" smtClean="0"/>
              <a:t> Article 2:</a:t>
            </a:r>
            <a:endParaRPr lang="en-US" sz="2000" dirty="0" smtClean="0"/>
          </a:p>
          <a:p>
            <a:pPr marL="274320" lvl="1" indent="0">
              <a:buFont typeface="Wingdings" pitchFamily="2" charset="2"/>
              <a:buChar char="§"/>
            </a:pPr>
            <a:r>
              <a:rPr lang="en-US" dirty="0" smtClean="0"/>
              <a:t>Comparison of </a:t>
            </a:r>
            <a:r>
              <a:rPr lang="en-US" dirty="0" err="1" smtClean="0"/>
              <a:t>bacteriostatic</a:t>
            </a:r>
            <a:r>
              <a:rPr lang="en-US" dirty="0" smtClean="0"/>
              <a:t> normal saline and </a:t>
            </a:r>
            <a:r>
              <a:rPr lang="en-US" dirty="0" err="1" smtClean="0"/>
              <a:t>lidocaine</a:t>
            </a:r>
            <a:r>
              <a:rPr lang="en-US" dirty="0" smtClean="0"/>
              <a:t> used as </a:t>
            </a:r>
            <a:r>
              <a:rPr lang="en-US" dirty="0" err="1" smtClean="0"/>
              <a:t>intradermal</a:t>
            </a:r>
            <a:r>
              <a:rPr lang="en-US" dirty="0" smtClean="0"/>
              <a:t> anesthesia for the placement of intravenous lines</a:t>
            </a:r>
          </a:p>
          <a:p>
            <a:pPr marL="0" indent="0">
              <a:buNone/>
            </a:pPr>
            <a:endParaRPr lang="en-US" dirty="0" smtClean="0"/>
          </a:p>
          <a:p>
            <a:pPr marL="0" indent="0">
              <a:buNone/>
            </a:pPr>
            <a:endParaRPr lang="en-US" dirty="0"/>
          </a:p>
        </p:txBody>
      </p:sp>
      <p:sp>
        <p:nvSpPr>
          <p:cNvPr id="4" name="TextBox 3"/>
          <p:cNvSpPr txBox="1"/>
          <p:nvPr/>
        </p:nvSpPr>
        <p:spPr>
          <a:xfrm>
            <a:off x="152400" y="457200"/>
            <a:ext cx="8763000"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800" dirty="0" smtClean="0"/>
              <a:t> </a:t>
            </a:r>
            <a:r>
              <a:rPr lang="en-US" sz="4800" dirty="0" smtClean="0">
                <a:solidFill>
                  <a:schemeClr val="bg2">
                    <a:lumMod val="75000"/>
                  </a:schemeClr>
                </a:solidFill>
                <a:effectLst>
                  <a:outerShdw blurRad="38100" dist="38100" dir="2700000" algn="tl">
                    <a:srgbClr val="000000">
                      <a:alpha val="43137"/>
                    </a:srgbClr>
                  </a:outerShdw>
                </a:effectLst>
              </a:rPr>
              <a:t>Analysis: Research Questions</a:t>
            </a:r>
            <a:endParaRPr lang="en-US" sz="4800" dirty="0">
              <a:solidFill>
                <a:schemeClr val="bg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02558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0"/>
            <a:ext cx="7772400" cy="1981200"/>
          </a:xfrm>
        </p:spPr>
        <p:txBody>
          <a:bodyPr>
            <a:normAutofit fontScale="90000"/>
          </a:bodyPr>
          <a:lstStyle/>
          <a:p>
            <a:r>
              <a:rPr lang="en-US" dirty="0" smtClean="0">
                <a:effectLst>
                  <a:outerShdw blurRad="38100" dist="38100" dir="2700000" algn="tl">
                    <a:srgbClr val="000000">
                      <a:alpha val="43137"/>
                    </a:srgbClr>
                  </a:outerShdw>
                </a:effectLst>
              </a:rPr>
              <a:t>Analysis: Concepts, Independent vs. Dependent Variables</a:t>
            </a:r>
            <a:endParaRPr lang="en-US" dirty="0">
              <a:effectLst>
                <a:outerShdw blurRad="38100" dist="38100" dir="2700000" algn="tl">
                  <a:srgbClr val="000000">
                    <a:alpha val="43137"/>
                  </a:srgbClr>
                </a:outerShdw>
              </a:effectLst>
            </a:endParaRPr>
          </a:p>
        </p:txBody>
      </p:sp>
      <p:sp>
        <p:nvSpPr>
          <p:cNvPr id="6" name="TextBox 5"/>
          <p:cNvSpPr txBox="1"/>
          <p:nvPr/>
        </p:nvSpPr>
        <p:spPr>
          <a:xfrm>
            <a:off x="152400" y="2514600"/>
            <a:ext cx="8839200" cy="4569738"/>
          </a:xfrm>
          <a:prstGeom prst="rect">
            <a:avLst/>
          </a:prstGeom>
          <a:noFill/>
        </p:spPr>
        <p:txBody>
          <a:bodyPr wrap="square" rtlCol="0">
            <a:spAutoFit/>
          </a:bodyPr>
          <a:lstStyle/>
          <a:p>
            <a:pPr>
              <a:buFont typeface="Wingdings" pitchFamily="2" charset="2"/>
              <a:buChar char="§"/>
            </a:pPr>
            <a:r>
              <a:rPr lang="en-US" dirty="0" smtClean="0"/>
              <a:t> </a:t>
            </a:r>
            <a:r>
              <a:rPr lang="en-US" sz="3200" dirty="0" smtClean="0">
                <a:effectLst>
                  <a:outerShdw blurRad="38100" dist="38100" dir="2700000" algn="tl">
                    <a:srgbClr val="000000">
                      <a:alpha val="43137"/>
                    </a:srgbClr>
                  </a:outerShdw>
                </a:effectLst>
              </a:rPr>
              <a:t>Article 1: </a:t>
            </a:r>
            <a:endParaRPr lang="en-US" sz="2400" dirty="0" smtClean="0">
              <a:effectLst>
                <a:outerShdw blurRad="38100" dist="38100" dir="2700000" algn="tl">
                  <a:srgbClr val="000000">
                    <a:alpha val="43137"/>
                  </a:srgbClr>
                </a:outerShdw>
              </a:effectLst>
            </a:endParaRPr>
          </a:p>
          <a:p>
            <a:endParaRPr lang="en-US" dirty="0" smtClean="0"/>
          </a:p>
          <a:p>
            <a:pPr lvl="1">
              <a:buFont typeface="Wingdings" pitchFamily="2" charset="2"/>
              <a:buChar char="§"/>
            </a:pPr>
            <a:r>
              <a:rPr lang="en-US" sz="2000" dirty="0" smtClean="0"/>
              <a:t>Description of students actions related to emergency situations</a:t>
            </a:r>
          </a:p>
          <a:p>
            <a:pPr lvl="1"/>
            <a:endParaRPr lang="en-US" dirty="0" smtClean="0"/>
          </a:p>
          <a:p>
            <a:pPr>
              <a:buFont typeface="Wingdings" pitchFamily="2" charset="2"/>
              <a:buChar char="§"/>
            </a:pPr>
            <a:r>
              <a:rPr lang="en-US" sz="3200" dirty="0" smtClean="0">
                <a:effectLst>
                  <a:outerShdw blurRad="38100" dist="38100" dir="2700000" algn="tl">
                    <a:srgbClr val="000000">
                      <a:alpha val="43137"/>
                    </a:srgbClr>
                  </a:outerShdw>
                </a:effectLst>
              </a:rPr>
              <a:t>Article 2: </a:t>
            </a:r>
            <a:endParaRPr lang="en-US" sz="2400"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buFont typeface="Wingdings" pitchFamily="2" charset="2"/>
              <a:buChar char="§"/>
            </a:pPr>
            <a:r>
              <a:rPr lang="en-US" sz="2400" dirty="0" smtClean="0">
                <a:effectLst>
                  <a:outerShdw blurRad="38100" dist="38100" dir="2700000" algn="tl">
                    <a:srgbClr val="000000">
                      <a:alpha val="43137"/>
                    </a:srgbClr>
                  </a:outerShdw>
                </a:effectLst>
              </a:rPr>
              <a:t>Independent:</a:t>
            </a:r>
          </a:p>
          <a:p>
            <a:pPr lvl="2">
              <a:buFont typeface="Wingdings" pitchFamily="2" charset="2"/>
              <a:buChar char="§"/>
            </a:pPr>
            <a:r>
              <a:rPr lang="en-US" sz="2000" dirty="0" err="1" smtClean="0"/>
              <a:t>Intradermal</a:t>
            </a:r>
            <a:r>
              <a:rPr lang="en-US" sz="2000" dirty="0" smtClean="0"/>
              <a:t> analgesic injection</a:t>
            </a:r>
          </a:p>
          <a:p>
            <a:pPr lvl="2"/>
            <a:endParaRPr lang="en-US" sz="2400" dirty="0" smtClean="0">
              <a:effectLst>
                <a:outerShdw blurRad="38100" dist="38100" dir="2700000" algn="tl">
                  <a:srgbClr val="000000">
                    <a:alpha val="43137"/>
                  </a:srgbClr>
                </a:outerShdw>
              </a:effectLst>
            </a:endParaRPr>
          </a:p>
          <a:p>
            <a:pPr lvl="1">
              <a:buFont typeface="Wingdings" pitchFamily="2" charset="2"/>
              <a:buChar char="§"/>
            </a:pPr>
            <a:r>
              <a:rPr lang="en-US" sz="2400" dirty="0" smtClean="0">
                <a:effectLst>
                  <a:outerShdw blurRad="38100" dist="38100" dir="2700000" algn="tl">
                    <a:srgbClr val="000000">
                      <a:alpha val="43137"/>
                    </a:srgbClr>
                  </a:outerShdw>
                </a:effectLst>
              </a:rPr>
              <a:t>Dependent:</a:t>
            </a:r>
          </a:p>
          <a:p>
            <a:pPr lvl="2">
              <a:buFont typeface="Wingdings" pitchFamily="2" charset="2"/>
              <a:buChar char="§"/>
            </a:pPr>
            <a:r>
              <a:rPr lang="en-US" sz="2000" dirty="0" smtClean="0"/>
              <a:t>Pain perception related to injection as well as insertion of IV</a:t>
            </a:r>
          </a:p>
          <a:p>
            <a:pPr lvl="2"/>
            <a:endParaRPr lang="en-US" dirty="0" smtClean="0"/>
          </a:p>
          <a:p>
            <a:pPr lv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Study Samples</a:t>
            </a:r>
            <a:endParaRPr lang="en-US" sz="4000" dirty="0">
              <a:effectLst>
                <a:outerShdw blurRad="38100" dist="38100" dir="2700000" algn="tl">
                  <a:srgbClr val="000000">
                    <a:alpha val="43137"/>
                  </a:srgbClr>
                </a:outerShdw>
              </a:effectLst>
            </a:endParaRPr>
          </a:p>
        </p:txBody>
      </p:sp>
      <p:sp>
        <p:nvSpPr>
          <p:cNvPr id="3" name="Subtitle 2"/>
          <p:cNvSpPr>
            <a:spLocks noGrp="1"/>
          </p:cNvSpPr>
          <p:nvPr>
            <p:ph sz="quarter" idx="1"/>
          </p:nvPr>
        </p:nvSpPr>
        <p:spPr>
          <a:xfrm>
            <a:off x="301752" y="1828800"/>
            <a:ext cx="8503920" cy="4572000"/>
          </a:xfrm>
        </p:spPr>
        <p:txBody>
          <a:bodyPr>
            <a:normAutofit/>
          </a:bodyPr>
          <a:lstStyle/>
          <a:p>
            <a:pPr algn="l">
              <a:buNone/>
            </a:pPr>
            <a:r>
              <a:rPr lang="en-US" sz="3600" dirty="0" smtClean="0">
                <a:effectLst>
                  <a:outerShdw blurRad="38100" dist="38100" dir="2700000" algn="tl">
                    <a:srgbClr val="000000">
                      <a:alpha val="43137"/>
                    </a:srgbClr>
                  </a:outerShdw>
                </a:effectLst>
              </a:rPr>
              <a:t>Article 1:</a:t>
            </a:r>
          </a:p>
          <a:p>
            <a:pPr lvl="1">
              <a:buClr>
                <a:schemeClr val="tx1"/>
              </a:buClr>
              <a:buFont typeface="Wingdings" pitchFamily="2" charset="2"/>
              <a:buChar char="§"/>
            </a:pPr>
            <a:r>
              <a:rPr lang="en-US" sz="2400" dirty="0" smtClean="0">
                <a:solidFill>
                  <a:schemeClr val="tx1"/>
                </a:solidFill>
              </a:rPr>
              <a:t>Focus Group for  qualitative research</a:t>
            </a:r>
          </a:p>
          <a:p>
            <a:pPr lvl="1">
              <a:buClr>
                <a:schemeClr val="tx1"/>
              </a:buClr>
              <a:buFont typeface="Wingdings" pitchFamily="2" charset="2"/>
              <a:buChar char="§"/>
            </a:pPr>
            <a:r>
              <a:rPr lang="en-US" sz="2400" dirty="0" smtClean="0">
                <a:solidFill>
                  <a:schemeClr val="tx1"/>
                </a:solidFill>
              </a:rPr>
              <a:t>77 Participants divided into eight clinical groups</a:t>
            </a:r>
          </a:p>
          <a:p>
            <a:pPr lvl="1">
              <a:buClr>
                <a:schemeClr val="tx1"/>
              </a:buClr>
              <a:buFont typeface="Wingdings" pitchFamily="2" charset="2"/>
              <a:buChar char="§"/>
            </a:pPr>
            <a:r>
              <a:rPr lang="en-US" sz="2400" dirty="0" smtClean="0">
                <a:solidFill>
                  <a:schemeClr val="tx1"/>
                </a:solidFill>
              </a:rPr>
              <a:t>Four traditional undergraduate cohorts </a:t>
            </a:r>
          </a:p>
          <a:p>
            <a:pPr lvl="2">
              <a:buClr>
                <a:schemeClr val="tx1"/>
              </a:buClr>
              <a:buFont typeface="Wingdings" pitchFamily="2" charset="2"/>
              <a:buChar char="§"/>
            </a:pPr>
            <a:r>
              <a:rPr lang="en-US" dirty="0" smtClean="0">
                <a:solidFill>
                  <a:schemeClr val="tx1"/>
                </a:solidFill>
              </a:rPr>
              <a:t>36 participants</a:t>
            </a:r>
          </a:p>
          <a:p>
            <a:pPr lvl="1">
              <a:buClr>
                <a:schemeClr val="tx1"/>
              </a:buClr>
              <a:buFont typeface="Wingdings" pitchFamily="2" charset="2"/>
              <a:buChar char="§"/>
            </a:pPr>
            <a:r>
              <a:rPr lang="en-US" sz="2400" dirty="0" smtClean="0">
                <a:solidFill>
                  <a:schemeClr val="tx1"/>
                </a:solidFill>
              </a:rPr>
              <a:t>Four accelerated undergraduate cohorts </a:t>
            </a:r>
          </a:p>
          <a:p>
            <a:pPr lvl="2">
              <a:buClr>
                <a:schemeClr val="tx1"/>
              </a:buClr>
              <a:buFont typeface="Wingdings" pitchFamily="2" charset="2"/>
              <a:buChar char="§"/>
            </a:pPr>
            <a:r>
              <a:rPr lang="en-US" dirty="0" smtClean="0">
                <a:solidFill>
                  <a:schemeClr val="tx1"/>
                </a:solidFill>
              </a:rPr>
              <a:t>41 participants</a:t>
            </a:r>
          </a:p>
          <a:p>
            <a:pPr algn="l"/>
            <a:endParaRPr lang="en-US" sz="1800" dirty="0"/>
          </a:p>
          <a:p>
            <a:pPr algn="l"/>
            <a:endParaRPr lang="en-US" sz="1800" dirty="0" smtClean="0"/>
          </a:p>
          <a:p>
            <a:pPr algn="l">
              <a:buNone/>
            </a:pPr>
            <a:endParaRPr lang="en-US" sz="1800" dirty="0"/>
          </a:p>
        </p:txBody>
      </p:sp>
    </p:spTree>
    <p:extLst>
      <p:ext uri="{BB962C8B-B14F-4D97-AF65-F5344CB8AC3E}">
        <p14:creationId xmlns:p14="http://schemas.microsoft.com/office/powerpoint/2010/main" xmlns="" val="1166106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Study Samples</a:t>
            </a:r>
            <a:endParaRPr lang="en-US"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1752" y="1981200"/>
            <a:ext cx="8503920" cy="4117848"/>
          </a:xfrm>
        </p:spPr>
        <p:txBody>
          <a:bodyPr>
            <a:normAutofit/>
          </a:bodyPr>
          <a:lstStyle/>
          <a:p>
            <a:pPr>
              <a:buNone/>
            </a:pPr>
            <a:r>
              <a:rPr lang="en-US" sz="3600" dirty="0" smtClean="0">
                <a:effectLst>
                  <a:outerShdw blurRad="38100" dist="38100" dir="2700000" algn="tl">
                    <a:srgbClr val="000000">
                      <a:alpha val="43137"/>
                    </a:srgbClr>
                  </a:outerShdw>
                </a:effectLst>
              </a:rPr>
              <a:t>Article 2:</a:t>
            </a:r>
          </a:p>
          <a:p>
            <a:pPr lvl="1">
              <a:buClrTx/>
              <a:buFont typeface="Wingdings" pitchFamily="2" charset="2"/>
              <a:buChar char="§"/>
            </a:pPr>
            <a:r>
              <a:rPr lang="en-US" sz="2400" dirty="0" smtClean="0">
                <a:solidFill>
                  <a:schemeClr val="tx1"/>
                </a:solidFill>
              </a:rPr>
              <a:t>Random sampling</a:t>
            </a:r>
          </a:p>
          <a:p>
            <a:pPr lvl="1">
              <a:buClrTx/>
              <a:buFont typeface="Wingdings" pitchFamily="2" charset="2"/>
              <a:buChar char="§"/>
            </a:pPr>
            <a:r>
              <a:rPr lang="en-US" sz="2400" dirty="0" smtClean="0">
                <a:solidFill>
                  <a:schemeClr val="tx1"/>
                </a:solidFill>
              </a:rPr>
              <a:t>Control group</a:t>
            </a:r>
          </a:p>
          <a:p>
            <a:pPr lvl="1">
              <a:buClrTx/>
              <a:buFont typeface="Wingdings" pitchFamily="2" charset="2"/>
              <a:buChar char="§"/>
            </a:pPr>
            <a:r>
              <a:rPr lang="en-US" sz="2400" dirty="0" smtClean="0">
                <a:solidFill>
                  <a:schemeClr val="tx1"/>
                </a:solidFill>
              </a:rPr>
              <a:t>139 Subject for experimental treatment</a:t>
            </a:r>
          </a:p>
          <a:p>
            <a:pPr lvl="1">
              <a:buClrTx/>
              <a:buFont typeface="Wingdings" pitchFamily="2" charset="2"/>
              <a:buChar char="§"/>
            </a:pPr>
            <a:r>
              <a:rPr lang="en-US" sz="2400" dirty="0" smtClean="0">
                <a:solidFill>
                  <a:schemeClr val="tx1"/>
                </a:solidFill>
              </a:rPr>
              <a:t>60 Subjects for the control group</a:t>
            </a:r>
          </a:p>
          <a:p>
            <a:pPr lvl="1">
              <a:buClrTx/>
              <a:buFont typeface="Wingdings" pitchFamily="2" charset="2"/>
              <a:buChar char="§"/>
            </a:pPr>
            <a:r>
              <a:rPr lang="en-US" sz="2400" dirty="0" smtClean="0">
                <a:solidFill>
                  <a:schemeClr val="tx1"/>
                </a:solidFill>
              </a:rPr>
              <a:t>197 Subjects for the total experiment</a:t>
            </a:r>
          </a:p>
        </p:txBody>
      </p:sp>
    </p:spTree>
    <p:extLst>
      <p:ext uri="{BB962C8B-B14F-4D97-AF65-F5344CB8AC3E}">
        <p14:creationId xmlns:p14="http://schemas.microsoft.com/office/powerpoint/2010/main" xmlns="" val="21680506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431</TotalTime>
  <Words>3751</Words>
  <Application>Microsoft Office PowerPoint</Application>
  <PresentationFormat>On-screen Show (4:3)</PresentationFormat>
  <Paragraphs>229</Paragraphs>
  <Slides>24</Slides>
  <Notes>15</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Civic</vt:lpstr>
      <vt:lpstr>Group Project: Analyzing &amp; Critiquing Research Articles</vt:lpstr>
      <vt:lpstr>Introduction</vt:lpstr>
      <vt:lpstr>Articles </vt:lpstr>
      <vt:lpstr>Objectives</vt:lpstr>
      <vt:lpstr> </vt:lpstr>
      <vt:lpstr>Slide 6</vt:lpstr>
      <vt:lpstr>Analysis: Concepts, Independent vs. Dependent Variables</vt:lpstr>
      <vt:lpstr>Analysis: Study Samples</vt:lpstr>
      <vt:lpstr>Analysis: Study Samples</vt:lpstr>
      <vt:lpstr>Analysis: Data Collection</vt:lpstr>
      <vt:lpstr>Analysis: Data Collection</vt:lpstr>
      <vt:lpstr> Analysis: Findings </vt:lpstr>
      <vt:lpstr>Analysis: Findings</vt:lpstr>
      <vt:lpstr>Analysis: Conclusions</vt:lpstr>
      <vt:lpstr>Analysis: Conclusions</vt:lpstr>
      <vt:lpstr>Slide 16</vt:lpstr>
      <vt:lpstr>Critique: Secondary Sources</vt:lpstr>
      <vt:lpstr>Critque: Secondary Sources</vt:lpstr>
      <vt:lpstr>Critique: Secondary Sources</vt:lpstr>
      <vt:lpstr>Slide 20</vt:lpstr>
      <vt:lpstr>Slide 21</vt:lpstr>
      <vt:lpstr>Comparison: Methodologies</vt:lpstr>
      <vt:lpstr>Conclusion</vt:lpstr>
      <vt:lpstr>References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Project Assignment: Analyzing &amp; Critiquing Research Articles</dc:title>
  <dc:creator>Nick&amp;Jess</dc:creator>
  <cp:lastModifiedBy>Nick&amp;Jess</cp:lastModifiedBy>
  <cp:revision>64</cp:revision>
  <dcterms:created xsi:type="dcterms:W3CDTF">2011-09-22T18:37:01Z</dcterms:created>
  <dcterms:modified xsi:type="dcterms:W3CDTF">2011-09-23T02:56:10Z</dcterms:modified>
</cp:coreProperties>
</file>