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2"/>
  </p:notesMasterIdLst>
  <p:sldIdLst>
    <p:sldId id="256" r:id="rId2"/>
    <p:sldId id="257" r:id="rId3"/>
    <p:sldId id="272" r:id="rId4"/>
    <p:sldId id="273" r:id="rId5"/>
    <p:sldId id="274" r:id="rId6"/>
    <p:sldId id="267" r:id="rId7"/>
    <p:sldId id="268" r:id="rId8"/>
    <p:sldId id="269" r:id="rId9"/>
    <p:sldId id="270" r:id="rId10"/>
    <p:sldId id="271" r:id="rId11"/>
    <p:sldId id="261" r:id="rId12"/>
    <p:sldId id="262" r:id="rId13"/>
    <p:sldId id="263" r:id="rId14"/>
    <p:sldId id="280" r:id="rId15"/>
    <p:sldId id="281" r:id="rId16"/>
    <p:sldId id="282" r:id="rId17"/>
    <p:sldId id="283" r:id="rId18"/>
    <p:sldId id="276" r:id="rId19"/>
    <p:sldId id="277" r:id="rId20"/>
    <p:sldId id="264" r:id="rId21"/>
    <p:sldId id="265" r:id="rId22"/>
    <p:sldId id="266" r:id="rId23"/>
    <p:sldId id="258" r:id="rId24"/>
    <p:sldId id="259" r:id="rId25"/>
    <p:sldId id="260" r:id="rId26"/>
    <p:sldId id="275" r:id="rId27"/>
    <p:sldId id="278" r:id="rId28"/>
    <p:sldId id="284" r:id="rId29"/>
    <p:sldId id="279" r:id="rId30"/>
    <p:sldId id="285"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18" autoAdjust="0"/>
    <p:restoredTop sz="94660"/>
  </p:normalViewPr>
  <p:slideViewPr>
    <p:cSldViewPr>
      <p:cViewPr>
        <p:scale>
          <a:sx n="84" d="100"/>
          <a:sy n="84" d="100"/>
        </p:scale>
        <p:origin x="-756"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4ECD55-FA99-4A7B-AAE0-706DAF52703D}" type="datetimeFigureOut">
              <a:rPr lang="en-US" smtClean="0"/>
              <a:t>9/24/2011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D33C7A4-744E-4AC5-B8C4-C36D5279B693}" type="slidenum">
              <a:rPr lang="en-US" smtClean="0"/>
              <a:t>‹#›</a:t>
            </a:fld>
            <a:endParaRPr lang="en-US"/>
          </a:p>
        </p:txBody>
      </p:sp>
    </p:spTree>
    <p:extLst>
      <p:ext uri="{BB962C8B-B14F-4D97-AF65-F5344CB8AC3E}">
        <p14:creationId xmlns:p14="http://schemas.microsoft.com/office/powerpoint/2010/main" val="32019694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200000"/>
              </a:lnSpc>
              <a:spcBef>
                <a:spcPts val="0"/>
              </a:spcBef>
              <a:spcAft>
                <a:spcPts val="0"/>
              </a:spcAft>
              <a:buClrTx/>
              <a:buSzTx/>
              <a:buFontTx/>
              <a:buNone/>
              <a:tabLst/>
              <a:defRPr/>
            </a:pPr>
            <a:r>
              <a:rPr lang="en-US" dirty="0" smtClean="0"/>
              <a:t>	</a:t>
            </a:r>
            <a:r>
              <a:rPr kumimoji="0" lang="en-US" sz="1200" b="0" i="0" u="none" strike="noStrike" kern="1200" cap="none" spc="0" normalizeH="0" baseline="0" noProof="0" dirty="0" smtClean="0">
                <a:ln>
                  <a:noFill/>
                </a:ln>
                <a:solidFill>
                  <a:prstClr val="black"/>
                </a:solidFill>
                <a:effectLst/>
                <a:uLnTx/>
                <a:uFillTx/>
                <a:latin typeface="+mn-lt"/>
                <a:ea typeface="+mn-ea"/>
                <a:cs typeface="Times New Roman" pitchFamily="18" charset="0"/>
              </a:rPr>
              <a:t>The purpose of this paper is to take two different research articles and to compare and contrast the contents of each one. These two articles used two different research methodologies. </a:t>
            </a:r>
            <a:r>
              <a:rPr kumimoji="0" lang="en-US" sz="1200" b="0" i="0" u="none" strike="noStrike" kern="1200" cap="none" spc="0" normalizeH="0" baseline="0" noProof="0" dirty="0" err="1" smtClean="0">
                <a:ln>
                  <a:noFill/>
                </a:ln>
                <a:solidFill>
                  <a:prstClr val="black"/>
                </a:solidFill>
                <a:effectLst/>
                <a:uLnTx/>
                <a:uFillTx/>
                <a:latin typeface="+mn-lt"/>
                <a:ea typeface="+mn-ea"/>
                <a:cs typeface="Times New Roman" pitchFamily="18" charset="0"/>
              </a:rPr>
              <a:t>Eggenberger</a:t>
            </a:r>
            <a:r>
              <a:rPr kumimoji="0" lang="en-US" sz="1200" b="0" i="0" u="none" strike="noStrike" kern="1200" cap="none" spc="0" normalizeH="0" baseline="0" noProof="0" dirty="0" smtClean="0">
                <a:ln>
                  <a:noFill/>
                </a:ln>
                <a:solidFill>
                  <a:prstClr val="black"/>
                </a:solidFill>
                <a:effectLst/>
                <a:uLnTx/>
                <a:uFillTx/>
                <a:latin typeface="+mn-lt"/>
                <a:ea typeface="+mn-ea"/>
                <a:cs typeface="Times New Roman" pitchFamily="18" charset="0"/>
              </a:rPr>
              <a:t>, Keller, &amp; </a:t>
            </a:r>
            <a:r>
              <a:rPr kumimoji="0" lang="en-US" sz="1200" b="0" i="0" u="none" strike="noStrike" kern="1200" cap="none" spc="0" normalizeH="0" baseline="0" noProof="0" dirty="0" err="1" smtClean="0">
                <a:ln>
                  <a:noFill/>
                </a:ln>
                <a:solidFill>
                  <a:prstClr val="black"/>
                </a:solidFill>
                <a:effectLst/>
                <a:uLnTx/>
                <a:uFillTx/>
                <a:latin typeface="+mn-lt"/>
                <a:ea typeface="+mn-ea"/>
                <a:cs typeface="Times New Roman" pitchFamily="18" charset="0"/>
              </a:rPr>
              <a:t>Locisn</a:t>
            </a:r>
            <a:r>
              <a:rPr kumimoji="0" lang="en-US" sz="1200" b="0" i="0" u="none" strike="noStrike" kern="1200" cap="none" spc="0" normalizeH="0" baseline="0" noProof="0" dirty="0" smtClean="0">
                <a:ln>
                  <a:noFill/>
                </a:ln>
                <a:solidFill>
                  <a:prstClr val="black"/>
                </a:solidFill>
                <a:effectLst/>
                <a:uLnTx/>
                <a:uFillTx/>
                <a:latin typeface="+mn-lt"/>
                <a:ea typeface="+mn-ea"/>
                <a:cs typeface="Times New Roman" pitchFamily="18" charset="0"/>
              </a:rPr>
              <a:t> (2010) used the research methodology of qualitative research. Whereas the article was based on quantitative research (</a:t>
            </a:r>
            <a:r>
              <a:rPr kumimoji="0" lang="en-US" sz="1200" b="0" i="0" u="none" strike="noStrike" kern="1200" cap="none" spc="0" normalizeH="0" baseline="0" noProof="0" dirty="0" err="1" smtClean="0">
                <a:ln>
                  <a:noFill/>
                </a:ln>
                <a:solidFill>
                  <a:prstClr val="black"/>
                </a:solidFill>
                <a:effectLst/>
                <a:uLnTx/>
                <a:uFillTx/>
                <a:latin typeface="+mn-lt"/>
                <a:ea typeface="+mn-ea"/>
                <a:cs typeface="Times New Roman" pitchFamily="18" charset="0"/>
              </a:rPr>
              <a:t>Windle</a:t>
            </a:r>
            <a:r>
              <a:rPr kumimoji="0" lang="en-US" sz="1200" b="0" i="0" u="none" strike="noStrike" kern="1200" cap="none" spc="0" normalizeH="0" baseline="0" noProof="0" dirty="0" smtClean="0">
                <a:ln>
                  <a:noFill/>
                </a:ln>
                <a:solidFill>
                  <a:prstClr val="black"/>
                </a:solidFill>
                <a:effectLst/>
                <a:uLnTx/>
                <a:uFillTx/>
                <a:latin typeface="+mn-lt"/>
                <a:ea typeface="+mn-ea"/>
                <a:cs typeface="Times New Roman" pitchFamily="18" charset="0"/>
              </a:rPr>
              <a:t> et al., 2006, p.251). In each article there were many key elements that were different. Throughout this presentation it is explained how each of these elements are different. </a:t>
            </a:r>
          </a:p>
          <a:p>
            <a:pPr marL="0" marR="0" lvl="0" indent="0" algn="l" defTabSz="914400" rtl="0" eaLnBrk="1" fontAlgn="auto" latinLnBrk="0" hangingPunct="1">
              <a:lnSpc>
                <a:spcPct val="2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Times New Roman" pitchFamily="18" charset="0"/>
              </a:rPr>
              <a:t>	It is also discussed how each of the articles are relevant. This is one of the ways in which these articles were critiqued. In order to determine whether something is relevant or not one must know what it means to be relevant. If a research article is relevant, it is capable of providing highly applicable information that is needed to study a select theory or problem (Burns &amp; Grove, 2009, p.38).</a:t>
            </a:r>
          </a:p>
          <a:p>
            <a:pPr marL="0" marR="0" lvl="0" indent="0" algn="l" defTabSz="914400" rtl="0" eaLnBrk="1" fontAlgn="auto" latinLnBrk="0" hangingPunct="1">
              <a:lnSpc>
                <a:spcPct val="2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Times New Roman" pitchFamily="18" charset="0"/>
              </a:rPr>
              <a:t>	There are two main research methodologies. These are qualitative research and quantitative research. Qualitative research is used more when trying to describe life experiences and how they can be meaningful (Burns &amp; Grove, 2009, p.22). Whereas quantitative uses the use of numbers to determine relationships between the variables. (Burns &amp; Grove, 2009, p.22). </a:t>
            </a:r>
          </a:p>
          <a:p>
            <a:pPr marL="0" marR="0" lvl="0" indent="0" algn="ctr" defTabSz="914400" rtl="0" eaLnBrk="1" fontAlgn="auto" latinLnBrk="0" hangingPunct="1">
              <a:lnSpc>
                <a:spcPct val="2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Times New Roman" pitchFamily="18" charset="0"/>
            </a:endParaRPr>
          </a:p>
          <a:p>
            <a:pPr marL="0" marR="0" lvl="0" indent="0" algn="ctr" defTabSz="914400" rtl="0" eaLnBrk="1" fontAlgn="auto" latinLnBrk="0" hangingPunct="1">
              <a:lnSpc>
                <a:spcPct val="2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Times New Roman" pitchFamily="18" charset="0"/>
              </a:rPr>
              <a:t>References</a:t>
            </a:r>
          </a:p>
          <a:p>
            <a:pPr marL="457200" marR="0" lvl="0" indent="-457200" algn="l" defTabSz="914400" rtl="0" eaLnBrk="1" fontAlgn="auto" latinLnBrk="0" hangingPunct="1">
              <a:lnSpc>
                <a:spcPct val="200000"/>
              </a:lnSpc>
              <a:spcBef>
                <a:spcPts val="0"/>
              </a:spcBef>
              <a:spcAft>
                <a:spcPts val="100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Calibri"/>
                <a:cs typeface="Times New Roman" pitchFamily="18" charset="0"/>
              </a:rPr>
              <a:t>Burns, N., &amp; Grove, S. (2009) The evolution of evidence-based practice nursing. In </a:t>
            </a:r>
            <a:r>
              <a:rPr kumimoji="0" lang="en-US" sz="1200" b="0" i="1" u="none" strike="noStrike" kern="1200" cap="none" spc="0" normalizeH="0" baseline="0" noProof="0" dirty="0" smtClean="0">
                <a:ln>
                  <a:noFill/>
                </a:ln>
                <a:solidFill>
                  <a:prstClr val="black"/>
                </a:solidFill>
                <a:effectLst/>
                <a:uLnTx/>
                <a:uFillTx/>
                <a:latin typeface="+mn-lt"/>
                <a:ea typeface="Calibri"/>
                <a:cs typeface="Times New Roman" pitchFamily="18" charset="0"/>
              </a:rPr>
              <a:t>The practice of nursing research: Appraisal, synthesis, and generation of evidence </a:t>
            </a:r>
            <a:r>
              <a:rPr kumimoji="0" lang="en-US" sz="1200" b="0" i="0" u="none" strike="noStrike" kern="1200" cap="none" spc="0" normalizeH="0" baseline="0" noProof="0" dirty="0" smtClean="0">
                <a:ln>
                  <a:noFill/>
                </a:ln>
                <a:solidFill>
                  <a:prstClr val="black"/>
                </a:solidFill>
                <a:effectLst/>
                <a:uLnTx/>
                <a:uFillTx/>
                <a:latin typeface="+mn-lt"/>
                <a:ea typeface="Calibri"/>
                <a:cs typeface="Times New Roman" pitchFamily="18" charset="0"/>
              </a:rPr>
              <a:t>(6</a:t>
            </a:r>
            <a:r>
              <a:rPr kumimoji="0" lang="en-US" sz="1200" b="0" i="0" u="none" strike="noStrike" kern="1200" cap="none" spc="0" normalizeH="0" baseline="30000" noProof="0" dirty="0" smtClean="0">
                <a:ln>
                  <a:noFill/>
                </a:ln>
                <a:solidFill>
                  <a:prstClr val="black"/>
                </a:solidFill>
                <a:effectLst/>
                <a:uLnTx/>
                <a:uFillTx/>
                <a:latin typeface="+mn-lt"/>
                <a:ea typeface="Calibri"/>
                <a:cs typeface="Times New Roman" pitchFamily="18" charset="0"/>
              </a:rPr>
              <a:t>th</a:t>
            </a:r>
            <a:r>
              <a:rPr kumimoji="0" lang="en-US" sz="1200" b="0" i="0" u="none" strike="noStrike" kern="1200" cap="none" spc="0" normalizeH="0" baseline="0" noProof="0" dirty="0" smtClean="0">
                <a:ln>
                  <a:noFill/>
                </a:ln>
                <a:solidFill>
                  <a:prstClr val="black"/>
                </a:solidFill>
                <a:effectLst/>
                <a:uLnTx/>
                <a:uFillTx/>
                <a:latin typeface="+mn-lt"/>
                <a:ea typeface="Calibri"/>
                <a:cs typeface="Times New Roman" pitchFamily="18" charset="0"/>
              </a:rPr>
              <a:t> ed.). </a:t>
            </a:r>
            <a:r>
              <a:rPr kumimoji="0" lang="en-US" sz="1200" b="0" i="0" u="none" strike="noStrike" kern="1200" cap="none" spc="0" normalizeH="0" baseline="0" noProof="0" dirty="0" err="1" smtClean="0">
                <a:ln>
                  <a:noFill/>
                </a:ln>
                <a:solidFill>
                  <a:prstClr val="black"/>
                </a:solidFill>
                <a:effectLst/>
                <a:uLnTx/>
                <a:uFillTx/>
                <a:latin typeface="+mn-lt"/>
                <a:ea typeface="Calibri"/>
                <a:cs typeface="Times New Roman" pitchFamily="18" charset="0"/>
              </a:rPr>
              <a:t>St.Louis</a:t>
            </a:r>
            <a:r>
              <a:rPr kumimoji="0" lang="en-US" sz="1200" b="0" i="0" u="none" strike="noStrike" kern="1200" cap="none" spc="0" normalizeH="0" baseline="0" noProof="0" dirty="0" smtClean="0">
                <a:ln>
                  <a:noFill/>
                </a:ln>
                <a:solidFill>
                  <a:prstClr val="black"/>
                </a:solidFill>
                <a:effectLst/>
                <a:uLnTx/>
                <a:uFillTx/>
                <a:latin typeface="+mn-lt"/>
                <a:ea typeface="Calibri"/>
                <a:cs typeface="Times New Roman" pitchFamily="18" charset="0"/>
              </a:rPr>
              <a:t>, MO: Saunders Elsevier. </a:t>
            </a:r>
          </a:p>
          <a:p>
            <a:pPr marL="0" marR="0" lvl="0" indent="-457200" algn="l" defTabSz="914400" rtl="0" eaLnBrk="1" fontAlgn="auto" latinLnBrk="0" hangingPunct="1">
              <a:lnSpc>
                <a:spcPct val="200000"/>
              </a:lnSpc>
              <a:spcBef>
                <a:spcPts val="0"/>
              </a:spcBef>
              <a:spcAft>
                <a:spcPts val="0"/>
              </a:spcAft>
              <a:buClrTx/>
              <a:buSzTx/>
              <a:buFontTx/>
              <a:buNone/>
              <a:tabLst/>
              <a:defRPr/>
            </a:pPr>
            <a:r>
              <a:rPr kumimoji="0" lang="en-US" sz="1200" b="0" i="0" u="none" strike="noStrike" kern="1200" cap="none" spc="0" normalizeH="0" baseline="0" noProof="0" dirty="0" err="1" smtClean="0">
                <a:ln>
                  <a:noFill/>
                </a:ln>
                <a:solidFill>
                  <a:prstClr val="black"/>
                </a:solidFill>
                <a:effectLst/>
                <a:uLnTx/>
                <a:uFillTx/>
                <a:latin typeface="+mn-lt"/>
                <a:ea typeface="+mn-ea"/>
                <a:cs typeface="Times New Roman" pitchFamily="18" charset="0"/>
              </a:rPr>
              <a:t>Eggenberger</a:t>
            </a:r>
            <a:r>
              <a:rPr kumimoji="0" lang="en-US" sz="1200" b="0" i="0" u="none" strike="noStrike" kern="1200" cap="none" spc="0" normalizeH="0" baseline="0" noProof="0" dirty="0" smtClean="0">
                <a:ln>
                  <a:noFill/>
                </a:ln>
                <a:solidFill>
                  <a:prstClr val="black"/>
                </a:solidFill>
                <a:effectLst/>
                <a:uLnTx/>
                <a:uFillTx/>
                <a:latin typeface="+mn-lt"/>
                <a:ea typeface="+mn-ea"/>
                <a:cs typeface="Times New Roman" pitchFamily="18" charset="0"/>
              </a:rPr>
              <a:t>, T., Keller, K., &amp; </a:t>
            </a:r>
            <a:r>
              <a:rPr kumimoji="0" lang="en-US" sz="1200" b="0" i="0" u="none" strike="noStrike" kern="1200" cap="none" spc="0" normalizeH="0" baseline="0" noProof="0" dirty="0" err="1" smtClean="0">
                <a:ln>
                  <a:noFill/>
                </a:ln>
                <a:solidFill>
                  <a:prstClr val="black"/>
                </a:solidFill>
                <a:effectLst/>
                <a:uLnTx/>
                <a:uFillTx/>
                <a:latin typeface="+mn-lt"/>
                <a:ea typeface="+mn-ea"/>
                <a:cs typeface="Times New Roman" pitchFamily="18" charset="0"/>
              </a:rPr>
              <a:t>Locsin</a:t>
            </a:r>
            <a:r>
              <a:rPr kumimoji="0" lang="en-US" sz="1200" b="0" i="0" u="none" strike="noStrike" kern="1200" cap="none" spc="0" normalizeH="0" baseline="0" noProof="0" dirty="0" smtClean="0">
                <a:ln>
                  <a:noFill/>
                </a:ln>
                <a:solidFill>
                  <a:prstClr val="black"/>
                </a:solidFill>
                <a:effectLst/>
                <a:uLnTx/>
                <a:uFillTx/>
                <a:latin typeface="+mn-lt"/>
                <a:ea typeface="+mn-ea"/>
                <a:cs typeface="Times New Roman" pitchFamily="18" charset="0"/>
              </a:rPr>
              <a:t>, R., (2010). Valuing caring behaviors within stimulated emergent nursing situations. In </a:t>
            </a:r>
            <a:r>
              <a:rPr kumimoji="0" lang="en-US" sz="1200" b="0" i="1" u="none" strike="noStrike" kern="1200" cap="none" spc="0" normalizeH="0" baseline="0" noProof="0" dirty="0" smtClean="0">
                <a:ln>
                  <a:noFill/>
                </a:ln>
                <a:solidFill>
                  <a:prstClr val="black"/>
                </a:solidFill>
                <a:effectLst/>
                <a:uLnTx/>
                <a:uFillTx/>
                <a:latin typeface="+mn-lt"/>
                <a:ea typeface="+mn-ea"/>
                <a:cs typeface="Times New Roman" pitchFamily="18" charset="0"/>
              </a:rPr>
              <a:t>International Journal of      Human Caring, 14</a:t>
            </a:r>
            <a:r>
              <a:rPr kumimoji="0" lang="en-US" sz="1200" b="0" i="0" u="none" strike="noStrike" kern="1200" cap="none" spc="0" normalizeH="0" baseline="0" noProof="0" dirty="0" smtClean="0">
                <a:ln>
                  <a:noFill/>
                </a:ln>
                <a:solidFill>
                  <a:prstClr val="black"/>
                </a:solidFill>
                <a:effectLst/>
                <a:uLnTx/>
                <a:uFillTx/>
                <a:latin typeface="+mn-lt"/>
                <a:ea typeface="+mn-ea"/>
                <a:cs typeface="Times New Roman" pitchFamily="18" charset="0"/>
              </a:rPr>
              <a:t>(2), 23-29.</a:t>
            </a:r>
          </a:p>
          <a:p>
            <a:pPr marL="0" marR="0" lvl="0" indent="-457200" algn="l" defTabSz="914400" rtl="0" eaLnBrk="1" fontAlgn="auto" latinLnBrk="0" hangingPunct="1">
              <a:lnSpc>
                <a:spcPct val="2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Times New Roman" pitchFamily="18" charset="0"/>
            </a:endParaRPr>
          </a:p>
          <a:p>
            <a:pPr marL="0" marR="0" lvl="0" indent="-457200" algn="l" defTabSz="914400" rtl="0" eaLnBrk="1" fontAlgn="auto" latinLnBrk="0" hangingPunct="1">
              <a:lnSpc>
                <a:spcPct val="2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Times New Roman" pitchFamily="18" charset="0"/>
              </a:rPr>
              <a:t>	</a:t>
            </a:r>
          </a:p>
          <a:p>
            <a:pPr>
              <a:lnSpc>
                <a:spcPct val="200000"/>
              </a:lnSpc>
            </a:pPr>
            <a:endParaRPr lang="en-US" baseline="0" dirty="0" smtClean="0">
              <a:latin typeface="+mn-lt"/>
              <a:cs typeface="Times New Roman" pitchFamily="18" charset="0"/>
            </a:endParaRPr>
          </a:p>
        </p:txBody>
      </p:sp>
      <p:sp>
        <p:nvSpPr>
          <p:cNvPr id="4" name="Slide Number Placeholder 3"/>
          <p:cNvSpPr>
            <a:spLocks noGrp="1"/>
          </p:cNvSpPr>
          <p:nvPr>
            <p:ph type="sldNum" sz="quarter" idx="10"/>
          </p:nvPr>
        </p:nvSpPr>
        <p:spPr/>
        <p:txBody>
          <a:bodyPr/>
          <a:lstStyle/>
          <a:p>
            <a:fld id="{3D33C7A4-744E-4AC5-B8C4-C36D5279B693}" type="slidenum">
              <a:rPr lang="en-US" smtClean="0"/>
              <a:t>2</a:t>
            </a:fld>
            <a:endParaRPr lang="en-US"/>
          </a:p>
        </p:txBody>
      </p:sp>
    </p:spTree>
    <p:extLst>
      <p:ext uri="{BB962C8B-B14F-4D97-AF65-F5344CB8AC3E}">
        <p14:creationId xmlns:p14="http://schemas.microsoft.com/office/powerpoint/2010/main" val="29186551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nSpc>
                <a:spcPct val="200000"/>
              </a:lnSpc>
              <a:spcBef>
                <a:spcPts val="0"/>
              </a:spcBef>
              <a:spcAft>
                <a:spcPts val="1000"/>
              </a:spcAft>
            </a:pPr>
            <a:r>
              <a:rPr lang="en-US" sz="1200" dirty="0" smtClean="0">
                <a:effectLst/>
                <a:latin typeface="+mn-lt"/>
                <a:ea typeface="Calibri"/>
                <a:cs typeface="Times New Roman"/>
              </a:rPr>
              <a:t>	</a:t>
            </a:r>
            <a:r>
              <a:rPr lang="en-US" sz="1200" dirty="0" smtClean="0">
                <a:effectLst/>
                <a:latin typeface="+mn-lt"/>
                <a:ea typeface="Calibri"/>
                <a:cs typeface="Times New Roman"/>
              </a:rPr>
              <a:t>Qualitative research studies use secondary studies to explain, support, and extend the theory generated in the study (Burns &amp; Grove, 2009, 22). </a:t>
            </a:r>
            <a:r>
              <a:rPr lang="en-US" sz="1200" dirty="0" err="1" smtClean="0">
                <a:effectLst/>
                <a:latin typeface="+mn-lt"/>
                <a:ea typeface="Calibri"/>
                <a:cs typeface="Times New Roman"/>
              </a:rPr>
              <a:t>Eggenberger</a:t>
            </a:r>
            <a:r>
              <a:rPr lang="en-US" sz="1200" dirty="0" smtClean="0">
                <a:effectLst/>
                <a:latin typeface="+mn-lt"/>
                <a:ea typeface="Calibri"/>
                <a:cs typeface="Times New Roman"/>
              </a:rPr>
              <a:t>, Keller and </a:t>
            </a:r>
            <a:r>
              <a:rPr lang="en-US" sz="1200" dirty="0" err="1" smtClean="0">
                <a:effectLst/>
                <a:latin typeface="+mn-lt"/>
                <a:ea typeface="Calibri"/>
                <a:cs typeface="Times New Roman"/>
              </a:rPr>
              <a:t>Locsin</a:t>
            </a:r>
            <a:r>
              <a:rPr lang="en-US" sz="1200" dirty="0" smtClean="0">
                <a:effectLst/>
                <a:latin typeface="+mn-lt"/>
                <a:ea typeface="Calibri"/>
                <a:cs typeface="Times New Roman"/>
              </a:rPr>
              <a:t> (2010) analyzed their data obtained during their research study using information and theories on caring and the way caring can be exhibited, as well as how nurses come to “know” their patients. Other sources they used focused on the use of simulation technology in the classroom setting.  </a:t>
            </a:r>
          </a:p>
          <a:p>
            <a:pPr marL="0" marR="0">
              <a:lnSpc>
                <a:spcPct val="200000"/>
              </a:lnSpc>
              <a:spcBef>
                <a:spcPts val="0"/>
              </a:spcBef>
              <a:spcAft>
                <a:spcPts val="1000"/>
              </a:spcAft>
            </a:pPr>
            <a:r>
              <a:rPr lang="en-US" sz="1200" dirty="0" smtClean="0">
                <a:effectLst/>
                <a:latin typeface="+mn-lt"/>
                <a:ea typeface="Calibri"/>
                <a:cs typeface="Times New Roman"/>
              </a:rPr>
              <a:t>	One main article used was Carper’s Fundamental patterns of knowing in nursing (1978). Being that their study explored the way that nurses interact and care for their patients (observed through simulation technology), Carper’s way of knowing identifies the ways nurses come to know, and identify with their patients. It is through empirical knowing, aesthetic knowing, ethical knowing and personal knowing (</a:t>
            </a:r>
            <a:r>
              <a:rPr lang="en-US" sz="1200" dirty="0" err="1" smtClean="0">
                <a:effectLst/>
                <a:latin typeface="+mn-lt"/>
                <a:ea typeface="Calibri"/>
                <a:cs typeface="Times New Roman"/>
              </a:rPr>
              <a:t>Eggenberger</a:t>
            </a:r>
            <a:r>
              <a:rPr lang="en-US" sz="1200" dirty="0" smtClean="0">
                <a:effectLst/>
                <a:latin typeface="+mn-lt"/>
                <a:ea typeface="Calibri"/>
                <a:cs typeface="Times New Roman"/>
              </a:rPr>
              <a:t>, Keller and </a:t>
            </a:r>
            <a:r>
              <a:rPr lang="en-US" sz="1200" dirty="0" err="1" smtClean="0">
                <a:effectLst/>
                <a:latin typeface="+mn-lt"/>
                <a:ea typeface="Calibri"/>
                <a:cs typeface="Times New Roman"/>
              </a:rPr>
              <a:t>Locsin</a:t>
            </a:r>
            <a:r>
              <a:rPr lang="en-US" sz="1200" dirty="0" smtClean="0">
                <a:effectLst/>
                <a:latin typeface="+mn-lt"/>
                <a:ea typeface="Calibri"/>
                <a:cs typeface="Times New Roman"/>
              </a:rPr>
              <a:t>, 2010, p.24). </a:t>
            </a:r>
          </a:p>
          <a:p>
            <a:pPr marL="0" marR="0">
              <a:lnSpc>
                <a:spcPct val="200000"/>
              </a:lnSpc>
              <a:spcBef>
                <a:spcPts val="0"/>
              </a:spcBef>
              <a:spcAft>
                <a:spcPts val="1000"/>
              </a:spcAft>
            </a:pPr>
            <a:r>
              <a:rPr lang="en-US" sz="1200" dirty="0" smtClean="0">
                <a:effectLst/>
                <a:latin typeface="+mn-lt"/>
                <a:ea typeface="Calibri"/>
                <a:cs typeface="Times New Roman"/>
              </a:rPr>
              <a:t>	 Another secondary source used in this research study was </a:t>
            </a:r>
            <a:r>
              <a:rPr lang="en-US" sz="1200" dirty="0" err="1" smtClean="0">
                <a:effectLst/>
                <a:latin typeface="+mn-lt"/>
                <a:ea typeface="Calibri"/>
                <a:cs typeface="Times New Roman"/>
              </a:rPr>
              <a:t>Mayeroff’s</a:t>
            </a:r>
            <a:r>
              <a:rPr lang="en-US" sz="1200" dirty="0" smtClean="0">
                <a:effectLst/>
                <a:latin typeface="+mn-lt"/>
                <a:ea typeface="Calibri"/>
                <a:cs typeface="Times New Roman"/>
              </a:rPr>
              <a:t> On caring (1971). This article’s information also provided a way to analyze the caring behaviors of the subjects. </a:t>
            </a:r>
            <a:r>
              <a:rPr lang="en-US" sz="1200" dirty="0" err="1" smtClean="0">
                <a:effectLst/>
                <a:latin typeface="+mn-lt"/>
                <a:ea typeface="Calibri"/>
                <a:cs typeface="Times New Roman"/>
              </a:rPr>
              <a:t>Mayeroff</a:t>
            </a:r>
            <a:r>
              <a:rPr lang="en-US" sz="1200" dirty="0" smtClean="0">
                <a:effectLst/>
                <a:latin typeface="+mn-lt"/>
                <a:ea typeface="Calibri"/>
                <a:cs typeface="Times New Roman"/>
              </a:rPr>
              <a:t> (1971) defines caring ingredients of knowing, alternating rhythms, honesty and trust as part of the “briefing” process of the research study as explained by </a:t>
            </a:r>
            <a:r>
              <a:rPr lang="en-US" sz="1200" dirty="0" err="1" smtClean="0">
                <a:effectLst/>
                <a:latin typeface="+mn-lt"/>
                <a:ea typeface="Calibri"/>
                <a:cs typeface="Times New Roman"/>
              </a:rPr>
              <a:t>Eggenberger</a:t>
            </a:r>
            <a:r>
              <a:rPr lang="en-US" sz="1200" dirty="0" smtClean="0">
                <a:effectLst/>
                <a:latin typeface="+mn-lt"/>
                <a:ea typeface="Calibri"/>
                <a:cs typeface="Times New Roman"/>
              </a:rPr>
              <a:t>, Keller, &amp; </a:t>
            </a:r>
            <a:r>
              <a:rPr lang="en-US" sz="1200" dirty="0" err="1" smtClean="0">
                <a:effectLst/>
                <a:latin typeface="+mn-lt"/>
                <a:ea typeface="Calibri"/>
                <a:cs typeface="Times New Roman"/>
              </a:rPr>
              <a:t>Locsin</a:t>
            </a:r>
            <a:r>
              <a:rPr lang="en-US" sz="1200" dirty="0" smtClean="0">
                <a:effectLst/>
                <a:latin typeface="+mn-lt"/>
                <a:ea typeface="Calibri"/>
                <a:cs typeface="Times New Roman"/>
              </a:rPr>
              <a:t> (2010).  </a:t>
            </a:r>
          </a:p>
          <a:p>
            <a:pPr marL="0" marR="0">
              <a:lnSpc>
                <a:spcPct val="200000"/>
              </a:lnSpc>
              <a:spcBef>
                <a:spcPts val="0"/>
              </a:spcBef>
              <a:spcAft>
                <a:spcPts val="1000"/>
              </a:spcAft>
            </a:pPr>
            <a:r>
              <a:rPr lang="en-US" sz="1200" dirty="0" smtClean="0">
                <a:effectLst/>
                <a:latin typeface="+mn-lt"/>
                <a:ea typeface="Calibri"/>
                <a:cs typeface="Times New Roman"/>
              </a:rPr>
              <a:t>	Carper (1978) was published 33 years ago; thus there is a question as to its use in this study given it is not current, or recently published. Its work gave researchers a way to analyze objective data by applying Carper’s ways of knowing, given that observing caring cannot be mathematically calculated. Therefore, its relevance was appropriate in this research study. </a:t>
            </a:r>
            <a:r>
              <a:rPr lang="en-US" sz="1200" dirty="0" err="1" smtClean="0">
                <a:effectLst/>
                <a:latin typeface="+mn-lt"/>
                <a:ea typeface="Calibri"/>
                <a:cs typeface="Times New Roman"/>
              </a:rPr>
              <a:t>Mayeroff</a:t>
            </a:r>
            <a:r>
              <a:rPr lang="en-US" sz="1200" dirty="0" smtClean="0">
                <a:effectLst/>
                <a:latin typeface="+mn-lt"/>
                <a:ea typeface="Calibri"/>
                <a:cs typeface="Times New Roman"/>
              </a:rPr>
              <a:t> (1971) is also not current, but however provides a relevant and additional technique in procuring analysis of the research study data.</a:t>
            </a:r>
          </a:p>
          <a:p>
            <a:pPr marL="457200" marR="0" indent="-457200" algn="ctr">
              <a:lnSpc>
                <a:spcPct val="200000"/>
              </a:lnSpc>
              <a:spcBef>
                <a:spcPts val="0"/>
              </a:spcBef>
              <a:spcAft>
                <a:spcPts val="1000"/>
              </a:spcAft>
            </a:pPr>
            <a:r>
              <a:rPr lang="en-US" sz="1200" dirty="0" smtClean="0">
                <a:effectLst/>
                <a:latin typeface="+mn-lt"/>
                <a:ea typeface="Calibri"/>
                <a:cs typeface="Times New Roman"/>
              </a:rPr>
              <a:t>References</a:t>
            </a:r>
          </a:p>
          <a:p>
            <a:pPr marL="457200" marR="0" indent="-457200">
              <a:lnSpc>
                <a:spcPct val="200000"/>
              </a:lnSpc>
              <a:spcBef>
                <a:spcPts val="0"/>
              </a:spcBef>
              <a:spcAft>
                <a:spcPts val="1000"/>
              </a:spcAft>
            </a:pPr>
            <a:r>
              <a:rPr lang="en-US" sz="1200" dirty="0" smtClean="0">
                <a:effectLst/>
                <a:latin typeface="+mn-lt"/>
                <a:ea typeface="Calibri"/>
                <a:cs typeface="Times New Roman"/>
              </a:rPr>
              <a:t>Burns, N., &amp; Grove, S. (2009) The evolution of evidence-based practice nursing. In </a:t>
            </a:r>
            <a:r>
              <a:rPr lang="en-US" sz="1200" i="1" dirty="0" smtClean="0">
                <a:effectLst/>
                <a:latin typeface="+mn-lt"/>
                <a:ea typeface="Calibri"/>
                <a:cs typeface="Times New Roman"/>
              </a:rPr>
              <a:t>The practice of nursing research: Appraisal, synthesis, and generation of evidence </a:t>
            </a:r>
            <a:r>
              <a:rPr lang="en-US" sz="1200" dirty="0" smtClean="0">
                <a:effectLst/>
                <a:latin typeface="+mn-lt"/>
                <a:ea typeface="Calibri"/>
                <a:cs typeface="Times New Roman"/>
              </a:rPr>
              <a:t>(6</a:t>
            </a:r>
            <a:r>
              <a:rPr lang="en-US" sz="1200" baseline="30000" dirty="0" smtClean="0">
                <a:effectLst/>
                <a:latin typeface="+mn-lt"/>
                <a:ea typeface="Calibri"/>
                <a:cs typeface="Times New Roman"/>
              </a:rPr>
              <a:t>th</a:t>
            </a:r>
            <a:r>
              <a:rPr lang="en-US" sz="1200" dirty="0" smtClean="0">
                <a:effectLst/>
                <a:latin typeface="+mn-lt"/>
                <a:ea typeface="Calibri"/>
                <a:cs typeface="Times New Roman"/>
              </a:rPr>
              <a:t> ed.). </a:t>
            </a:r>
            <a:r>
              <a:rPr lang="en-US" sz="1200" dirty="0" err="1" smtClean="0">
                <a:effectLst/>
                <a:latin typeface="+mn-lt"/>
                <a:ea typeface="Calibri"/>
                <a:cs typeface="Times New Roman"/>
              </a:rPr>
              <a:t>St.Louis</a:t>
            </a:r>
            <a:r>
              <a:rPr lang="en-US" sz="1200" dirty="0" smtClean="0">
                <a:effectLst/>
                <a:latin typeface="+mn-lt"/>
                <a:ea typeface="Calibri"/>
                <a:cs typeface="Times New Roman"/>
              </a:rPr>
              <a:t>, MO: Saunders Elsevier. </a:t>
            </a:r>
          </a:p>
          <a:p>
            <a:pPr marL="457200" marR="0" indent="-457200">
              <a:lnSpc>
                <a:spcPct val="200000"/>
              </a:lnSpc>
              <a:spcBef>
                <a:spcPts val="0"/>
              </a:spcBef>
              <a:spcAft>
                <a:spcPts val="1000"/>
              </a:spcAft>
            </a:pPr>
            <a:r>
              <a:rPr lang="en-US" sz="1200" dirty="0" err="1" smtClean="0">
                <a:effectLst/>
                <a:latin typeface="+mn-lt"/>
                <a:ea typeface="Calibri"/>
                <a:cs typeface="Times New Roman"/>
              </a:rPr>
              <a:t>Eggenberger</a:t>
            </a:r>
            <a:r>
              <a:rPr lang="en-US" sz="1200" dirty="0" smtClean="0">
                <a:effectLst/>
                <a:latin typeface="+mn-lt"/>
                <a:ea typeface="Calibri"/>
                <a:cs typeface="Times New Roman"/>
              </a:rPr>
              <a:t>, T., Keller, K., &amp; </a:t>
            </a:r>
            <a:r>
              <a:rPr lang="en-US" sz="1200" dirty="0" err="1" smtClean="0">
                <a:effectLst/>
                <a:latin typeface="+mn-lt"/>
                <a:ea typeface="Calibri"/>
                <a:cs typeface="Times New Roman"/>
              </a:rPr>
              <a:t>Locsin</a:t>
            </a:r>
            <a:r>
              <a:rPr lang="en-US" sz="1200" dirty="0" smtClean="0">
                <a:effectLst/>
                <a:latin typeface="+mn-lt"/>
                <a:ea typeface="Calibri"/>
                <a:cs typeface="Times New Roman"/>
              </a:rPr>
              <a:t>, R., (2010). Valuing caring behaviors within 	simulated emergent nursing situations. In </a:t>
            </a:r>
            <a:r>
              <a:rPr lang="en-US" sz="1200" i="1" dirty="0" smtClean="0">
                <a:effectLst/>
                <a:latin typeface="+mn-lt"/>
                <a:ea typeface="Calibri"/>
                <a:cs typeface="Times New Roman"/>
              </a:rPr>
              <a:t>International Journal of Human Caring</a:t>
            </a:r>
            <a:r>
              <a:rPr lang="en-US" sz="1200" dirty="0" smtClean="0">
                <a:effectLst/>
                <a:latin typeface="+mn-lt"/>
                <a:ea typeface="Calibri"/>
                <a:cs typeface="Times New Roman"/>
              </a:rPr>
              <a:t>, </a:t>
            </a:r>
            <a:r>
              <a:rPr lang="en-US" sz="1200" i="1" dirty="0" smtClean="0">
                <a:effectLst/>
                <a:latin typeface="+mn-lt"/>
                <a:ea typeface="Calibri"/>
                <a:cs typeface="Times New Roman"/>
              </a:rPr>
              <a:t>14</a:t>
            </a:r>
            <a:r>
              <a:rPr lang="en-US" sz="1200" dirty="0" smtClean="0">
                <a:effectLst/>
                <a:latin typeface="+mn-lt"/>
                <a:ea typeface="Calibri"/>
                <a:cs typeface="Times New Roman"/>
              </a:rPr>
              <a:t>(2), 23-29.</a:t>
            </a:r>
          </a:p>
          <a:p>
            <a:pPr marL="457200" marR="0" indent="-457200">
              <a:lnSpc>
                <a:spcPct val="200000"/>
              </a:lnSpc>
              <a:spcBef>
                <a:spcPts val="0"/>
              </a:spcBef>
              <a:spcAft>
                <a:spcPts val="1000"/>
              </a:spcAft>
            </a:pPr>
            <a:r>
              <a:rPr lang="en-US" sz="1200" dirty="0" smtClean="0">
                <a:effectLst/>
                <a:latin typeface="+mn-lt"/>
                <a:ea typeface="Calibri"/>
                <a:cs typeface="Times New Roman"/>
              </a:rPr>
              <a:t> </a:t>
            </a:r>
          </a:p>
          <a:p>
            <a:pPr marL="0" marR="0">
              <a:lnSpc>
                <a:spcPct val="115000"/>
              </a:lnSpc>
              <a:spcBef>
                <a:spcPts val="0"/>
              </a:spcBef>
              <a:spcAft>
                <a:spcPts val="1000"/>
              </a:spcAft>
            </a:pPr>
            <a:endParaRPr lang="en-US" dirty="0"/>
          </a:p>
        </p:txBody>
      </p:sp>
      <p:sp>
        <p:nvSpPr>
          <p:cNvPr id="4" name="Slide Number Placeholder 3"/>
          <p:cNvSpPr>
            <a:spLocks noGrp="1"/>
          </p:cNvSpPr>
          <p:nvPr>
            <p:ph type="sldNum" sz="quarter" idx="10"/>
          </p:nvPr>
        </p:nvSpPr>
        <p:spPr/>
        <p:txBody>
          <a:bodyPr/>
          <a:lstStyle/>
          <a:p>
            <a:fld id="{3D33C7A4-744E-4AC5-B8C4-C36D5279B693}" type="slidenum">
              <a:rPr lang="en-US" smtClean="0"/>
              <a:t>11</a:t>
            </a:fld>
            <a:endParaRPr lang="en-US"/>
          </a:p>
        </p:txBody>
      </p:sp>
    </p:spTree>
    <p:extLst>
      <p:ext uri="{BB962C8B-B14F-4D97-AF65-F5344CB8AC3E}">
        <p14:creationId xmlns:p14="http://schemas.microsoft.com/office/powerpoint/2010/main" val="42214355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nSpc>
                <a:spcPct val="200000"/>
              </a:lnSpc>
              <a:spcBef>
                <a:spcPts val="0"/>
              </a:spcBef>
              <a:spcAft>
                <a:spcPts val="1000"/>
              </a:spcAft>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	</a:t>
            </a:r>
            <a:r>
              <a:rPr lang="en-US" sz="1200" dirty="0" err="1" smtClean="0">
                <a:effectLst/>
                <a:latin typeface="+mn-lt"/>
                <a:ea typeface="Calibri"/>
                <a:cs typeface="Times New Roman"/>
              </a:rPr>
              <a:t>Eggenberger</a:t>
            </a:r>
            <a:r>
              <a:rPr lang="en-US" sz="1200" dirty="0" smtClean="0">
                <a:effectLst/>
                <a:latin typeface="+mn-lt"/>
                <a:ea typeface="Calibri"/>
                <a:cs typeface="Times New Roman"/>
              </a:rPr>
              <a:t>, Keller, &amp; </a:t>
            </a:r>
            <a:r>
              <a:rPr lang="en-US" sz="1200" dirty="0" err="1" smtClean="0">
                <a:effectLst/>
                <a:latin typeface="+mn-lt"/>
                <a:ea typeface="Calibri"/>
                <a:cs typeface="Times New Roman"/>
              </a:rPr>
              <a:t>Locsin</a:t>
            </a:r>
            <a:r>
              <a:rPr lang="en-US" sz="1200" dirty="0" smtClean="0">
                <a:effectLst/>
                <a:latin typeface="+mn-lt"/>
                <a:ea typeface="Calibri"/>
                <a:cs typeface="Times New Roman"/>
              </a:rPr>
              <a:t> (2010) explore the use of simulated technology in creating a learning experience for students and their caregiving techniques. Their belief is that the new generation of nurses that are being educated require their teaching in different ways than previous nursing classroom conduct. Furthermore, </a:t>
            </a:r>
            <a:r>
              <a:rPr lang="en-US" sz="1200" dirty="0" err="1" smtClean="0">
                <a:effectLst/>
                <a:latin typeface="+mn-lt"/>
                <a:ea typeface="Calibri"/>
                <a:cs typeface="Times New Roman"/>
              </a:rPr>
              <a:t>Eggenberger</a:t>
            </a:r>
            <a:r>
              <a:rPr lang="en-US" sz="1200" dirty="0" smtClean="0">
                <a:effectLst/>
                <a:latin typeface="+mn-lt"/>
                <a:ea typeface="Calibri"/>
                <a:cs typeface="Times New Roman"/>
              </a:rPr>
              <a:t>, Keller, &amp; </a:t>
            </a:r>
            <a:r>
              <a:rPr lang="en-US" sz="1200" dirty="0" err="1" smtClean="0">
                <a:effectLst/>
                <a:latin typeface="+mn-lt"/>
                <a:ea typeface="Calibri"/>
                <a:cs typeface="Times New Roman"/>
              </a:rPr>
              <a:t>Locsin</a:t>
            </a:r>
            <a:r>
              <a:rPr lang="en-US" sz="1200" dirty="0" smtClean="0">
                <a:effectLst/>
                <a:latin typeface="+mn-lt"/>
                <a:ea typeface="Calibri"/>
                <a:cs typeface="Times New Roman"/>
              </a:rPr>
              <a:t> (2010) question the way that caring is taught, and whether it can be taught at all. They state, “there is not much data assuring the quality of teaching and learning caring within simulated nursing scenarios” (p. 24). </a:t>
            </a:r>
          </a:p>
          <a:p>
            <a:pPr marL="0" marR="0">
              <a:lnSpc>
                <a:spcPct val="200000"/>
              </a:lnSpc>
              <a:spcBef>
                <a:spcPts val="0"/>
              </a:spcBef>
              <a:spcAft>
                <a:spcPts val="1000"/>
              </a:spcAft>
            </a:pPr>
            <a:r>
              <a:rPr lang="en-US" sz="1200" dirty="0" smtClean="0">
                <a:effectLst/>
                <a:latin typeface="+mn-lt"/>
                <a:ea typeface="Calibri"/>
                <a:cs typeface="Times New Roman"/>
              </a:rPr>
              <a:t>	 Historically, teaching has always been done in a regular classroom setting with desks and a chalkboard, an instructor lecturing in the front of the class. With simulation technology use, nursing students are provided with a real life scenario and meet an ever changing nursing environment and patient situation through a computer. This then creates the opportunity for students to explore not only their technical skills but also their caregiving tactics, and how their caring develops for their patients (</a:t>
            </a:r>
            <a:r>
              <a:rPr lang="en-US" sz="1200" dirty="0" err="1" smtClean="0">
                <a:effectLst/>
                <a:latin typeface="+mn-lt"/>
                <a:ea typeface="Calibri"/>
                <a:cs typeface="Times New Roman"/>
              </a:rPr>
              <a:t>Eggenberger</a:t>
            </a:r>
            <a:r>
              <a:rPr lang="en-US" sz="1200" dirty="0" smtClean="0">
                <a:effectLst/>
                <a:latin typeface="+mn-lt"/>
                <a:ea typeface="Calibri"/>
                <a:cs typeface="Times New Roman"/>
              </a:rPr>
              <a:t>, Keller &amp; </a:t>
            </a:r>
            <a:r>
              <a:rPr lang="en-US" sz="1200" dirty="0" err="1" smtClean="0">
                <a:effectLst/>
                <a:latin typeface="+mn-lt"/>
                <a:ea typeface="Calibri"/>
                <a:cs typeface="Times New Roman"/>
              </a:rPr>
              <a:t>Locsin</a:t>
            </a:r>
            <a:r>
              <a:rPr lang="en-US" sz="1200" dirty="0" smtClean="0">
                <a:effectLst/>
                <a:latin typeface="+mn-lt"/>
                <a:ea typeface="Calibri"/>
                <a:cs typeface="Times New Roman"/>
              </a:rPr>
              <a:t>, 2010, p.25).  </a:t>
            </a:r>
          </a:p>
          <a:p>
            <a:pPr marL="0" marR="0">
              <a:lnSpc>
                <a:spcPct val="200000"/>
              </a:lnSpc>
              <a:spcBef>
                <a:spcPts val="0"/>
              </a:spcBef>
              <a:spcAft>
                <a:spcPts val="1000"/>
              </a:spcAft>
            </a:pPr>
            <a:r>
              <a:rPr lang="en-US" sz="1200" dirty="0" smtClean="0">
                <a:effectLst/>
                <a:latin typeface="+mn-lt"/>
                <a:ea typeface="Calibri"/>
                <a:cs typeface="Times New Roman"/>
              </a:rPr>
              <a:t>	 </a:t>
            </a:r>
            <a:r>
              <a:rPr lang="en-US" sz="1200" dirty="0" err="1" smtClean="0">
                <a:effectLst/>
                <a:latin typeface="+mn-lt"/>
                <a:ea typeface="Calibri"/>
                <a:cs typeface="Times New Roman"/>
              </a:rPr>
              <a:t>Eggenberger</a:t>
            </a:r>
            <a:r>
              <a:rPr lang="en-US" sz="1200" dirty="0" smtClean="0">
                <a:effectLst/>
                <a:latin typeface="+mn-lt"/>
                <a:ea typeface="Calibri"/>
                <a:cs typeface="Times New Roman"/>
              </a:rPr>
              <a:t> et al. (2010) recognize the expansion of technologic methods; podcasts, iPhones, and web browsing are necessary to adapt to this new wave of education (p.23). By incorporating simulation technology in the classroom, an alternative method can be introduced in meeting these new changes head on, and still provide a beneficial learning environment and awareness of the way the nursing profession develops care for their patients (</a:t>
            </a:r>
            <a:r>
              <a:rPr lang="en-US" sz="1200" dirty="0" err="1" smtClean="0">
                <a:effectLst/>
                <a:latin typeface="+mn-lt"/>
                <a:ea typeface="Calibri"/>
                <a:cs typeface="Times New Roman"/>
              </a:rPr>
              <a:t>Eggenberger</a:t>
            </a:r>
            <a:r>
              <a:rPr lang="en-US" sz="1200" dirty="0" smtClean="0">
                <a:effectLst/>
                <a:latin typeface="+mn-lt"/>
                <a:ea typeface="Calibri"/>
                <a:cs typeface="Times New Roman"/>
              </a:rPr>
              <a:t>, Keller, &amp; </a:t>
            </a:r>
            <a:r>
              <a:rPr lang="en-US" sz="1200" dirty="0" err="1" smtClean="0">
                <a:effectLst/>
                <a:latin typeface="+mn-lt"/>
                <a:ea typeface="Calibri"/>
                <a:cs typeface="Times New Roman"/>
              </a:rPr>
              <a:t>Locsin</a:t>
            </a:r>
            <a:r>
              <a:rPr lang="en-US" sz="1200" dirty="0" smtClean="0">
                <a:effectLst/>
                <a:latin typeface="+mn-lt"/>
                <a:ea typeface="Calibri"/>
                <a:cs typeface="Times New Roman"/>
              </a:rPr>
              <a:t>, 2010, p.24).  Caring is a core aspect of nursing practice. Therefore, any means that provide the nursing profession with a way to improve better caregiving should be explored and implemented.</a:t>
            </a:r>
          </a:p>
          <a:p>
            <a:pPr marL="457200" marR="0" indent="-457200" algn="ctr">
              <a:lnSpc>
                <a:spcPct val="200000"/>
              </a:lnSpc>
              <a:spcBef>
                <a:spcPts val="0"/>
              </a:spcBef>
              <a:spcAft>
                <a:spcPts val="1000"/>
              </a:spcAft>
            </a:pPr>
            <a:r>
              <a:rPr lang="en-US" sz="1200" dirty="0" smtClean="0">
                <a:effectLst/>
                <a:latin typeface="+mn-lt"/>
                <a:ea typeface="Calibri"/>
                <a:cs typeface="Times New Roman"/>
              </a:rPr>
              <a:t>References</a:t>
            </a:r>
          </a:p>
          <a:p>
            <a:pPr marL="457200" marR="0" indent="-457200">
              <a:lnSpc>
                <a:spcPct val="200000"/>
              </a:lnSpc>
              <a:spcBef>
                <a:spcPts val="0"/>
              </a:spcBef>
              <a:spcAft>
                <a:spcPts val="1000"/>
              </a:spcAft>
            </a:pPr>
            <a:r>
              <a:rPr lang="en-US" sz="1200" dirty="0" err="1" smtClean="0">
                <a:effectLst/>
                <a:latin typeface="+mn-lt"/>
                <a:ea typeface="Calibri"/>
                <a:cs typeface="Times New Roman"/>
              </a:rPr>
              <a:t>Eggenberger</a:t>
            </a:r>
            <a:r>
              <a:rPr lang="en-US" sz="1200" dirty="0" smtClean="0">
                <a:effectLst/>
                <a:latin typeface="+mn-lt"/>
                <a:ea typeface="Calibri"/>
                <a:cs typeface="Times New Roman"/>
              </a:rPr>
              <a:t>, T., Keller, K., &amp; </a:t>
            </a:r>
            <a:r>
              <a:rPr lang="en-US" sz="1200" dirty="0" err="1" smtClean="0">
                <a:effectLst/>
                <a:latin typeface="+mn-lt"/>
                <a:ea typeface="Calibri"/>
                <a:cs typeface="Times New Roman"/>
              </a:rPr>
              <a:t>Locsin</a:t>
            </a:r>
            <a:r>
              <a:rPr lang="en-US" sz="1200" dirty="0" smtClean="0">
                <a:effectLst/>
                <a:latin typeface="+mn-lt"/>
                <a:ea typeface="Calibri"/>
                <a:cs typeface="Times New Roman"/>
              </a:rPr>
              <a:t>, R., (2010). Valuing caring behaviors within simulated emergent nursing situations. In </a:t>
            </a:r>
            <a:r>
              <a:rPr lang="en-US" sz="1200" i="1" dirty="0" smtClean="0">
                <a:effectLst/>
                <a:latin typeface="+mn-lt"/>
                <a:ea typeface="Calibri"/>
                <a:cs typeface="Times New Roman"/>
              </a:rPr>
              <a:t>International Journal of Human Caring</a:t>
            </a:r>
            <a:r>
              <a:rPr lang="en-US" sz="1200" dirty="0" smtClean="0">
                <a:effectLst/>
                <a:latin typeface="+mn-lt"/>
                <a:ea typeface="Calibri"/>
                <a:cs typeface="Times New Roman"/>
              </a:rPr>
              <a:t>, </a:t>
            </a:r>
            <a:r>
              <a:rPr lang="en-US" sz="1200" i="1" dirty="0" smtClean="0">
                <a:effectLst/>
                <a:latin typeface="+mn-lt"/>
                <a:ea typeface="Calibri"/>
                <a:cs typeface="Times New Roman"/>
              </a:rPr>
              <a:t>14</a:t>
            </a:r>
            <a:r>
              <a:rPr lang="en-US" sz="1200" dirty="0" smtClean="0">
                <a:effectLst/>
                <a:latin typeface="+mn-lt"/>
                <a:ea typeface="Calibri"/>
                <a:cs typeface="Times New Roman"/>
              </a:rPr>
              <a:t>(2), 23-29.</a:t>
            </a:r>
          </a:p>
          <a:p>
            <a:pPr marL="0" marR="0" lvl="0" indent="0" algn="l" defTabSz="914400" rtl="0" eaLnBrk="1" fontAlgn="base"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3D33C7A4-744E-4AC5-B8C4-C36D5279B693}" type="slidenum">
              <a:rPr lang="en-US" smtClean="0"/>
              <a:t>12</a:t>
            </a:fld>
            <a:endParaRPr lang="en-US"/>
          </a:p>
        </p:txBody>
      </p:sp>
    </p:spTree>
    <p:extLst>
      <p:ext uri="{BB962C8B-B14F-4D97-AF65-F5344CB8AC3E}">
        <p14:creationId xmlns:p14="http://schemas.microsoft.com/office/powerpoint/2010/main" val="8868590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nSpc>
                <a:spcPct val="200000"/>
              </a:lnSpc>
              <a:spcBef>
                <a:spcPts val="0"/>
              </a:spcBef>
              <a:spcAft>
                <a:spcPts val="1000"/>
              </a:spcAft>
            </a:pPr>
            <a:r>
              <a:rPr lang="en-US" sz="1200" dirty="0" err="1" smtClean="0">
                <a:effectLst/>
                <a:latin typeface="+mn-lt"/>
                <a:ea typeface="Calibri"/>
                <a:cs typeface="Times New Roman"/>
              </a:rPr>
              <a:t>Eggenberger</a:t>
            </a:r>
            <a:r>
              <a:rPr lang="en-US" sz="1200" dirty="0" smtClean="0">
                <a:effectLst/>
                <a:latin typeface="+mn-lt"/>
                <a:ea typeface="Calibri"/>
                <a:cs typeface="Times New Roman"/>
              </a:rPr>
              <a:t>, Keller and </a:t>
            </a:r>
            <a:r>
              <a:rPr lang="en-US" sz="1200" dirty="0" err="1" smtClean="0">
                <a:effectLst/>
                <a:latin typeface="+mn-lt"/>
                <a:ea typeface="Calibri"/>
                <a:cs typeface="Times New Roman"/>
              </a:rPr>
              <a:t>Locsin</a:t>
            </a:r>
            <a:r>
              <a:rPr lang="en-US" sz="1200" dirty="0" smtClean="0">
                <a:effectLst/>
                <a:latin typeface="+mn-lt"/>
                <a:ea typeface="Calibri"/>
                <a:cs typeface="Times New Roman"/>
              </a:rPr>
              <a:t> (2010) obtained their informed consent by first receiving approval to conduct the study from the university’s Institutional Review Board (p.24). The subjects they used were 77 students in a nursing practice course that was scheduled to require a simulation experience as part of the curriculum (</a:t>
            </a:r>
            <a:r>
              <a:rPr lang="en-US" sz="1200" dirty="0" err="1" smtClean="0">
                <a:effectLst/>
                <a:latin typeface="+mn-lt"/>
                <a:ea typeface="Calibri"/>
                <a:cs typeface="Times New Roman"/>
              </a:rPr>
              <a:t>Eggenberger</a:t>
            </a:r>
            <a:r>
              <a:rPr lang="en-US" sz="1200" dirty="0" smtClean="0">
                <a:effectLst/>
                <a:latin typeface="+mn-lt"/>
                <a:ea typeface="Calibri"/>
                <a:cs typeface="Times New Roman"/>
              </a:rPr>
              <a:t>, Keller &amp; </a:t>
            </a:r>
            <a:r>
              <a:rPr lang="en-US" sz="1200" dirty="0" err="1" smtClean="0">
                <a:effectLst/>
                <a:latin typeface="+mn-lt"/>
                <a:ea typeface="Calibri"/>
                <a:cs typeface="Times New Roman"/>
              </a:rPr>
              <a:t>Locsin</a:t>
            </a:r>
            <a:r>
              <a:rPr lang="en-US" sz="1200" dirty="0" smtClean="0">
                <a:effectLst/>
                <a:latin typeface="+mn-lt"/>
                <a:ea typeface="Calibri"/>
                <a:cs typeface="Times New Roman"/>
              </a:rPr>
              <a:t>, 2010, p.25).  Before the simulation, the students were asked whether they would be interested in participating in a study that focused on evaluating caring behaviors using simulation technology. </a:t>
            </a:r>
          </a:p>
          <a:p>
            <a:pPr marL="0" marR="0">
              <a:lnSpc>
                <a:spcPct val="200000"/>
              </a:lnSpc>
              <a:spcBef>
                <a:spcPts val="0"/>
              </a:spcBef>
              <a:spcAft>
                <a:spcPts val="1000"/>
              </a:spcAft>
            </a:pPr>
            <a:r>
              <a:rPr lang="en-US" sz="1200" dirty="0" smtClean="0">
                <a:effectLst/>
                <a:latin typeface="+mn-lt"/>
                <a:ea typeface="Calibri"/>
                <a:cs typeface="Times New Roman"/>
              </a:rPr>
              <a:t>	The study was then discussed with the students and voluntary participation was inquired. (</a:t>
            </a:r>
            <a:r>
              <a:rPr lang="en-US" sz="1200" dirty="0" err="1" smtClean="0">
                <a:effectLst/>
                <a:latin typeface="+mn-lt"/>
                <a:ea typeface="Calibri"/>
                <a:cs typeface="Times New Roman"/>
              </a:rPr>
              <a:t>Eggenberger</a:t>
            </a:r>
            <a:r>
              <a:rPr lang="en-US" sz="1200" dirty="0" smtClean="0">
                <a:effectLst/>
                <a:latin typeface="+mn-lt"/>
                <a:ea typeface="Calibri"/>
                <a:cs typeface="Times New Roman"/>
              </a:rPr>
              <a:t>, Keller, &amp; </a:t>
            </a:r>
            <a:r>
              <a:rPr lang="en-US" sz="1200" dirty="0" err="1" smtClean="0">
                <a:effectLst/>
                <a:latin typeface="+mn-lt"/>
                <a:ea typeface="Calibri"/>
                <a:cs typeface="Times New Roman"/>
              </a:rPr>
              <a:t>Locsin</a:t>
            </a:r>
            <a:r>
              <a:rPr lang="en-US" sz="1200" dirty="0" smtClean="0">
                <a:effectLst/>
                <a:latin typeface="+mn-lt"/>
                <a:ea typeface="Calibri"/>
                <a:cs typeface="Times New Roman"/>
              </a:rPr>
              <a:t>, 2010, p.24)There were clear expectations and outcomes that were outlined regarding participating in the study; participation or lack thereof would not change their grade and it was not criteria for a grade. </a:t>
            </a:r>
          </a:p>
          <a:p>
            <a:pPr marL="0" marR="0">
              <a:lnSpc>
                <a:spcPct val="200000"/>
              </a:lnSpc>
              <a:spcBef>
                <a:spcPts val="0"/>
              </a:spcBef>
              <a:spcAft>
                <a:spcPts val="1000"/>
              </a:spcAft>
            </a:pPr>
            <a:r>
              <a:rPr lang="en-US" sz="1200" dirty="0" smtClean="0">
                <a:effectLst/>
                <a:latin typeface="+mn-lt"/>
                <a:ea typeface="Calibri"/>
                <a:cs typeface="Times New Roman"/>
              </a:rPr>
              <a:t>	The students were also allotted time to obtain answers to any questions or concerns regarding the participation. (</a:t>
            </a:r>
            <a:r>
              <a:rPr lang="en-US" sz="1200" dirty="0" err="1" smtClean="0">
                <a:effectLst/>
                <a:latin typeface="+mn-lt"/>
                <a:ea typeface="Calibri"/>
                <a:cs typeface="Times New Roman"/>
              </a:rPr>
              <a:t>Eggenberger</a:t>
            </a:r>
            <a:r>
              <a:rPr lang="en-US" sz="1200" dirty="0" smtClean="0">
                <a:effectLst/>
                <a:latin typeface="+mn-lt"/>
                <a:ea typeface="Calibri"/>
                <a:cs typeface="Times New Roman"/>
              </a:rPr>
              <a:t>, Keller, &amp;  </a:t>
            </a:r>
            <a:r>
              <a:rPr lang="en-US" sz="1200" dirty="0" err="1" smtClean="0">
                <a:effectLst/>
                <a:latin typeface="+mn-lt"/>
                <a:ea typeface="Calibri"/>
                <a:cs typeface="Times New Roman"/>
              </a:rPr>
              <a:t>Locsin</a:t>
            </a:r>
            <a:r>
              <a:rPr lang="en-US" sz="1200" dirty="0" smtClean="0">
                <a:effectLst/>
                <a:latin typeface="+mn-lt"/>
                <a:ea typeface="Calibri"/>
                <a:cs typeface="Times New Roman"/>
              </a:rPr>
              <a:t>, 2010, p.23) While this study did obtain voluntary participation from its subjects, it was not made clear whether every aspect of informed consent was covered during the discussion with the subjects. </a:t>
            </a:r>
          </a:p>
          <a:p>
            <a:pPr marL="457200" marR="0" indent="-457200" algn="ctr">
              <a:lnSpc>
                <a:spcPct val="200000"/>
              </a:lnSpc>
              <a:spcBef>
                <a:spcPts val="0"/>
              </a:spcBef>
              <a:spcAft>
                <a:spcPts val="1000"/>
              </a:spcAft>
            </a:pPr>
            <a:r>
              <a:rPr lang="en-US" sz="1200" dirty="0" smtClean="0">
                <a:effectLst/>
                <a:latin typeface="+mn-lt"/>
                <a:ea typeface="Calibri"/>
                <a:cs typeface="Times New Roman"/>
              </a:rPr>
              <a:t>References</a:t>
            </a:r>
          </a:p>
          <a:p>
            <a:pPr marL="457200" marR="0" indent="-457200">
              <a:lnSpc>
                <a:spcPct val="200000"/>
              </a:lnSpc>
              <a:spcBef>
                <a:spcPts val="0"/>
              </a:spcBef>
              <a:spcAft>
                <a:spcPts val="1000"/>
              </a:spcAft>
            </a:pPr>
            <a:r>
              <a:rPr lang="en-US" sz="1200" dirty="0" err="1" smtClean="0">
                <a:effectLst/>
                <a:latin typeface="+mn-lt"/>
                <a:ea typeface="Calibri"/>
                <a:cs typeface="Times New Roman"/>
              </a:rPr>
              <a:t>Eggenberger</a:t>
            </a:r>
            <a:r>
              <a:rPr lang="en-US" sz="1200" dirty="0" smtClean="0">
                <a:effectLst/>
                <a:latin typeface="+mn-lt"/>
                <a:ea typeface="Calibri"/>
                <a:cs typeface="Times New Roman"/>
              </a:rPr>
              <a:t>, T., Keller, K., &amp; </a:t>
            </a:r>
            <a:r>
              <a:rPr lang="en-US" sz="1200" dirty="0" err="1" smtClean="0">
                <a:effectLst/>
                <a:latin typeface="+mn-lt"/>
                <a:ea typeface="Calibri"/>
                <a:cs typeface="Times New Roman"/>
              </a:rPr>
              <a:t>Locsin</a:t>
            </a:r>
            <a:r>
              <a:rPr lang="en-US" sz="1200" dirty="0" smtClean="0">
                <a:effectLst/>
                <a:latin typeface="+mn-lt"/>
                <a:ea typeface="Calibri"/>
                <a:cs typeface="Times New Roman"/>
              </a:rPr>
              <a:t>, R., (2010). Valuing caring behaviors within simulated emergent nursing situations. In </a:t>
            </a:r>
            <a:r>
              <a:rPr lang="en-US" sz="1200" i="1" dirty="0" smtClean="0">
                <a:effectLst/>
                <a:latin typeface="+mn-lt"/>
                <a:ea typeface="Calibri"/>
                <a:cs typeface="Times New Roman"/>
              </a:rPr>
              <a:t>International Journal of Human Caring, 14</a:t>
            </a:r>
            <a:r>
              <a:rPr lang="en-US" sz="1200" dirty="0" smtClean="0">
                <a:effectLst/>
                <a:latin typeface="+mn-lt"/>
                <a:ea typeface="Calibri"/>
                <a:cs typeface="Times New Roman"/>
              </a:rPr>
              <a:t>(2), 23-29.</a:t>
            </a:r>
          </a:p>
          <a:p>
            <a:endParaRPr lang="en-US" dirty="0"/>
          </a:p>
        </p:txBody>
      </p:sp>
      <p:sp>
        <p:nvSpPr>
          <p:cNvPr id="4" name="Slide Number Placeholder 3"/>
          <p:cNvSpPr>
            <a:spLocks noGrp="1"/>
          </p:cNvSpPr>
          <p:nvPr>
            <p:ph type="sldNum" sz="quarter" idx="10"/>
          </p:nvPr>
        </p:nvSpPr>
        <p:spPr/>
        <p:txBody>
          <a:bodyPr/>
          <a:lstStyle/>
          <a:p>
            <a:fld id="{3D33C7A4-744E-4AC5-B8C4-C36D5279B693}" type="slidenum">
              <a:rPr lang="en-US" smtClean="0"/>
              <a:t>13</a:t>
            </a:fld>
            <a:endParaRPr lang="en-US"/>
          </a:p>
        </p:txBody>
      </p:sp>
    </p:spTree>
    <p:extLst>
      <p:ext uri="{BB962C8B-B14F-4D97-AF65-F5344CB8AC3E}">
        <p14:creationId xmlns:p14="http://schemas.microsoft.com/office/powerpoint/2010/main" val="31468872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nSpc>
                <a:spcPct val="200000"/>
              </a:lnSpc>
              <a:spcBef>
                <a:spcPts val="0"/>
              </a:spcBef>
              <a:spcAft>
                <a:spcPts val="1000"/>
              </a:spcAft>
            </a:pPr>
            <a:r>
              <a:rPr lang="en-US" sz="1200" dirty="0" smtClean="0">
                <a:effectLst/>
                <a:latin typeface="+mn-lt"/>
                <a:ea typeface="Calibri"/>
                <a:cs typeface="Times New Roman"/>
              </a:rPr>
              <a:t>	Article two compares BNS with </a:t>
            </a:r>
            <a:r>
              <a:rPr lang="en-US" sz="1200" dirty="0" err="1" smtClean="0">
                <a:effectLst/>
                <a:latin typeface="+mn-lt"/>
                <a:ea typeface="Calibri"/>
                <a:cs typeface="Times New Roman"/>
              </a:rPr>
              <a:t>Lidocaine</a:t>
            </a:r>
            <a:r>
              <a:rPr lang="en-US" sz="1200" dirty="0" smtClean="0">
                <a:effectLst/>
                <a:latin typeface="+mn-lt"/>
                <a:ea typeface="Calibri"/>
                <a:cs typeface="Times New Roman"/>
              </a:rPr>
              <a:t> when used as intradermal anesthesia for the placement of IV lines (</a:t>
            </a:r>
            <a:r>
              <a:rPr lang="en-US" sz="1200" dirty="0" err="1" smtClean="0">
                <a:effectLst/>
                <a:latin typeface="+mn-lt"/>
                <a:ea typeface="Calibri"/>
                <a:cs typeface="Times New Roman"/>
              </a:rPr>
              <a:t>Windle</a:t>
            </a:r>
            <a:r>
              <a:rPr lang="en-US" sz="1200" dirty="0" smtClean="0">
                <a:effectLst/>
                <a:latin typeface="+mn-lt"/>
                <a:ea typeface="Calibri"/>
                <a:cs typeface="Times New Roman"/>
              </a:rPr>
              <a:t> et al., 2006, pg. 256).  This study was done to determine if BNS was as effective as </a:t>
            </a:r>
            <a:r>
              <a:rPr lang="en-US" sz="1200" dirty="0" err="1" smtClean="0">
                <a:effectLst/>
                <a:latin typeface="+mn-lt"/>
                <a:ea typeface="Calibri"/>
                <a:cs typeface="Times New Roman"/>
              </a:rPr>
              <a:t>Lidocaine</a:t>
            </a:r>
            <a:r>
              <a:rPr lang="en-US" sz="1200" dirty="0" smtClean="0">
                <a:effectLst/>
                <a:latin typeface="+mn-lt"/>
                <a:ea typeface="Calibri"/>
                <a:cs typeface="Times New Roman"/>
              </a:rPr>
              <a:t> as minimizing the pain associated with IV insertion (</a:t>
            </a:r>
            <a:r>
              <a:rPr lang="en-US" sz="1200" dirty="0" err="1" smtClean="0">
                <a:effectLst/>
                <a:latin typeface="+mn-lt"/>
                <a:ea typeface="Calibri"/>
                <a:cs typeface="Times New Roman"/>
              </a:rPr>
              <a:t>Windle</a:t>
            </a:r>
            <a:r>
              <a:rPr lang="en-US" sz="1200" dirty="0" smtClean="0">
                <a:effectLst/>
                <a:latin typeface="+mn-lt"/>
                <a:ea typeface="Calibri"/>
                <a:cs typeface="Times New Roman"/>
              </a:rPr>
              <a:t> et al., 2006, pg. 256).  If the researchers can prove that BNS works just as well as </a:t>
            </a:r>
            <a:r>
              <a:rPr lang="en-US" sz="1200" dirty="0" err="1" smtClean="0">
                <a:effectLst/>
                <a:latin typeface="+mn-lt"/>
                <a:ea typeface="Calibri"/>
                <a:cs typeface="Times New Roman"/>
              </a:rPr>
              <a:t>Lidocaine</a:t>
            </a:r>
            <a:r>
              <a:rPr lang="en-US" sz="1200" dirty="0" smtClean="0">
                <a:effectLst/>
                <a:latin typeface="+mn-lt"/>
                <a:ea typeface="Calibri"/>
                <a:cs typeface="Times New Roman"/>
              </a:rPr>
              <a:t>, then it can be used as a more cost effective alternative with fewer side effects.</a:t>
            </a:r>
          </a:p>
          <a:p>
            <a:pPr marL="457200" marR="0" indent="-457200" algn="ctr">
              <a:lnSpc>
                <a:spcPct val="200000"/>
              </a:lnSpc>
              <a:spcBef>
                <a:spcPts val="0"/>
              </a:spcBef>
              <a:spcAft>
                <a:spcPts val="1000"/>
              </a:spcAft>
            </a:pPr>
            <a:r>
              <a:rPr lang="en-US" sz="1200" dirty="0" smtClean="0">
                <a:effectLst/>
                <a:latin typeface="+mn-lt"/>
                <a:ea typeface="Calibri"/>
                <a:cs typeface="Times New Roman"/>
              </a:rPr>
              <a:t>References</a:t>
            </a:r>
          </a:p>
          <a:p>
            <a:pPr marL="457200" marR="0" indent="-457200">
              <a:lnSpc>
                <a:spcPct val="200000"/>
              </a:lnSpc>
              <a:spcBef>
                <a:spcPts val="0"/>
              </a:spcBef>
              <a:spcAft>
                <a:spcPts val="1000"/>
              </a:spcAft>
            </a:pPr>
            <a:r>
              <a:rPr lang="en-US" sz="1200" dirty="0" err="1" smtClean="0">
                <a:effectLst/>
                <a:latin typeface="+mn-lt"/>
                <a:ea typeface="Calibri"/>
                <a:cs typeface="Times New Roman"/>
              </a:rPr>
              <a:t>Windle</a:t>
            </a:r>
            <a:r>
              <a:rPr lang="en-US" sz="1200" dirty="0" smtClean="0">
                <a:effectLst/>
                <a:latin typeface="+mn-lt"/>
                <a:ea typeface="Calibri"/>
                <a:cs typeface="Times New Roman"/>
              </a:rPr>
              <a:t>, P., Kwan, M., Warwick, H., </a:t>
            </a:r>
            <a:r>
              <a:rPr lang="en-US" sz="1200" dirty="0" err="1" smtClean="0">
                <a:effectLst/>
                <a:latin typeface="+mn-lt"/>
                <a:ea typeface="Calibri"/>
                <a:cs typeface="Times New Roman"/>
              </a:rPr>
              <a:t>Sibayan</a:t>
            </a:r>
            <a:r>
              <a:rPr lang="en-US" sz="1200" dirty="0" smtClean="0">
                <a:effectLst/>
                <a:latin typeface="+mn-lt"/>
                <a:ea typeface="Calibri"/>
                <a:cs typeface="Times New Roman"/>
              </a:rPr>
              <a:t>, A., Espiritu, C., &amp; </a:t>
            </a:r>
            <a:r>
              <a:rPr lang="en-US" sz="1200" dirty="0" err="1" smtClean="0">
                <a:effectLst/>
                <a:latin typeface="+mn-lt"/>
                <a:ea typeface="Calibri"/>
                <a:cs typeface="Times New Roman"/>
              </a:rPr>
              <a:t>Vergara</a:t>
            </a:r>
            <a:r>
              <a:rPr lang="en-US" sz="1200" dirty="0" smtClean="0">
                <a:effectLst/>
                <a:latin typeface="+mn-lt"/>
                <a:ea typeface="Calibri"/>
                <a:cs typeface="Times New Roman"/>
              </a:rPr>
              <a:t>, J. (2006). Comparison of bacteriostatic normal saline and </a:t>
            </a:r>
            <a:r>
              <a:rPr lang="en-US" sz="1200" dirty="0" err="1" smtClean="0">
                <a:effectLst/>
                <a:latin typeface="+mn-lt"/>
                <a:ea typeface="Calibri"/>
                <a:cs typeface="Times New Roman"/>
              </a:rPr>
              <a:t>lidocaine</a:t>
            </a:r>
            <a:r>
              <a:rPr lang="en-US" sz="1200" dirty="0" smtClean="0">
                <a:effectLst/>
                <a:latin typeface="+mn-lt"/>
                <a:ea typeface="Calibri"/>
                <a:cs typeface="Times New Roman"/>
              </a:rPr>
              <a:t> used as intradermal anesthesia for the placement of intravenous lines. In </a:t>
            </a:r>
            <a:r>
              <a:rPr lang="en-US" sz="1200" i="1" dirty="0" smtClean="0">
                <a:effectLst/>
                <a:latin typeface="+mn-lt"/>
                <a:ea typeface="Calibri"/>
                <a:cs typeface="Times New Roman"/>
              </a:rPr>
              <a:t>Journal of </a:t>
            </a:r>
            <a:r>
              <a:rPr lang="en-US" sz="1200" i="1" dirty="0" err="1" smtClean="0">
                <a:effectLst/>
                <a:latin typeface="+mn-lt"/>
                <a:ea typeface="Calibri"/>
                <a:cs typeface="Times New Roman"/>
              </a:rPr>
              <a:t>PeriAnesthesia</a:t>
            </a:r>
            <a:r>
              <a:rPr lang="en-US" sz="1200" i="1" dirty="0" smtClean="0">
                <a:effectLst/>
                <a:latin typeface="+mn-lt"/>
                <a:ea typeface="Calibri"/>
                <a:cs typeface="Times New Roman"/>
              </a:rPr>
              <a:t> Nursing, 21</a:t>
            </a:r>
            <a:r>
              <a:rPr lang="en-US" sz="1200" dirty="0" smtClean="0">
                <a:effectLst/>
                <a:latin typeface="+mn-lt"/>
                <a:ea typeface="Calibri"/>
                <a:cs typeface="Times New Roman"/>
              </a:rPr>
              <a:t>(4), 251-258. Retrieved from </a:t>
            </a:r>
            <a:r>
              <a:rPr lang="en-US" sz="1200" dirty="0" err="1" smtClean="0">
                <a:effectLst/>
                <a:latin typeface="+mn-lt"/>
                <a:ea typeface="Calibri"/>
                <a:cs typeface="Times New Roman"/>
              </a:rPr>
              <a:t>Ebscohost</a:t>
            </a:r>
            <a:r>
              <a:rPr lang="en-US" sz="1200" dirty="0" smtClean="0">
                <a:effectLst/>
                <a:latin typeface="+mn-lt"/>
                <a:ea typeface="Calibri"/>
                <a:cs typeface="Times New Roman"/>
              </a:rPr>
              <a:t> on 6/2/2011.</a:t>
            </a:r>
          </a:p>
          <a:p>
            <a:pPr marL="0" marR="0">
              <a:lnSpc>
                <a:spcPct val="200000"/>
              </a:lnSpc>
              <a:spcBef>
                <a:spcPts val="0"/>
              </a:spcBef>
              <a:spcAft>
                <a:spcPts val="1000"/>
              </a:spcAft>
            </a:pPr>
            <a:endParaRPr lang="en-US" dirty="0"/>
          </a:p>
        </p:txBody>
      </p:sp>
      <p:sp>
        <p:nvSpPr>
          <p:cNvPr id="4" name="Slide Number Placeholder 3"/>
          <p:cNvSpPr>
            <a:spLocks noGrp="1"/>
          </p:cNvSpPr>
          <p:nvPr>
            <p:ph type="sldNum" sz="quarter" idx="10"/>
          </p:nvPr>
        </p:nvSpPr>
        <p:spPr/>
        <p:txBody>
          <a:bodyPr/>
          <a:lstStyle/>
          <a:p>
            <a:fld id="{3D33C7A4-744E-4AC5-B8C4-C36D5279B693}" type="slidenum">
              <a:rPr lang="en-US" smtClean="0"/>
              <a:t>14</a:t>
            </a:fld>
            <a:endParaRPr lang="en-US"/>
          </a:p>
        </p:txBody>
      </p:sp>
    </p:spTree>
    <p:extLst>
      <p:ext uri="{BB962C8B-B14F-4D97-AF65-F5344CB8AC3E}">
        <p14:creationId xmlns:p14="http://schemas.microsoft.com/office/powerpoint/2010/main" val="5629803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nSpc>
                <a:spcPct val="200000"/>
              </a:lnSpc>
              <a:spcBef>
                <a:spcPts val="0"/>
              </a:spcBef>
              <a:spcAft>
                <a:spcPts val="1000"/>
              </a:spcAft>
            </a:pPr>
            <a:r>
              <a:rPr lang="en-US" sz="1200" dirty="0" smtClean="0">
                <a:effectLst/>
                <a:latin typeface="+mn-lt"/>
                <a:ea typeface="Calibri"/>
                <a:cs typeface="Times New Roman"/>
              </a:rPr>
              <a:t>An independent variable is a stimulus or activity that the researcher manipulates or varies to create an effect on the dependent variable (Burns &amp; Grove, 2009, p.177). A dependent variable is the response, behavior, or outcome that the researcher wants to predict or explain (Burns &amp; Grove, 2009, p.177). In order to determine what these variables are in the study one must first know what these terms mean.</a:t>
            </a:r>
          </a:p>
          <a:p>
            <a:pPr marL="0" marR="0" indent="457200">
              <a:lnSpc>
                <a:spcPct val="200000"/>
              </a:lnSpc>
              <a:spcBef>
                <a:spcPts val="0"/>
              </a:spcBef>
              <a:spcAft>
                <a:spcPts val="1000"/>
              </a:spcAft>
            </a:pPr>
            <a:r>
              <a:rPr lang="en-US" sz="1200" dirty="0" smtClean="0">
                <a:effectLst/>
                <a:latin typeface="+mn-lt"/>
                <a:ea typeface="Calibri"/>
                <a:cs typeface="Times New Roman"/>
              </a:rPr>
              <a:t>To determine the effectiveness of both the </a:t>
            </a:r>
            <a:r>
              <a:rPr lang="en-US" sz="1200" dirty="0" err="1" smtClean="0">
                <a:effectLst/>
                <a:latin typeface="+mn-lt"/>
                <a:ea typeface="Calibri"/>
                <a:cs typeface="Times New Roman"/>
              </a:rPr>
              <a:t>Lidocaine</a:t>
            </a:r>
            <a:r>
              <a:rPr lang="en-US" sz="1200" dirty="0" smtClean="0">
                <a:effectLst/>
                <a:latin typeface="+mn-lt"/>
                <a:ea typeface="Calibri"/>
                <a:cs typeface="Times New Roman"/>
              </a:rPr>
              <a:t> and BNS as an analgesic the researchers used three different groups: patients who received </a:t>
            </a:r>
            <a:r>
              <a:rPr lang="en-US" sz="1200" dirty="0" err="1" smtClean="0">
                <a:effectLst/>
                <a:latin typeface="+mn-lt"/>
                <a:ea typeface="Calibri"/>
                <a:cs typeface="Times New Roman"/>
              </a:rPr>
              <a:t>Lidocaine</a:t>
            </a:r>
            <a:r>
              <a:rPr lang="en-US" sz="1200" dirty="0" smtClean="0">
                <a:effectLst/>
                <a:latin typeface="+mn-lt"/>
                <a:ea typeface="Calibri"/>
                <a:cs typeface="Times New Roman"/>
              </a:rPr>
              <a:t> before IV insertion, patients who received BNS before insertion, and patients who did not receive any anesthesia before insertion of their IV (</a:t>
            </a:r>
            <a:r>
              <a:rPr lang="en-US" sz="1200" dirty="0" err="1" smtClean="0">
                <a:effectLst/>
                <a:latin typeface="+mn-lt"/>
                <a:ea typeface="Calibri"/>
                <a:cs typeface="Times New Roman"/>
              </a:rPr>
              <a:t>Windle</a:t>
            </a:r>
            <a:r>
              <a:rPr lang="en-US" sz="1200" dirty="0" smtClean="0">
                <a:effectLst/>
                <a:latin typeface="+mn-lt"/>
                <a:ea typeface="Calibri"/>
                <a:cs typeface="Times New Roman"/>
              </a:rPr>
              <a:t> et al., 2006, p.252).  These patients were randomly assigned and then asked to rate the pain they experienced associated with both the intradermal injection of the anesthesia as well as the pain associated with the IV needle stick (</a:t>
            </a:r>
            <a:r>
              <a:rPr lang="en-US" sz="1200" dirty="0" err="1" smtClean="0">
                <a:effectLst/>
                <a:latin typeface="+mn-lt"/>
                <a:ea typeface="Calibri"/>
                <a:cs typeface="Times New Roman"/>
              </a:rPr>
              <a:t>Windle</a:t>
            </a:r>
            <a:r>
              <a:rPr lang="en-US" sz="1200" dirty="0" smtClean="0">
                <a:effectLst/>
                <a:latin typeface="+mn-lt"/>
                <a:ea typeface="Calibri"/>
                <a:cs typeface="Times New Roman"/>
              </a:rPr>
              <a:t> et al., 2006, p.252).  The patients that did not receive any anesthesia served as the dependent variable, or control group, and the independent variables were the patients that received the </a:t>
            </a:r>
            <a:r>
              <a:rPr lang="en-US" sz="1200" dirty="0" err="1" smtClean="0">
                <a:effectLst/>
                <a:latin typeface="+mn-lt"/>
                <a:ea typeface="Calibri"/>
                <a:cs typeface="Times New Roman"/>
              </a:rPr>
              <a:t>Lidocaine</a:t>
            </a:r>
            <a:r>
              <a:rPr lang="en-US" sz="1200" dirty="0" smtClean="0">
                <a:effectLst/>
                <a:latin typeface="+mn-lt"/>
                <a:ea typeface="Calibri"/>
                <a:cs typeface="Times New Roman"/>
              </a:rPr>
              <a:t> and BNS (</a:t>
            </a:r>
            <a:r>
              <a:rPr lang="en-US" sz="1200" dirty="0" err="1" smtClean="0">
                <a:effectLst/>
                <a:latin typeface="+mn-lt"/>
                <a:ea typeface="Calibri"/>
                <a:cs typeface="Times New Roman"/>
              </a:rPr>
              <a:t>Windle</a:t>
            </a:r>
            <a:r>
              <a:rPr lang="en-US" sz="1200" dirty="0" smtClean="0">
                <a:effectLst/>
                <a:latin typeface="+mn-lt"/>
                <a:ea typeface="Calibri"/>
                <a:cs typeface="Times New Roman"/>
              </a:rPr>
              <a:t> et al., 2006, p.253).  The effects of both the </a:t>
            </a:r>
            <a:r>
              <a:rPr lang="en-US" sz="1200" dirty="0" err="1" smtClean="0">
                <a:effectLst/>
                <a:latin typeface="+mn-lt"/>
                <a:ea typeface="Calibri"/>
                <a:cs typeface="Times New Roman"/>
              </a:rPr>
              <a:t>Lidocaine</a:t>
            </a:r>
            <a:r>
              <a:rPr lang="en-US" sz="1200" dirty="0" smtClean="0">
                <a:effectLst/>
                <a:latin typeface="+mn-lt"/>
                <a:ea typeface="Calibri"/>
                <a:cs typeface="Times New Roman"/>
              </a:rPr>
              <a:t> and BNS were compared with the control group of the patients who did not receive any anesthesia to determine their effectiveness.</a:t>
            </a:r>
          </a:p>
          <a:p>
            <a:pPr marL="457200" marR="0" indent="-457200" algn="ctr">
              <a:lnSpc>
                <a:spcPct val="200000"/>
              </a:lnSpc>
              <a:spcBef>
                <a:spcPts val="0"/>
              </a:spcBef>
              <a:spcAft>
                <a:spcPts val="1000"/>
              </a:spcAft>
            </a:pPr>
            <a:r>
              <a:rPr lang="en-US" sz="1200" dirty="0" smtClean="0">
                <a:effectLst/>
                <a:latin typeface="+mn-lt"/>
                <a:ea typeface="Calibri"/>
                <a:cs typeface="Times New Roman"/>
              </a:rPr>
              <a:t>References</a:t>
            </a:r>
          </a:p>
          <a:p>
            <a:pPr marL="457200" marR="0" indent="-457200">
              <a:lnSpc>
                <a:spcPct val="200000"/>
              </a:lnSpc>
              <a:spcBef>
                <a:spcPts val="0"/>
              </a:spcBef>
              <a:spcAft>
                <a:spcPts val="1000"/>
              </a:spcAft>
            </a:pPr>
            <a:r>
              <a:rPr lang="en-US" sz="1200" dirty="0" smtClean="0">
                <a:effectLst/>
                <a:latin typeface="+mn-lt"/>
                <a:ea typeface="Calibri"/>
                <a:cs typeface="Times New Roman"/>
              </a:rPr>
              <a:t>Burns, N., &amp; Grove, S. (2009) The evolution of evidence-based practice nursing. In </a:t>
            </a:r>
            <a:r>
              <a:rPr lang="en-US" sz="1200" i="1" dirty="0" smtClean="0">
                <a:effectLst/>
                <a:latin typeface="+mn-lt"/>
                <a:ea typeface="Calibri"/>
                <a:cs typeface="Times New Roman"/>
              </a:rPr>
              <a:t>The practice of nursing research: Appraisal, synthesis, and generation of evidence </a:t>
            </a:r>
            <a:r>
              <a:rPr lang="en-US" sz="1200" dirty="0" smtClean="0">
                <a:effectLst/>
                <a:latin typeface="+mn-lt"/>
                <a:ea typeface="Calibri"/>
                <a:cs typeface="Times New Roman"/>
              </a:rPr>
              <a:t>(6</a:t>
            </a:r>
            <a:r>
              <a:rPr lang="en-US" sz="1200" baseline="30000" dirty="0" smtClean="0">
                <a:effectLst/>
                <a:latin typeface="+mn-lt"/>
                <a:ea typeface="Calibri"/>
                <a:cs typeface="Times New Roman"/>
              </a:rPr>
              <a:t>th</a:t>
            </a:r>
            <a:r>
              <a:rPr lang="en-US" sz="1200" dirty="0" smtClean="0">
                <a:effectLst/>
                <a:latin typeface="+mn-lt"/>
                <a:ea typeface="Calibri"/>
                <a:cs typeface="Times New Roman"/>
              </a:rPr>
              <a:t> ed.). </a:t>
            </a:r>
            <a:r>
              <a:rPr lang="en-US" sz="1200" dirty="0" err="1" smtClean="0">
                <a:effectLst/>
                <a:latin typeface="+mn-lt"/>
                <a:ea typeface="Calibri"/>
                <a:cs typeface="Times New Roman"/>
              </a:rPr>
              <a:t>St.Louis</a:t>
            </a:r>
            <a:r>
              <a:rPr lang="en-US" sz="1200" dirty="0" smtClean="0">
                <a:effectLst/>
                <a:latin typeface="+mn-lt"/>
                <a:ea typeface="Calibri"/>
                <a:cs typeface="Times New Roman"/>
              </a:rPr>
              <a:t>, MO: Saunders Elsevier. </a:t>
            </a:r>
          </a:p>
          <a:p>
            <a:pPr marL="457200" marR="0" indent="-457200">
              <a:lnSpc>
                <a:spcPct val="200000"/>
              </a:lnSpc>
              <a:spcBef>
                <a:spcPts val="0"/>
              </a:spcBef>
              <a:spcAft>
                <a:spcPts val="1000"/>
              </a:spcAft>
            </a:pPr>
            <a:r>
              <a:rPr lang="en-US" sz="1200" dirty="0" err="1" smtClean="0">
                <a:effectLst/>
                <a:latin typeface="+mn-lt"/>
                <a:ea typeface="Calibri"/>
                <a:cs typeface="Times New Roman"/>
              </a:rPr>
              <a:t>Windle</a:t>
            </a:r>
            <a:r>
              <a:rPr lang="en-US" sz="1200" dirty="0" smtClean="0">
                <a:effectLst/>
                <a:latin typeface="+mn-lt"/>
                <a:ea typeface="Calibri"/>
                <a:cs typeface="Times New Roman"/>
              </a:rPr>
              <a:t>, P., Kwan, M., Warwick, H., </a:t>
            </a:r>
            <a:r>
              <a:rPr lang="en-US" sz="1200" dirty="0" err="1" smtClean="0">
                <a:effectLst/>
                <a:latin typeface="+mn-lt"/>
                <a:ea typeface="Calibri"/>
                <a:cs typeface="Times New Roman"/>
              </a:rPr>
              <a:t>Sibayan</a:t>
            </a:r>
            <a:r>
              <a:rPr lang="en-US" sz="1200" dirty="0" smtClean="0">
                <a:effectLst/>
                <a:latin typeface="+mn-lt"/>
                <a:ea typeface="Calibri"/>
                <a:cs typeface="Times New Roman"/>
              </a:rPr>
              <a:t>, A., Espiritu, C., &amp; </a:t>
            </a:r>
            <a:r>
              <a:rPr lang="en-US" sz="1200" dirty="0" err="1" smtClean="0">
                <a:effectLst/>
                <a:latin typeface="+mn-lt"/>
                <a:ea typeface="Calibri"/>
                <a:cs typeface="Times New Roman"/>
              </a:rPr>
              <a:t>Vergara</a:t>
            </a:r>
            <a:r>
              <a:rPr lang="en-US" sz="1200" dirty="0" smtClean="0">
                <a:effectLst/>
                <a:latin typeface="+mn-lt"/>
                <a:ea typeface="Calibri"/>
                <a:cs typeface="Times New Roman"/>
              </a:rPr>
              <a:t>, J. (2006). Comparison of bacteriostatic normal saline and </a:t>
            </a:r>
            <a:r>
              <a:rPr lang="en-US" sz="1200" dirty="0" err="1" smtClean="0">
                <a:effectLst/>
                <a:latin typeface="+mn-lt"/>
                <a:ea typeface="Calibri"/>
                <a:cs typeface="Times New Roman"/>
              </a:rPr>
              <a:t>lidocaine</a:t>
            </a:r>
            <a:r>
              <a:rPr lang="en-US" sz="1200" dirty="0" smtClean="0">
                <a:effectLst/>
                <a:latin typeface="+mn-lt"/>
                <a:ea typeface="Calibri"/>
                <a:cs typeface="Times New Roman"/>
              </a:rPr>
              <a:t> used as intradermal anesthesia for the placement of intravenous lines. In </a:t>
            </a:r>
            <a:r>
              <a:rPr lang="en-US" sz="1200" i="1" dirty="0" smtClean="0">
                <a:effectLst/>
                <a:latin typeface="+mn-lt"/>
                <a:ea typeface="Calibri"/>
                <a:cs typeface="Times New Roman"/>
              </a:rPr>
              <a:t>Journal of </a:t>
            </a:r>
            <a:r>
              <a:rPr lang="en-US" sz="1200" i="1" dirty="0" err="1" smtClean="0">
                <a:effectLst/>
                <a:latin typeface="+mn-lt"/>
                <a:ea typeface="Calibri"/>
                <a:cs typeface="Times New Roman"/>
              </a:rPr>
              <a:t>PeriAnesthesia</a:t>
            </a:r>
            <a:r>
              <a:rPr lang="en-US" sz="1200" i="1" dirty="0" smtClean="0">
                <a:effectLst/>
                <a:latin typeface="+mn-lt"/>
                <a:ea typeface="Calibri"/>
                <a:cs typeface="Times New Roman"/>
              </a:rPr>
              <a:t> Nursing, 21</a:t>
            </a:r>
            <a:r>
              <a:rPr lang="en-US" sz="1200" dirty="0" smtClean="0">
                <a:effectLst/>
                <a:latin typeface="+mn-lt"/>
                <a:ea typeface="Calibri"/>
                <a:cs typeface="Times New Roman"/>
              </a:rPr>
              <a:t>(4), 251-258. Retrieved from </a:t>
            </a:r>
            <a:r>
              <a:rPr lang="en-US" sz="1200" dirty="0" err="1" smtClean="0">
                <a:effectLst/>
                <a:latin typeface="+mn-lt"/>
                <a:ea typeface="Calibri"/>
                <a:cs typeface="Times New Roman"/>
              </a:rPr>
              <a:t>Ebscohost</a:t>
            </a:r>
            <a:r>
              <a:rPr lang="en-US" sz="1200" dirty="0" smtClean="0">
                <a:effectLst/>
                <a:latin typeface="+mn-lt"/>
                <a:ea typeface="Calibri"/>
                <a:cs typeface="Times New Roman"/>
              </a:rPr>
              <a:t> on 6/2/2011.</a:t>
            </a:r>
          </a:p>
          <a:p>
            <a:pPr marL="457200" marR="0" indent="-457200">
              <a:lnSpc>
                <a:spcPct val="200000"/>
              </a:lnSpc>
              <a:spcBef>
                <a:spcPts val="0"/>
              </a:spcBef>
              <a:spcAft>
                <a:spcPts val="1000"/>
              </a:spcAft>
            </a:pPr>
            <a:r>
              <a:rPr lang="en-US" sz="1200" dirty="0" smtClean="0">
                <a:effectLst/>
                <a:latin typeface="+mn-lt"/>
                <a:ea typeface="Calibri"/>
                <a:cs typeface="Times New Roman"/>
              </a:rPr>
              <a:t> </a:t>
            </a:r>
          </a:p>
          <a:p>
            <a:endParaRPr lang="en-US" dirty="0"/>
          </a:p>
        </p:txBody>
      </p:sp>
      <p:sp>
        <p:nvSpPr>
          <p:cNvPr id="4" name="Slide Number Placeholder 3"/>
          <p:cNvSpPr>
            <a:spLocks noGrp="1"/>
          </p:cNvSpPr>
          <p:nvPr>
            <p:ph type="sldNum" sz="quarter" idx="10"/>
          </p:nvPr>
        </p:nvSpPr>
        <p:spPr/>
        <p:txBody>
          <a:bodyPr/>
          <a:lstStyle/>
          <a:p>
            <a:fld id="{3D33C7A4-744E-4AC5-B8C4-C36D5279B693}" type="slidenum">
              <a:rPr lang="en-US" smtClean="0"/>
              <a:t>15</a:t>
            </a:fld>
            <a:endParaRPr lang="en-US"/>
          </a:p>
        </p:txBody>
      </p:sp>
    </p:spTree>
    <p:extLst>
      <p:ext uri="{BB962C8B-B14F-4D97-AF65-F5344CB8AC3E}">
        <p14:creationId xmlns:p14="http://schemas.microsoft.com/office/powerpoint/2010/main" val="18093118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nSpc>
                <a:spcPct val="200000"/>
              </a:lnSpc>
              <a:spcBef>
                <a:spcPts val="0"/>
              </a:spcBef>
              <a:spcAft>
                <a:spcPts val="1000"/>
              </a:spcAft>
            </a:pPr>
            <a:r>
              <a:rPr lang="en-US" sz="1200" dirty="0" smtClean="0">
                <a:effectLst/>
                <a:latin typeface="+mn-lt"/>
                <a:ea typeface="Calibri"/>
                <a:cs typeface="Times New Roman"/>
              </a:rPr>
              <a:t>This study was done with 221 participants that were randomly assigned into the three groups of BNS, </a:t>
            </a:r>
            <a:r>
              <a:rPr lang="en-US" sz="1200" dirty="0" err="1" smtClean="0">
                <a:effectLst/>
                <a:latin typeface="+mn-lt"/>
                <a:ea typeface="Calibri"/>
                <a:cs typeface="Times New Roman"/>
              </a:rPr>
              <a:t>Lidocaine</a:t>
            </a:r>
            <a:r>
              <a:rPr lang="en-US" sz="1200" dirty="0" smtClean="0">
                <a:effectLst/>
                <a:latin typeface="+mn-lt"/>
                <a:ea typeface="Calibri"/>
                <a:cs typeface="Times New Roman"/>
              </a:rPr>
              <a:t>, or no anesthetic (</a:t>
            </a:r>
            <a:r>
              <a:rPr lang="en-US" sz="1200" dirty="0" err="1" smtClean="0">
                <a:effectLst/>
                <a:latin typeface="+mn-lt"/>
                <a:ea typeface="Calibri"/>
                <a:cs typeface="Times New Roman"/>
              </a:rPr>
              <a:t>Windle</a:t>
            </a:r>
            <a:r>
              <a:rPr lang="en-US" sz="1200" dirty="0" smtClean="0">
                <a:effectLst/>
                <a:latin typeface="+mn-lt"/>
                <a:ea typeface="Calibri"/>
                <a:cs typeface="Times New Roman"/>
              </a:rPr>
              <a:t> et al., 2006, pg. 254). The participants were asked to rate their level of pain on a scale from 1-10 during the intradermal injection if they received one, and again rate their pain with IV insertion (</a:t>
            </a:r>
            <a:r>
              <a:rPr lang="en-US" sz="1200" dirty="0" err="1" smtClean="0">
                <a:effectLst/>
                <a:latin typeface="+mn-lt"/>
                <a:ea typeface="Calibri"/>
                <a:cs typeface="Times New Roman"/>
              </a:rPr>
              <a:t>Windle</a:t>
            </a:r>
            <a:r>
              <a:rPr lang="en-US" sz="1200" dirty="0" smtClean="0">
                <a:effectLst/>
                <a:latin typeface="+mn-lt"/>
                <a:ea typeface="Calibri"/>
                <a:cs typeface="Times New Roman"/>
              </a:rPr>
              <a:t> et al., 2006, p.254). I believe that there was a good amount of participants in the study to draw the conclusions that the article was looking to get out of the study.  I also believe that in order to replace the use of </a:t>
            </a:r>
            <a:r>
              <a:rPr lang="en-US" sz="1200" dirty="0" err="1" smtClean="0">
                <a:effectLst/>
                <a:latin typeface="+mn-lt"/>
                <a:ea typeface="Calibri"/>
                <a:cs typeface="Times New Roman"/>
              </a:rPr>
              <a:t>Lidocaine</a:t>
            </a:r>
            <a:r>
              <a:rPr lang="en-US" sz="1200" dirty="0" smtClean="0">
                <a:effectLst/>
                <a:latin typeface="+mn-lt"/>
                <a:ea typeface="Calibri"/>
                <a:cs typeface="Times New Roman"/>
              </a:rPr>
              <a:t> with BNS nation-wide that more participants needed to be involved in the study from different hospitals.</a:t>
            </a:r>
          </a:p>
          <a:p>
            <a:pPr marL="457200" marR="0" indent="-457200" algn="ctr">
              <a:lnSpc>
                <a:spcPct val="200000"/>
              </a:lnSpc>
              <a:spcBef>
                <a:spcPts val="0"/>
              </a:spcBef>
              <a:spcAft>
                <a:spcPts val="1000"/>
              </a:spcAft>
            </a:pPr>
            <a:r>
              <a:rPr lang="en-US" sz="1200" dirty="0" smtClean="0">
                <a:effectLst/>
                <a:latin typeface="+mn-lt"/>
                <a:ea typeface="Calibri"/>
                <a:cs typeface="Times New Roman"/>
              </a:rPr>
              <a:t>References</a:t>
            </a:r>
          </a:p>
          <a:p>
            <a:pPr marL="457200" marR="0" indent="-457200">
              <a:lnSpc>
                <a:spcPct val="200000"/>
              </a:lnSpc>
              <a:spcBef>
                <a:spcPts val="0"/>
              </a:spcBef>
              <a:spcAft>
                <a:spcPts val="1000"/>
              </a:spcAft>
            </a:pPr>
            <a:r>
              <a:rPr lang="en-US" sz="1200" dirty="0" err="1" smtClean="0">
                <a:effectLst/>
                <a:latin typeface="+mn-lt"/>
                <a:ea typeface="Calibri"/>
                <a:cs typeface="Times New Roman"/>
              </a:rPr>
              <a:t>Windle</a:t>
            </a:r>
            <a:r>
              <a:rPr lang="en-US" sz="1200" dirty="0" smtClean="0">
                <a:effectLst/>
                <a:latin typeface="+mn-lt"/>
                <a:ea typeface="Calibri"/>
                <a:cs typeface="Times New Roman"/>
              </a:rPr>
              <a:t>, P., Kwan, M., Warwick, H., </a:t>
            </a:r>
            <a:r>
              <a:rPr lang="en-US" sz="1200" dirty="0" err="1" smtClean="0">
                <a:effectLst/>
                <a:latin typeface="+mn-lt"/>
                <a:ea typeface="Calibri"/>
                <a:cs typeface="Times New Roman"/>
              </a:rPr>
              <a:t>Sibayan</a:t>
            </a:r>
            <a:r>
              <a:rPr lang="en-US" sz="1200" dirty="0" smtClean="0">
                <a:effectLst/>
                <a:latin typeface="+mn-lt"/>
                <a:ea typeface="Calibri"/>
                <a:cs typeface="Times New Roman"/>
              </a:rPr>
              <a:t>, A., Espiritu, C., &amp; </a:t>
            </a:r>
            <a:r>
              <a:rPr lang="en-US" sz="1200" dirty="0" err="1" smtClean="0">
                <a:effectLst/>
                <a:latin typeface="+mn-lt"/>
                <a:ea typeface="Calibri"/>
                <a:cs typeface="Times New Roman"/>
              </a:rPr>
              <a:t>Vergara</a:t>
            </a:r>
            <a:r>
              <a:rPr lang="en-US" sz="1200" dirty="0" smtClean="0">
                <a:effectLst/>
                <a:latin typeface="+mn-lt"/>
                <a:ea typeface="Calibri"/>
                <a:cs typeface="Times New Roman"/>
              </a:rPr>
              <a:t>, J. (2006). Comparison of bacteriostatic normal saline and </a:t>
            </a:r>
            <a:r>
              <a:rPr lang="en-US" sz="1200" dirty="0" err="1" smtClean="0">
                <a:effectLst/>
                <a:latin typeface="+mn-lt"/>
                <a:ea typeface="Calibri"/>
                <a:cs typeface="Times New Roman"/>
              </a:rPr>
              <a:t>lidocaine</a:t>
            </a:r>
            <a:r>
              <a:rPr lang="en-US" sz="1200" dirty="0" smtClean="0">
                <a:effectLst/>
                <a:latin typeface="+mn-lt"/>
                <a:ea typeface="Calibri"/>
                <a:cs typeface="Times New Roman"/>
              </a:rPr>
              <a:t> used as intradermal anesthesia for the placement of intravenous lines. In </a:t>
            </a:r>
            <a:r>
              <a:rPr lang="en-US" sz="1200" i="1" dirty="0" smtClean="0">
                <a:effectLst/>
                <a:latin typeface="+mn-lt"/>
                <a:ea typeface="Calibri"/>
                <a:cs typeface="Times New Roman"/>
              </a:rPr>
              <a:t>Journal of </a:t>
            </a:r>
            <a:r>
              <a:rPr lang="en-US" sz="1200" i="1" dirty="0" err="1" smtClean="0">
                <a:effectLst/>
                <a:latin typeface="+mn-lt"/>
                <a:ea typeface="Calibri"/>
                <a:cs typeface="Times New Roman"/>
              </a:rPr>
              <a:t>PeriAnesthesia</a:t>
            </a:r>
            <a:r>
              <a:rPr lang="en-US" sz="1200" i="1" dirty="0" smtClean="0">
                <a:effectLst/>
                <a:latin typeface="+mn-lt"/>
                <a:ea typeface="Calibri"/>
                <a:cs typeface="Times New Roman"/>
              </a:rPr>
              <a:t> Nursing, 21</a:t>
            </a:r>
            <a:r>
              <a:rPr lang="en-US" sz="1200" dirty="0" smtClean="0">
                <a:effectLst/>
                <a:latin typeface="+mn-lt"/>
                <a:ea typeface="Calibri"/>
                <a:cs typeface="Times New Roman"/>
              </a:rPr>
              <a:t>(4), 251-258. Retrieved from </a:t>
            </a:r>
            <a:r>
              <a:rPr lang="en-US" sz="1200" dirty="0" err="1" smtClean="0">
                <a:effectLst/>
                <a:latin typeface="+mn-lt"/>
                <a:ea typeface="Calibri"/>
                <a:cs typeface="Times New Roman"/>
              </a:rPr>
              <a:t>Ebscohost</a:t>
            </a:r>
            <a:r>
              <a:rPr lang="en-US" sz="1200" dirty="0" smtClean="0">
                <a:effectLst/>
                <a:latin typeface="+mn-lt"/>
                <a:ea typeface="Calibri"/>
                <a:cs typeface="Times New Roman"/>
              </a:rPr>
              <a:t> on 6/2/2011.</a:t>
            </a:r>
          </a:p>
          <a:p>
            <a:endParaRPr lang="en-US" dirty="0"/>
          </a:p>
        </p:txBody>
      </p:sp>
      <p:sp>
        <p:nvSpPr>
          <p:cNvPr id="4" name="Slide Number Placeholder 3"/>
          <p:cNvSpPr>
            <a:spLocks noGrp="1"/>
          </p:cNvSpPr>
          <p:nvPr>
            <p:ph type="sldNum" sz="quarter" idx="10"/>
          </p:nvPr>
        </p:nvSpPr>
        <p:spPr/>
        <p:txBody>
          <a:bodyPr/>
          <a:lstStyle/>
          <a:p>
            <a:fld id="{3D33C7A4-744E-4AC5-B8C4-C36D5279B693}" type="slidenum">
              <a:rPr lang="en-US" smtClean="0"/>
              <a:t>16</a:t>
            </a:fld>
            <a:endParaRPr lang="en-US"/>
          </a:p>
        </p:txBody>
      </p:sp>
    </p:spTree>
    <p:extLst>
      <p:ext uri="{BB962C8B-B14F-4D97-AF65-F5344CB8AC3E}">
        <p14:creationId xmlns:p14="http://schemas.microsoft.com/office/powerpoint/2010/main" val="21036379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nSpc>
                <a:spcPct val="200000"/>
              </a:lnSpc>
              <a:spcBef>
                <a:spcPts val="0"/>
              </a:spcBef>
              <a:spcAft>
                <a:spcPts val="1000"/>
              </a:spcAft>
            </a:pPr>
            <a:r>
              <a:rPr lang="en-US" sz="1200" dirty="0" smtClean="0">
                <a:effectLst/>
                <a:latin typeface="+mn-lt"/>
                <a:ea typeface="Calibri"/>
                <a:cs typeface="Times New Roman"/>
              </a:rPr>
              <a:t>According to Burns &amp; Grove (2009), data collection is defined as the precise, systemic gathering of information relevant to the research purpose or the specific objectives, questions, or hypotheses of a study (p.43). In this study data was collected through participant survey and analysis, comparison the independent and dependent variable results, and the use of a pain scale (</a:t>
            </a:r>
            <a:r>
              <a:rPr lang="en-US" sz="1200" dirty="0" err="1" smtClean="0">
                <a:effectLst/>
                <a:latin typeface="+mn-lt"/>
                <a:ea typeface="Calibri"/>
                <a:cs typeface="Times New Roman"/>
              </a:rPr>
              <a:t>Windle</a:t>
            </a:r>
            <a:r>
              <a:rPr lang="en-US" sz="1200" dirty="0" smtClean="0">
                <a:effectLst/>
                <a:latin typeface="+mn-lt"/>
                <a:ea typeface="Calibri"/>
                <a:cs typeface="Times New Roman"/>
              </a:rPr>
              <a:t> et al., 2006, pp.253-257).</a:t>
            </a:r>
          </a:p>
          <a:p>
            <a:pPr marL="0" marR="0" indent="457200">
              <a:lnSpc>
                <a:spcPct val="200000"/>
              </a:lnSpc>
              <a:spcBef>
                <a:spcPts val="0"/>
              </a:spcBef>
              <a:spcAft>
                <a:spcPts val="1000"/>
              </a:spcAft>
            </a:pPr>
            <a:r>
              <a:rPr lang="en-US" sz="1200" dirty="0" smtClean="0">
                <a:effectLst/>
                <a:latin typeface="+mn-lt"/>
                <a:ea typeface="Calibri"/>
                <a:cs typeface="Times New Roman"/>
              </a:rPr>
              <a:t>The data collected for this research study was collected from various components.  Each of the participants rated the amount of pain they felt with the intradermal injection as well as the IV injection on a pain scale from 1-10 with 1 being the least and 10 being the most intense pain (</a:t>
            </a:r>
            <a:r>
              <a:rPr lang="en-US" sz="1200" dirty="0" err="1" smtClean="0">
                <a:effectLst/>
                <a:latin typeface="+mn-lt"/>
                <a:ea typeface="Calibri"/>
                <a:cs typeface="Times New Roman"/>
              </a:rPr>
              <a:t>Windle</a:t>
            </a:r>
            <a:r>
              <a:rPr lang="en-US" sz="1200" dirty="0" smtClean="0">
                <a:effectLst/>
                <a:latin typeface="+mn-lt"/>
                <a:ea typeface="Calibri"/>
                <a:cs typeface="Times New Roman"/>
              </a:rPr>
              <a:t> et al., 2006, p.254).  The researchers then averaged the amount of pain felt on both occasions for each of the three variable groups (</a:t>
            </a:r>
            <a:r>
              <a:rPr lang="en-US" sz="1200" dirty="0" err="1" smtClean="0">
                <a:effectLst/>
                <a:latin typeface="+mn-lt"/>
                <a:ea typeface="Calibri"/>
                <a:cs typeface="Times New Roman"/>
              </a:rPr>
              <a:t>Windle</a:t>
            </a:r>
            <a:r>
              <a:rPr lang="en-US" sz="1200" dirty="0" smtClean="0">
                <a:effectLst/>
                <a:latin typeface="+mn-lt"/>
                <a:ea typeface="Calibri"/>
                <a:cs typeface="Times New Roman"/>
              </a:rPr>
              <a:t> et al., 2006, p.254).  Then using the average number for each group, the researchers compared all three of the groups to determine which group felt the most and least pain on both injections (</a:t>
            </a:r>
            <a:r>
              <a:rPr lang="en-US" sz="1200" dirty="0" err="1" smtClean="0">
                <a:effectLst/>
                <a:latin typeface="+mn-lt"/>
                <a:ea typeface="Calibri"/>
                <a:cs typeface="Times New Roman"/>
              </a:rPr>
              <a:t>Windle</a:t>
            </a:r>
            <a:r>
              <a:rPr lang="en-US" sz="1200" dirty="0" smtClean="0">
                <a:effectLst/>
                <a:latin typeface="+mn-lt"/>
                <a:ea typeface="Calibri"/>
                <a:cs typeface="Times New Roman"/>
              </a:rPr>
              <a:t> et al., 2006, p.255).  The dependent group with no anesthesia served as the control to compare with the pain felt by the BNS group and the </a:t>
            </a:r>
            <a:r>
              <a:rPr lang="en-US" sz="1200" dirty="0" err="1" smtClean="0">
                <a:effectLst/>
                <a:latin typeface="+mn-lt"/>
                <a:ea typeface="Calibri"/>
                <a:cs typeface="Times New Roman"/>
              </a:rPr>
              <a:t>Lidocaine</a:t>
            </a:r>
            <a:r>
              <a:rPr lang="en-US" sz="1200" dirty="0" smtClean="0">
                <a:effectLst/>
                <a:latin typeface="+mn-lt"/>
                <a:ea typeface="Calibri"/>
                <a:cs typeface="Times New Roman"/>
              </a:rPr>
              <a:t> group (</a:t>
            </a:r>
            <a:r>
              <a:rPr lang="en-US" sz="1200" dirty="0" err="1" smtClean="0">
                <a:effectLst/>
                <a:latin typeface="+mn-lt"/>
                <a:ea typeface="Calibri"/>
                <a:cs typeface="Times New Roman"/>
              </a:rPr>
              <a:t>Windle</a:t>
            </a:r>
            <a:r>
              <a:rPr lang="en-US" sz="1200" dirty="0" smtClean="0">
                <a:effectLst/>
                <a:latin typeface="+mn-lt"/>
                <a:ea typeface="Calibri"/>
                <a:cs typeface="Times New Roman"/>
              </a:rPr>
              <a:t> et al., 2006, p.256).</a:t>
            </a:r>
          </a:p>
          <a:p>
            <a:pPr marL="0" marR="0" algn="ctr">
              <a:lnSpc>
                <a:spcPct val="200000"/>
              </a:lnSpc>
              <a:spcBef>
                <a:spcPts val="0"/>
              </a:spcBef>
              <a:spcAft>
                <a:spcPts val="1000"/>
              </a:spcAft>
            </a:pPr>
            <a:r>
              <a:rPr lang="en-US" sz="1200" dirty="0" smtClean="0">
                <a:effectLst/>
                <a:latin typeface="+mn-lt"/>
                <a:ea typeface="Calibri"/>
                <a:cs typeface="Times New Roman"/>
              </a:rPr>
              <a:t>References</a:t>
            </a:r>
          </a:p>
          <a:p>
            <a:pPr marL="457200" marR="0" indent="-457200">
              <a:lnSpc>
                <a:spcPct val="200000"/>
              </a:lnSpc>
              <a:spcBef>
                <a:spcPts val="0"/>
              </a:spcBef>
              <a:spcAft>
                <a:spcPts val="1000"/>
              </a:spcAft>
            </a:pPr>
            <a:r>
              <a:rPr lang="en-US" sz="1200" dirty="0" smtClean="0">
                <a:effectLst/>
                <a:latin typeface="+mn-lt"/>
                <a:ea typeface="Calibri"/>
                <a:cs typeface="Times New Roman"/>
              </a:rPr>
              <a:t>Burns, N., &amp; Grove, S. (2009) The evolution of evidence-based practice nursing. In </a:t>
            </a:r>
            <a:r>
              <a:rPr lang="en-US" sz="1200" i="1" dirty="0" smtClean="0">
                <a:effectLst/>
                <a:latin typeface="+mn-lt"/>
                <a:ea typeface="Calibri"/>
                <a:cs typeface="Times New Roman"/>
              </a:rPr>
              <a:t>The practice of nursing research: Appraisal, synthesis, and generation of evidence </a:t>
            </a:r>
            <a:r>
              <a:rPr lang="en-US" sz="1200" dirty="0" smtClean="0">
                <a:effectLst/>
                <a:latin typeface="+mn-lt"/>
                <a:ea typeface="Calibri"/>
                <a:cs typeface="Times New Roman"/>
              </a:rPr>
              <a:t>(6</a:t>
            </a:r>
            <a:r>
              <a:rPr lang="en-US" sz="1200" baseline="30000" dirty="0" smtClean="0">
                <a:effectLst/>
                <a:latin typeface="+mn-lt"/>
                <a:ea typeface="Calibri"/>
                <a:cs typeface="Times New Roman"/>
              </a:rPr>
              <a:t>th</a:t>
            </a:r>
            <a:r>
              <a:rPr lang="en-US" sz="1200" dirty="0" smtClean="0">
                <a:effectLst/>
                <a:latin typeface="+mn-lt"/>
                <a:ea typeface="Calibri"/>
                <a:cs typeface="Times New Roman"/>
              </a:rPr>
              <a:t> ed.). </a:t>
            </a:r>
            <a:r>
              <a:rPr lang="en-US" sz="1200" dirty="0" err="1" smtClean="0">
                <a:effectLst/>
                <a:latin typeface="+mn-lt"/>
                <a:ea typeface="Calibri"/>
                <a:cs typeface="Times New Roman"/>
              </a:rPr>
              <a:t>St.Louis</a:t>
            </a:r>
            <a:r>
              <a:rPr lang="en-US" sz="1200" dirty="0" smtClean="0">
                <a:effectLst/>
                <a:latin typeface="+mn-lt"/>
                <a:ea typeface="Calibri"/>
                <a:cs typeface="Times New Roman"/>
              </a:rPr>
              <a:t>, MO: Saunders Elsevier. </a:t>
            </a:r>
          </a:p>
          <a:p>
            <a:pPr marL="457200" marR="0" indent="-457200">
              <a:lnSpc>
                <a:spcPct val="200000"/>
              </a:lnSpc>
              <a:spcBef>
                <a:spcPts val="0"/>
              </a:spcBef>
              <a:spcAft>
                <a:spcPts val="1000"/>
              </a:spcAft>
            </a:pPr>
            <a:r>
              <a:rPr lang="en-US" sz="1200" dirty="0" err="1" smtClean="0">
                <a:effectLst/>
                <a:latin typeface="+mn-lt"/>
                <a:ea typeface="Calibri"/>
                <a:cs typeface="Times New Roman"/>
              </a:rPr>
              <a:t>Windle</a:t>
            </a:r>
            <a:r>
              <a:rPr lang="en-US" sz="1200" dirty="0" smtClean="0">
                <a:effectLst/>
                <a:latin typeface="+mn-lt"/>
                <a:ea typeface="Calibri"/>
                <a:cs typeface="Times New Roman"/>
              </a:rPr>
              <a:t>, P., Kwan, M., Warwick, H., </a:t>
            </a:r>
            <a:r>
              <a:rPr lang="en-US" sz="1200" dirty="0" err="1" smtClean="0">
                <a:effectLst/>
                <a:latin typeface="+mn-lt"/>
                <a:ea typeface="Calibri"/>
                <a:cs typeface="Times New Roman"/>
              </a:rPr>
              <a:t>Sibayan</a:t>
            </a:r>
            <a:r>
              <a:rPr lang="en-US" sz="1200" dirty="0" smtClean="0">
                <a:effectLst/>
                <a:latin typeface="+mn-lt"/>
                <a:ea typeface="Calibri"/>
                <a:cs typeface="Times New Roman"/>
              </a:rPr>
              <a:t>, A., Espiritu, C., &amp; </a:t>
            </a:r>
            <a:r>
              <a:rPr lang="en-US" sz="1200" dirty="0" err="1" smtClean="0">
                <a:effectLst/>
                <a:latin typeface="+mn-lt"/>
                <a:ea typeface="Calibri"/>
                <a:cs typeface="Times New Roman"/>
              </a:rPr>
              <a:t>Vergara</a:t>
            </a:r>
            <a:r>
              <a:rPr lang="en-US" sz="1200" dirty="0" smtClean="0">
                <a:effectLst/>
                <a:latin typeface="+mn-lt"/>
                <a:ea typeface="Calibri"/>
                <a:cs typeface="Times New Roman"/>
              </a:rPr>
              <a:t>, J. (2006). Comparison of bacteriostatic normal saline and </a:t>
            </a:r>
            <a:r>
              <a:rPr lang="en-US" sz="1200" dirty="0" err="1" smtClean="0">
                <a:effectLst/>
                <a:latin typeface="+mn-lt"/>
                <a:ea typeface="Calibri"/>
                <a:cs typeface="Times New Roman"/>
              </a:rPr>
              <a:t>lidocaine</a:t>
            </a:r>
            <a:r>
              <a:rPr lang="en-US" sz="1200" dirty="0" smtClean="0">
                <a:effectLst/>
                <a:latin typeface="+mn-lt"/>
                <a:ea typeface="Calibri"/>
                <a:cs typeface="Times New Roman"/>
              </a:rPr>
              <a:t> used as intradermal anesthesia for the placement of intravenous lines. In </a:t>
            </a:r>
            <a:r>
              <a:rPr lang="en-US" sz="1200" i="1" dirty="0" smtClean="0">
                <a:effectLst/>
                <a:latin typeface="+mn-lt"/>
                <a:ea typeface="Calibri"/>
                <a:cs typeface="Times New Roman"/>
              </a:rPr>
              <a:t>Journal of </a:t>
            </a:r>
            <a:r>
              <a:rPr lang="en-US" sz="1200" i="1" dirty="0" err="1" smtClean="0">
                <a:effectLst/>
                <a:latin typeface="+mn-lt"/>
                <a:ea typeface="Calibri"/>
                <a:cs typeface="Times New Roman"/>
              </a:rPr>
              <a:t>PeriAnesthesia</a:t>
            </a:r>
            <a:r>
              <a:rPr lang="en-US" sz="1200" i="1" dirty="0" smtClean="0">
                <a:effectLst/>
                <a:latin typeface="+mn-lt"/>
                <a:ea typeface="Calibri"/>
                <a:cs typeface="Times New Roman"/>
              </a:rPr>
              <a:t> Nursing, 21</a:t>
            </a:r>
            <a:r>
              <a:rPr lang="en-US" sz="1200" dirty="0" smtClean="0">
                <a:effectLst/>
                <a:latin typeface="+mn-lt"/>
                <a:ea typeface="Calibri"/>
                <a:cs typeface="Times New Roman"/>
              </a:rPr>
              <a:t>(4), 251-258. Retrieved from </a:t>
            </a:r>
            <a:r>
              <a:rPr lang="en-US" sz="1200" dirty="0" err="1" smtClean="0">
                <a:effectLst/>
                <a:latin typeface="+mn-lt"/>
                <a:ea typeface="Calibri"/>
                <a:cs typeface="Times New Roman"/>
              </a:rPr>
              <a:t>Ebscohost</a:t>
            </a:r>
            <a:r>
              <a:rPr lang="en-US" sz="1200" dirty="0" smtClean="0">
                <a:effectLst/>
                <a:latin typeface="+mn-lt"/>
                <a:ea typeface="Calibri"/>
                <a:cs typeface="Times New Roman"/>
              </a:rPr>
              <a:t> on 6/2/2011.</a:t>
            </a:r>
          </a:p>
          <a:p>
            <a:endParaRPr lang="en-US" dirty="0"/>
          </a:p>
        </p:txBody>
      </p:sp>
      <p:sp>
        <p:nvSpPr>
          <p:cNvPr id="4" name="Slide Number Placeholder 3"/>
          <p:cNvSpPr>
            <a:spLocks noGrp="1"/>
          </p:cNvSpPr>
          <p:nvPr>
            <p:ph type="sldNum" sz="quarter" idx="10"/>
          </p:nvPr>
        </p:nvSpPr>
        <p:spPr/>
        <p:txBody>
          <a:bodyPr/>
          <a:lstStyle/>
          <a:p>
            <a:fld id="{3D33C7A4-744E-4AC5-B8C4-C36D5279B693}" type="slidenum">
              <a:rPr lang="en-US" smtClean="0"/>
              <a:t>17</a:t>
            </a:fld>
            <a:endParaRPr lang="en-US"/>
          </a:p>
        </p:txBody>
      </p:sp>
    </p:spTree>
    <p:extLst>
      <p:ext uri="{BB962C8B-B14F-4D97-AF65-F5344CB8AC3E}">
        <p14:creationId xmlns:p14="http://schemas.microsoft.com/office/powerpoint/2010/main" val="149647037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nSpc>
                <a:spcPct val="200000"/>
              </a:lnSpc>
              <a:spcBef>
                <a:spcPts val="0"/>
              </a:spcBef>
              <a:spcAft>
                <a:spcPts val="1000"/>
              </a:spcAft>
            </a:pPr>
            <a:r>
              <a:rPr lang="en-US" sz="1200" dirty="0" smtClean="0">
                <a:effectLst/>
                <a:latin typeface="+mn-lt"/>
                <a:ea typeface="Calibri"/>
                <a:cs typeface="Times New Roman"/>
              </a:rPr>
              <a:t>The article found that patients receiving bacteriostatic normal saline were in less pain than patients receiving </a:t>
            </a:r>
            <a:r>
              <a:rPr lang="en-US" sz="1200" dirty="0" err="1" smtClean="0">
                <a:effectLst/>
                <a:latin typeface="+mn-lt"/>
                <a:ea typeface="Calibri"/>
                <a:cs typeface="Times New Roman"/>
              </a:rPr>
              <a:t>lidocaine</a:t>
            </a:r>
            <a:r>
              <a:rPr lang="en-US" sz="1200" dirty="0" smtClean="0">
                <a:effectLst/>
                <a:latin typeface="+mn-lt"/>
                <a:ea typeface="Calibri"/>
                <a:cs typeface="Times New Roman"/>
              </a:rPr>
              <a:t>, however either of the above was better than receiving nothing before I.V. insertion (</a:t>
            </a:r>
            <a:r>
              <a:rPr lang="en-US" sz="1200" dirty="0" err="1" smtClean="0">
                <a:effectLst/>
                <a:latin typeface="+mn-lt"/>
                <a:ea typeface="Calibri"/>
                <a:cs typeface="Times New Roman"/>
              </a:rPr>
              <a:t>Windle</a:t>
            </a:r>
            <a:r>
              <a:rPr lang="en-US" sz="1200" dirty="0" smtClean="0">
                <a:effectLst/>
                <a:latin typeface="+mn-lt"/>
                <a:ea typeface="Calibri"/>
                <a:cs typeface="Times New Roman"/>
              </a:rPr>
              <a:t> et al., 2006, p. 256). Although the intradermal injection of BNS was less painful than that of </a:t>
            </a:r>
            <a:r>
              <a:rPr lang="en-US" sz="1200" dirty="0" err="1" smtClean="0">
                <a:effectLst/>
                <a:latin typeface="+mn-lt"/>
                <a:ea typeface="Calibri"/>
                <a:cs typeface="Times New Roman"/>
              </a:rPr>
              <a:t>Lidocaine</a:t>
            </a:r>
            <a:r>
              <a:rPr lang="en-US" sz="1200" dirty="0" smtClean="0">
                <a:effectLst/>
                <a:latin typeface="+mn-lt"/>
                <a:ea typeface="Calibri"/>
                <a:cs typeface="Times New Roman"/>
              </a:rPr>
              <a:t>, both anesthetics seemed to have equal pain suppression effects with the pain associated with IV injection (</a:t>
            </a:r>
            <a:r>
              <a:rPr lang="en-US" sz="1200" dirty="0" err="1" smtClean="0">
                <a:effectLst/>
                <a:latin typeface="+mn-lt"/>
                <a:ea typeface="Calibri"/>
                <a:cs typeface="Times New Roman"/>
              </a:rPr>
              <a:t>Windle</a:t>
            </a:r>
            <a:r>
              <a:rPr lang="en-US" sz="1200" dirty="0" smtClean="0">
                <a:effectLst/>
                <a:latin typeface="+mn-lt"/>
                <a:ea typeface="Calibri"/>
                <a:cs typeface="Times New Roman"/>
              </a:rPr>
              <a:t> et al., 2006, p.256).  Patients who were given the BNS and </a:t>
            </a:r>
            <a:r>
              <a:rPr lang="en-US" sz="1200" dirty="0" err="1" smtClean="0">
                <a:effectLst/>
                <a:latin typeface="+mn-lt"/>
                <a:ea typeface="Calibri"/>
                <a:cs typeface="Times New Roman"/>
              </a:rPr>
              <a:t>Lidocaine</a:t>
            </a:r>
            <a:r>
              <a:rPr lang="en-US" sz="1200" dirty="0" smtClean="0">
                <a:effectLst/>
                <a:latin typeface="+mn-lt"/>
                <a:ea typeface="Calibri"/>
                <a:cs typeface="Times New Roman"/>
              </a:rPr>
              <a:t> injections experienced a significant decrease in pain with IV insertion compared to those patients who received no anesthesia (</a:t>
            </a:r>
            <a:r>
              <a:rPr lang="en-US" sz="1200" dirty="0" err="1" smtClean="0">
                <a:effectLst/>
                <a:latin typeface="+mn-lt"/>
                <a:ea typeface="Calibri"/>
                <a:cs typeface="Times New Roman"/>
              </a:rPr>
              <a:t>Windle</a:t>
            </a:r>
            <a:r>
              <a:rPr lang="en-US" sz="1200" dirty="0" smtClean="0">
                <a:effectLst/>
                <a:latin typeface="+mn-lt"/>
                <a:ea typeface="Calibri"/>
                <a:cs typeface="Times New Roman"/>
              </a:rPr>
              <a:t> et al., 2006, p.256).  Since BNS produced less pain on injection and less pain associated with the IV stick, findings from this article suggest that BNS is the best anesthetic to use prior to IV needle sticks (</a:t>
            </a:r>
            <a:r>
              <a:rPr lang="en-US" sz="1200" dirty="0" err="1" smtClean="0">
                <a:effectLst/>
                <a:latin typeface="+mn-lt"/>
                <a:ea typeface="Calibri"/>
                <a:cs typeface="Times New Roman"/>
              </a:rPr>
              <a:t>Windle</a:t>
            </a:r>
            <a:r>
              <a:rPr lang="en-US" sz="1200" dirty="0" smtClean="0">
                <a:effectLst/>
                <a:latin typeface="+mn-lt"/>
                <a:ea typeface="Calibri"/>
                <a:cs typeface="Times New Roman"/>
              </a:rPr>
              <a:t> et al., 2006, p.257).  </a:t>
            </a:r>
            <a:r>
              <a:rPr lang="en-US" sz="1200" dirty="0" err="1" smtClean="0">
                <a:effectLst/>
                <a:latin typeface="+mn-lt"/>
                <a:ea typeface="Calibri"/>
                <a:cs typeface="Times New Roman"/>
              </a:rPr>
              <a:t>Lidocaine</a:t>
            </a:r>
            <a:r>
              <a:rPr lang="en-US" sz="1200" dirty="0" smtClean="0">
                <a:effectLst/>
                <a:latin typeface="+mn-lt"/>
                <a:ea typeface="Calibri"/>
                <a:cs typeface="Times New Roman"/>
              </a:rPr>
              <a:t> also produced less pain associated with the IV stick, but since BNS was also less painful on initial injection and is cheaper and produces fewer side effects it is the best option (</a:t>
            </a:r>
            <a:r>
              <a:rPr lang="en-US" sz="1200" dirty="0" err="1" smtClean="0">
                <a:effectLst/>
                <a:latin typeface="+mn-lt"/>
                <a:ea typeface="Calibri"/>
                <a:cs typeface="Times New Roman"/>
              </a:rPr>
              <a:t>Windle</a:t>
            </a:r>
            <a:r>
              <a:rPr lang="en-US" sz="1200" dirty="0" smtClean="0">
                <a:effectLst/>
                <a:latin typeface="+mn-lt"/>
                <a:ea typeface="Calibri"/>
                <a:cs typeface="Times New Roman"/>
              </a:rPr>
              <a:t> et al., 2006, p.257). There is also the fact that two different size needles were used along with different techniques because there was 6 different research groups all doing the same random testing (</a:t>
            </a:r>
            <a:r>
              <a:rPr lang="en-US" sz="1200" dirty="0" err="1" smtClean="0">
                <a:effectLst/>
                <a:latin typeface="+mn-lt"/>
                <a:ea typeface="Calibri"/>
                <a:cs typeface="Times New Roman"/>
              </a:rPr>
              <a:t>Windle</a:t>
            </a:r>
            <a:r>
              <a:rPr lang="en-US" sz="1200" dirty="0" smtClean="0">
                <a:effectLst/>
                <a:latin typeface="+mn-lt"/>
                <a:ea typeface="Calibri"/>
                <a:cs typeface="Times New Roman"/>
              </a:rPr>
              <a:t> et al., 2006, p. 257).  There are many variables in this study, however I believe the conclusion was BNS was less expensive , had less side effects, and seemed to be more effective (</a:t>
            </a:r>
            <a:r>
              <a:rPr lang="en-US" sz="1200" dirty="0" err="1" smtClean="0">
                <a:effectLst/>
                <a:latin typeface="+mn-lt"/>
                <a:ea typeface="Calibri"/>
                <a:cs typeface="Times New Roman"/>
              </a:rPr>
              <a:t>Windle</a:t>
            </a:r>
            <a:r>
              <a:rPr lang="en-US" sz="1200" dirty="0" smtClean="0">
                <a:effectLst/>
                <a:latin typeface="+mn-lt"/>
                <a:ea typeface="Calibri"/>
                <a:cs typeface="Times New Roman"/>
              </a:rPr>
              <a:t> et al., 2006, p.258).</a:t>
            </a:r>
          </a:p>
          <a:p>
            <a:pPr marL="457200" marR="0" indent="-457200" algn="ctr">
              <a:lnSpc>
                <a:spcPct val="200000"/>
              </a:lnSpc>
              <a:spcBef>
                <a:spcPts val="0"/>
              </a:spcBef>
              <a:spcAft>
                <a:spcPts val="1000"/>
              </a:spcAft>
            </a:pPr>
            <a:r>
              <a:rPr lang="en-US" sz="1200" dirty="0" smtClean="0">
                <a:effectLst/>
                <a:latin typeface="+mn-lt"/>
                <a:ea typeface="Calibri"/>
                <a:cs typeface="Times New Roman"/>
              </a:rPr>
              <a:t>References</a:t>
            </a:r>
          </a:p>
          <a:p>
            <a:pPr marL="457200" marR="0" indent="-457200">
              <a:lnSpc>
                <a:spcPct val="200000"/>
              </a:lnSpc>
              <a:spcBef>
                <a:spcPts val="0"/>
              </a:spcBef>
              <a:spcAft>
                <a:spcPts val="1000"/>
              </a:spcAft>
            </a:pPr>
            <a:r>
              <a:rPr lang="en-US" sz="1200" dirty="0" err="1" smtClean="0">
                <a:effectLst/>
                <a:latin typeface="+mn-lt"/>
                <a:ea typeface="Calibri"/>
                <a:cs typeface="Times New Roman"/>
              </a:rPr>
              <a:t>Windle</a:t>
            </a:r>
            <a:r>
              <a:rPr lang="en-US" sz="1200" dirty="0" smtClean="0">
                <a:effectLst/>
                <a:latin typeface="+mn-lt"/>
                <a:ea typeface="Calibri"/>
                <a:cs typeface="Times New Roman"/>
              </a:rPr>
              <a:t>, P., Kwan, M., </a:t>
            </a:r>
            <a:r>
              <a:rPr lang="en-US" sz="1200" dirty="0" err="1" smtClean="0">
                <a:effectLst/>
                <a:latin typeface="+mn-lt"/>
                <a:ea typeface="Calibri"/>
                <a:cs typeface="Times New Roman"/>
              </a:rPr>
              <a:t>Sibayan</a:t>
            </a:r>
            <a:r>
              <a:rPr lang="en-US" sz="1200" dirty="0" smtClean="0">
                <a:effectLst/>
                <a:latin typeface="+mn-lt"/>
                <a:ea typeface="Calibri"/>
                <a:cs typeface="Times New Roman"/>
              </a:rPr>
              <a:t>, A., Espiritu, C., &amp; </a:t>
            </a:r>
            <a:r>
              <a:rPr lang="en-US" sz="1200" dirty="0" err="1" smtClean="0">
                <a:effectLst/>
                <a:latin typeface="+mn-lt"/>
                <a:ea typeface="Calibri"/>
                <a:cs typeface="Times New Roman"/>
              </a:rPr>
              <a:t>Vergara</a:t>
            </a:r>
            <a:r>
              <a:rPr lang="en-US" sz="1200" dirty="0" smtClean="0">
                <a:effectLst/>
                <a:latin typeface="+mn-lt"/>
                <a:ea typeface="Calibri"/>
                <a:cs typeface="Times New Roman"/>
              </a:rPr>
              <a:t>, J. (2006, August). Comparison of Bacteriostatic Normal Saline and </a:t>
            </a:r>
            <a:r>
              <a:rPr lang="en-US" sz="1200" dirty="0" err="1" smtClean="0">
                <a:effectLst/>
                <a:latin typeface="+mn-lt"/>
                <a:ea typeface="Calibri"/>
                <a:cs typeface="Times New Roman"/>
              </a:rPr>
              <a:t>Lidocaine</a:t>
            </a:r>
            <a:r>
              <a:rPr lang="en-US" sz="1200" dirty="0" smtClean="0">
                <a:effectLst/>
                <a:latin typeface="+mn-lt"/>
                <a:ea typeface="Calibri"/>
                <a:cs typeface="Times New Roman"/>
              </a:rPr>
              <a:t> Used as Intradermal Anesthesia for the Placement of Intravenous Lines. In </a:t>
            </a:r>
            <a:r>
              <a:rPr lang="en-US" sz="1200" i="1" dirty="0" smtClean="0">
                <a:effectLst/>
                <a:latin typeface="+mn-lt"/>
                <a:ea typeface="Calibri"/>
                <a:cs typeface="Times New Roman"/>
              </a:rPr>
              <a:t>Journal of </a:t>
            </a:r>
            <a:r>
              <a:rPr lang="en-US" sz="1200" i="1" dirty="0" err="1" smtClean="0">
                <a:effectLst/>
                <a:latin typeface="+mn-lt"/>
                <a:ea typeface="Calibri"/>
                <a:cs typeface="Times New Roman"/>
              </a:rPr>
              <a:t>PeriAnesthesia</a:t>
            </a:r>
            <a:r>
              <a:rPr lang="en-US" sz="1200" i="1" dirty="0" smtClean="0">
                <a:effectLst/>
                <a:latin typeface="+mn-lt"/>
                <a:ea typeface="Calibri"/>
                <a:cs typeface="Times New Roman"/>
              </a:rPr>
              <a:t> Nursing , 21(</a:t>
            </a:r>
            <a:r>
              <a:rPr lang="en-US" sz="1200" dirty="0" smtClean="0">
                <a:effectLst/>
                <a:latin typeface="+mn-lt"/>
                <a:ea typeface="Calibri"/>
                <a:cs typeface="Times New Roman"/>
              </a:rPr>
              <a:t>4), 251-258.</a:t>
            </a:r>
          </a:p>
          <a:p>
            <a:endParaRPr lang="en-US" dirty="0"/>
          </a:p>
        </p:txBody>
      </p:sp>
      <p:sp>
        <p:nvSpPr>
          <p:cNvPr id="4" name="Slide Number Placeholder 3"/>
          <p:cNvSpPr>
            <a:spLocks noGrp="1"/>
          </p:cNvSpPr>
          <p:nvPr>
            <p:ph type="sldNum" sz="quarter" idx="10"/>
          </p:nvPr>
        </p:nvSpPr>
        <p:spPr/>
        <p:txBody>
          <a:bodyPr/>
          <a:lstStyle/>
          <a:p>
            <a:fld id="{3D33C7A4-744E-4AC5-B8C4-C36D5279B693}" type="slidenum">
              <a:rPr lang="en-US" smtClean="0"/>
              <a:t>18</a:t>
            </a:fld>
            <a:endParaRPr lang="en-US"/>
          </a:p>
        </p:txBody>
      </p:sp>
    </p:spTree>
    <p:extLst>
      <p:ext uri="{BB962C8B-B14F-4D97-AF65-F5344CB8AC3E}">
        <p14:creationId xmlns:p14="http://schemas.microsoft.com/office/powerpoint/2010/main" val="28326379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nSpc>
                <a:spcPct val="200000"/>
              </a:lnSpc>
              <a:spcBef>
                <a:spcPts val="0"/>
              </a:spcBef>
              <a:spcAft>
                <a:spcPts val="1000"/>
              </a:spcAft>
            </a:pPr>
            <a:r>
              <a:rPr lang="en-US" sz="1200" dirty="0" smtClean="0">
                <a:effectLst/>
                <a:latin typeface="+mn-lt"/>
                <a:ea typeface="Calibri"/>
                <a:cs typeface="Times New Roman"/>
              </a:rPr>
              <a:t>Conclusion of this article was that</a:t>
            </a:r>
            <a:r>
              <a:rPr lang="en-US" sz="1200" baseline="0" dirty="0" smtClean="0">
                <a:effectLst/>
                <a:latin typeface="+mn-lt"/>
                <a:ea typeface="Calibri"/>
                <a:cs typeface="Times New Roman"/>
              </a:rPr>
              <a:t> bacteriostatic normal saline</a:t>
            </a:r>
            <a:r>
              <a:rPr lang="en-US" sz="1200" dirty="0" smtClean="0">
                <a:effectLst/>
                <a:latin typeface="+mn-lt"/>
                <a:ea typeface="Calibri"/>
                <a:cs typeface="Times New Roman"/>
              </a:rPr>
              <a:t> because of its low risks, low side effects, and cost effectiveness make it safe for I.V. line insertion (</a:t>
            </a:r>
            <a:r>
              <a:rPr lang="en-US" sz="1200" dirty="0" err="1" smtClean="0">
                <a:effectLst/>
                <a:latin typeface="+mn-lt"/>
                <a:ea typeface="Calibri"/>
                <a:cs typeface="Times New Roman"/>
              </a:rPr>
              <a:t>Windle</a:t>
            </a:r>
            <a:r>
              <a:rPr lang="en-US" sz="1200" dirty="0" smtClean="0">
                <a:effectLst/>
                <a:latin typeface="+mn-lt"/>
                <a:ea typeface="Calibri"/>
                <a:cs typeface="Times New Roman"/>
              </a:rPr>
              <a:t> et al., 2006, p.258).  “Use of this technique should improve overall satisfaction and cost effective quality care for all patients” (</a:t>
            </a:r>
            <a:r>
              <a:rPr lang="en-US" sz="1200" dirty="0" err="1" smtClean="0">
                <a:effectLst/>
                <a:latin typeface="+mn-lt"/>
                <a:ea typeface="Calibri"/>
                <a:cs typeface="Times New Roman"/>
              </a:rPr>
              <a:t>Windle</a:t>
            </a:r>
            <a:r>
              <a:rPr lang="en-US" sz="1200" dirty="0" smtClean="0">
                <a:effectLst/>
                <a:latin typeface="+mn-lt"/>
                <a:ea typeface="Calibri"/>
                <a:cs typeface="Times New Roman"/>
              </a:rPr>
              <a:t> et al., 2006, p. 258)</a:t>
            </a:r>
          </a:p>
          <a:p>
            <a:pPr marL="0" marR="0" indent="457200" algn="ctr">
              <a:lnSpc>
                <a:spcPct val="200000"/>
              </a:lnSpc>
              <a:spcBef>
                <a:spcPts val="0"/>
              </a:spcBef>
              <a:spcAft>
                <a:spcPts val="1000"/>
              </a:spcAft>
            </a:pPr>
            <a:r>
              <a:rPr lang="en-US" sz="1200" dirty="0" smtClean="0">
                <a:effectLst/>
                <a:latin typeface="+mn-lt"/>
                <a:ea typeface="Calibri"/>
                <a:cs typeface="Times New Roman"/>
              </a:rPr>
              <a:t>References</a:t>
            </a:r>
          </a:p>
          <a:p>
            <a:pPr marL="457200" marR="0" indent="-457200">
              <a:lnSpc>
                <a:spcPct val="200000"/>
              </a:lnSpc>
              <a:spcBef>
                <a:spcPts val="0"/>
              </a:spcBef>
              <a:spcAft>
                <a:spcPts val="1000"/>
              </a:spcAft>
            </a:pPr>
            <a:r>
              <a:rPr lang="en-US" sz="1200" dirty="0" err="1" smtClean="0">
                <a:effectLst/>
                <a:latin typeface="+mn-lt"/>
                <a:ea typeface="Calibri"/>
                <a:cs typeface="Times New Roman"/>
              </a:rPr>
              <a:t>Windle</a:t>
            </a:r>
            <a:r>
              <a:rPr lang="en-US" sz="1200" dirty="0" smtClean="0">
                <a:effectLst/>
                <a:latin typeface="+mn-lt"/>
                <a:ea typeface="Calibri"/>
                <a:cs typeface="Times New Roman"/>
              </a:rPr>
              <a:t>, P., Kwan, M., Warwick, H., </a:t>
            </a:r>
            <a:r>
              <a:rPr lang="en-US" sz="1200" dirty="0" err="1" smtClean="0">
                <a:effectLst/>
                <a:latin typeface="+mn-lt"/>
                <a:ea typeface="Calibri"/>
                <a:cs typeface="Times New Roman"/>
              </a:rPr>
              <a:t>Sibayan</a:t>
            </a:r>
            <a:r>
              <a:rPr lang="en-US" sz="1200" dirty="0" smtClean="0">
                <a:effectLst/>
                <a:latin typeface="+mn-lt"/>
                <a:ea typeface="Calibri"/>
                <a:cs typeface="Times New Roman"/>
              </a:rPr>
              <a:t>, A., Espiritu, C., &amp; </a:t>
            </a:r>
            <a:r>
              <a:rPr lang="en-US" sz="1200" dirty="0" err="1" smtClean="0">
                <a:effectLst/>
                <a:latin typeface="+mn-lt"/>
                <a:ea typeface="Calibri"/>
                <a:cs typeface="Times New Roman"/>
              </a:rPr>
              <a:t>Vergara</a:t>
            </a:r>
            <a:r>
              <a:rPr lang="en-US" sz="1200" dirty="0" smtClean="0">
                <a:effectLst/>
                <a:latin typeface="+mn-lt"/>
                <a:ea typeface="Calibri"/>
                <a:cs typeface="Times New Roman"/>
              </a:rPr>
              <a:t>, J. (2006). Comparison of bacteriostatic normal saline and </a:t>
            </a:r>
            <a:r>
              <a:rPr lang="en-US" sz="1200" dirty="0" err="1" smtClean="0">
                <a:effectLst/>
                <a:latin typeface="+mn-lt"/>
                <a:ea typeface="Calibri"/>
                <a:cs typeface="Times New Roman"/>
              </a:rPr>
              <a:t>lidocaine</a:t>
            </a:r>
            <a:r>
              <a:rPr lang="en-US" sz="1200" dirty="0" smtClean="0">
                <a:effectLst/>
                <a:latin typeface="+mn-lt"/>
                <a:ea typeface="Calibri"/>
                <a:cs typeface="Times New Roman"/>
              </a:rPr>
              <a:t> used as intradermal anesthesia for the placement of intravenous lines. In </a:t>
            </a:r>
            <a:r>
              <a:rPr lang="en-US" sz="1200" i="1" dirty="0" smtClean="0">
                <a:effectLst/>
                <a:latin typeface="+mn-lt"/>
                <a:ea typeface="Calibri"/>
                <a:cs typeface="Times New Roman"/>
              </a:rPr>
              <a:t>Journal of </a:t>
            </a:r>
            <a:r>
              <a:rPr lang="en-US" sz="1200" i="1" dirty="0" err="1" smtClean="0">
                <a:effectLst/>
                <a:latin typeface="+mn-lt"/>
                <a:ea typeface="Calibri"/>
                <a:cs typeface="Times New Roman"/>
              </a:rPr>
              <a:t>PeriAnesthesia</a:t>
            </a:r>
            <a:r>
              <a:rPr lang="en-US" sz="1200" i="1" dirty="0" smtClean="0">
                <a:effectLst/>
                <a:latin typeface="+mn-lt"/>
                <a:ea typeface="Calibri"/>
                <a:cs typeface="Times New Roman"/>
              </a:rPr>
              <a:t> Nursing, 21</a:t>
            </a:r>
            <a:r>
              <a:rPr lang="en-US" sz="1200" dirty="0" smtClean="0">
                <a:effectLst/>
                <a:latin typeface="+mn-lt"/>
                <a:ea typeface="Calibri"/>
                <a:cs typeface="Times New Roman"/>
              </a:rPr>
              <a:t>(4), 251-258. Retrieved from </a:t>
            </a:r>
            <a:r>
              <a:rPr lang="en-US" sz="1200" dirty="0" err="1" smtClean="0">
                <a:effectLst/>
                <a:latin typeface="+mn-lt"/>
                <a:ea typeface="Calibri"/>
                <a:cs typeface="Times New Roman"/>
              </a:rPr>
              <a:t>Ebscohost</a:t>
            </a:r>
            <a:r>
              <a:rPr lang="en-US" sz="1200" dirty="0" smtClean="0">
                <a:effectLst/>
                <a:latin typeface="+mn-lt"/>
                <a:ea typeface="Calibri"/>
                <a:cs typeface="Times New Roman"/>
              </a:rPr>
              <a:t> on 6/2/2011.</a:t>
            </a:r>
          </a:p>
          <a:p>
            <a:endParaRPr lang="en-US" dirty="0"/>
          </a:p>
        </p:txBody>
      </p:sp>
      <p:sp>
        <p:nvSpPr>
          <p:cNvPr id="4" name="Slide Number Placeholder 3"/>
          <p:cNvSpPr>
            <a:spLocks noGrp="1"/>
          </p:cNvSpPr>
          <p:nvPr>
            <p:ph type="sldNum" sz="quarter" idx="10"/>
          </p:nvPr>
        </p:nvSpPr>
        <p:spPr/>
        <p:txBody>
          <a:bodyPr/>
          <a:lstStyle/>
          <a:p>
            <a:fld id="{3D33C7A4-744E-4AC5-B8C4-C36D5279B693}" type="slidenum">
              <a:rPr lang="en-US" smtClean="0"/>
              <a:t>19</a:t>
            </a:fld>
            <a:endParaRPr lang="en-US"/>
          </a:p>
        </p:txBody>
      </p:sp>
    </p:spTree>
    <p:extLst>
      <p:ext uri="{BB962C8B-B14F-4D97-AF65-F5344CB8AC3E}">
        <p14:creationId xmlns:p14="http://schemas.microsoft.com/office/powerpoint/2010/main" val="392441341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nSpc>
                <a:spcPct val="200000"/>
              </a:lnSpc>
              <a:spcBef>
                <a:spcPts val="0"/>
              </a:spcBef>
              <a:spcAft>
                <a:spcPts val="1000"/>
              </a:spcAft>
            </a:pPr>
            <a:r>
              <a:rPr lang="en-US" sz="1200" dirty="0" smtClean="0">
                <a:effectLst/>
                <a:latin typeface="+mn-lt"/>
                <a:ea typeface="Calibri"/>
                <a:cs typeface="Times New Roman"/>
              </a:rPr>
              <a:t>Being a quantitate research study, relevant sources are cited throughout in the introduction, methods, results and discussion sections. Previous studies are often cited in quantitative research studies to provide additional evidence and knowledge of results of previous studies. Furthermore, using sources from previous studies provides a comparison for conclusions and results obtained (Burns &amp; Grove, 2009, p.23). </a:t>
            </a:r>
            <a:r>
              <a:rPr lang="en-US" sz="1200" dirty="0" err="1" smtClean="0">
                <a:effectLst/>
                <a:latin typeface="+mn-lt"/>
                <a:ea typeface="Calibri"/>
                <a:cs typeface="Times New Roman"/>
              </a:rPr>
              <a:t>Windle</a:t>
            </a:r>
            <a:r>
              <a:rPr lang="en-US" sz="1200" dirty="0" smtClean="0">
                <a:effectLst/>
                <a:latin typeface="+mn-lt"/>
                <a:ea typeface="Calibri"/>
                <a:cs typeface="Times New Roman"/>
              </a:rPr>
              <a:t> et al. (2006) use a variety of different sources and previous studies that are similar to the study they conducted (p.254). Their study explored the difference between </a:t>
            </a:r>
            <a:r>
              <a:rPr lang="en-US" sz="1200" dirty="0" err="1" smtClean="0">
                <a:effectLst/>
                <a:latin typeface="+mn-lt"/>
                <a:ea typeface="Calibri"/>
                <a:cs typeface="Times New Roman"/>
              </a:rPr>
              <a:t>lidocaine</a:t>
            </a:r>
            <a:r>
              <a:rPr lang="en-US" sz="1200" dirty="0" smtClean="0">
                <a:effectLst/>
                <a:latin typeface="+mn-lt"/>
                <a:ea typeface="Calibri"/>
                <a:cs typeface="Times New Roman"/>
              </a:rPr>
              <a:t> and bacteriostatic normal saline (BNS) in pain management for IV insertion.  Their literature review consisted of an abundance of secondary sources, most of which tested different techniques for venipuncture pain management. Some tested BNS and </a:t>
            </a:r>
            <a:r>
              <a:rPr lang="en-US" sz="1200" dirty="0" err="1" smtClean="0">
                <a:effectLst/>
                <a:latin typeface="+mn-lt"/>
                <a:ea typeface="Calibri"/>
                <a:cs typeface="Times New Roman"/>
              </a:rPr>
              <a:t>lidocaine</a:t>
            </a:r>
            <a:r>
              <a:rPr lang="en-US" sz="1200" dirty="0" smtClean="0">
                <a:effectLst/>
                <a:latin typeface="+mn-lt"/>
                <a:ea typeface="Calibri"/>
                <a:cs typeface="Times New Roman"/>
              </a:rPr>
              <a:t> as well, and some had different procedures and variables. Two studies they cited were Brown (2005) and Fein et al. (1998); these studies found that BNS and </a:t>
            </a:r>
            <a:r>
              <a:rPr lang="en-US" sz="1200" dirty="0" err="1" smtClean="0">
                <a:effectLst/>
                <a:latin typeface="+mn-lt"/>
                <a:ea typeface="Calibri"/>
                <a:cs typeface="Times New Roman"/>
              </a:rPr>
              <a:t>lidocaine</a:t>
            </a:r>
            <a:r>
              <a:rPr lang="en-US" sz="1200" dirty="0" smtClean="0">
                <a:effectLst/>
                <a:latin typeface="+mn-lt"/>
                <a:ea typeface="Calibri"/>
                <a:cs typeface="Times New Roman"/>
              </a:rPr>
              <a:t> were equally effective in managing pain during venipuncture (</a:t>
            </a:r>
            <a:r>
              <a:rPr lang="en-US" sz="1200" dirty="0" err="1" smtClean="0">
                <a:effectLst/>
                <a:latin typeface="+mn-lt"/>
                <a:ea typeface="Calibri"/>
                <a:cs typeface="Times New Roman"/>
              </a:rPr>
              <a:t>Windle</a:t>
            </a:r>
            <a:r>
              <a:rPr lang="en-US" sz="1200" dirty="0" smtClean="0">
                <a:effectLst/>
                <a:latin typeface="+mn-lt"/>
                <a:ea typeface="Calibri"/>
                <a:cs typeface="Times New Roman"/>
              </a:rPr>
              <a:t> et al. 2006, p.254). While these studies were performed differently, it provides a background to the topic at hand, being that </a:t>
            </a:r>
            <a:r>
              <a:rPr lang="en-US" sz="1200" dirty="0" err="1" smtClean="0">
                <a:effectLst/>
                <a:latin typeface="+mn-lt"/>
                <a:ea typeface="Calibri"/>
                <a:cs typeface="Times New Roman"/>
              </a:rPr>
              <a:t>lidocaine</a:t>
            </a:r>
            <a:r>
              <a:rPr lang="en-US" sz="1200" dirty="0" smtClean="0">
                <a:effectLst/>
                <a:latin typeface="+mn-lt"/>
                <a:ea typeface="Calibri"/>
                <a:cs typeface="Times New Roman"/>
              </a:rPr>
              <a:t> and BNS are similar in effectiveness and should be further evaluated in a different setting and with different variables. These studies were conducted within the last 15 years; advancements in technology and practice can have a profound impact on a similar study if performed once again, years later. Relevance is lost as more time passes, so repeating studies may benefit and provide different outcomes.</a:t>
            </a:r>
          </a:p>
          <a:p>
            <a:pPr marL="457200" marR="0" indent="-457200" algn="ctr">
              <a:lnSpc>
                <a:spcPct val="200000"/>
              </a:lnSpc>
              <a:spcBef>
                <a:spcPts val="0"/>
              </a:spcBef>
              <a:spcAft>
                <a:spcPts val="1000"/>
              </a:spcAft>
            </a:pPr>
            <a:r>
              <a:rPr lang="en-US" sz="1200" dirty="0" smtClean="0">
                <a:effectLst/>
                <a:latin typeface="+mn-lt"/>
                <a:ea typeface="Calibri"/>
                <a:cs typeface="Times New Roman"/>
              </a:rPr>
              <a:t>References</a:t>
            </a:r>
          </a:p>
          <a:p>
            <a:pPr marL="457200" marR="0" indent="-457200">
              <a:lnSpc>
                <a:spcPct val="200000"/>
              </a:lnSpc>
              <a:spcBef>
                <a:spcPts val="0"/>
              </a:spcBef>
              <a:spcAft>
                <a:spcPts val="1000"/>
              </a:spcAft>
            </a:pPr>
            <a:r>
              <a:rPr lang="en-US" sz="1200" dirty="0" smtClean="0">
                <a:effectLst/>
                <a:latin typeface="+mn-lt"/>
                <a:ea typeface="Calibri"/>
                <a:cs typeface="Times New Roman"/>
              </a:rPr>
              <a:t>Burns, N., &amp; Grove, S. (2009) The evolution of evidence-based practice nursing. In </a:t>
            </a:r>
            <a:r>
              <a:rPr lang="en-US" sz="1200" i="1" dirty="0" smtClean="0">
                <a:effectLst/>
                <a:latin typeface="+mn-lt"/>
                <a:ea typeface="Calibri"/>
                <a:cs typeface="Times New Roman"/>
              </a:rPr>
              <a:t>The practice of nursing research: Appraisal, synthesis, and generation of evidence</a:t>
            </a:r>
            <a:r>
              <a:rPr lang="en-US" sz="1200" dirty="0" smtClean="0">
                <a:effectLst/>
                <a:latin typeface="+mn-lt"/>
                <a:ea typeface="Calibri"/>
                <a:cs typeface="Times New Roman"/>
              </a:rPr>
              <a:t> (6th ed.). </a:t>
            </a:r>
            <a:r>
              <a:rPr lang="en-US" sz="1200" dirty="0" err="1" smtClean="0">
                <a:effectLst/>
                <a:latin typeface="+mn-lt"/>
                <a:ea typeface="Calibri"/>
                <a:cs typeface="Times New Roman"/>
              </a:rPr>
              <a:t>St.Louis</a:t>
            </a:r>
            <a:r>
              <a:rPr lang="en-US" sz="1200" dirty="0" smtClean="0">
                <a:effectLst/>
                <a:latin typeface="+mn-lt"/>
                <a:ea typeface="Calibri"/>
                <a:cs typeface="Times New Roman"/>
              </a:rPr>
              <a:t>, MO: Saunders Elsevier.</a:t>
            </a:r>
          </a:p>
          <a:p>
            <a:pPr marL="457200" marR="0" indent="-457200">
              <a:lnSpc>
                <a:spcPct val="200000"/>
              </a:lnSpc>
              <a:spcBef>
                <a:spcPts val="0"/>
              </a:spcBef>
              <a:spcAft>
                <a:spcPts val="1000"/>
              </a:spcAft>
            </a:pPr>
            <a:r>
              <a:rPr lang="en-US" sz="1200" dirty="0" err="1" smtClean="0">
                <a:effectLst/>
                <a:latin typeface="+mn-lt"/>
                <a:ea typeface="Calibri"/>
                <a:cs typeface="Times New Roman"/>
              </a:rPr>
              <a:t>Windle</a:t>
            </a:r>
            <a:r>
              <a:rPr lang="en-US" sz="1200" dirty="0" smtClean="0">
                <a:effectLst/>
                <a:latin typeface="+mn-lt"/>
                <a:ea typeface="Calibri"/>
                <a:cs typeface="Times New Roman"/>
              </a:rPr>
              <a:t>, P., Kwan, M., Warwick, H., </a:t>
            </a:r>
            <a:r>
              <a:rPr lang="en-US" sz="1200" dirty="0" err="1" smtClean="0">
                <a:effectLst/>
                <a:latin typeface="+mn-lt"/>
                <a:ea typeface="Calibri"/>
                <a:cs typeface="Times New Roman"/>
              </a:rPr>
              <a:t>Sibayan</a:t>
            </a:r>
            <a:r>
              <a:rPr lang="en-US" sz="1200" dirty="0" smtClean="0">
                <a:effectLst/>
                <a:latin typeface="+mn-lt"/>
                <a:ea typeface="Calibri"/>
                <a:cs typeface="Times New Roman"/>
              </a:rPr>
              <a:t>, A., Espiritu, C., &amp; </a:t>
            </a:r>
            <a:r>
              <a:rPr lang="en-US" sz="1200" dirty="0" err="1" smtClean="0">
                <a:effectLst/>
                <a:latin typeface="+mn-lt"/>
                <a:ea typeface="Calibri"/>
                <a:cs typeface="Times New Roman"/>
              </a:rPr>
              <a:t>Vergara</a:t>
            </a:r>
            <a:r>
              <a:rPr lang="en-US" sz="1200" dirty="0" smtClean="0">
                <a:effectLst/>
                <a:latin typeface="+mn-lt"/>
                <a:ea typeface="Calibri"/>
                <a:cs typeface="Times New Roman"/>
              </a:rPr>
              <a:t>, J. (2006). Comparison of bacteriostatic normal saline and </a:t>
            </a:r>
            <a:r>
              <a:rPr lang="en-US" sz="1200" dirty="0" err="1" smtClean="0">
                <a:effectLst/>
                <a:latin typeface="+mn-lt"/>
                <a:ea typeface="Calibri"/>
                <a:cs typeface="Times New Roman"/>
              </a:rPr>
              <a:t>lidocaine</a:t>
            </a:r>
            <a:r>
              <a:rPr lang="en-US" sz="1200" dirty="0" smtClean="0">
                <a:effectLst/>
                <a:latin typeface="+mn-lt"/>
                <a:ea typeface="Calibri"/>
                <a:cs typeface="Times New Roman"/>
              </a:rPr>
              <a:t> used as intradermal anesthesia for the placement of intravenous lines. In </a:t>
            </a:r>
            <a:r>
              <a:rPr lang="en-US" sz="1200" i="1" dirty="0" smtClean="0">
                <a:effectLst/>
                <a:latin typeface="+mn-lt"/>
                <a:ea typeface="Calibri"/>
                <a:cs typeface="Times New Roman"/>
              </a:rPr>
              <a:t>Journal of </a:t>
            </a:r>
            <a:r>
              <a:rPr lang="en-US" sz="1200" i="1" dirty="0" err="1" smtClean="0">
                <a:effectLst/>
                <a:latin typeface="+mn-lt"/>
                <a:ea typeface="Calibri"/>
                <a:cs typeface="Times New Roman"/>
              </a:rPr>
              <a:t>PeriAnesthesia</a:t>
            </a:r>
            <a:r>
              <a:rPr lang="en-US" sz="1200" i="1" dirty="0" smtClean="0">
                <a:effectLst/>
                <a:latin typeface="+mn-lt"/>
                <a:ea typeface="Calibri"/>
                <a:cs typeface="Times New Roman"/>
              </a:rPr>
              <a:t> Nursing, 21</a:t>
            </a:r>
            <a:r>
              <a:rPr lang="en-US" sz="1200" dirty="0" smtClean="0">
                <a:effectLst/>
                <a:latin typeface="+mn-lt"/>
                <a:ea typeface="Calibri"/>
                <a:cs typeface="Times New Roman"/>
              </a:rPr>
              <a:t>(4), 251-258. Retrieved from </a:t>
            </a:r>
            <a:r>
              <a:rPr lang="en-US" sz="1200" dirty="0" err="1" smtClean="0">
                <a:effectLst/>
                <a:latin typeface="+mn-lt"/>
                <a:ea typeface="Calibri"/>
                <a:cs typeface="Times New Roman"/>
              </a:rPr>
              <a:t>Ebscohost</a:t>
            </a:r>
            <a:r>
              <a:rPr lang="en-US" sz="1200" dirty="0" smtClean="0">
                <a:effectLst/>
                <a:latin typeface="+mn-lt"/>
                <a:ea typeface="Calibri"/>
                <a:cs typeface="Times New Roman"/>
              </a:rPr>
              <a:t> on 6/2/2011</a:t>
            </a:r>
          </a:p>
          <a:p>
            <a:endParaRPr lang="en-US" dirty="0"/>
          </a:p>
        </p:txBody>
      </p:sp>
      <p:sp>
        <p:nvSpPr>
          <p:cNvPr id="4" name="Slide Number Placeholder 3"/>
          <p:cNvSpPr>
            <a:spLocks noGrp="1"/>
          </p:cNvSpPr>
          <p:nvPr>
            <p:ph type="sldNum" sz="quarter" idx="10"/>
          </p:nvPr>
        </p:nvSpPr>
        <p:spPr/>
        <p:txBody>
          <a:bodyPr/>
          <a:lstStyle/>
          <a:p>
            <a:fld id="{3D33C7A4-744E-4AC5-B8C4-C36D5279B693}" type="slidenum">
              <a:rPr lang="en-US" smtClean="0"/>
              <a:t>20</a:t>
            </a:fld>
            <a:endParaRPr lang="en-US"/>
          </a:p>
        </p:txBody>
      </p:sp>
    </p:spTree>
    <p:extLst>
      <p:ext uri="{BB962C8B-B14F-4D97-AF65-F5344CB8AC3E}">
        <p14:creationId xmlns:p14="http://schemas.microsoft.com/office/powerpoint/2010/main" val="40997232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457200" algn="l" defTabSz="914400" rtl="0" eaLnBrk="1" fontAlgn="auto" latinLnBrk="0" hangingPunct="1">
              <a:lnSpc>
                <a:spcPct val="200000"/>
              </a:lnSpc>
              <a:spcBef>
                <a:spcPts val="0"/>
              </a:spcBef>
              <a:spcAft>
                <a:spcPts val="100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Calibri"/>
                <a:cs typeface="Times New Roman"/>
              </a:rPr>
              <a:t>According to </a:t>
            </a:r>
            <a:r>
              <a:rPr kumimoji="0" lang="en-US" sz="1200" b="0" i="0" u="none" strike="noStrike" kern="1200" cap="none" spc="0" normalizeH="0" baseline="0" noProof="0" dirty="0" err="1" smtClean="0">
                <a:ln>
                  <a:noFill/>
                </a:ln>
                <a:solidFill>
                  <a:prstClr val="black"/>
                </a:solidFill>
                <a:effectLst/>
                <a:uLnTx/>
                <a:uFillTx/>
                <a:latin typeface="+mn-lt"/>
                <a:ea typeface="Calibri"/>
                <a:cs typeface="Times New Roman"/>
              </a:rPr>
              <a:t>Eggenberger</a:t>
            </a:r>
            <a:r>
              <a:rPr kumimoji="0" lang="en-US" sz="1200" b="0" i="0" u="none" strike="noStrike" kern="1200" cap="none" spc="0" normalizeH="0" baseline="0" noProof="0" dirty="0" smtClean="0">
                <a:ln>
                  <a:noFill/>
                </a:ln>
                <a:solidFill>
                  <a:prstClr val="black"/>
                </a:solidFill>
                <a:effectLst/>
                <a:uLnTx/>
                <a:uFillTx/>
                <a:latin typeface="+mn-lt"/>
                <a:ea typeface="Calibri"/>
                <a:cs typeface="Times New Roman"/>
              </a:rPr>
              <a:t>, Keller, and </a:t>
            </a:r>
            <a:r>
              <a:rPr kumimoji="0" lang="en-US" sz="1200" b="0" i="0" u="none" strike="noStrike" kern="1200" cap="none" spc="0" normalizeH="0" baseline="0" noProof="0" dirty="0" err="1" smtClean="0">
                <a:ln>
                  <a:noFill/>
                </a:ln>
                <a:solidFill>
                  <a:prstClr val="black"/>
                </a:solidFill>
                <a:effectLst/>
                <a:uLnTx/>
                <a:uFillTx/>
                <a:latin typeface="+mn-lt"/>
                <a:ea typeface="Calibri"/>
                <a:cs typeface="Times New Roman"/>
              </a:rPr>
              <a:t>Locsin</a:t>
            </a:r>
            <a:r>
              <a:rPr kumimoji="0" lang="en-US" sz="1200" b="0" i="0" u="none" strike="noStrike" kern="1200" cap="none" spc="0" normalizeH="0" baseline="0" noProof="0" dirty="0" smtClean="0">
                <a:ln>
                  <a:noFill/>
                </a:ln>
                <a:solidFill>
                  <a:prstClr val="black"/>
                </a:solidFill>
                <a:effectLst/>
                <a:uLnTx/>
                <a:uFillTx/>
                <a:latin typeface="+mn-lt"/>
                <a:ea typeface="Calibri"/>
                <a:cs typeface="Times New Roman"/>
              </a:rPr>
              <a:t> (2010), “Nurses must focus on the caring and knowing person, so they can see beyond the technological competencies” (p. 24).  It is sometimes overlooked with all the technology and advancement, but the most important thing for a nurse to be is caring. The critical aspect of this study is for the nurse or student to be fully present with the intention of getting to know the other as a person (</a:t>
            </a:r>
            <a:r>
              <a:rPr kumimoji="0" lang="en-US" sz="1200" b="0" i="0" u="none" strike="noStrike" kern="1200" cap="none" spc="0" normalizeH="0" baseline="0" noProof="0" dirty="0" err="1" smtClean="0">
                <a:ln>
                  <a:noFill/>
                </a:ln>
                <a:solidFill>
                  <a:prstClr val="black"/>
                </a:solidFill>
                <a:effectLst/>
                <a:uLnTx/>
                <a:uFillTx/>
                <a:latin typeface="+mn-lt"/>
                <a:ea typeface="Calibri"/>
                <a:cs typeface="Times New Roman"/>
              </a:rPr>
              <a:t>Eggenberger</a:t>
            </a:r>
            <a:r>
              <a:rPr kumimoji="0" lang="en-US" sz="1200" b="0" i="0" u="none" strike="noStrike" kern="1200" cap="none" spc="0" normalizeH="0" baseline="0" noProof="0" dirty="0" smtClean="0">
                <a:ln>
                  <a:noFill/>
                </a:ln>
                <a:solidFill>
                  <a:prstClr val="black"/>
                </a:solidFill>
                <a:effectLst/>
                <a:uLnTx/>
                <a:uFillTx/>
                <a:latin typeface="+mn-lt"/>
                <a:ea typeface="Calibri"/>
                <a:cs typeface="Times New Roman"/>
              </a:rPr>
              <a:t>, et al. 2010, p. 22).  </a:t>
            </a:r>
          </a:p>
          <a:p>
            <a:pPr marL="0" marR="0" lvl="0" indent="457200" algn="l" defTabSz="914400" rtl="0" eaLnBrk="1" fontAlgn="auto" latinLnBrk="0" hangingPunct="1">
              <a:lnSpc>
                <a:spcPct val="200000"/>
              </a:lnSpc>
              <a:spcBef>
                <a:spcPts val="0"/>
              </a:spcBef>
              <a:spcAft>
                <a:spcPts val="100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Calibri"/>
                <a:cs typeface="Times New Roman"/>
              </a:rPr>
              <a:t>This study was performed because it is crucial for the nurse or student nurse to know how to be caring in all situations.  When a patient is in bad health, it is inappropriate for them to be treated badly without the nurse being caring.  Patients deserve the nurses to be caring for them in any situation. “A student may be technologically capable yet not know the patient fully as person” (</a:t>
            </a:r>
            <a:r>
              <a:rPr kumimoji="0" lang="en-US" sz="1200" b="0" i="0" u="none" strike="noStrike" kern="1200" cap="none" spc="0" normalizeH="0" baseline="0" noProof="0" dirty="0" err="1" smtClean="0">
                <a:ln>
                  <a:noFill/>
                </a:ln>
                <a:solidFill>
                  <a:prstClr val="black"/>
                </a:solidFill>
                <a:effectLst/>
                <a:uLnTx/>
                <a:uFillTx/>
                <a:latin typeface="+mn-lt"/>
                <a:ea typeface="Calibri"/>
                <a:cs typeface="Times New Roman"/>
              </a:rPr>
              <a:t>Eggenberger</a:t>
            </a:r>
            <a:r>
              <a:rPr kumimoji="0" lang="en-US" sz="1200" b="0" i="0" u="none" strike="noStrike" kern="1200" cap="none" spc="0" normalizeH="0" baseline="0" noProof="0" dirty="0" smtClean="0">
                <a:ln>
                  <a:noFill/>
                </a:ln>
                <a:solidFill>
                  <a:prstClr val="black"/>
                </a:solidFill>
                <a:effectLst/>
                <a:uLnTx/>
                <a:uFillTx/>
                <a:latin typeface="+mn-lt"/>
                <a:ea typeface="Calibri"/>
                <a:cs typeface="Times New Roman"/>
              </a:rPr>
              <a:t>, et al. 2010, p. 24). Patient’s satisfaction in healthcare should be a priority and unless the nurse is caring it would be hard to achieve such satisfaction. </a:t>
            </a:r>
          </a:p>
          <a:p>
            <a:pPr marL="457200" marR="0" lvl="0" indent="-457200" algn="ctr" defTabSz="914400" rtl="0" eaLnBrk="1" fontAlgn="auto" latinLnBrk="0" hangingPunct="1">
              <a:lnSpc>
                <a:spcPct val="200000"/>
              </a:lnSpc>
              <a:spcBef>
                <a:spcPts val="0"/>
              </a:spcBef>
              <a:spcAft>
                <a:spcPts val="100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Calibri"/>
                <a:cs typeface="Times New Roman"/>
              </a:rPr>
              <a:t>References</a:t>
            </a:r>
          </a:p>
          <a:p>
            <a:pPr marL="457200" marR="0" lvl="0" indent="-457200" algn="l" defTabSz="914400" rtl="0" eaLnBrk="1" fontAlgn="auto" latinLnBrk="0" hangingPunct="1">
              <a:lnSpc>
                <a:spcPct val="200000"/>
              </a:lnSpc>
              <a:spcBef>
                <a:spcPts val="0"/>
              </a:spcBef>
              <a:spcAft>
                <a:spcPts val="1000"/>
              </a:spcAft>
              <a:buClrTx/>
              <a:buSzTx/>
              <a:buFontTx/>
              <a:buNone/>
              <a:tabLst/>
              <a:defRPr/>
            </a:pPr>
            <a:r>
              <a:rPr kumimoji="0" lang="en-US" sz="1200" b="0" i="0" u="none" strike="noStrike" kern="1200" cap="none" spc="0" normalizeH="0" baseline="0" noProof="0" dirty="0" err="1" smtClean="0">
                <a:ln>
                  <a:noFill/>
                </a:ln>
                <a:solidFill>
                  <a:prstClr val="black"/>
                </a:solidFill>
                <a:effectLst/>
                <a:uLnTx/>
                <a:uFillTx/>
                <a:latin typeface="+mn-lt"/>
                <a:ea typeface="Calibri"/>
                <a:cs typeface="Times New Roman"/>
              </a:rPr>
              <a:t>Eggenberger</a:t>
            </a:r>
            <a:r>
              <a:rPr kumimoji="0" lang="en-US" sz="1200" b="0" i="0" u="none" strike="noStrike" kern="1200" cap="none" spc="0" normalizeH="0" baseline="0" noProof="0" dirty="0" smtClean="0">
                <a:ln>
                  <a:noFill/>
                </a:ln>
                <a:solidFill>
                  <a:prstClr val="black"/>
                </a:solidFill>
                <a:effectLst/>
                <a:uLnTx/>
                <a:uFillTx/>
                <a:latin typeface="+mn-lt"/>
                <a:ea typeface="Calibri"/>
                <a:cs typeface="Times New Roman"/>
              </a:rPr>
              <a:t>, T., Keller, K., &amp; </a:t>
            </a:r>
            <a:r>
              <a:rPr kumimoji="0" lang="en-US" sz="1200" b="0" i="0" u="none" strike="noStrike" kern="1200" cap="none" spc="0" normalizeH="0" baseline="0" noProof="0" dirty="0" err="1" smtClean="0">
                <a:ln>
                  <a:noFill/>
                </a:ln>
                <a:solidFill>
                  <a:prstClr val="black"/>
                </a:solidFill>
                <a:effectLst/>
                <a:uLnTx/>
                <a:uFillTx/>
                <a:latin typeface="+mn-lt"/>
                <a:ea typeface="Calibri"/>
                <a:cs typeface="Times New Roman"/>
              </a:rPr>
              <a:t>Locsin</a:t>
            </a:r>
            <a:r>
              <a:rPr kumimoji="0" lang="en-US" sz="1200" b="0" i="0" u="none" strike="noStrike" kern="1200" cap="none" spc="0" normalizeH="0" baseline="0" noProof="0" dirty="0" smtClean="0">
                <a:ln>
                  <a:noFill/>
                </a:ln>
                <a:solidFill>
                  <a:prstClr val="black"/>
                </a:solidFill>
                <a:effectLst/>
                <a:uLnTx/>
                <a:uFillTx/>
                <a:latin typeface="+mn-lt"/>
                <a:ea typeface="Calibri"/>
                <a:cs typeface="Times New Roman"/>
              </a:rPr>
              <a:t>, R., (2010). Valuing caring behaviors within simulated emergent nursing situations. In </a:t>
            </a:r>
            <a:r>
              <a:rPr kumimoji="0" lang="en-US" sz="1200" b="0" i="1" u="none" strike="noStrike" kern="1200" cap="none" spc="0" normalizeH="0" baseline="0" noProof="0" dirty="0" smtClean="0">
                <a:ln>
                  <a:noFill/>
                </a:ln>
                <a:solidFill>
                  <a:prstClr val="black"/>
                </a:solidFill>
                <a:effectLst/>
                <a:uLnTx/>
                <a:uFillTx/>
                <a:latin typeface="+mn-lt"/>
                <a:ea typeface="Calibri"/>
                <a:cs typeface="Times New Roman"/>
              </a:rPr>
              <a:t>International Journal of Human Caring, 14</a:t>
            </a:r>
            <a:r>
              <a:rPr kumimoji="0" lang="en-US" sz="1200" b="0" i="0" u="none" strike="noStrike" kern="1200" cap="none" spc="0" normalizeH="0" baseline="0" noProof="0" dirty="0" smtClean="0">
                <a:ln>
                  <a:noFill/>
                </a:ln>
                <a:solidFill>
                  <a:prstClr val="black"/>
                </a:solidFill>
                <a:effectLst/>
                <a:uLnTx/>
                <a:uFillTx/>
                <a:latin typeface="+mn-lt"/>
                <a:ea typeface="Calibri"/>
                <a:cs typeface="Times New Roman"/>
              </a:rPr>
              <a:t>(2), 23-29.</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3D33C7A4-744E-4AC5-B8C4-C36D5279B693}" type="slidenum">
              <a:rPr lang="en-US" smtClean="0"/>
              <a:t>3</a:t>
            </a:fld>
            <a:endParaRPr lang="en-US"/>
          </a:p>
        </p:txBody>
      </p:sp>
    </p:spTree>
    <p:extLst>
      <p:ext uri="{BB962C8B-B14F-4D97-AF65-F5344CB8AC3E}">
        <p14:creationId xmlns:p14="http://schemas.microsoft.com/office/powerpoint/2010/main" val="112445442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nSpc>
                <a:spcPct val="200000"/>
              </a:lnSpc>
              <a:spcBef>
                <a:spcPts val="0"/>
              </a:spcBef>
              <a:spcAft>
                <a:spcPts val="1000"/>
              </a:spcAft>
            </a:pPr>
            <a:r>
              <a:rPr lang="en-US" sz="1200" dirty="0" err="1" smtClean="0">
                <a:effectLst/>
                <a:latin typeface="+mn-lt"/>
                <a:ea typeface="Calibri"/>
                <a:cs typeface="Times New Roman"/>
              </a:rPr>
              <a:t>Windle</a:t>
            </a:r>
            <a:r>
              <a:rPr lang="en-US" sz="1200" dirty="0" smtClean="0">
                <a:effectLst/>
                <a:latin typeface="+mn-lt"/>
                <a:ea typeface="Calibri"/>
                <a:cs typeface="Times New Roman"/>
              </a:rPr>
              <a:t> et al. (2006) discuss the importance of pain management and comfort assurance in nursing practice (p.256). Their study aimed at determining the difference (if it existed) between the pain experienced during an IV insertion when an intradermal injection of bacteriostatic normal saline (BNS) or </a:t>
            </a:r>
            <a:r>
              <a:rPr lang="en-US" sz="1200" dirty="0" err="1" smtClean="0">
                <a:effectLst/>
                <a:latin typeface="+mn-lt"/>
                <a:ea typeface="Calibri"/>
                <a:cs typeface="Times New Roman"/>
              </a:rPr>
              <a:t>lidocaine</a:t>
            </a:r>
            <a:r>
              <a:rPr lang="en-US" sz="1200" dirty="0" smtClean="0">
                <a:effectLst/>
                <a:latin typeface="+mn-lt"/>
                <a:ea typeface="Calibri"/>
                <a:cs typeface="Times New Roman"/>
              </a:rPr>
              <a:t> was used as an anesthetic. </a:t>
            </a:r>
          </a:p>
          <a:p>
            <a:pPr marL="0" marR="0">
              <a:lnSpc>
                <a:spcPct val="200000"/>
              </a:lnSpc>
              <a:spcBef>
                <a:spcPts val="0"/>
              </a:spcBef>
              <a:spcAft>
                <a:spcPts val="1000"/>
              </a:spcAft>
            </a:pPr>
            <a:r>
              <a:rPr lang="en-US" sz="1200" dirty="0" smtClean="0">
                <a:effectLst/>
                <a:latin typeface="+mn-lt"/>
                <a:ea typeface="Calibri"/>
                <a:cs typeface="Times New Roman"/>
              </a:rPr>
              <a:t>	 The pain experienced by a patient that has to undergo venipuncture can cause major anxiety and apprehension when coupled with the added stress of illness and discomfort from being in a hospital. 10% of adults have such a profound fear of needles that phobia can occur which produces a physical response such as </a:t>
            </a:r>
            <a:r>
              <a:rPr lang="en-US" sz="1200" dirty="0" err="1" smtClean="0">
                <a:effectLst/>
                <a:latin typeface="+mn-lt"/>
                <a:ea typeface="Calibri"/>
                <a:cs typeface="Times New Roman"/>
              </a:rPr>
              <a:t>bradycardia</a:t>
            </a:r>
            <a:r>
              <a:rPr lang="en-US" sz="1200" dirty="0" smtClean="0">
                <a:effectLst/>
                <a:latin typeface="+mn-lt"/>
                <a:ea typeface="Calibri"/>
                <a:cs typeface="Times New Roman"/>
              </a:rPr>
              <a:t> and hypotension. Fear can also lead to vasoconstriction which will make starting IV access more difficult, and perhaps require more than 1 attempt, which causes more discomfort to the patient. (</a:t>
            </a:r>
            <a:r>
              <a:rPr lang="en-US" sz="1200" dirty="0" err="1" smtClean="0">
                <a:effectLst/>
                <a:latin typeface="+mn-lt"/>
                <a:ea typeface="Calibri"/>
                <a:cs typeface="Times New Roman"/>
              </a:rPr>
              <a:t>Windle</a:t>
            </a:r>
            <a:r>
              <a:rPr lang="en-US" sz="1200" dirty="0" smtClean="0">
                <a:effectLst/>
                <a:latin typeface="+mn-lt"/>
                <a:ea typeface="Calibri"/>
                <a:cs typeface="Times New Roman"/>
              </a:rPr>
              <a:t> et al. 2006, p.256)  Pain has become a “fifth” vital sign in most practice settings, given that patient comfort has been proven to be directly related to patient outcomes (</a:t>
            </a:r>
            <a:r>
              <a:rPr lang="en-US" sz="1200" dirty="0" err="1" smtClean="0">
                <a:effectLst/>
                <a:latin typeface="+mn-lt"/>
                <a:ea typeface="Calibri"/>
                <a:cs typeface="Times New Roman"/>
              </a:rPr>
              <a:t>Windle</a:t>
            </a:r>
            <a:r>
              <a:rPr lang="en-US" sz="1200" dirty="0" smtClean="0">
                <a:effectLst/>
                <a:latin typeface="+mn-lt"/>
                <a:ea typeface="Calibri"/>
                <a:cs typeface="Times New Roman"/>
              </a:rPr>
              <a:t> et al. 2006, p.257). </a:t>
            </a:r>
          </a:p>
          <a:p>
            <a:pPr marL="0" marR="0" indent="457200">
              <a:lnSpc>
                <a:spcPct val="200000"/>
              </a:lnSpc>
              <a:spcBef>
                <a:spcPts val="0"/>
              </a:spcBef>
              <a:spcAft>
                <a:spcPts val="1000"/>
              </a:spcAft>
            </a:pPr>
            <a:r>
              <a:rPr lang="en-US" sz="1200" dirty="0" smtClean="0">
                <a:effectLst/>
                <a:latin typeface="+mn-lt"/>
                <a:ea typeface="Calibri"/>
                <a:cs typeface="Times New Roman"/>
              </a:rPr>
              <a:t>By analyzing the difference that may exist between using BNS or </a:t>
            </a:r>
            <a:r>
              <a:rPr lang="en-US" sz="1200" dirty="0" err="1" smtClean="0">
                <a:effectLst/>
                <a:latin typeface="+mn-lt"/>
                <a:ea typeface="Calibri"/>
                <a:cs typeface="Times New Roman"/>
              </a:rPr>
              <a:t>lidocaine</a:t>
            </a:r>
            <a:r>
              <a:rPr lang="en-US" sz="1200" dirty="0" smtClean="0">
                <a:effectLst/>
                <a:latin typeface="+mn-lt"/>
                <a:ea typeface="Calibri"/>
                <a:cs typeface="Times New Roman"/>
              </a:rPr>
              <a:t> as an anesthetic for IV puncture, perhaps a more comfortable and less painful technique can be used for the patient undergoing venipuncture.</a:t>
            </a:r>
          </a:p>
          <a:p>
            <a:pPr marL="457200" marR="0" indent="-457200" algn="ctr">
              <a:lnSpc>
                <a:spcPct val="200000"/>
              </a:lnSpc>
              <a:spcBef>
                <a:spcPts val="0"/>
              </a:spcBef>
              <a:spcAft>
                <a:spcPts val="1000"/>
              </a:spcAft>
            </a:pPr>
            <a:r>
              <a:rPr lang="en-US" sz="1200" dirty="0" smtClean="0">
                <a:effectLst/>
                <a:latin typeface="+mn-lt"/>
                <a:ea typeface="Calibri"/>
                <a:cs typeface="Times New Roman"/>
              </a:rPr>
              <a:t>References</a:t>
            </a:r>
          </a:p>
          <a:p>
            <a:pPr marL="457200" marR="0" indent="-457200">
              <a:lnSpc>
                <a:spcPct val="200000"/>
              </a:lnSpc>
              <a:spcBef>
                <a:spcPts val="0"/>
              </a:spcBef>
              <a:spcAft>
                <a:spcPts val="1000"/>
              </a:spcAft>
            </a:pPr>
            <a:r>
              <a:rPr lang="en-US" sz="1200" dirty="0" err="1" smtClean="0">
                <a:effectLst/>
                <a:latin typeface="+mn-lt"/>
                <a:ea typeface="Calibri"/>
                <a:cs typeface="Times New Roman"/>
              </a:rPr>
              <a:t>Windle</a:t>
            </a:r>
            <a:r>
              <a:rPr lang="en-US" sz="1200" dirty="0" smtClean="0">
                <a:effectLst/>
                <a:latin typeface="+mn-lt"/>
                <a:ea typeface="Calibri"/>
                <a:cs typeface="Times New Roman"/>
              </a:rPr>
              <a:t>, P., Kwan, M., Warwick, H., </a:t>
            </a:r>
            <a:r>
              <a:rPr lang="en-US" sz="1200" dirty="0" err="1" smtClean="0">
                <a:effectLst/>
                <a:latin typeface="+mn-lt"/>
                <a:ea typeface="Calibri"/>
                <a:cs typeface="Times New Roman"/>
              </a:rPr>
              <a:t>Sibayan</a:t>
            </a:r>
            <a:r>
              <a:rPr lang="en-US" sz="1200" dirty="0" smtClean="0">
                <a:effectLst/>
                <a:latin typeface="+mn-lt"/>
                <a:ea typeface="Calibri"/>
                <a:cs typeface="Times New Roman"/>
              </a:rPr>
              <a:t>, A., Espiritu, C., &amp; </a:t>
            </a:r>
            <a:r>
              <a:rPr lang="en-US" sz="1200" dirty="0" err="1" smtClean="0">
                <a:effectLst/>
                <a:latin typeface="+mn-lt"/>
                <a:ea typeface="Calibri"/>
                <a:cs typeface="Times New Roman"/>
              </a:rPr>
              <a:t>Vergara</a:t>
            </a:r>
            <a:r>
              <a:rPr lang="en-US" sz="1200" dirty="0" smtClean="0">
                <a:effectLst/>
                <a:latin typeface="+mn-lt"/>
                <a:ea typeface="Calibri"/>
                <a:cs typeface="Times New Roman"/>
              </a:rPr>
              <a:t>, J. (2006). Comparison of bacteriostatic normal saline and </a:t>
            </a:r>
            <a:r>
              <a:rPr lang="en-US" sz="1200" dirty="0" err="1" smtClean="0">
                <a:effectLst/>
                <a:latin typeface="+mn-lt"/>
                <a:ea typeface="Calibri"/>
                <a:cs typeface="Times New Roman"/>
              </a:rPr>
              <a:t>lidocaine</a:t>
            </a:r>
            <a:r>
              <a:rPr lang="en-US" sz="1200" dirty="0" smtClean="0">
                <a:effectLst/>
                <a:latin typeface="+mn-lt"/>
                <a:ea typeface="Calibri"/>
                <a:cs typeface="Times New Roman"/>
              </a:rPr>
              <a:t> used as intradermal anesthesia for the placement of intravenous lines. In </a:t>
            </a:r>
            <a:r>
              <a:rPr lang="en-US" sz="1200" i="1" dirty="0" smtClean="0">
                <a:effectLst/>
                <a:latin typeface="+mn-lt"/>
                <a:ea typeface="Calibri"/>
                <a:cs typeface="Times New Roman"/>
              </a:rPr>
              <a:t>Journal of </a:t>
            </a:r>
            <a:r>
              <a:rPr lang="en-US" sz="1200" i="1" dirty="0" err="1" smtClean="0">
                <a:effectLst/>
                <a:latin typeface="+mn-lt"/>
                <a:ea typeface="Calibri"/>
                <a:cs typeface="Times New Roman"/>
              </a:rPr>
              <a:t>PeriAnesthesia</a:t>
            </a:r>
            <a:r>
              <a:rPr lang="en-US" sz="1200" i="1" dirty="0" smtClean="0">
                <a:effectLst/>
                <a:latin typeface="+mn-lt"/>
                <a:ea typeface="Calibri"/>
                <a:cs typeface="Times New Roman"/>
              </a:rPr>
              <a:t> Nursing, 21</a:t>
            </a:r>
            <a:r>
              <a:rPr lang="en-US" sz="1200" dirty="0" smtClean="0">
                <a:effectLst/>
                <a:latin typeface="+mn-lt"/>
                <a:ea typeface="Calibri"/>
                <a:cs typeface="Times New Roman"/>
              </a:rPr>
              <a:t>(4), 251-258. Retrieved from </a:t>
            </a:r>
            <a:r>
              <a:rPr lang="en-US" sz="1200" dirty="0" err="1" smtClean="0">
                <a:effectLst/>
                <a:latin typeface="+mn-lt"/>
                <a:ea typeface="Calibri"/>
                <a:cs typeface="Times New Roman"/>
              </a:rPr>
              <a:t>Ebscohost</a:t>
            </a:r>
            <a:r>
              <a:rPr lang="en-US" sz="1200" dirty="0" smtClean="0">
                <a:effectLst/>
                <a:latin typeface="+mn-lt"/>
                <a:ea typeface="Calibri"/>
                <a:cs typeface="Times New Roman"/>
              </a:rPr>
              <a:t> on 6/2/2011.</a:t>
            </a:r>
          </a:p>
          <a:p>
            <a:pPr marL="0" marR="0" fontAlgn="base">
              <a:lnSpc>
                <a:spcPct val="200000"/>
              </a:lnSpc>
              <a:spcBef>
                <a:spcPts val="0"/>
              </a:spcBef>
              <a:spcAft>
                <a:spcPts val="0"/>
              </a:spcAft>
            </a:pPr>
            <a:r>
              <a:rPr lang="en-US" sz="1200" kern="1200" dirty="0" smtClean="0">
                <a:solidFill>
                  <a:srgbClr val="000000"/>
                </a:solidFill>
                <a:effectLst/>
                <a:latin typeface="Times New Roman"/>
                <a:ea typeface="Times New Roman"/>
              </a:rPr>
              <a:t>	</a:t>
            </a:r>
            <a:endParaRPr lang="en-US" sz="1200" dirty="0" smtClean="0">
              <a:effectLst/>
              <a:latin typeface="Times New Roman"/>
              <a:ea typeface="Times New Roman"/>
            </a:endParaRPr>
          </a:p>
          <a:p>
            <a:pPr marL="0" marR="0">
              <a:lnSpc>
                <a:spcPct val="200000"/>
              </a:lnSpc>
              <a:spcBef>
                <a:spcPts val="0"/>
              </a:spcBef>
              <a:spcAft>
                <a:spcPts val="1000"/>
              </a:spcAft>
            </a:pPr>
            <a:r>
              <a:rPr lang="en-US" sz="1200" dirty="0" smtClean="0">
                <a:effectLst/>
                <a:latin typeface="+mn-lt"/>
                <a:ea typeface="Calibri"/>
                <a:cs typeface="Times New Roman"/>
              </a:rPr>
              <a:t> </a:t>
            </a:r>
            <a:endParaRPr lang="en-US" sz="1100" dirty="0" smtClean="0">
              <a:effectLst/>
              <a:latin typeface="+mn-lt"/>
              <a:ea typeface="Calibri"/>
              <a:cs typeface="Times New Roman"/>
            </a:endParaRPr>
          </a:p>
          <a:p>
            <a:pPr marL="457200" marR="0" indent="-457200">
              <a:lnSpc>
                <a:spcPct val="200000"/>
              </a:lnSpc>
              <a:spcBef>
                <a:spcPts val="0"/>
              </a:spcBef>
              <a:spcAft>
                <a:spcPts val="1000"/>
              </a:spcAft>
            </a:pPr>
            <a:r>
              <a:rPr lang="en-US" sz="1200" dirty="0" smtClean="0">
                <a:effectLst/>
                <a:latin typeface="+mn-lt"/>
                <a:ea typeface="Calibri"/>
                <a:cs typeface="Times New Roman"/>
              </a:rPr>
              <a:t> </a:t>
            </a:r>
            <a:endParaRPr lang="en-US" sz="1100" dirty="0" smtClean="0">
              <a:effectLst/>
              <a:latin typeface="+mn-lt"/>
              <a:ea typeface="Calibri"/>
              <a:cs typeface="Times New Roman"/>
            </a:endParaRPr>
          </a:p>
          <a:p>
            <a:endParaRPr lang="en-US" dirty="0"/>
          </a:p>
        </p:txBody>
      </p:sp>
      <p:sp>
        <p:nvSpPr>
          <p:cNvPr id="4" name="Slide Number Placeholder 3"/>
          <p:cNvSpPr>
            <a:spLocks noGrp="1"/>
          </p:cNvSpPr>
          <p:nvPr>
            <p:ph type="sldNum" sz="quarter" idx="10"/>
          </p:nvPr>
        </p:nvSpPr>
        <p:spPr/>
        <p:txBody>
          <a:bodyPr/>
          <a:lstStyle/>
          <a:p>
            <a:fld id="{3D33C7A4-744E-4AC5-B8C4-C36D5279B693}" type="slidenum">
              <a:rPr lang="en-US" smtClean="0"/>
              <a:t>21</a:t>
            </a:fld>
            <a:endParaRPr lang="en-US"/>
          </a:p>
        </p:txBody>
      </p:sp>
    </p:spTree>
    <p:extLst>
      <p:ext uri="{BB962C8B-B14F-4D97-AF65-F5344CB8AC3E}">
        <p14:creationId xmlns:p14="http://schemas.microsoft.com/office/powerpoint/2010/main" val="87320760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nSpc>
                <a:spcPct val="200000"/>
              </a:lnSpc>
              <a:spcBef>
                <a:spcPts val="0"/>
              </a:spcBef>
              <a:spcAft>
                <a:spcPts val="1000"/>
              </a:spcAft>
            </a:pPr>
            <a:r>
              <a:rPr lang="en-US" sz="1200" dirty="0" err="1" smtClean="0">
                <a:effectLst/>
                <a:latin typeface="+mn-lt"/>
                <a:ea typeface="Calibri"/>
                <a:cs typeface="Times New Roman"/>
              </a:rPr>
              <a:t>Windle</a:t>
            </a:r>
            <a:r>
              <a:rPr lang="en-US" sz="1200" dirty="0" smtClean="0">
                <a:effectLst/>
                <a:latin typeface="+mn-lt"/>
                <a:ea typeface="Calibri"/>
                <a:cs typeface="Times New Roman"/>
              </a:rPr>
              <a:t> et al. (2006) began their process of informed consent by first receiving approval of the Nursing Research Council and the Institutional Review Board (p.251). Random sampling was then done by lottery method to select participants from a surgical unit. </a:t>
            </a:r>
          </a:p>
          <a:p>
            <a:pPr marL="0" marR="0">
              <a:lnSpc>
                <a:spcPct val="200000"/>
              </a:lnSpc>
              <a:spcBef>
                <a:spcPts val="0"/>
              </a:spcBef>
              <a:spcAft>
                <a:spcPts val="1000"/>
              </a:spcAft>
            </a:pPr>
            <a:r>
              <a:rPr lang="en-US" sz="1200" dirty="0" smtClean="0">
                <a:effectLst/>
                <a:latin typeface="+mn-lt"/>
                <a:ea typeface="Calibri"/>
                <a:cs typeface="Times New Roman"/>
              </a:rPr>
              <a:t>	Their criteria included adults over the age of 18 that could read and write English, and patients that had IV insertion on an upper extremity. (</a:t>
            </a:r>
            <a:r>
              <a:rPr lang="en-US" sz="1200" dirty="0" err="1" smtClean="0">
                <a:effectLst/>
                <a:latin typeface="+mn-lt"/>
                <a:ea typeface="Calibri"/>
                <a:cs typeface="Times New Roman"/>
              </a:rPr>
              <a:t>Windle</a:t>
            </a:r>
            <a:r>
              <a:rPr lang="en-US" sz="1200" dirty="0" smtClean="0">
                <a:effectLst/>
                <a:latin typeface="+mn-lt"/>
                <a:ea typeface="Calibri"/>
                <a:cs typeface="Times New Roman"/>
              </a:rPr>
              <a:t> et al. 2006, p.253). These subjects were then counseled and explained the ramifications of the study.  This discussion should include the risks or discomforts that the subjects may face; this is especially important in this study given that some subjects will not be given an anesthetic while some will, which poses the possibility of some subjects experiencing more pain than others. They were assigned to 3 groups, one group receiving a BNS injection, one group receiving a </a:t>
            </a:r>
            <a:r>
              <a:rPr lang="en-US" sz="1200" dirty="0" err="1" smtClean="0">
                <a:effectLst/>
                <a:latin typeface="+mn-lt"/>
                <a:ea typeface="Calibri"/>
                <a:cs typeface="Times New Roman"/>
              </a:rPr>
              <a:t>lidocaine</a:t>
            </a:r>
            <a:r>
              <a:rPr lang="en-US" sz="1200" dirty="0" smtClean="0">
                <a:effectLst/>
                <a:latin typeface="+mn-lt"/>
                <a:ea typeface="Calibri"/>
                <a:cs typeface="Times New Roman"/>
              </a:rPr>
              <a:t> injection, and one group that would receive neither. Questions and concerns were addressed, and the subjects were assured that even though they were receiving different interventions, standards of care would all be the same for all 3 groups whether they participated or not. (</a:t>
            </a:r>
            <a:r>
              <a:rPr lang="en-US" sz="1200" dirty="0" err="1" smtClean="0">
                <a:effectLst/>
                <a:latin typeface="+mn-lt"/>
                <a:ea typeface="Calibri"/>
                <a:cs typeface="Times New Roman"/>
              </a:rPr>
              <a:t>Windle</a:t>
            </a:r>
            <a:r>
              <a:rPr lang="en-US" sz="1200" dirty="0" smtClean="0">
                <a:effectLst/>
                <a:latin typeface="+mn-lt"/>
                <a:ea typeface="Calibri"/>
                <a:cs typeface="Times New Roman"/>
              </a:rPr>
              <a:t> et al. 256). </a:t>
            </a:r>
          </a:p>
          <a:p>
            <a:pPr marL="0" marR="0">
              <a:lnSpc>
                <a:spcPct val="200000"/>
              </a:lnSpc>
              <a:spcBef>
                <a:spcPts val="0"/>
              </a:spcBef>
              <a:spcAft>
                <a:spcPts val="1000"/>
              </a:spcAft>
            </a:pPr>
            <a:r>
              <a:rPr lang="en-US" sz="1200" dirty="0" smtClean="0">
                <a:effectLst/>
                <a:latin typeface="+mn-lt"/>
                <a:ea typeface="Calibri"/>
                <a:cs typeface="Times New Roman"/>
              </a:rPr>
              <a:t>	These researchers followed the Nuremberg code which states that subjects must be voluntary and must participate with their freedom of choice, free of coercion, fraud, deceit and without element of force (Burns &amp; Grove, 2009, p.178). By assuring the subjects that they would all receive the same standards of care, the researchers ensured their rights as human subjects and fair treatment. </a:t>
            </a:r>
          </a:p>
          <a:p>
            <a:pPr marL="457200" marR="0" indent="-457200" algn="ctr">
              <a:lnSpc>
                <a:spcPct val="200000"/>
              </a:lnSpc>
              <a:spcBef>
                <a:spcPts val="0"/>
              </a:spcBef>
              <a:spcAft>
                <a:spcPts val="1000"/>
              </a:spcAft>
            </a:pPr>
            <a:r>
              <a:rPr lang="en-US" sz="1200" dirty="0" smtClean="0">
                <a:effectLst/>
                <a:latin typeface="+mn-lt"/>
                <a:ea typeface="Calibri"/>
                <a:cs typeface="Times New Roman"/>
              </a:rPr>
              <a:t>References</a:t>
            </a:r>
          </a:p>
          <a:p>
            <a:pPr marL="457200" marR="0" indent="-457200">
              <a:lnSpc>
                <a:spcPct val="200000"/>
              </a:lnSpc>
              <a:spcBef>
                <a:spcPts val="0"/>
              </a:spcBef>
              <a:spcAft>
                <a:spcPts val="1000"/>
              </a:spcAft>
            </a:pPr>
            <a:r>
              <a:rPr lang="en-US" sz="1200" dirty="0" smtClean="0">
                <a:effectLst/>
                <a:latin typeface="+mn-lt"/>
                <a:ea typeface="Calibri"/>
                <a:cs typeface="Times New Roman"/>
              </a:rPr>
              <a:t>Burns, N., &amp; Grove, S. (2009) The evolution of evidence-based practice nursing. In </a:t>
            </a:r>
            <a:r>
              <a:rPr lang="en-US" sz="1200" i="1" dirty="0" smtClean="0">
                <a:effectLst/>
                <a:latin typeface="+mn-lt"/>
                <a:ea typeface="Calibri"/>
                <a:cs typeface="Times New Roman"/>
              </a:rPr>
              <a:t>The practice of nursing research: Appraisal, synthesis, and generation of evidence </a:t>
            </a:r>
            <a:r>
              <a:rPr lang="en-US" sz="1200" dirty="0" smtClean="0">
                <a:effectLst/>
                <a:latin typeface="+mn-lt"/>
                <a:ea typeface="Calibri"/>
                <a:cs typeface="Times New Roman"/>
              </a:rPr>
              <a:t>(6th ed.). </a:t>
            </a:r>
            <a:r>
              <a:rPr lang="en-US" sz="1200" dirty="0" err="1" smtClean="0">
                <a:effectLst/>
                <a:latin typeface="+mn-lt"/>
                <a:ea typeface="Calibri"/>
                <a:cs typeface="Times New Roman"/>
              </a:rPr>
              <a:t>St.Louis</a:t>
            </a:r>
            <a:r>
              <a:rPr lang="en-US" sz="1200" dirty="0" smtClean="0">
                <a:effectLst/>
                <a:latin typeface="+mn-lt"/>
                <a:ea typeface="Calibri"/>
                <a:cs typeface="Times New Roman"/>
              </a:rPr>
              <a:t>, MO: Saunders Elsevier.</a:t>
            </a:r>
          </a:p>
          <a:p>
            <a:endParaRPr lang="en-US" dirty="0"/>
          </a:p>
        </p:txBody>
      </p:sp>
      <p:sp>
        <p:nvSpPr>
          <p:cNvPr id="4" name="Slide Number Placeholder 3"/>
          <p:cNvSpPr>
            <a:spLocks noGrp="1"/>
          </p:cNvSpPr>
          <p:nvPr>
            <p:ph type="sldNum" sz="quarter" idx="10"/>
          </p:nvPr>
        </p:nvSpPr>
        <p:spPr/>
        <p:txBody>
          <a:bodyPr/>
          <a:lstStyle/>
          <a:p>
            <a:fld id="{3D33C7A4-744E-4AC5-B8C4-C36D5279B693}" type="slidenum">
              <a:rPr lang="en-US" smtClean="0"/>
              <a:t>22</a:t>
            </a:fld>
            <a:endParaRPr lang="en-US"/>
          </a:p>
        </p:txBody>
      </p:sp>
    </p:spTree>
    <p:extLst>
      <p:ext uri="{BB962C8B-B14F-4D97-AF65-F5344CB8AC3E}">
        <p14:creationId xmlns:p14="http://schemas.microsoft.com/office/powerpoint/2010/main" val="222164930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200000"/>
              </a:lnSpc>
            </a:pPr>
            <a:r>
              <a:rPr lang="en-US" sz="1200" kern="1200" dirty="0" smtClean="0">
                <a:solidFill>
                  <a:schemeClr val="tx1"/>
                </a:solidFill>
                <a:effectLst/>
                <a:latin typeface="+mn-lt"/>
                <a:ea typeface="+mn-ea"/>
                <a:cs typeface="+mn-cs"/>
              </a:rPr>
              <a:t>	Qualitative and quantitative research is alike in only a few ways. One of these ways being that a researcher is needed (Burns &amp; Grove, 2009, p.22). Researchers have certain knowledge about conducting research that someone who is just experimenting does not. A qualified researcher is needed to assure that everything is being done correctly and that all of the legal steps are being followed to make the end result printable. </a:t>
            </a:r>
          </a:p>
          <a:p>
            <a:pPr>
              <a:lnSpc>
                <a:spcPct val="200000"/>
              </a:lnSpc>
            </a:pPr>
            <a:r>
              <a:rPr lang="en-US" sz="1200" kern="1200" dirty="0" smtClean="0">
                <a:solidFill>
                  <a:schemeClr val="tx1"/>
                </a:solidFill>
                <a:effectLst/>
                <a:latin typeface="+mn-lt"/>
                <a:ea typeface="+mn-ea"/>
                <a:cs typeface="+mn-cs"/>
              </a:rPr>
              <a:t>	The next similarity is that both types of research extensive work (Burns &amp; Grove, 2009, p.22). The implementation of a research study takes a lot of time and effort and those conducting it must be able to put that into it. A research study can take anywhere from months to years and the entire time data is being collected and analyzed. </a:t>
            </a:r>
          </a:p>
          <a:p>
            <a:pPr>
              <a:lnSpc>
                <a:spcPct val="200000"/>
              </a:lnSpc>
            </a:pPr>
            <a:r>
              <a:rPr lang="en-US" sz="1200" kern="1200" dirty="0" smtClean="0">
                <a:solidFill>
                  <a:schemeClr val="tx1"/>
                </a:solidFill>
                <a:effectLst/>
                <a:latin typeface="+mn-lt"/>
                <a:ea typeface="+mn-ea"/>
                <a:cs typeface="+mn-cs"/>
              </a:rPr>
              <a:t>	The final similarity is that end product of these two types of research is the creation of scientific knowledge for use in nursing practice (Burns &amp; Grove, 2009, p.22). The reason that nursing research is done is for the new insight on a subject or process in nursing practice and for this information to be utilized. </a:t>
            </a:r>
          </a:p>
          <a:p>
            <a:pPr algn="ctr"/>
            <a:r>
              <a:rPr lang="en-US" sz="1200" kern="1200" dirty="0" smtClean="0">
                <a:solidFill>
                  <a:schemeClr val="tx1"/>
                </a:solidFill>
                <a:effectLst/>
                <a:latin typeface="+mn-lt"/>
                <a:ea typeface="+mn-ea"/>
                <a:cs typeface="+mn-cs"/>
              </a:rPr>
              <a:t>References</a:t>
            </a:r>
          </a:p>
          <a:p>
            <a:pPr indent="-457200">
              <a:lnSpc>
                <a:spcPct val="200000"/>
              </a:lnSpc>
            </a:pPr>
            <a:r>
              <a:rPr lang="en-US" sz="1200" kern="1200" dirty="0" smtClean="0">
                <a:solidFill>
                  <a:schemeClr val="tx1"/>
                </a:solidFill>
                <a:effectLst/>
                <a:latin typeface="+mn-lt"/>
                <a:ea typeface="+mn-ea"/>
                <a:cs typeface="+mn-cs"/>
              </a:rPr>
              <a:t>Burns, N., &amp; Grove, S. (2009) The evolution of evidence-based practice nursing. In </a:t>
            </a:r>
            <a:r>
              <a:rPr lang="en-US" sz="1200" i="1" kern="1200" dirty="0" smtClean="0">
                <a:solidFill>
                  <a:schemeClr val="tx1"/>
                </a:solidFill>
                <a:effectLst/>
                <a:latin typeface="+mn-lt"/>
                <a:ea typeface="+mn-ea"/>
                <a:cs typeface="+mn-cs"/>
              </a:rPr>
              <a:t>The practice of nursing research: Appraisal, synthesis, and generation of evidence </a:t>
            </a:r>
            <a:r>
              <a:rPr lang="en-US" sz="1200" kern="1200" dirty="0" smtClean="0">
                <a:solidFill>
                  <a:schemeClr val="tx1"/>
                </a:solidFill>
                <a:effectLst/>
                <a:latin typeface="+mn-lt"/>
                <a:ea typeface="+mn-ea"/>
                <a:cs typeface="+mn-cs"/>
              </a:rPr>
              <a:t>(6</a:t>
            </a:r>
            <a:r>
              <a:rPr lang="en-US" sz="1200" kern="1200" baseline="30000" dirty="0" smtClean="0">
                <a:solidFill>
                  <a:schemeClr val="tx1"/>
                </a:solidFill>
                <a:effectLst/>
                <a:latin typeface="+mn-lt"/>
                <a:ea typeface="+mn-ea"/>
                <a:cs typeface="+mn-cs"/>
              </a:rPr>
              <a:t>th</a:t>
            </a:r>
            <a:r>
              <a:rPr lang="en-US" sz="1200" kern="1200" dirty="0" smtClean="0">
                <a:solidFill>
                  <a:schemeClr val="tx1"/>
                </a:solidFill>
                <a:effectLst/>
                <a:latin typeface="+mn-lt"/>
                <a:ea typeface="+mn-ea"/>
                <a:cs typeface="+mn-cs"/>
              </a:rPr>
              <a:t> ed.). </a:t>
            </a:r>
            <a:r>
              <a:rPr lang="en-US" sz="1200" kern="1200" dirty="0" err="1" smtClean="0">
                <a:solidFill>
                  <a:schemeClr val="tx1"/>
                </a:solidFill>
                <a:effectLst/>
                <a:latin typeface="+mn-lt"/>
                <a:ea typeface="+mn-ea"/>
                <a:cs typeface="+mn-cs"/>
              </a:rPr>
              <a:t>St.Louis</a:t>
            </a:r>
            <a:r>
              <a:rPr lang="en-US" sz="1200" kern="1200" dirty="0" smtClean="0">
                <a:solidFill>
                  <a:schemeClr val="tx1"/>
                </a:solidFill>
                <a:effectLst/>
                <a:latin typeface="+mn-lt"/>
                <a:ea typeface="+mn-ea"/>
                <a:cs typeface="+mn-cs"/>
              </a:rPr>
              <a:t>, MO: Saunders Elsevier. </a:t>
            </a:r>
          </a:p>
          <a:p>
            <a:pPr indent="-457200">
              <a:lnSpc>
                <a:spcPct val="200000"/>
              </a:lnSpc>
            </a:pPr>
            <a:endParaRPr lang="en-US" dirty="0"/>
          </a:p>
        </p:txBody>
      </p:sp>
      <p:sp>
        <p:nvSpPr>
          <p:cNvPr id="4" name="Slide Number Placeholder 3"/>
          <p:cNvSpPr>
            <a:spLocks noGrp="1"/>
          </p:cNvSpPr>
          <p:nvPr>
            <p:ph type="sldNum" sz="quarter" idx="10"/>
          </p:nvPr>
        </p:nvSpPr>
        <p:spPr/>
        <p:txBody>
          <a:bodyPr/>
          <a:lstStyle/>
          <a:p>
            <a:fld id="{3D33C7A4-744E-4AC5-B8C4-C36D5279B693}" type="slidenum">
              <a:rPr lang="en-US" smtClean="0"/>
              <a:t>23</a:t>
            </a:fld>
            <a:endParaRPr lang="en-US"/>
          </a:p>
        </p:txBody>
      </p:sp>
    </p:spTree>
    <p:extLst>
      <p:ext uri="{BB962C8B-B14F-4D97-AF65-F5344CB8AC3E}">
        <p14:creationId xmlns:p14="http://schemas.microsoft.com/office/powerpoint/2010/main" val="42149745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200000"/>
              </a:lnSpc>
              <a:spcBef>
                <a:spcPts val="0"/>
              </a:spcBef>
              <a:spcAft>
                <a:spcPts val="1000"/>
              </a:spcAft>
            </a:pPr>
            <a:r>
              <a:rPr lang="en-US" sz="1200" dirty="0" smtClean="0">
                <a:effectLst/>
                <a:latin typeface="Times New Roman"/>
                <a:ea typeface="Calibri"/>
                <a:cs typeface="Times New Roman"/>
              </a:rPr>
              <a:t>Quantitative research is a formal, objective, and systemic process (Burns &amp; Grove, 2009, p.22). This research takes numbers and examines the relationships about them (Burns &amp; Grove, pp.22-23). By determining the relationships they can also determine the cause-and-effect of certain interactions (Burns &amp; Grove, 2009, p.22). This process uses statistics as the basis for their results (Burns &amp; Grove, 2009, p.23). </a:t>
            </a:r>
            <a:endParaRPr lang="en-US" sz="1100" dirty="0" smtClean="0">
              <a:effectLst/>
              <a:latin typeface="+mn-lt"/>
              <a:ea typeface="Calibri"/>
              <a:cs typeface="Times New Roman"/>
            </a:endParaRPr>
          </a:p>
          <a:p>
            <a:pPr marL="0" marR="0">
              <a:lnSpc>
                <a:spcPct val="200000"/>
              </a:lnSpc>
              <a:spcBef>
                <a:spcPts val="0"/>
              </a:spcBef>
              <a:spcAft>
                <a:spcPts val="1000"/>
              </a:spcAft>
            </a:pPr>
            <a:r>
              <a:rPr lang="en-US" sz="1200" dirty="0" smtClean="0">
                <a:effectLst/>
                <a:latin typeface="Times New Roman"/>
                <a:ea typeface="Calibri"/>
                <a:cs typeface="Times New Roman"/>
              </a:rPr>
              <a:t>	Highly advanced sciences use this type of research because of the advanced methods that it uses (</a:t>
            </a:r>
            <a:r>
              <a:rPr lang="en-US" sz="1200" dirty="0" err="1" smtClean="0">
                <a:effectLst/>
                <a:latin typeface="Times New Roman"/>
                <a:ea typeface="Calibri"/>
                <a:cs typeface="Times New Roman"/>
              </a:rPr>
              <a:t>Reswick</a:t>
            </a:r>
            <a:r>
              <a:rPr lang="en-US" sz="1200" dirty="0" smtClean="0">
                <a:effectLst/>
                <a:latin typeface="Times New Roman"/>
                <a:ea typeface="Calibri"/>
                <a:cs typeface="Times New Roman"/>
              </a:rPr>
              <a:t>, 1994). As of now this is the most highly used type of research for nursing practice (Burns &amp; Grove, 2009, p.22). The one positive about using quantitative research instead of qualitative research is that it is less frequently influenced by the researchers values (Burns &amp; Grove, 2009, p.23). It is important to not influence the study in any way because it could then be considered invalid. Also, if the results are swayed in anyway the research study would have to be started all over again costing more money and time then would have originally been needed. </a:t>
            </a:r>
            <a:endParaRPr lang="en-US" sz="1100" dirty="0" smtClean="0">
              <a:effectLst/>
              <a:latin typeface="+mn-lt"/>
              <a:ea typeface="Calibri"/>
              <a:cs typeface="Times New Roman"/>
            </a:endParaRPr>
          </a:p>
          <a:p>
            <a:pPr marL="0" marR="0">
              <a:lnSpc>
                <a:spcPct val="200000"/>
              </a:lnSpc>
              <a:spcBef>
                <a:spcPts val="0"/>
              </a:spcBef>
              <a:spcAft>
                <a:spcPts val="1000"/>
              </a:spcAft>
            </a:pPr>
            <a:r>
              <a:rPr lang="en-US" sz="1200" dirty="0" smtClean="0">
                <a:effectLst/>
                <a:latin typeface="Times New Roman"/>
                <a:ea typeface="Calibri"/>
                <a:cs typeface="Times New Roman"/>
              </a:rPr>
              <a:t>	This type of research uses a control to help establish boundaries (Burns &amp; Grove, 2009, p.24). It is used to help keep the study free from outside information, this so that the study continues to focus on the main problem. This is another way in which the study can be structured. The types of tools that are used to measure are those that can measure quantity, precision, and accuracy (</a:t>
            </a:r>
            <a:r>
              <a:rPr lang="en-US" sz="1200" dirty="0" err="1" smtClean="0">
                <a:effectLst/>
                <a:latin typeface="Times New Roman"/>
                <a:ea typeface="Calibri"/>
                <a:cs typeface="Times New Roman"/>
              </a:rPr>
              <a:t>Reswick</a:t>
            </a:r>
            <a:r>
              <a:rPr lang="en-US" sz="1200" dirty="0" smtClean="0">
                <a:effectLst/>
                <a:latin typeface="Times New Roman"/>
                <a:ea typeface="Calibri"/>
                <a:cs typeface="Times New Roman"/>
              </a:rPr>
              <a:t>, 1994). One of the subjects in this research can also be human (</a:t>
            </a:r>
            <a:r>
              <a:rPr lang="en-US" sz="1200" dirty="0" err="1" smtClean="0">
                <a:effectLst/>
                <a:latin typeface="Times New Roman"/>
                <a:ea typeface="Calibri"/>
                <a:cs typeface="Times New Roman"/>
              </a:rPr>
              <a:t>Reswick</a:t>
            </a:r>
            <a:r>
              <a:rPr lang="en-US" sz="1200" dirty="0" smtClean="0">
                <a:effectLst/>
                <a:latin typeface="Times New Roman"/>
                <a:ea typeface="Calibri"/>
                <a:cs typeface="Times New Roman"/>
              </a:rPr>
              <a:t>, 1994). These statistical methods can also measure reliability and validity (</a:t>
            </a:r>
            <a:r>
              <a:rPr lang="en-US" sz="1200" dirty="0" err="1" smtClean="0">
                <a:effectLst/>
                <a:latin typeface="Times New Roman"/>
                <a:ea typeface="Calibri"/>
                <a:cs typeface="Times New Roman"/>
              </a:rPr>
              <a:t>Reswick</a:t>
            </a:r>
            <a:r>
              <a:rPr lang="en-US" sz="1200" dirty="0" smtClean="0">
                <a:effectLst/>
                <a:latin typeface="Times New Roman"/>
                <a:ea typeface="Calibri"/>
                <a:cs typeface="Times New Roman"/>
              </a:rPr>
              <a:t>, 1994). </a:t>
            </a:r>
            <a:endParaRPr lang="en-US" sz="1100" dirty="0" smtClean="0">
              <a:effectLst/>
              <a:latin typeface="+mn-lt"/>
              <a:ea typeface="Calibri"/>
              <a:cs typeface="Times New Roman"/>
            </a:endParaRPr>
          </a:p>
          <a:p>
            <a:pPr marL="0" marR="0">
              <a:lnSpc>
                <a:spcPct val="200000"/>
              </a:lnSpc>
              <a:spcBef>
                <a:spcPts val="0"/>
              </a:spcBef>
              <a:spcAft>
                <a:spcPts val="1000"/>
              </a:spcAft>
            </a:pPr>
            <a:r>
              <a:rPr lang="en-US" sz="1200" dirty="0" smtClean="0">
                <a:effectLst/>
                <a:latin typeface="Times New Roman"/>
                <a:ea typeface="Calibri"/>
                <a:cs typeface="Times New Roman"/>
              </a:rPr>
              <a:t>	Lastly, quantitative research is based off of a hypothesis that the nurse researcher formulates. Then the research is performed to test the truth of that hypothesis (</a:t>
            </a:r>
            <a:r>
              <a:rPr lang="en-US" sz="1200" dirty="0" err="1" smtClean="0">
                <a:effectLst/>
                <a:latin typeface="Times New Roman"/>
                <a:ea typeface="Calibri"/>
                <a:cs typeface="Times New Roman"/>
              </a:rPr>
              <a:t>Reswick</a:t>
            </a:r>
            <a:r>
              <a:rPr lang="en-US" sz="1200" dirty="0" smtClean="0">
                <a:effectLst/>
                <a:latin typeface="Times New Roman"/>
                <a:ea typeface="Calibri"/>
                <a:cs typeface="Times New Roman"/>
              </a:rPr>
              <a:t>, 1994). Quantitative research is the most highly used type of research for nursing practice (Burns &amp; Grove, 2009, p.22).</a:t>
            </a:r>
            <a:endParaRPr lang="en-US" sz="1100" dirty="0" smtClean="0">
              <a:effectLst/>
              <a:latin typeface="+mn-lt"/>
              <a:ea typeface="Calibri"/>
              <a:cs typeface="Times New Roman"/>
            </a:endParaRPr>
          </a:p>
          <a:p>
            <a:pPr marL="0" marR="0" algn="ctr">
              <a:lnSpc>
                <a:spcPct val="200000"/>
              </a:lnSpc>
              <a:spcBef>
                <a:spcPts val="0"/>
              </a:spcBef>
              <a:spcAft>
                <a:spcPts val="1000"/>
              </a:spcAft>
            </a:pPr>
            <a:r>
              <a:rPr lang="en-US" sz="1200" dirty="0" smtClean="0">
                <a:effectLst/>
                <a:latin typeface="Times New Roman"/>
                <a:ea typeface="Calibri"/>
                <a:cs typeface="Times New Roman"/>
              </a:rPr>
              <a:t>References</a:t>
            </a:r>
            <a:endParaRPr lang="en-US" sz="1100" dirty="0" smtClean="0">
              <a:effectLst/>
              <a:latin typeface="+mn-lt"/>
              <a:ea typeface="Calibri"/>
              <a:cs typeface="Times New Roman"/>
            </a:endParaRPr>
          </a:p>
          <a:p>
            <a:pPr marL="457200" marR="0" indent="-457200">
              <a:lnSpc>
                <a:spcPct val="200000"/>
              </a:lnSpc>
              <a:spcBef>
                <a:spcPts val="0"/>
              </a:spcBef>
              <a:spcAft>
                <a:spcPts val="1000"/>
              </a:spcAft>
            </a:pPr>
            <a:r>
              <a:rPr lang="en-US" sz="1200" dirty="0" smtClean="0">
                <a:effectLst/>
                <a:latin typeface="Times New Roman"/>
                <a:ea typeface="Calibri"/>
                <a:cs typeface="Times New Roman"/>
              </a:rPr>
              <a:t>Burns, N., &amp; Grove, S. (2009) The evolution of evidence-based practice nursing. In </a:t>
            </a:r>
            <a:r>
              <a:rPr lang="en-US" sz="1200" i="1" dirty="0" smtClean="0">
                <a:effectLst/>
                <a:latin typeface="Times New Roman"/>
                <a:ea typeface="Calibri"/>
                <a:cs typeface="Times New Roman"/>
              </a:rPr>
              <a:t>The practice of nursing research: Appraisal, synthesis, and generation of evidence</a:t>
            </a:r>
            <a:r>
              <a:rPr lang="en-US" sz="1200" dirty="0" smtClean="0">
                <a:effectLst/>
                <a:latin typeface="Times New Roman"/>
                <a:ea typeface="Calibri"/>
                <a:cs typeface="Times New Roman"/>
              </a:rPr>
              <a:t> (6th ed.). </a:t>
            </a:r>
            <a:r>
              <a:rPr lang="en-US" sz="1200" dirty="0" err="1" smtClean="0">
                <a:effectLst/>
                <a:latin typeface="Times New Roman"/>
                <a:ea typeface="Calibri"/>
                <a:cs typeface="Times New Roman"/>
              </a:rPr>
              <a:t>St.Louis</a:t>
            </a:r>
            <a:r>
              <a:rPr lang="en-US" sz="1200" dirty="0" smtClean="0">
                <a:effectLst/>
                <a:latin typeface="Times New Roman"/>
                <a:ea typeface="Calibri"/>
                <a:cs typeface="Times New Roman"/>
              </a:rPr>
              <a:t>, MO: Saunders Elsevier.</a:t>
            </a:r>
            <a:endParaRPr lang="en-US" sz="1100" dirty="0" smtClean="0">
              <a:effectLst/>
              <a:latin typeface="+mn-lt"/>
              <a:ea typeface="Calibri"/>
              <a:cs typeface="Times New Roman"/>
            </a:endParaRPr>
          </a:p>
          <a:p>
            <a:pPr marL="457200" marR="0" indent="-457200">
              <a:lnSpc>
                <a:spcPct val="200000"/>
              </a:lnSpc>
              <a:spcBef>
                <a:spcPts val="0"/>
              </a:spcBef>
              <a:spcAft>
                <a:spcPts val="1000"/>
              </a:spcAft>
            </a:pPr>
            <a:r>
              <a:rPr lang="en-US" sz="1200" dirty="0" err="1" smtClean="0">
                <a:effectLst/>
                <a:latin typeface="Times New Roman"/>
                <a:ea typeface="Calibri"/>
                <a:cs typeface="Times New Roman"/>
              </a:rPr>
              <a:t>Reswick</a:t>
            </a:r>
            <a:r>
              <a:rPr lang="en-US" sz="1200" dirty="0" smtClean="0">
                <a:effectLst/>
                <a:latin typeface="Times New Roman"/>
                <a:ea typeface="Calibri"/>
                <a:cs typeface="Times New Roman"/>
              </a:rPr>
              <a:t>, J. B. (1994). What constitutes valid research? Qualitative vs. quantitative research. In </a:t>
            </a:r>
            <a:r>
              <a:rPr lang="en-US" sz="1200" i="1" dirty="0" smtClean="0">
                <a:effectLst/>
                <a:latin typeface="Times New Roman"/>
                <a:ea typeface="Calibri"/>
                <a:cs typeface="Times New Roman"/>
              </a:rPr>
              <a:t>Journal of Rehabilitation Research &amp; Development.</a:t>
            </a:r>
            <a:r>
              <a:rPr lang="en-US" sz="1200" dirty="0" smtClean="0">
                <a:effectLst/>
                <a:latin typeface="Times New Roman"/>
                <a:ea typeface="Calibri"/>
                <a:cs typeface="Times New Roman"/>
              </a:rPr>
              <a:t> p. vii. Retrieved from </a:t>
            </a:r>
            <a:r>
              <a:rPr lang="en-US" sz="1200" dirty="0" err="1" smtClean="0">
                <a:effectLst/>
                <a:latin typeface="Times New Roman"/>
                <a:ea typeface="Calibri"/>
                <a:cs typeface="Times New Roman"/>
              </a:rPr>
              <a:t>EBSCOhost</a:t>
            </a:r>
            <a:r>
              <a:rPr lang="en-US" sz="1200" dirty="0" smtClean="0">
                <a:effectLst/>
                <a:latin typeface="Times New Roman"/>
                <a:ea typeface="Calibri"/>
                <a:cs typeface="Times New Roman"/>
              </a:rPr>
              <a:t>.</a:t>
            </a:r>
            <a:endParaRPr lang="en-US" sz="1100" dirty="0" smtClean="0">
              <a:effectLst/>
              <a:latin typeface="+mn-lt"/>
              <a:ea typeface="Calibri"/>
              <a:cs typeface="Times New Roman"/>
            </a:endParaRPr>
          </a:p>
          <a:p>
            <a:endParaRPr lang="en-US" dirty="0"/>
          </a:p>
        </p:txBody>
      </p:sp>
      <p:sp>
        <p:nvSpPr>
          <p:cNvPr id="4" name="Slide Number Placeholder 3"/>
          <p:cNvSpPr>
            <a:spLocks noGrp="1"/>
          </p:cNvSpPr>
          <p:nvPr>
            <p:ph type="sldNum" sz="quarter" idx="10"/>
          </p:nvPr>
        </p:nvSpPr>
        <p:spPr/>
        <p:txBody>
          <a:bodyPr/>
          <a:lstStyle/>
          <a:p>
            <a:fld id="{3D33C7A4-744E-4AC5-B8C4-C36D5279B693}" type="slidenum">
              <a:rPr lang="en-US" smtClean="0"/>
              <a:t>24</a:t>
            </a:fld>
            <a:endParaRPr lang="en-US"/>
          </a:p>
        </p:txBody>
      </p:sp>
    </p:spTree>
    <p:extLst>
      <p:ext uri="{BB962C8B-B14F-4D97-AF65-F5344CB8AC3E}">
        <p14:creationId xmlns:p14="http://schemas.microsoft.com/office/powerpoint/2010/main" val="67986980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200000"/>
              </a:lnSpc>
              <a:spcBef>
                <a:spcPts val="0"/>
              </a:spcBef>
              <a:spcAft>
                <a:spcPts val="1000"/>
              </a:spcAft>
            </a:pPr>
            <a:r>
              <a:rPr lang="en-US" sz="1200" dirty="0" smtClean="0">
                <a:effectLst/>
                <a:latin typeface="Times New Roman"/>
                <a:ea typeface="Calibri"/>
                <a:cs typeface="Times New Roman"/>
              </a:rPr>
              <a:t>	Qualitative </a:t>
            </a:r>
            <a:r>
              <a:rPr lang="en-US" sz="1200" dirty="0" smtClean="0">
                <a:effectLst/>
                <a:latin typeface="Times New Roman"/>
                <a:ea typeface="Calibri"/>
                <a:cs typeface="Times New Roman"/>
              </a:rPr>
              <a:t>research is used to help nursing professionals understand human experiences (Burns &amp; Grove, 2009, p.22). Unlike quantitative in which the theory is newly created, qualitative research is an already existing idea that is only being further investigated (Burns &amp; Grove, 2009, p.22). With this research it gives added meaning to those life experiences that are not completely known (Burns &amp; Grove, 2009, p.22). </a:t>
            </a:r>
            <a:endParaRPr lang="en-US" sz="1100" dirty="0" smtClean="0">
              <a:effectLst/>
              <a:latin typeface="+mn-lt"/>
              <a:ea typeface="Calibri"/>
              <a:cs typeface="Times New Roman"/>
            </a:endParaRPr>
          </a:p>
          <a:p>
            <a:pPr marL="0" marR="0">
              <a:lnSpc>
                <a:spcPct val="200000"/>
              </a:lnSpc>
              <a:spcBef>
                <a:spcPts val="0"/>
              </a:spcBef>
              <a:spcAft>
                <a:spcPts val="1000"/>
              </a:spcAft>
            </a:pPr>
            <a:r>
              <a:rPr lang="en-US" sz="1200" dirty="0" smtClean="0">
                <a:effectLst/>
                <a:latin typeface="Times New Roman"/>
                <a:ea typeface="Calibri"/>
                <a:cs typeface="Times New Roman"/>
              </a:rPr>
              <a:t>	The types of methods used to conduct this research include unstructured interviews and observations (Burns &amp; Grove, 2009, p.23). In order to obtain this type of research it requires the researcher to become very personally involved with the participants. Along with the personal participation other types of methods are questionnaires and focus groups (</a:t>
            </a:r>
            <a:r>
              <a:rPr lang="en-US" sz="1200" dirty="0" err="1" smtClean="0">
                <a:effectLst/>
                <a:latin typeface="Times New Roman"/>
                <a:ea typeface="Calibri"/>
                <a:cs typeface="Times New Roman"/>
              </a:rPr>
              <a:t>Reswick</a:t>
            </a:r>
            <a:r>
              <a:rPr lang="en-US" sz="1200" dirty="0" smtClean="0">
                <a:effectLst/>
                <a:latin typeface="Times New Roman"/>
                <a:ea typeface="Calibri"/>
                <a:cs typeface="Times New Roman"/>
              </a:rPr>
              <a:t>, 1994).</a:t>
            </a:r>
            <a:endParaRPr lang="en-US" sz="1100" dirty="0" smtClean="0">
              <a:effectLst/>
              <a:latin typeface="+mn-lt"/>
              <a:ea typeface="Calibri"/>
              <a:cs typeface="Times New Roman"/>
            </a:endParaRPr>
          </a:p>
          <a:p>
            <a:pPr marL="0" marR="0">
              <a:lnSpc>
                <a:spcPct val="200000"/>
              </a:lnSpc>
              <a:spcBef>
                <a:spcPts val="0"/>
              </a:spcBef>
              <a:spcAft>
                <a:spcPts val="1000"/>
              </a:spcAft>
            </a:pPr>
            <a:r>
              <a:rPr lang="en-US" sz="1200" dirty="0" smtClean="0">
                <a:effectLst/>
                <a:latin typeface="Times New Roman"/>
                <a:ea typeface="Calibri"/>
                <a:cs typeface="Times New Roman"/>
              </a:rPr>
              <a:t>	Qualitative research involves a broad focus of ideas along with a subjective approach (Burns &amp; Grove, 2009, p.23). In order for this type of research to be completed the researcher must study the participants as they interact with others and in society (Burns &amp; Grove, 2009, p.23).  The intent of the researchers conducting this study is to be able to organize the data into a meaningful, individualized theory that describes the phenomena studied (Burns &amp; Grove, 2009, p.24). This study is not large and is not intended to generalize phenomena to a population larger than the one conducted (Burns &amp; Grove, 2009, p.24). </a:t>
            </a:r>
            <a:endParaRPr lang="en-US" sz="1100" dirty="0" smtClean="0">
              <a:effectLst/>
              <a:latin typeface="+mn-lt"/>
              <a:ea typeface="Calibri"/>
              <a:cs typeface="Times New Roman"/>
            </a:endParaRPr>
          </a:p>
          <a:p>
            <a:pPr marL="0" marR="0" algn="ctr">
              <a:lnSpc>
                <a:spcPct val="200000"/>
              </a:lnSpc>
              <a:spcBef>
                <a:spcPts val="0"/>
              </a:spcBef>
              <a:spcAft>
                <a:spcPts val="1000"/>
              </a:spcAft>
            </a:pPr>
            <a:r>
              <a:rPr lang="en-US" sz="1200" dirty="0" smtClean="0">
                <a:effectLst/>
                <a:latin typeface="Times New Roman"/>
                <a:ea typeface="Calibri"/>
                <a:cs typeface="Times New Roman"/>
              </a:rPr>
              <a:t>References</a:t>
            </a:r>
            <a:endParaRPr lang="en-US" sz="1100" dirty="0" smtClean="0">
              <a:effectLst/>
              <a:latin typeface="+mn-lt"/>
              <a:ea typeface="Calibri"/>
              <a:cs typeface="Times New Roman"/>
            </a:endParaRPr>
          </a:p>
          <a:p>
            <a:pPr marL="457200" marR="0" indent="-457200">
              <a:lnSpc>
                <a:spcPct val="200000"/>
              </a:lnSpc>
              <a:spcBef>
                <a:spcPts val="0"/>
              </a:spcBef>
              <a:spcAft>
                <a:spcPts val="1000"/>
              </a:spcAft>
            </a:pPr>
            <a:r>
              <a:rPr lang="en-US" sz="1200" dirty="0" smtClean="0">
                <a:effectLst/>
                <a:latin typeface="Times New Roman"/>
                <a:ea typeface="Calibri"/>
                <a:cs typeface="Times New Roman"/>
              </a:rPr>
              <a:t>Burns, N., &amp; Grove, S. (2009) The evolution of evidence-based practice nursing. In </a:t>
            </a:r>
            <a:r>
              <a:rPr lang="en-US" sz="1200" i="1" dirty="0" smtClean="0">
                <a:effectLst/>
                <a:latin typeface="Times New Roman"/>
                <a:ea typeface="Calibri"/>
                <a:cs typeface="Times New Roman"/>
              </a:rPr>
              <a:t>The practice of nursing research: Appraisal, synthesis, and generation of evidence </a:t>
            </a:r>
            <a:r>
              <a:rPr lang="en-US" sz="1200" dirty="0" smtClean="0">
                <a:effectLst/>
                <a:latin typeface="Times New Roman"/>
                <a:ea typeface="Calibri"/>
                <a:cs typeface="Times New Roman"/>
              </a:rPr>
              <a:t>(6th ed.). </a:t>
            </a:r>
            <a:r>
              <a:rPr lang="en-US" sz="1200" dirty="0" err="1" smtClean="0">
                <a:effectLst/>
                <a:latin typeface="Times New Roman"/>
                <a:ea typeface="Calibri"/>
                <a:cs typeface="Times New Roman"/>
              </a:rPr>
              <a:t>St.Louis</a:t>
            </a:r>
            <a:r>
              <a:rPr lang="en-US" sz="1200" dirty="0" smtClean="0">
                <a:effectLst/>
                <a:latin typeface="Times New Roman"/>
                <a:ea typeface="Calibri"/>
                <a:cs typeface="Times New Roman"/>
              </a:rPr>
              <a:t>, MO: Saunders Elsevier.</a:t>
            </a:r>
            <a:endParaRPr lang="en-US" sz="1100" dirty="0" smtClean="0">
              <a:effectLst/>
              <a:latin typeface="+mn-lt"/>
              <a:ea typeface="Calibri"/>
              <a:cs typeface="Times New Roman"/>
            </a:endParaRPr>
          </a:p>
          <a:p>
            <a:pPr marL="457200" marR="0" indent="-457200">
              <a:lnSpc>
                <a:spcPct val="200000"/>
              </a:lnSpc>
              <a:spcBef>
                <a:spcPts val="0"/>
              </a:spcBef>
              <a:spcAft>
                <a:spcPts val="1000"/>
              </a:spcAft>
            </a:pPr>
            <a:r>
              <a:rPr lang="en-US" sz="1200" dirty="0" err="1" smtClean="0">
                <a:effectLst/>
                <a:latin typeface="Times New Roman"/>
                <a:ea typeface="Calibri"/>
                <a:cs typeface="Times New Roman"/>
              </a:rPr>
              <a:t>Reswick</a:t>
            </a:r>
            <a:r>
              <a:rPr lang="en-US" sz="1200" dirty="0" smtClean="0">
                <a:effectLst/>
                <a:latin typeface="Times New Roman"/>
                <a:ea typeface="Calibri"/>
                <a:cs typeface="Times New Roman"/>
              </a:rPr>
              <a:t>, J. B. (1994). What constitutes valid research? Qualitative vs. quantitative research. In </a:t>
            </a:r>
            <a:r>
              <a:rPr lang="en-US" sz="1200" i="1" dirty="0" smtClean="0">
                <a:effectLst/>
                <a:latin typeface="Times New Roman"/>
                <a:ea typeface="Calibri"/>
                <a:cs typeface="Times New Roman"/>
              </a:rPr>
              <a:t>Journal of Rehabilitation Research &amp; Development</a:t>
            </a:r>
            <a:r>
              <a:rPr lang="en-US" sz="1200" dirty="0" smtClean="0">
                <a:effectLst/>
                <a:latin typeface="Times New Roman"/>
                <a:ea typeface="Calibri"/>
                <a:cs typeface="Times New Roman"/>
              </a:rPr>
              <a:t>. p. vii. Retrieved from </a:t>
            </a:r>
            <a:r>
              <a:rPr lang="en-US" sz="1200" dirty="0" err="1" smtClean="0">
                <a:effectLst/>
                <a:latin typeface="Times New Roman"/>
                <a:ea typeface="Calibri"/>
                <a:cs typeface="Times New Roman"/>
              </a:rPr>
              <a:t>EBSCOhost</a:t>
            </a:r>
            <a:r>
              <a:rPr lang="en-US" sz="1200" dirty="0" smtClean="0">
                <a:effectLst/>
                <a:latin typeface="Times New Roman"/>
                <a:ea typeface="Calibri"/>
                <a:cs typeface="Times New Roman"/>
              </a:rPr>
              <a:t>.</a:t>
            </a:r>
            <a:endParaRPr lang="en-US" sz="1100" dirty="0" smtClean="0">
              <a:effectLst/>
              <a:latin typeface="+mn-lt"/>
              <a:ea typeface="Calibri"/>
              <a:cs typeface="Times New Roman"/>
            </a:endParaRPr>
          </a:p>
          <a:p>
            <a:endParaRPr lang="en-US" dirty="0"/>
          </a:p>
        </p:txBody>
      </p:sp>
      <p:sp>
        <p:nvSpPr>
          <p:cNvPr id="4" name="Slide Number Placeholder 3"/>
          <p:cNvSpPr>
            <a:spLocks noGrp="1"/>
          </p:cNvSpPr>
          <p:nvPr>
            <p:ph type="sldNum" sz="quarter" idx="10"/>
          </p:nvPr>
        </p:nvSpPr>
        <p:spPr/>
        <p:txBody>
          <a:bodyPr/>
          <a:lstStyle/>
          <a:p>
            <a:fld id="{3D33C7A4-744E-4AC5-B8C4-C36D5279B693}" type="slidenum">
              <a:rPr lang="en-US" smtClean="0"/>
              <a:t>25</a:t>
            </a:fld>
            <a:endParaRPr lang="en-US"/>
          </a:p>
        </p:txBody>
      </p:sp>
    </p:spTree>
    <p:extLst>
      <p:ext uri="{BB962C8B-B14F-4D97-AF65-F5344CB8AC3E}">
        <p14:creationId xmlns:p14="http://schemas.microsoft.com/office/powerpoint/2010/main" val="375376097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nSpc>
                <a:spcPct val="200000"/>
              </a:lnSpc>
              <a:spcBef>
                <a:spcPts val="0"/>
              </a:spcBef>
              <a:spcAft>
                <a:spcPts val="1000"/>
              </a:spcAft>
            </a:pPr>
            <a:r>
              <a:rPr lang="en-US" sz="1200" dirty="0" smtClean="0">
                <a:effectLst/>
                <a:latin typeface="+mn-lt"/>
                <a:ea typeface="Calibri"/>
                <a:cs typeface="Times New Roman"/>
              </a:rPr>
              <a:t>By using techniques such as analysis and critique, one can gain a better understanding of the complex process that is involved in a research study (Burns &amp; Grove, 2009, p.21).  Through analysis and critique of </a:t>
            </a:r>
            <a:r>
              <a:rPr lang="en-US" sz="1200" dirty="0" err="1" smtClean="0">
                <a:effectLst/>
                <a:latin typeface="+mn-lt"/>
                <a:ea typeface="Calibri"/>
                <a:cs typeface="Times New Roman"/>
              </a:rPr>
              <a:t>Windle</a:t>
            </a:r>
            <a:r>
              <a:rPr lang="en-US" sz="1200" dirty="0" smtClean="0">
                <a:effectLst/>
                <a:latin typeface="+mn-lt"/>
                <a:ea typeface="Calibri"/>
                <a:cs typeface="Times New Roman"/>
              </a:rPr>
              <a:t> et al. (2006) and </a:t>
            </a:r>
            <a:r>
              <a:rPr lang="en-US" sz="1200" dirty="0" err="1" smtClean="0">
                <a:effectLst/>
                <a:latin typeface="+mn-lt"/>
                <a:ea typeface="Calibri"/>
                <a:cs typeface="Times New Roman"/>
              </a:rPr>
              <a:t>Eggenberger</a:t>
            </a:r>
            <a:r>
              <a:rPr lang="en-US" sz="1200" dirty="0" smtClean="0">
                <a:effectLst/>
                <a:latin typeface="+mn-lt"/>
                <a:ea typeface="Calibri"/>
                <a:cs typeface="Times New Roman"/>
              </a:rPr>
              <a:t>, Keller and </a:t>
            </a:r>
            <a:r>
              <a:rPr lang="en-US" sz="1200" dirty="0" err="1" smtClean="0">
                <a:effectLst/>
                <a:latin typeface="+mn-lt"/>
                <a:ea typeface="Calibri"/>
                <a:cs typeface="Times New Roman"/>
              </a:rPr>
              <a:t>Locsin</a:t>
            </a:r>
            <a:r>
              <a:rPr lang="en-US" sz="1200" dirty="0" smtClean="0">
                <a:effectLst/>
                <a:latin typeface="+mn-lt"/>
                <a:ea typeface="Calibri"/>
                <a:cs typeface="Times New Roman"/>
              </a:rPr>
              <a:t> (2010), the opportunity to further explore their research methodologies allowed a greater explanation of qualitative versus quantitative research. While these research articles contained similar framework, their journey to data collection and conclusion had their differences. The methodologies, quantitative and qualitative, explained different techniques in data collection, observation and analysis. Each methodology is crucial to nursing research given that some studies require an objective eye, rather than a calculation. However, both require a sufficient informed consent process, as these two research articles exhibited. Furthermore, they both offered a vastly different implication to nursing. </a:t>
            </a:r>
            <a:r>
              <a:rPr lang="en-US" sz="1200" dirty="0" err="1" smtClean="0">
                <a:effectLst/>
                <a:latin typeface="+mn-lt"/>
                <a:ea typeface="Calibri"/>
                <a:cs typeface="Times New Roman"/>
              </a:rPr>
              <a:t>Windle</a:t>
            </a:r>
            <a:r>
              <a:rPr lang="en-US" sz="1200" dirty="0" smtClean="0">
                <a:effectLst/>
                <a:latin typeface="+mn-lt"/>
                <a:ea typeface="Calibri"/>
                <a:cs typeface="Times New Roman"/>
              </a:rPr>
              <a:t> et al. (2006) allowed a closer look at simulation technology and its use in care giving behavior analysis (p.252), while </a:t>
            </a:r>
            <a:r>
              <a:rPr lang="en-US" sz="1200" dirty="0" err="1" smtClean="0">
                <a:effectLst/>
                <a:latin typeface="+mn-lt"/>
                <a:ea typeface="Calibri"/>
                <a:cs typeface="Times New Roman"/>
              </a:rPr>
              <a:t>Eggenberger</a:t>
            </a:r>
            <a:r>
              <a:rPr lang="en-US" sz="1200" dirty="0" smtClean="0">
                <a:effectLst/>
                <a:latin typeface="+mn-lt"/>
                <a:ea typeface="Calibri"/>
                <a:cs typeface="Times New Roman"/>
              </a:rPr>
              <a:t>, Keller, &amp;  </a:t>
            </a:r>
            <a:r>
              <a:rPr lang="en-US" sz="1200" dirty="0" err="1" smtClean="0">
                <a:effectLst/>
                <a:latin typeface="+mn-lt"/>
                <a:ea typeface="Calibri"/>
                <a:cs typeface="Times New Roman"/>
              </a:rPr>
              <a:t>Locsin</a:t>
            </a:r>
            <a:r>
              <a:rPr lang="en-US" sz="1200" dirty="0" smtClean="0">
                <a:effectLst/>
                <a:latin typeface="+mn-lt"/>
                <a:ea typeface="Calibri"/>
                <a:cs typeface="Times New Roman"/>
              </a:rPr>
              <a:t> (2010) analyzed the way different anesthetics are used in venipuncture (p.23). Both of these research problems are of great importance the nursing field, and the research obtained can help give the profession a different perspective into these two different topics.  This analysis and critique presented the opportunity for exploration into these two research articles, and a greater grasp on the importance of each to the nursing profession and nursing research.</a:t>
            </a:r>
          </a:p>
          <a:p>
            <a:pPr marL="457200" marR="0" indent="-457200" algn="ctr">
              <a:lnSpc>
                <a:spcPct val="200000"/>
              </a:lnSpc>
              <a:spcBef>
                <a:spcPts val="0"/>
              </a:spcBef>
              <a:spcAft>
                <a:spcPts val="1000"/>
              </a:spcAft>
            </a:pPr>
            <a:r>
              <a:rPr lang="en-US" sz="1200" dirty="0" smtClean="0">
                <a:effectLst/>
                <a:latin typeface="+mn-lt"/>
                <a:ea typeface="Calibri"/>
                <a:cs typeface="Times New Roman"/>
              </a:rPr>
              <a:t>References</a:t>
            </a:r>
          </a:p>
          <a:p>
            <a:pPr marL="457200" marR="0" indent="-457200">
              <a:lnSpc>
                <a:spcPct val="200000"/>
              </a:lnSpc>
              <a:spcBef>
                <a:spcPts val="0"/>
              </a:spcBef>
              <a:spcAft>
                <a:spcPts val="1000"/>
              </a:spcAft>
            </a:pPr>
            <a:r>
              <a:rPr lang="en-US" sz="1200" dirty="0" smtClean="0">
                <a:effectLst/>
                <a:latin typeface="+mn-lt"/>
                <a:ea typeface="Calibri"/>
                <a:cs typeface="Times New Roman"/>
              </a:rPr>
              <a:t>Burns, N., &amp; Grove, S. (2009) The evolution of evidence-based practice nursing. In </a:t>
            </a:r>
            <a:r>
              <a:rPr lang="en-US" sz="1200" i="1" dirty="0" smtClean="0">
                <a:effectLst/>
                <a:latin typeface="+mn-lt"/>
                <a:ea typeface="Calibri"/>
                <a:cs typeface="Times New Roman"/>
              </a:rPr>
              <a:t>The practice of nursing research: Appraisal, synthesis, and generation of evidence </a:t>
            </a:r>
            <a:r>
              <a:rPr lang="en-US" sz="1200" dirty="0" smtClean="0">
                <a:effectLst/>
                <a:latin typeface="+mn-lt"/>
                <a:ea typeface="Calibri"/>
                <a:cs typeface="Times New Roman"/>
              </a:rPr>
              <a:t>(6</a:t>
            </a:r>
            <a:r>
              <a:rPr lang="en-US" sz="1200" baseline="30000" dirty="0" smtClean="0">
                <a:effectLst/>
                <a:latin typeface="+mn-lt"/>
                <a:ea typeface="Calibri"/>
                <a:cs typeface="Times New Roman"/>
              </a:rPr>
              <a:t>th</a:t>
            </a:r>
            <a:r>
              <a:rPr lang="en-US" sz="1200" dirty="0" smtClean="0">
                <a:effectLst/>
                <a:latin typeface="+mn-lt"/>
                <a:ea typeface="Calibri"/>
                <a:cs typeface="Times New Roman"/>
              </a:rPr>
              <a:t> ed.). </a:t>
            </a:r>
            <a:r>
              <a:rPr lang="en-US" sz="1200" dirty="0" err="1" smtClean="0">
                <a:effectLst/>
                <a:latin typeface="+mn-lt"/>
                <a:ea typeface="Calibri"/>
                <a:cs typeface="Times New Roman"/>
              </a:rPr>
              <a:t>St.Louis</a:t>
            </a:r>
            <a:r>
              <a:rPr lang="en-US" sz="1200" dirty="0" smtClean="0">
                <a:effectLst/>
                <a:latin typeface="+mn-lt"/>
                <a:ea typeface="Calibri"/>
                <a:cs typeface="Times New Roman"/>
              </a:rPr>
              <a:t>, MO: Saunders Elsevier. </a:t>
            </a:r>
          </a:p>
          <a:p>
            <a:pPr marL="457200" marR="0" indent="-457200">
              <a:lnSpc>
                <a:spcPct val="200000"/>
              </a:lnSpc>
              <a:spcBef>
                <a:spcPts val="0"/>
              </a:spcBef>
              <a:spcAft>
                <a:spcPts val="1000"/>
              </a:spcAft>
            </a:pPr>
            <a:r>
              <a:rPr lang="en-US" sz="1200" dirty="0" err="1" smtClean="0">
                <a:effectLst/>
                <a:latin typeface="+mn-lt"/>
                <a:ea typeface="Calibri"/>
                <a:cs typeface="Times New Roman"/>
              </a:rPr>
              <a:t>Eggenberger</a:t>
            </a:r>
            <a:r>
              <a:rPr lang="en-US" sz="1200" dirty="0" smtClean="0">
                <a:effectLst/>
                <a:latin typeface="+mn-lt"/>
                <a:ea typeface="Calibri"/>
                <a:cs typeface="Times New Roman"/>
              </a:rPr>
              <a:t>, T., Keller, K., &amp; </a:t>
            </a:r>
            <a:r>
              <a:rPr lang="en-US" sz="1200" dirty="0" err="1" smtClean="0">
                <a:effectLst/>
                <a:latin typeface="+mn-lt"/>
                <a:ea typeface="Calibri"/>
                <a:cs typeface="Times New Roman"/>
              </a:rPr>
              <a:t>Locsin</a:t>
            </a:r>
            <a:r>
              <a:rPr lang="en-US" sz="1200" dirty="0" smtClean="0">
                <a:effectLst/>
                <a:latin typeface="+mn-lt"/>
                <a:ea typeface="Calibri"/>
                <a:cs typeface="Times New Roman"/>
              </a:rPr>
              <a:t>, R., (2010). Valuing caring behaviors within simulated emergent nursing situations. In </a:t>
            </a:r>
            <a:r>
              <a:rPr lang="en-US" sz="1200" i="1" dirty="0" smtClean="0">
                <a:effectLst/>
                <a:latin typeface="+mn-lt"/>
                <a:ea typeface="Calibri"/>
                <a:cs typeface="Times New Roman"/>
              </a:rPr>
              <a:t>International Journal of Human Caring, 14</a:t>
            </a:r>
            <a:r>
              <a:rPr lang="en-US" sz="1200" dirty="0" smtClean="0">
                <a:effectLst/>
                <a:latin typeface="+mn-lt"/>
                <a:ea typeface="Calibri"/>
                <a:cs typeface="Times New Roman"/>
              </a:rPr>
              <a:t>(2), 23-29.</a:t>
            </a:r>
          </a:p>
          <a:p>
            <a:pPr marL="457200" marR="0" indent="-457200">
              <a:lnSpc>
                <a:spcPct val="200000"/>
              </a:lnSpc>
              <a:spcBef>
                <a:spcPts val="0"/>
              </a:spcBef>
              <a:spcAft>
                <a:spcPts val="1000"/>
              </a:spcAft>
            </a:pPr>
            <a:r>
              <a:rPr lang="en-US" sz="1200" dirty="0" err="1" smtClean="0">
                <a:effectLst/>
                <a:latin typeface="+mn-lt"/>
                <a:ea typeface="Calibri"/>
                <a:cs typeface="Times New Roman"/>
              </a:rPr>
              <a:t>Windle</a:t>
            </a:r>
            <a:r>
              <a:rPr lang="en-US" sz="1200" dirty="0" smtClean="0">
                <a:effectLst/>
                <a:latin typeface="+mn-lt"/>
                <a:ea typeface="Calibri"/>
                <a:cs typeface="Times New Roman"/>
              </a:rPr>
              <a:t>, P., Kwan, M., Warwick, H., </a:t>
            </a:r>
            <a:r>
              <a:rPr lang="en-US" sz="1200" dirty="0" err="1" smtClean="0">
                <a:effectLst/>
                <a:latin typeface="+mn-lt"/>
                <a:ea typeface="Calibri"/>
                <a:cs typeface="Times New Roman"/>
              </a:rPr>
              <a:t>Sibayan</a:t>
            </a:r>
            <a:r>
              <a:rPr lang="en-US" sz="1200" dirty="0" smtClean="0">
                <a:effectLst/>
                <a:latin typeface="+mn-lt"/>
                <a:ea typeface="Calibri"/>
                <a:cs typeface="Times New Roman"/>
              </a:rPr>
              <a:t>, A., Espiritu, C., &amp; </a:t>
            </a:r>
            <a:r>
              <a:rPr lang="en-US" sz="1200" dirty="0" err="1" smtClean="0">
                <a:effectLst/>
                <a:latin typeface="+mn-lt"/>
                <a:ea typeface="Calibri"/>
                <a:cs typeface="Times New Roman"/>
              </a:rPr>
              <a:t>Vergara</a:t>
            </a:r>
            <a:r>
              <a:rPr lang="en-US" sz="1200" dirty="0" smtClean="0">
                <a:effectLst/>
                <a:latin typeface="+mn-lt"/>
                <a:ea typeface="Calibri"/>
                <a:cs typeface="Times New Roman"/>
              </a:rPr>
              <a:t>, J. (2006). Comparison of bacteriostatic normal saline and </a:t>
            </a:r>
            <a:r>
              <a:rPr lang="en-US" sz="1200" dirty="0" err="1" smtClean="0">
                <a:effectLst/>
                <a:latin typeface="+mn-lt"/>
                <a:ea typeface="Calibri"/>
                <a:cs typeface="Times New Roman"/>
              </a:rPr>
              <a:t>lidocaine</a:t>
            </a:r>
            <a:r>
              <a:rPr lang="en-US" sz="1200" dirty="0" smtClean="0">
                <a:effectLst/>
                <a:latin typeface="+mn-lt"/>
                <a:ea typeface="Calibri"/>
                <a:cs typeface="Times New Roman"/>
              </a:rPr>
              <a:t> used as intradermal anesthesia for the placement of intravenous lines. In </a:t>
            </a:r>
            <a:r>
              <a:rPr lang="en-US" sz="1200" i="1" dirty="0" smtClean="0">
                <a:effectLst/>
                <a:latin typeface="+mn-lt"/>
                <a:ea typeface="Calibri"/>
                <a:cs typeface="Times New Roman"/>
              </a:rPr>
              <a:t>Journal of </a:t>
            </a:r>
            <a:r>
              <a:rPr lang="en-US" sz="1200" i="1" dirty="0" err="1" smtClean="0">
                <a:effectLst/>
                <a:latin typeface="+mn-lt"/>
                <a:ea typeface="Calibri"/>
                <a:cs typeface="Times New Roman"/>
              </a:rPr>
              <a:t>PeriAnesthesia</a:t>
            </a:r>
            <a:r>
              <a:rPr lang="en-US" sz="1200" i="1" dirty="0" smtClean="0">
                <a:effectLst/>
                <a:latin typeface="+mn-lt"/>
                <a:ea typeface="Calibri"/>
                <a:cs typeface="Times New Roman"/>
              </a:rPr>
              <a:t> Nursing, 21</a:t>
            </a:r>
            <a:r>
              <a:rPr lang="en-US" sz="1200" dirty="0" smtClean="0">
                <a:effectLst/>
                <a:latin typeface="+mn-lt"/>
                <a:ea typeface="Calibri"/>
                <a:cs typeface="Times New Roman"/>
              </a:rPr>
              <a:t>(4), 251-258. Retrieved from </a:t>
            </a:r>
            <a:r>
              <a:rPr lang="en-US" sz="1200" dirty="0" err="1" smtClean="0">
                <a:effectLst/>
                <a:latin typeface="+mn-lt"/>
                <a:ea typeface="Calibri"/>
                <a:cs typeface="Times New Roman"/>
              </a:rPr>
              <a:t>Ebscohost</a:t>
            </a:r>
            <a:r>
              <a:rPr lang="en-US" sz="1200" dirty="0" smtClean="0">
                <a:effectLst/>
                <a:latin typeface="+mn-lt"/>
                <a:ea typeface="Calibri"/>
                <a:cs typeface="Times New Roman"/>
              </a:rPr>
              <a:t> on 6/2/2011.</a:t>
            </a:r>
          </a:p>
          <a:p>
            <a:endParaRPr lang="en-US" dirty="0"/>
          </a:p>
        </p:txBody>
      </p:sp>
      <p:sp>
        <p:nvSpPr>
          <p:cNvPr id="4" name="Slide Number Placeholder 3"/>
          <p:cNvSpPr>
            <a:spLocks noGrp="1"/>
          </p:cNvSpPr>
          <p:nvPr>
            <p:ph type="sldNum" sz="quarter" idx="10"/>
          </p:nvPr>
        </p:nvSpPr>
        <p:spPr/>
        <p:txBody>
          <a:bodyPr/>
          <a:lstStyle/>
          <a:p>
            <a:fld id="{3D33C7A4-744E-4AC5-B8C4-C36D5279B693}" type="slidenum">
              <a:rPr lang="en-US" smtClean="0"/>
              <a:t>26</a:t>
            </a:fld>
            <a:endParaRPr lang="en-US"/>
          </a:p>
        </p:txBody>
      </p:sp>
    </p:spTree>
    <p:extLst>
      <p:ext uri="{BB962C8B-B14F-4D97-AF65-F5344CB8AC3E}">
        <p14:creationId xmlns:p14="http://schemas.microsoft.com/office/powerpoint/2010/main" val="279873462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33C7A4-744E-4AC5-B8C4-C36D5279B693}" type="slidenum">
              <a:rPr lang="en-US" smtClean="0"/>
              <a:t>28</a:t>
            </a:fld>
            <a:endParaRPr lang="en-US"/>
          </a:p>
        </p:txBody>
      </p:sp>
    </p:spTree>
    <p:extLst>
      <p:ext uri="{BB962C8B-B14F-4D97-AF65-F5344CB8AC3E}">
        <p14:creationId xmlns:p14="http://schemas.microsoft.com/office/powerpoint/2010/main" val="288357655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33C7A4-744E-4AC5-B8C4-C36D5279B693}" type="slidenum">
              <a:rPr lang="en-US" smtClean="0"/>
              <a:t>29</a:t>
            </a:fld>
            <a:endParaRPr lang="en-US"/>
          </a:p>
        </p:txBody>
      </p:sp>
    </p:spTree>
    <p:extLst>
      <p:ext uri="{BB962C8B-B14F-4D97-AF65-F5344CB8AC3E}">
        <p14:creationId xmlns:p14="http://schemas.microsoft.com/office/powerpoint/2010/main" val="19071262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nSpc>
                <a:spcPct val="200000"/>
              </a:lnSpc>
              <a:spcBef>
                <a:spcPts val="0"/>
              </a:spcBef>
              <a:spcAft>
                <a:spcPts val="1000"/>
              </a:spcAft>
            </a:pPr>
            <a:r>
              <a:rPr lang="en-US" sz="1200" dirty="0" smtClean="0">
                <a:effectLst/>
                <a:latin typeface="+mn-lt"/>
                <a:ea typeface="Calibri"/>
                <a:cs typeface="Times New Roman"/>
              </a:rPr>
              <a:t>“Phenomenological research is to describe experiences as they are lived to capture the “lived experience” of study participants” (Burns &amp; Grove, 2009, p. 54). With this research type, the researchers were able to see exactly how the participants were feeling about the simulation environment. The researchers contributed to the qualitative process by identifying words, phrases, and statements that are precise at describing how the students demonstrated nursing actions in caring in emergent situations (</a:t>
            </a:r>
            <a:r>
              <a:rPr lang="en-US" sz="1200" dirty="0" err="1" smtClean="0">
                <a:effectLst/>
                <a:latin typeface="+mn-lt"/>
                <a:ea typeface="Calibri"/>
                <a:cs typeface="Times New Roman"/>
              </a:rPr>
              <a:t>Eggenberger</a:t>
            </a:r>
            <a:r>
              <a:rPr lang="en-US" sz="1200" dirty="0" smtClean="0">
                <a:effectLst/>
                <a:latin typeface="+mn-lt"/>
                <a:ea typeface="Calibri"/>
                <a:cs typeface="Times New Roman"/>
              </a:rPr>
              <a:t>, Keller, &amp; </a:t>
            </a:r>
            <a:r>
              <a:rPr lang="en-US" sz="1200" dirty="0" err="1" smtClean="0">
                <a:effectLst/>
                <a:latin typeface="+mn-lt"/>
                <a:ea typeface="Calibri"/>
                <a:cs typeface="Times New Roman"/>
              </a:rPr>
              <a:t>Locsin</a:t>
            </a:r>
            <a:r>
              <a:rPr lang="en-US" sz="1200" dirty="0" smtClean="0">
                <a:effectLst/>
                <a:latin typeface="+mn-lt"/>
                <a:ea typeface="Calibri"/>
                <a:cs typeface="Times New Roman"/>
              </a:rPr>
              <a:t>, 2010, p. 25). “While being immersed in the data, the researchers focused on appreciating the words, phrases, and statements that described the phenomenon being studied” (</a:t>
            </a:r>
            <a:r>
              <a:rPr lang="en-US" sz="1200" dirty="0" err="1" smtClean="0">
                <a:effectLst/>
                <a:latin typeface="+mn-lt"/>
                <a:ea typeface="Calibri"/>
                <a:cs typeface="Times New Roman"/>
              </a:rPr>
              <a:t>Eggenberger</a:t>
            </a:r>
            <a:r>
              <a:rPr lang="en-US" sz="1200" dirty="0" smtClean="0">
                <a:effectLst/>
                <a:latin typeface="+mn-lt"/>
                <a:ea typeface="Calibri"/>
                <a:cs typeface="Times New Roman"/>
              </a:rPr>
              <a:t>, Keller, &amp; </a:t>
            </a:r>
            <a:r>
              <a:rPr lang="en-US" sz="1200" dirty="0" err="1" smtClean="0">
                <a:effectLst/>
                <a:latin typeface="+mn-lt"/>
                <a:ea typeface="Calibri"/>
                <a:cs typeface="Times New Roman"/>
              </a:rPr>
              <a:t>Locsin</a:t>
            </a:r>
            <a:r>
              <a:rPr lang="en-US" sz="1200" dirty="0" smtClean="0">
                <a:effectLst/>
                <a:latin typeface="+mn-lt"/>
                <a:ea typeface="Calibri"/>
                <a:cs typeface="Times New Roman"/>
              </a:rPr>
              <a:t>, 2010, p. 25).  </a:t>
            </a:r>
          </a:p>
          <a:p>
            <a:pPr marL="0" marR="0" indent="457200">
              <a:lnSpc>
                <a:spcPct val="200000"/>
              </a:lnSpc>
              <a:spcBef>
                <a:spcPts val="0"/>
              </a:spcBef>
              <a:spcAft>
                <a:spcPts val="1000"/>
              </a:spcAft>
            </a:pPr>
            <a:r>
              <a:rPr lang="en-US" sz="1200" dirty="0" smtClean="0">
                <a:effectLst/>
                <a:latin typeface="+mn-lt"/>
                <a:ea typeface="Calibri"/>
                <a:cs typeface="Times New Roman"/>
              </a:rPr>
              <a:t>The researchers took the words, phrases and statements that the participants came up with that explained “how students come to know the person being nursed as caring and the expressions of caring within a nursing situation using a high-fidelity simulator” (</a:t>
            </a:r>
            <a:r>
              <a:rPr lang="en-US" sz="1200" dirty="0" err="1" smtClean="0">
                <a:effectLst/>
                <a:latin typeface="+mn-lt"/>
                <a:ea typeface="Calibri"/>
                <a:cs typeface="Times New Roman"/>
              </a:rPr>
              <a:t>Eggenberger</a:t>
            </a:r>
            <a:r>
              <a:rPr lang="en-US" sz="1200" dirty="0" smtClean="0">
                <a:effectLst/>
                <a:latin typeface="+mn-lt"/>
                <a:ea typeface="Calibri"/>
                <a:cs typeface="Times New Roman"/>
              </a:rPr>
              <a:t>, Keller, &amp; </a:t>
            </a:r>
            <a:r>
              <a:rPr lang="en-US" sz="1200" dirty="0" err="1" smtClean="0">
                <a:effectLst/>
                <a:latin typeface="+mn-lt"/>
                <a:ea typeface="Calibri"/>
                <a:cs typeface="Times New Roman"/>
              </a:rPr>
              <a:t>Locsin</a:t>
            </a:r>
            <a:r>
              <a:rPr lang="en-US" sz="1200" dirty="0" smtClean="0">
                <a:effectLst/>
                <a:latin typeface="+mn-lt"/>
                <a:ea typeface="Calibri"/>
                <a:cs typeface="Times New Roman"/>
              </a:rPr>
              <a:t>, 2010, p. 25). As the researchers reviewed these words, phrases, and statements, they were able to witness that themes were arising. (</a:t>
            </a:r>
            <a:r>
              <a:rPr lang="en-US" sz="1200" dirty="0" err="1" smtClean="0">
                <a:effectLst/>
                <a:latin typeface="+mn-lt"/>
                <a:ea typeface="Calibri"/>
                <a:cs typeface="Times New Roman"/>
              </a:rPr>
              <a:t>Eggenberger</a:t>
            </a:r>
            <a:r>
              <a:rPr lang="en-US" sz="1200" dirty="0" smtClean="0">
                <a:effectLst/>
                <a:latin typeface="+mn-lt"/>
                <a:ea typeface="Calibri"/>
                <a:cs typeface="Times New Roman"/>
              </a:rPr>
              <a:t>, Keller, &amp; </a:t>
            </a:r>
            <a:r>
              <a:rPr lang="en-US" sz="1200" dirty="0" err="1" smtClean="0">
                <a:effectLst/>
                <a:latin typeface="+mn-lt"/>
                <a:ea typeface="Calibri"/>
                <a:cs typeface="Times New Roman"/>
              </a:rPr>
              <a:t>Locsin</a:t>
            </a:r>
            <a:r>
              <a:rPr lang="en-US" sz="1200" dirty="0" smtClean="0">
                <a:effectLst/>
                <a:latin typeface="+mn-lt"/>
                <a:ea typeface="Calibri"/>
                <a:cs typeface="Times New Roman"/>
              </a:rPr>
              <a:t>, 2010, p. 25). The themes “reflected how the students ground nursing actions in caring in emergent situations using a high-fidelity simulator” (</a:t>
            </a:r>
            <a:r>
              <a:rPr lang="en-US" sz="1200" dirty="0" err="1" smtClean="0">
                <a:effectLst/>
                <a:latin typeface="+mn-lt"/>
                <a:ea typeface="Calibri"/>
                <a:cs typeface="Times New Roman"/>
              </a:rPr>
              <a:t>Eggenberger</a:t>
            </a:r>
            <a:r>
              <a:rPr lang="en-US" sz="1200" dirty="0" smtClean="0">
                <a:effectLst/>
                <a:latin typeface="+mn-lt"/>
                <a:ea typeface="Calibri"/>
                <a:cs typeface="Times New Roman"/>
              </a:rPr>
              <a:t>, et al. 2010, p. 25). “The thematic categories that emerged from the data included knowing persons through descriptions from significant others, utilizing ways of knowing in nursing and identifying nursing calls and responses (</a:t>
            </a:r>
            <a:r>
              <a:rPr lang="en-US" sz="1200" dirty="0" err="1" smtClean="0">
                <a:effectLst/>
                <a:latin typeface="+mn-lt"/>
                <a:ea typeface="Calibri"/>
                <a:cs typeface="Times New Roman"/>
              </a:rPr>
              <a:t>Eggenberger</a:t>
            </a:r>
            <a:r>
              <a:rPr lang="en-US" sz="1200" dirty="0" smtClean="0">
                <a:effectLst/>
                <a:latin typeface="+mn-lt"/>
                <a:ea typeface="Calibri"/>
                <a:cs typeface="Times New Roman"/>
              </a:rPr>
              <a:t>, Keller, &amp; </a:t>
            </a:r>
            <a:r>
              <a:rPr lang="en-US" sz="1200" dirty="0" err="1" smtClean="0">
                <a:effectLst/>
                <a:latin typeface="+mn-lt"/>
                <a:ea typeface="Calibri"/>
                <a:cs typeface="Times New Roman"/>
              </a:rPr>
              <a:t>Locsin</a:t>
            </a:r>
            <a:r>
              <a:rPr lang="en-US" sz="1200" dirty="0" smtClean="0">
                <a:effectLst/>
                <a:latin typeface="+mn-lt"/>
                <a:ea typeface="Calibri"/>
                <a:cs typeface="Times New Roman"/>
              </a:rPr>
              <a:t> 2010, p. 26).  </a:t>
            </a:r>
          </a:p>
          <a:p>
            <a:pPr marL="0" marR="0" algn="ctr">
              <a:lnSpc>
                <a:spcPct val="200000"/>
              </a:lnSpc>
              <a:spcBef>
                <a:spcPts val="0"/>
              </a:spcBef>
              <a:spcAft>
                <a:spcPts val="1000"/>
              </a:spcAft>
            </a:pPr>
            <a:r>
              <a:rPr lang="en-US" sz="1200" dirty="0" smtClean="0">
                <a:effectLst/>
                <a:latin typeface="+mn-lt"/>
                <a:ea typeface="Calibri"/>
                <a:cs typeface="Times New Roman"/>
              </a:rPr>
              <a:t>References</a:t>
            </a:r>
          </a:p>
          <a:p>
            <a:pPr marL="457200" marR="0" indent="-457200">
              <a:lnSpc>
                <a:spcPct val="200000"/>
              </a:lnSpc>
              <a:spcBef>
                <a:spcPts val="0"/>
              </a:spcBef>
              <a:spcAft>
                <a:spcPts val="1000"/>
              </a:spcAft>
            </a:pPr>
            <a:r>
              <a:rPr lang="en-US" sz="1200" dirty="0" err="1" smtClean="0">
                <a:effectLst/>
                <a:latin typeface="+mn-lt"/>
                <a:ea typeface="Calibri"/>
                <a:cs typeface="Times New Roman"/>
              </a:rPr>
              <a:t>Eggenberger</a:t>
            </a:r>
            <a:r>
              <a:rPr lang="en-US" sz="1200" dirty="0" smtClean="0">
                <a:effectLst/>
                <a:latin typeface="+mn-lt"/>
                <a:ea typeface="Calibri"/>
                <a:cs typeface="Times New Roman"/>
              </a:rPr>
              <a:t>, T., Keller, K., &amp; </a:t>
            </a:r>
            <a:r>
              <a:rPr lang="en-US" sz="1200" dirty="0" err="1" smtClean="0">
                <a:effectLst/>
                <a:latin typeface="+mn-lt"/>
                <a:ea typeface="Calibri"/>
                <a:cs typeface="Times New Roman"/>
              </a:rPr>
              <a:t>Locsin</a:t>
            </a:r>
            <a:r>
              <a:rPr lang="en-US" sz="1200" dirty="0" smtClean="0">
                <a:effectLst/>
                <a:latin typeface="+mn-lt"/>
                <a:ea typeface="Calibri"/>
                <a:cs typeface="Times New Roman"/>
              </a:rPr>
              <a:t>, R., (2010). Valuing caring behaviors within simulated emergent nursing situations. In </a:t>
            </a:r>
            <a:r>
              <a:rPr lang="en-US" sz="1200" i="1" dirty="0" smtClean="0">
                <a:effectLst/>
                <a:latin typeface="+mn-lt"/>
                <a:ea typeface="Calibri"/>
                <a:cs typeface="Times New Roman"/>
              </a:rPr>
              <a:t>International Journal of Human Caring, 14</a:t>
            </a:r>
            <a:r>
              <a:rPr lang="en-US" sz="1200" dirty="0" smtClean="0">
                <a:effectLst/>
                <a:latin typeface="+mn-lt"/>
                <a:ea typeface="Calibri"/>
                <a:cs typeface="Times New Roman"/>
              </a:rPr>
              <a:t>(2), 23-29.</a:t>
            </a:r>
          </a:p>
          <a:p>
            <a:pPr marL="0" marR="0">
              <a:lnSpc>
                <a:spcPct val="200000"/>
              </a:lnSpc>
              <a:spcBef>
                <a:spcPts val="0"/>
              </a:spcBef>
              <a:spcAft>
                <a:spcPts val="1000"/>
              </a:spcAft>
            </a:pPr>
            <a:r>
              <a:rPr lang="en-US" sz="1200" dirty="0" smtClean="0">
                <a:effectLst/>
                <a:latin typeface="+mn-lt"/>
                <a:ea typeface="Calibri"/>
                <a:cs typeface="Times New Roman"/>
              </a:rPr>
              <a:t> </a:t>
            </a:r>
          </a:p>
          <a:p>
            <a:endParaRPr lang="en-US" dirty="0"/>
          </a:p>
        </p:txBody>
      </p:sp>
      <p:sp>
        <p:nvSpPr>
          <p:cNvPr id="4" name="Slide Number Placeholder 3"/>
          <p:cNvSpPr>
            <a:spLocks noGrp="1"/>
          </p:cNvSpPr>
          <p:nvPr>
            <p:ph type="sldNum" sz="quarter" idx="10"/>
          </p:nvPr>
        </p:nvSpPr>
        <p:spPr/>
        <p:txBody>
          <a:bodyPr/>
          <a:lstStyle/>
          <a:p>
            <a:fld id="{3D33C7A4-744E-4AC5-B8C4-C36D5279B693}" type="slidenum">
              <a:rPr lang="en-US" smtClean="0"/>
              <a:t>4</a:t>
            </a:fld>
            <a:endParaRPr lang="en-US"/>
          </a:p>
        </p:txBody>
      </p:sp>
    </p:spTree>
    <p:extLst>
      <p:ext uri="{BB962C8B-B14F-4D97-AF65-F5344CB8AC3E}">
        <p14:creationId xmlns:p14="http://schemas.microsoft.com/office/powerpoint/2010/main" val="20186306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nSpc>
                <a:spcPct val="200000"/>
              </a:lnSpc>
              <a:spcBef>
                <a:spcPts val="0"/>
              </a:spcBef>
              <a:spcAft>
                <a:spcPts val="1000"/>
              </a:spcAft>
            </a:pPr>
            <a:r>
              <a:rPr lang="en-US" sz="1200" dirty="0" smtClean="0">
                <a:effectLst/>
                <a:latin typeface="+mn-lt"/>
                <a:ea typeface="Calibri"/>
                <a:cs typeface="Times New Roman"/>
              </a:rPr>
              <a:t>According to Burns and Grove (2009), “The sample size must be large enough to identify relationships among variables or to determine differences between groups.” (p. 361). Even though the number of people that are in a study is important the focus is on the quality of information obtained from the person, situation, event, or documents sampled (Burns &amp; Grove, 2009, p. 361). Ensuring that the sample size is appropriate for the study is vital because then the results will not lack the appropriate depth and richness that they need.  If the sample size is not appropriate, then the study may lack the quality and credibility that it deserves (Burns &amp; Grove, 2009, p. 361). Saturation of data must be satisfied in order for the number of participants to be adequate (Burns &amp; Grove, 2009, p. 361). ”Saturation of data occurs when additional sampling provides no new information, only redundancy of previously collected data” (Burns &amp; Grove, 2009, p. 361).  </a:t>
            </a:r>
          </a:p>
          <a:p>
            <a:pPr marL="0" marR="0" indent="457200">
              <a:lnSpc>
                <a:spcPct val="200000"/>
              </a:lnSpc>
              <a:spcBef>
                <a:spcPts val="0"/>
              </a:spcBef>
              <a:spcAft>
                <a:spcPts val="1000"/>
              </a:spcAft>
            </a:pPr>
            <a:r>
              <a:rPr lang="en-US" sz="1200" dirty="0" smtClean="0">
                <a:effectLst/>
                <a:latin typeface="+mn-lt"/>
                <a:ea typeface="Calibri"/>
                <a:cs typeface="Times New Roman"/>
              </a:rPr>
              <a:t>The scope of study, nature of the topic, quality of the data, and the study design are all components that help to determine if the sample size has gained the capability of obtaining the saturation of data (Burns &amp; Grove, 2009, p. 361). ”The depth of your study’s scope and its clarity of the focus will influence the number of participants you will need for the sample (Burns &amp; Grove, 2009, p. 361). The nature of the topic being studied can also influence the sample size. The more clear the topic, the less amount of people are needed; however, the more in depth topics may need more people to obtain the data (Burns &amp; Grove, 2009, p. 361). Another influence on the sample size is the quality of data received. “The higher the quality and richness of the data, the fewer participants you will need to saturate data in the area of study.” (Burns &amp; Grove, 2009, p. 361). When a study is designed to produce more data than others the sample size does not have to be as big. For example, studies design that includes an interview both before an event and after the event would produce more data than a single interview would, thus allowing for a smaller ample size. (Burns &amp; Grove, 2009, p. 362). The sample size for this study was appropriate and adequate for the amount of information that was going to be obtained.</a:t>
            </a:r>
          </a:p>
          <a:p>
            <a:pPr marL="0" marR="0" indent="457200" algn="ctr">
              <a:lnSpc>
                <a:spcPct val="200000"/>
              </a:lnSpc>
              <a:spcBef>
                <a:spcPts val="0"/>
              </a:spcBef>
              <a:spcAft>
                <a:spcPts val="1000"/>
              </a:spcAft>
            </a:pPr>
            <a:r>
              <a:rPr lang="en-US" sz="1200" dirty="0" smtClean="0">
                <a:effectLst/>
                <a:latin typeface="+mn-lt"/>
                <a:ea typeface="Calibri"/>
                <a:cs typeface="Times New Roman"/>
              </a:rPr>
              <a:t>References</a:t>
            </a:r>
          </a:p>
          <a:p>
            <a:pPr marL="457200" marR="0" indent="-457200">
              <a:lnSpc>
                <a:spcPct val="200000"/>
              </a:lnSpc>
              <a:spcBef>
                <a:spcPts val="0"/>
              </a:spcBef>
              <a:spcAft>
                <a:spcPts val="1000"/>
              </a:spcAft>
            </a:pPr>
            <a:r>
              <a:rPr lang="en-US" sz="1200" dirty="0" smtClean="0">
                <a:effectLst/>
                <a:latin typeface="+mn-lt"/>
                <a:ea typeface="Calibri"/>
                <a:cs typeface="Times New Roman"/>
              </a:rPr>
              <a:t>Burns, N., &amp; Grove, S. (2009) The evolution of evidence-based practice nursing. In </a:t>
            </a:r>
            <a:r>
              <a:rPr lang="en-US" sz="1200" i="1" dirty="0" smtClean="0">
                <a:effectLst/>
                <a:latin typeface="+mn-lt"/>
                <a:ea typeface="Calibri"/>
                <a:cs typeface="Times New Roman"/>
              </a:rPr>
              <a:t>The practice of nursing research: Appraisal, synthesis, and generation of evidence </a:t>
            </a:r>
            <a:r>
              <a:rPr lang="en-US" sz="1200" dirty="0" smtClean="0">
                <a:effectLst/>
                <a:latin typeface="+mn-lt"/>
                <a:ea typeface="Calibri"/>
                <a:cs typeface="Times New Roman"/>
              </a:rPr>
              <a:t>(6</a:t>
            </a:r>
            <a:r>
              <a:rPr lang="en-US" sz="1200" baseline="30000" dirty="0" smtClean="0">
                <a:effectLst/>
                <a:latin typeface="+mn-lt"/>
                <a:ea typeface="Calibri"/>
                <a:cs typeface="Times New Roman"/>
              </a:rPr>
              <a:t>th</a:t>
            </a:r>
            <a:r>
              <a:rPr lang="en-US" sz="1200" dirty="0" smtClean="0">
                <a:effectLst/>
                <a:latin typeface="+mn-lt"/>
                <a:ea typeface="Calibri"/>
                <a:cs typeface="Times New Roman"/>
              </a:rPr>
              <a:t> ed.). </a:t>
            </a:r>
            <a:r>
              <a:rPr lang="en-US" sz="1200" dirty="0" err="1" smtClean="0">
                <a:effectLst/>
                <a:latin typeface="+mn-lt"/>
                <a:ea typeface="Calibri"/>
                <a:cs typeface="Times New Roman"/>
              </a:rPr>
              <a:t>St.Louis</a:t>
            </a:r>
            <a:r>
              <a:rPr lang="en-US" sz="1200" dirty="0" smtClean="0">
                <a:effectLst/>
                <a:latin typeface="+mn-lt"/>
                <a:ea typeface="Calibri"/>
                <a:cs typeface="Times New Roman"/>
              </a:rPr>
              <a:t>, MO: Saunders Elsevier. </a:t>
            </a:r>
          </a:p>
          <a:p>
            <a:endParaRPr lang="en-US" dirty="0"/>
          </a:p>
        </p:txBody>
      </p:sp>
      <p:sp>
        <p:nvSpPr>
          <p:cNvPr id="4" name="Slide Number Placeholder 3"/>
          <p:cNvSpPr>
            <a:spLocks noGrp="1"/>
          </p:cNvSpPr>
          <p:nvPr>
            <p:ph type="sldNum" sz="quarter" idx="10"/>
          </p:nvPr>
        </p:nvSpPr>
        <p:spPr/>
        <p:txBody>
          <a:bodyPr/>
          <a:lstStyle/>
          <a:p>
            <a:fld id="{3D33C7A4-744E-4AC5-B8C4-C36D5279B693}" type="slidenum">
              <a:rPr lang="en-US" smtClean="0"/>
              <a:t>5</a:t>
            </a:fld>
            <a:endParaRPr lang="en-US"/>
          </a:p>
        </p:txBody>
      </p:sp>
    </p:spTree>
    <p:extLst>
      <p:ext uri="{BB962C8B-B14F-4D97-AF65-F5344CB8AC3E}">
        <p14:creationId xmlns:p14="http://schemas.microsoft.com/office/powerpoint/2010/main" val="22139070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nSpc>
                <a:spcPct val="200000"/>
              </a:lnSpc>
              <a:spcBef>
                <a:spcPts val="0"/>
              </a:spcBef>
              <a:spcAft>
                <a:spcPts val="1000"/>
              </a:spcAft>
            </a:pPr>
            <a:r>
              <a:rPr lang="en-US" sz="1200" dirty="0" smtClean="0">
                <a:effectLst/>
                <a:latin typeface="+mn-lt"/>
                <a:ea typeface="Calibri"/>
                <a:cs typeface="Times New Roman"/>
              </a:rPr>
              <a:t>This study has two goals which are to describe how students come to know person being nursed as caring and to explore caring through nursing in an emergent situation through a high fidelity simulator (</a:t>
            </a:r>
            <a:r>
              <a:rPr lang="en-US" sz="1200" dirty="0" err="1" smtClean="0">
                <a:effectLst/>
                <a:latin typeface="+mn-lt"/>
                <a:ea typeface="Calibri"/>
                <a:cs typeface="Times New Roman"/>
              </a:rPr>
              <a:t>Eggenberger</a:t>
            </a:r>
            <a:r>
              <a:rPr lang="en-US" sz="1200" dirty="0" smtClean="0">
                <a:effectLst/>
                <a:latin typeface="+mn-lt"/>
                <a:ea typeface="Calibri"/>
                <a:cs typeface="Times New Roman"/>
              </a:rPr>
              <a:t>, Keller, and </a:t>
            </a:r>
            <a:r>
              <a:rPr lang="en-US" sz="1200" dirty="0" err="1" smtClean="0">
                <a:effectLst/>
                <a:latin typeface="+mn-lt"/>
                <a:ea typeface="Calibri"/>
                <a:cs typeface="Times New Roman"/>
              </a:rPr>
              <a:t>Locsin</a:t>
            </a:r>
            <a:r>
              <a:rPr lang="en-US" sz="1200" dirty="0" smtClean="0">
                <a:effectLst/>
                <a:latin typeface="+mn-lt"/>
                <a:ea typeface="Calibri"/>
                <a:cs typeface="Times New Roman"/>
              </a:rPr>
              <a:t>, 2010). </a:t>
            </a:r>
          </a:p>
          <a:p>
            <a:pPr marL="0" marR="0">
              <a:lnSpc>
                <a:spcPct val="200000"/>
              </a:lnSpc>
              <a:spcBef>
                <a:spcPts val="0"/>
              </a:spcBef>
              <a:spcAft>
                <a:spcPts val="1000"/>
              </a:spcAft>
            </a:pPr>
            <a:r>
              <a:rPr lang="en-US" sz="1200" dirty="0" smtClean="0">
                <a:effectLst/>
                <a:latin typeface="+mn-lt"/>
                <a:ea typeface="Calibri"/>
                <a:cs typeface="Times New Roman"/>
              </a:rPr>
              <a:t>In this Qualitative Study, </a:t>
            </a:r>
            <a:r>
              <a:rPr lang="en-US" sz="1200" dirty="0" err="1" smtClean="0">
                <a:effectLst/>
                <a:latin typeface="+mn-lt"/>
                <a:ea typeface="Calibri"/>
                <a:cs typeface="Times New Roman"/>
              </a:rPr>
              <a:t>Eggenberger</a:t>
            </a:r>
            <a:r>
              <a:rPr lang="en-US" sz="1200" dirty="0" smtClean="0">
                <a:effectLst/>
                <a:latin typeface="+mn-lt"/>
                <a:ea typeface="Calibri"/>
                <a:cs typeface="Times New Roman"/>
              </a:rPr>
              <a:t>, Keller, and </a:t>
            </a:r>
            <a:r>
              <a:rPr lang="en-US" sz="1200" dirty="0" err="1" smtClean="0">
                <a:effectLst/>
                <a:latin typeface="+mn-lt"/>
                <a:ea typeface="Calibri"/>
                <a:cs typeface="Times New Roman"/>
              </a:rPr>
              <a:t>Locsin</a:t>
            </a:r>
            <a:r>
              <a:rPr lang="en-US" sz="1200" dirty="0" smtClean="0">
                <a:effectLst/>
                <a:latin typeface="+mn-lt"/>
                <a:ea typeface="Calibri"/>
                <a:cs typeface="Times New Roman"/>
              </a:rPr>
              <a:t> (2010) created a focus group with participants in the classroom setting. A focus group is created to obtain the participants perspective of a general or narrowed area in a nonthreatening setting that is relative to the study (Burns &amp; Grove, 2009, p.162). Focus groups provide homogenous group participants to express their thought, feelings, and behaviors freely (Morrison &amp; Peoples, 1999, p.63). They make the individual the main source of information, allowing participants to verbalize and report their thoughts and feelings; the group dynamic generates genuine information (Morrison &amp; Peoples, 1999, p.63). A larger group to interview makes way for generalization and forgotten information can be remembered through a decent facilitator (Morrison &amp; Peoples, 1999, p.63). </a:t>
            </a:r>
          </a:p>
          <a:p>
            <a:pPr marL="0" marR="0">
              <a:lnSpc>
                <a:spcPct val="200000"/>
              </a:lnSpc>
              <a:spcBef>
                <a:spcPts val="0"/>
              </a:spcBef>
              <a:spcAft>
                <a:spcPts val="1000"/>
              </a:spcAft>
            </a:pPr>
            <a:r>
              <a:rPr lang="en-US" sz="1200" dirty="0" smtClean="0">
                <a:effectLst/>
                <a:latin typeface="+mn-lt"/>
                <a:ea typeface="Calibri"/>
                <a:cs typeface="Times New Roman"/>
              </a:rPr>
              <a:t>At the beginning of the focus group in the classroom setting, the moderator introduced the study, explained that participation was purely voluntary, and answered any questions. Next, an emergent situation was created; this represented the learning experience. The participants received the same instructions before each scenario played out. The situation consisted of: faculty participants and students that took the roles of a charge nurse, a physician who responds by telephone, a wife at a bedside table, and a doctoral student, who provided the voice of the patient, whom is also known as “Mr. Silver” (</a:t>
            </a:r>
            <a:r>
              <a:rPr lang="en-US" sz="1200" dirty="0" err="1" smtClean="0">
                <a:effectLst/>
                <a:latin typeface="+mn-lt"/>
                <a:ea typeface="Calibri"/>
                <a:cs typeface="Times New Roman"/>
              </a:rPr>
              <a:t>Eggenberger</a:t>
            </a:r>
            <a:r>
              <a:rPr lang="en-US" sz="1200" dirty="0" smtClean="0">
                <a:effectLst/>
                <a:latin typeface="+mn-lt"/>
                <a:ea typeface="Calibri"/>
                <a:cs typeface="Times New Roman"/>
              </a:rPr>
              <a:t>, Keller, &amp; </a:t>
            </a:r>
            <a:r>
              <a:rPr lang="en-US" sz="1200" dirty="0" err="1" smtClean="0">
                <a:effectLst/>
                <a:latin typeface="+mn-lt"/>
                <a:ea typeface="Calibri"/>
                <a:cs typeface="Times New Roman"/>
              </a:rPr>
              <a:t>Locsin</a:t>
            </a:r>
            <a:r>
              <a:rPr lang="en-US" sz="1200" dirty="0" smtClean="0">
                <a:effectLst/>
                <a:latin typeface="+mn-lt"/>
                <a:ea typeface="Calibri"/>
                <a:cs typeface="Times New Roman"/>
              </a:rPr>
              <a:t>, 2010). </a:t>
            </a:r>
          </a:p>
          <a:p>
            <a:pPr marL="0" marR="0" algn="ctr">
              <a:lnSpc>
                <a:spcPct val="200000"/>
              </a:lnSpc>
              <a:spcBef>
                <a:spcPts val="0"/>
              </a:spcBef>
              <a:spcAft>
                <a:spcPts val="1000"/>
              </a:spcAft>
            </a:pPr>
            <a:r>
              <a:rPr lang="en-US" sz="1200" dirty="0" smtClean="0">
                <a:effectLst/>
                <a:latin typeface="+mn-lt"/>
                <a:ea typeface="Calibri"/>
                <a:cs typeface="Times New Roman"/>
              </a:rPr>
              <a:t>References</a:t>
            </a:r>
          </a:p>
          <a:p>
            <a:pPr marL="457200" marR="0" indent="-457200">
              <a:lnSpc>
                <a:spcPct val="200000"/>
              </a:lnSpc>
              <a:spcBef>
                <a:spcPts val="0"/>
              </a:spcBef>
              <a:spcAft>
                <a:spcPts val="1000"/>
              </a:spcAft>
            </a:pPr>
            <a:r>
              <a:rPr lang="en-US" sz="1200" dirty="0" smtClean="0">
                <a:effectLst/>
                <a:latin typeface="+mn-lt"/>
                <a:ea typeface="Calibri"/>
                <a:cs typeface="Times New Roman"/>
              </a:rPr>
              <a:t>Burns, N., &amp; Grove, S. (2009) The evolution of evidence-based practice nursing. In </a:t>
            </a:r>
            <a:r>
              <a:rPr lang="en-US" sz="1200" i="1" dirty="0" smtClean="0">
                <a:effectLst/>
                <a:latin typeface="+mn-lt"/>
                <a:ea typeface="Calibri"/>
                <a:cs typeface="Times New Roman"/>
              </a:rPr>
              <a:t>The practice of nursing research: Appraisal, synthesis, and generation of evidence </a:t>
            </a:r>
            <a:r>
              <a:rPr lang="en-US" sz="1200" dirty="0" smtClean="0">
                <a:effectLst/>
                <a:latin typeface="+mn-lt"/>
                <a:ea typeface="Calibri"/>
                <a:cs typeface="Times New Roman"/>
              </a:rPr>
              <a:t>(6</a:t>
            </a:r>
            <a:r>
              <a:rPr lang="en-US" sz="1200" baseline="30000" dirty="0" smtClean="0">
                <a:effectLst/>
                <a:latin typeface="+mn-lt"/>
                <a:ea typeface="Calibri"/>
                <a:cs typeface="Times New Roman"/>
              </a:rPr>
              <a:t>th</a:t>
            </a:r>
            <a:r>
              <a:rPr lang="en-US" sz="1200" dirty="0" smtClean="0">
                <a:effectLst/>
                <a:latin typeface="+mn-lt"/>
                <a:ea typeface="Calibri"/>
                <a:cs typeface="Times New Roman"/>
              </a:rPr>
              <a:t> ed.). </a:t>
            </a:r>
            <a:r>
              <a:rPr lang="en-US" sz="1200" dirty="0" err="1" smtClean="0">
                <a:effectLst/>
                <a:latin typeface="+mn-lt"/>
                <a:ea typeface="Calibri"/>
                <a:cs typeface="Times New Roman"/>
              </a:rPr>
              <a:t>St.Louis</a:t>
            </a:r>
            <a:r>
              <a:rPr lang="en-US" sz="1200" dirty="0" smtClean="0">
                <a:effectLst/>
                <a:latin typeface="+mn-lt"/>
                <a:ea typeface="Calibri"/>
                <a:cs typeface="Times New Roman"/>
              </a:rPr>
              <a:t>, MO: Saunders Elsevier. </a:t>
            </a:r>
          </a:p>
          <a:p>
            <a:pPr marL="457200" marR="0" indent="-457200">
              <a:lnSpc>
                <a:spcPct val="200000"/>
              </a:lnSpc>
              <a:spcBef>
                <a:spcPts val="0"/>
              </a:spcBef>
              <a:spcAft>
                <a:spcPts val="1000"/>
              </a:spcAft>
            </a:pPr>
            <a:r>
              <a:rPr lang="en-US" sz="1200" dirty="0" err="1" smtClean="0">
                <a:effectLst/>
                <a:latin typeface="+mn-lt"/>
                <a:ea typeface="Calibri"/>
                <a:cs typeface="Times New Roman"/>
              </a:rPr>
              <a:t>Eggenberger</a:t>
            </a:r>
            <a:r>
              <a:rPr lang="en-US" sz="1200" dirty="0" smtClean="0">
                <a:effectLst/>
                <a:latin typeface="+mn-lt"/>
                <a:ea typeface="Calibri"/>
                <a:cs typeface="Times New Roman"/>
              </a:rPr>
              <a:t>, T., Keller, K., &amp; </a:t>
            </a:r>
            <a:r>
              <a:rPr lang="en-US" sz="1200" dirty="0" err="1" smtClean="0">
                <a:effectLst/>
                <a:latin typeface="+mn-lt"/>
                <a:ea typeface="Calibri"/>
                <a:cs typeface="Times New Roman"/>
              </a:rPr>
              <a:t>Locsin</a:t>
            </a:r>
            <a:r>
              <a:rPr lang="en-US" sz="1200" dirty="0" smtClean="0">
                <a:effectLst/>
                <a:latin typeface="+mn-lt"/>
                <a:ea typeface="Calibri"/>
                <a:cs typeface="Times New Roman"/>
              </a:rPr>
              <a:t>, R. (2010). Valuing caring behaviors within simulated emergent nursing situations. In </a:t>
            </a:r>
            <a:r>
              <a:rPr lang="en-US" sz="1200" i="1" dirty="0" smtClean="0">
                <a:effectLst/>
                <a:latin typeface="+mn-lt"/>
                <a:ea typeface="Calibri"/>
                <a:cs typeface="Times New Roman"/>
              </a:rPr>
              <a:t>International Journal of Human Caring, 14</a:t>
            </a:r>
            <a:r>
              <a:rPr lang="en-US" sz="1200" dirty="0" smtClean="0">
                <a:effectLst/>
                <a:latin typeface="+mn-lt"/>
                <a:ea typeface="Calibri"/>
                <a:cs typeface="Times New Roman"/>
              </a:rPr>
              <a:t>(2), 23-29.</a:t>
            </a:r>
          </a:p>
          <a:p>
            <a:pPr marL="457200" marR="0" indent="-457200">
              <a:lnSpc>
                <a:spcPct val="200000"/>
              </a:lnSpc>
              <a:spcBef>
                <a:spcPts val="0"/>
              </a:spcBef>
              <a:spcAft>
                <a:spcPts val="1000"/>
              </a:spcAft>
            </a:pPr>
            <a:r>
              <a:rPr lang="en-US" sz="1200" dirty="0" smtClean="0">
                <a:effectLst/>
                <a:latin typeface="+mn-lt"/>
                <a:ea typeface="Calibri"/>
                <a:cs typeface="Times New Roman"/>
              </a:rPr>
              <a:t>Morrison, R. S. &amp; Peoples, L. (1999). Using focus group methodology in nursing. </a:t>
            </a:r>
            <a:r>
              <a:rPr lang="en-US" sz="1200" i="1" dirty="0" smtClean="0">
                <a:effectLst/>
                <a:latin typeface="+mn-lt"/>
                <a:ea typeface="Calibri"/>
                <a:cs typeface="Times New Roman"/>
              </a:rPr>
              <a:t>In Journal of Continuing Education in Nursing 30</a:t>
            </a:r>
            <a:r>
              <a:rPr lang="en-US" sz="1200" dirty="0" smtClean="0">
                <a:effectLst/>
                <a:latin typeface="+mn-lt"/>
                <a:ea typeface="Calibri"/>
                <a:cs typeface="Times New Roman"/>
              </a:rPr>
              <a:t>(2), 62- 65.</a:t>
            </a:r>
          </a:p>
          <a:p>
            <a:pPr marL="0" marR="0">
              <a:lnSpc>
                <a:spcPct val="200000"/>
              </a:lnSpc>
              <a:spcBef>
                <a:spcPts val="0"/>
              </a:spcBef>
              <a:spcAft>
                <a:spcPts val="1000"/>
              </a:spcAft>
            </a:pPr>
            <a:r>
              <a:rPr lang="en-US" sz="1200" dirty="0" smtClean="0">
                <a:effectLst/>
                <a:latin typeface="+mn-lt"/>
                <a:ea typeface="Calibri"/>
                <a:cs typeface="Times New Roman"/>
              </a:rPr>
              <a:t> </a:t>
            </a:r>
          </a:p>
          <a:p>
            <a:endParaRPr lang="en-US" dirty="0"/>
          </a:p>
        </p:txBody>
      </p:sp>
      <p:sp>
        <p:nvSpPr>
          <p:cNvPr id="4" name="Slide Number Placeholder 3"/>
          <p:cNvSpPr>
            <a:spLocks noGrp="1"/>
          </p:cNvSpPr>
          <p:nvPr>
            <p:ph type="sldNum" sz="quarter" idx="10"/>
          </p:nvPr>
        </p:nvSpPr>
        <p:spPr/>
        <p:txBody>
          <a:bodyPr/>
          <a:lstStyle/>
          <a:p>
            <a:fld id="{3D33C7A4-744E-4AC5-B8C4-C36D5279B693}" type="slidenum">
              <a:rPr lang="en-US" smtClean="0"/>
              <a:t>6</a:t>
            </a:fld>
            <a:endParaRPr lang="en-US"/>
          </a:p>
        </p:txBody>
      </p:sp>
    </p:spTree>
    <p:extLst>
      <p:ext uri="{BB962C8B-B14F-4D97-AF65-F5344CB8AC3E}">
        <p14:creationId xmlns:p14="http://schemas.microsoft.com/office/powerpoint/2010/main" val="29614751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nSpc>
                <a:spcPct val="200000"/>
              </a:lnSpc>
              <a:spcBef>
                <a:spcPts val="0"/>
              </a:spcBef>
              <a:spcAft>
                <a:spcPts val="1000"/>
              </a:spcAft>
            </a:pPr>
            <a:r>
              <a:rPr lang="en-US" sz="1200" dirty="0" smtClean="0">
                <a:effectLst/>
                <a:latin typeface="+mn-lt"/>
                <a:ea typeface="Calibri"/>
                <a:cs typeface="Times New Roman"/>
              </a:rPr>
              <a:t>The structure of the study was based on three processes. The first process is briefing, which is the teaching experience for the nursing situation. The briefing was given verbally and included the setting for the patient, an overview of the AHA’s guidelines for cardiopulmonary resuscitation and emergency cardiovascular care, as well as orientation to the crash cart, simulation room, and equipment (computerized simulation technology) (</a:t>
            </a:r>
            <a:r>
              <a:rPr lang="en-US" sz="1200" dirty="0" err="1" smtClean="0">
                <a:effectLst/>
                <a:latin typeface="+mn-lt"/>
                <a:ea typeface="Calibri"/>
                <a:cs typeface="Times New Roman"/>
              </a:rPr>
              <a:t>Eggenberger</a:t>
            </a:r>
            <a:r>
              <a:rPr lang="en-US" sz="1200" dirty="0" smtClean="0">
                <a:effectLst/>
                <a:latin typeface="+mn-lt"/>
                <a:ea typeface="Calibri"/>
                <a:cs typeface="Times New Roman"/>
              </a:rPr>
              <a:t>, Keller, &amp; </a:t>
            </a:r>
            <a:r>
              <a:rPr lang="en-US" sz="1200" dirty="0" err="1" smtClean="0">
                <a:effectLst/>
                <a:latin typeface="+mn-lt"/>
                <a:ea typeface="Calibri"/>
                <a:cs typeface="Times New Roman"/>
              </a:rPr>
              <a:t>Locsin</a:t>
            </a:r>
            <a:r>
              <a:rPr lang="en-US" sz="1200" dirty="0" smtClean="0">
                <a:effectLst/>
                <a:latin typeface="+mn-lt"/>
                <a:ea typeface="Calibri"/>
                <a:cs typeface="Times New Roman"/>
              </a:rPr>
              <a:t>, 2010, p.254). </a:t>
            </a:r>
          </a:p>
          <a:p>
            <a:pPr marL="0" marR="0" indent="457200">
              <a:lnSpc>
                <a:spcPct val="200000"/>
              </a:lnSpc>
              <a:spcBef>
                <a:spcPts val="0"/>
              </a:spcBef>
              <a:spcAft>
                <a:spcPts val="1000"/>
              </a:spcAft>
            </a:pPr>
            <a:r>
              <a:rPr lang="en-US" sz="1200" dirty="0" smtClean="0">
                <a:effectLst/>
                <a:latin typeface="+mn-lt"/>
                <a:ea typeface="Calibri"/>
                <a:cs typeface="Times New Roman"/>
              </a:rPr>
              <a:t>Encountering is the actual experience of the scenario. The encountering that took place in this nursing situation focused on a male patient, “Mr. Silver”, who was experiencing chest pain and a deteriorating condition (</a:t>
            </a:r>
            <a:r>
              <a:rPr lang="en-US" sz="1200" dirty="0" err="1" smtClean="0">
                <a:effectLst/>
                <a:latin typeface="+mn-lt"/>
                <a:ea typeface="Calibri"/>
                <a:cs typeface="Times New Roman"/>
              </a:rPr>
              <a:t>Eggenberger</a:t>
            </a:r>
            <a:r>
              <a:rPr lang="en-US" sz="1200" dirty="0" smtClean="0">
                <a:effectLst/>
                <a:latin typeface="+mn-lt"/>
                <a:ea typeface="Calibri"/>
                <a:cs typeface="Times New Roman"/>
              </a:rPr>
              <a:t>, Keller, &amp; </a:t>
            </a:r>
            <a:r>
              <a:rPr lang="en-US" sz="1200" dirty="0" err="1" smtClean="0">
                <a:effectLst/>
                <a:latin typeface="+mn-lt"/>
                <a:ea typeface="Calibri"/>
                <a:cs typeface="Times New Roman"/>
              </a:rPr>
              <a:t>Locsin</a:t>
            </a:r>
            <a:r>
              <a:rPr lang="en-US" sz="1200" dirty="0" smtClean="0">
                <a:effectLst/>
                <a:latin typeface="+mn-lt"/>
                <a:ea typeface="Calibri"/>
                <a:cs typeface="Times New Roman"/>
              </a:rPr>
              <a:t>, 2010, p.251). The participants were to respond to his conditions as well as his wife who was present in the room with CPR, pharmacological intervention, and defibrillation (</a:t>
            </a:r>
            <a:r>
              <a:rPr lang="en-US" sz="1200" dirty="0" err="1" smtClean="0">
                <a:effectLst/>
                <a:latin typeface="+mn-lt"/>
                <a:ea typeface="Calibri"/>
                <a:cs typeface="Times New Roman"/>
              </a:rPr>
              <a:t>Eggenberger</a:t>
            </a:r>
            <a:r>
              <a:rPr lang="en-US" sz="1200" dirty="0" smtClean="0">
                <a:effectLst/>
                <a:latin typeface="+mn-lt"/>
                <a:ea typeface="Calibri"/>
                <a:cs typeface="Times New Roman"/>
              </a:rPr>
              <a:t>, Keller, &amp; </a:t>
            </a:r>
            <a:r>
              <a:rPr lang="en-US" sz="1200" dirty="0" err="1" smtClean="0">
                <a:effectLst/>
                <a:latin typeface="+mn-lt"/>
                <a:ea typeface="Calibri"/>
                <a:cs typeface="Times New Roman"/>
              </a:rPr>
              <a:t>Locsin</a:t>
            </a:r>
            <a:r>
              <a:rPr lang="en-US" sz="1200" dirty="0" smtClean="0">
                <a:effectLst/>
                <a:latin typeface="+mn-lt"/>
                <a:ea typeface="Calibri"/>
                <a:cs typeface="Times New Roman"/>
              </a:rPr>
              <a:t>, 2010, p.252). (Those students not involved in the simulation observed and participated in the computerized technology until it was their turn) (</a:t>
            </a:r>
            <a:r>
              <a:rPr lang="en-US" sz="1200" dirty="0" err="1" smtClean="0">
                <a:effectLst/>
                <a:latin typeface="+mn-lt"/>
                <a:ea typeface="Calibri"/>
                <a:cs typeface="Times New Roman"/>
              </a:rPr>
              <a:t>Eggenberger</a:t>
            </a:r>
            <a:r>
              <a:rPr lang="en-US" sz="1200" dirty="0" smtClean="0">
                <a:effectLst/>
                <a:latin typeface="+mn-lt"/>
                <a:ea typeface="Calibri"/>
                <a:cs typeface="Times New Roman"/>
              </a:rPr>
              <a:t>, Keller, &amp; </a:t>
            </a:r>
            <a:r>
              <a:rPr lang="en-US" sz="1200" dirty="0" err="1" smtClean="0">
                <a:effectLst/>
                <a:latin typeface="+mn-lt"/>
                <a:ea typeface="Calibri"/>
                <a:cs typeface="Times New Roman"/>
              </a:rPr>
              <a:t>Locsin</a:t>
            </a:r>
            <a:r>
              <a:rPr lang="en-US" sz="1200" dirty="0" smtClean="0">
                <a:effectLst/>
                <a:latin typeface="+mn-lt"/>
                <a:ea typeface="Calibri"/>
                <a:cs typeface="Times New Roman"/>
              </a:rPr>
              <a:t>, 2010, p.252). </a:t>
            </a:r>
          </a:p>
          <a:p>
            <a:pPr marL="0" marR="0" indent="457200">
              <a:lnSpc>
                <a:spcPct val="200000"/>
              </a:lnSpc>
              <a:spcBef>
                <a:spcPts val="0"/>
              </a:spcBef>
              <a:spcAft>
                <a:spcPts val="1000"/>
              </a:spcAft>
            </a:pPr>
            <a:r>
              <a:rPr lang="en-US" sz="1200" dirty="0" smtClean="0">
                <a:effectLst/>
                <a:latin typeface="+mn-lt"/>
                <a:ea typeface="Calibri"/>
                <a:cs typeface="Times New Roman"/>
              </a:rPr>
              <a:t>Debriefing is the process of sharing information after a study is conducted. Debriefing took place in two stages and allowed for the participants to share their experience so they could together understand the caring nursing between the nurse and the nursed. A few sample questions discussed in the debriefing include; how did you come to know the person being nursed? , What nursing interventions were grounded in caring? , How does studying nursing in this situation enhance your competencies in caring? (</a:t>
            </a:r>
            <a:r>
              <a:rPr lang="en-US" sz="1200" dirty="0" err="1" smtClean="0">
                <a:effectLst/>
                <a:latin typeface="+mn-lt"/>
                <a:ea typeface="Calibri"/>
                <a:cs typeface="Times New Roman"/>
              </a:rPr>
              <a:t>Eggenberger</a:t>
            </a:r>
            <a:r>
              <a:rPr lang="en-US" sz="1200" dirty="0" smtClean="0">
                <a:effectLst/>
                <a:latin typeface="+mn-lt"/>
                <a:ea typeface="Calibri"/>
                <a:cs typeface="Times New Roman"/>
              </a:rPr>
              <a:t>, Keller, &amp; </a:t>
            </a:r>
            <a:r>
              <a:rPr lang="en-US" sz="1200" dirty="0" err="1" smtClean="0">
                <a:effectLst/>
                <a:latin typeface="+mn-lt"/>
                <a:ea typeface="Calibri"/>
                <a:cs typeface="Times New Roman"/>
              </a:rPr>
              <a:t>Locsin</a:t>
            </a:r>
            <a:r>
              <a:rPr lang="en-US" sz="1200" dirty="0" smtClean="0">
                <a:effectLst/>
                <a:latin typeface="+mn-lt"/>
                <a:ea typeface="Calibri"/>
                <a:cs typeface="Times New Roman"/>
              </a:rPr>
              <a:t>, 2010, p.254).</a:t>
            </a:r>
          </a:p>
          <a:p>
            <a:pPr marL="0" marR="0" indent="457200">
              <a:lnSpc>
                <a:spcPct val="200000"/>
              </a:lnSpc>
              <a:spcBef>
                <a:spcPts val="0"/>
              </a:spcBef>
              <a:spcAft>
                <a:spcPts val="1000"/>
              </a:spcAft>
            </a:pPr>
            <a:r>
              <a:rPr lang="en-US" sz="1200" dirty="0" smtClean="0">
                <a:effectLst/>
                <a:latin typeface="+mn-lt"/>
                <a:ea typeface="Calibri"/>
                <a:cs typeface="Times New Roman"/>
              </a:rPr>
              <a:t>After the simulation was conducted and before leaving the room, the participants in the group was led through a short discussion and also reflected about their experience in the “clinical” setting (</a:t>
            </a:r>
            <a:r>
              <a:rPr lang="en-US" sz="1200" dirty="0" err="1" smtClean="0">
                <a:effectLst/>
                <a:latin typeface="+mn-lt"/>
                <a:ea typeface="Calibri"/>
                <a:cs typeface="Times New Roman"/>
              </a:rPr>
              <a:t>Eggenberger</a:t>
            </a:r>
            <a:r>
              <a:rPr lang="en-US" sz="1200" dirty="0" smtClean="0">
                <a:effectLst/>
                <a:latin typeface="+mn-lt"/>
                <a:ea typeface="Calibri"/>
                <a:cs typeface="Times New Roman"/>
              </a:rPr>
              <a:t>, Keller, &amp; </a:t>
            </a:r>
            <a:r>
              <a:rPr lang="en-US" sz="1200" dirty="0" err="1" smtClean="0">
                <a:effectLst/>
                <a:latin typeface="+mn-lt"/>
                <a:ea typeface="Calibri"/>
                <a:cs typeface="Times New Roman"/>
              </a:rPr>
              <a:t>Locsin</a:t>
            </a:r>
            <a:r>
              <a:rPr lang="en-US" sz="1200" dirty="0" smtClean="0">
                <a:effectLst/>
                <a:latin typeface="+mn-lt"/>
                <a:ea typeface="Calibri"/>
                <a:cs typeface="Times New Roman"/>
              </a:rPr>
              <a:t>, 2010, p.253). The second part of the debriefing included all three clinical groups coming together to reflect on experiences. Here they spoke about how they came to know the person being cared for (“Mr. Silver”) and how caring was expressed using the high fidelity simulator (</a:t>
            </a:r>
            <a:r>
              <a:rPr lang="en-US" sz="1200" dirty="0" err="1" smtClean="0">
                <a:effectLst/>
                <a:latin typeface="+mn-lt"/>
                <a:ea typeface="Calibri"/>
                <a:cs typeface="Times New Roman"/>
              </a:rPr>
              <a:t>Eggenberger</a:t>
            </a:r>
            <a:r>
              <a:rPr lang="en-US" sz="1200" dirty="0" smtClean="0">
                <a:effectLst/>
                <a:latin typeface="+mn-lt"/>
                <a:ea typeface="Calibri"/>
                <a:cs typeface="Times New Roman"/>
              </a:rPr>
              <a:t>, Keller, &amp; </a:t>
            </a:r>
            <a:r>
              <a:rPr lang="en-US" sz="1200" dirty="0" err="1" smtClean="0">
                <a:effectLst/>
                <a:latin typeface="+mn-lt"/>
                <a:ea typeface="Calibri"/>
                <a:cs typeface="Times New Roman"/>
              </a:rPr>
              <a:t>Locsin</a:t>
            </a:r>
            <a:r>
              <a:rPr lang="en-US" sz="1200" dirty="0" smtClean="0">
                <a:effectLst/>
                <a:latin typeface="+mn-lt"/>
                <a:ea typeface="Calibri"/>
                <a:cs typeface="Times New Roman"/>
              </a:rPr>
              <a:t>, 2010, p.25). </a:t>
            </a:r>
          </a:p>
          <a:p>
            <a:pPr marL="0" marR="0" algn="ctr">
              <a:lnSpc>
                <a:spcPct val="200000"/>
              </a:lnSpc>
              <a:spcBef>
                <a:spcPts val="0"/>
              </a:spcBef>
              <a:spcAft>
                <a:spcPts val="1000"/>
              </a:spcAft>
            </a:pPr>
            <a:r>
              <a:rPr lang="en-US" sz="1200" dirty="0" smtClean="0">
                <a:effectLst/>
                <a:latin typeface="+mn-lt"/>
                <a:ea typeface="Calibri"/>
                <a:cs typeface="Times New Roman"/>
              </a:rPr>
              <a:t>References</a:t>
            </a:r>
          </a:p>
          <a:p>
            <a:pPr marL="457200" marR="0" indent="-457200">
              <a:lnSpc>
                <a:spcPct val="200000"/>
              </a:lnSpc>
              <a:spcBef>
                <a:spcPts val="0"/>
              </a:spcBef>
              <a:spcAft>
                <a:spcPts val="1000"/>
              </a:spcAft>
            </a:pPr>
            <a:r>
              <a:rPr lang="en-US" sz="1200" dirty="0" err="1" smtClean="0">
                <a:effectLst/>
                <a:latin typeface="+mn-lt"/>
                <a:ea typeface="Calibri"/>
                <a:cs typeface="Times New Roman"/>
              </a:rPr>
              <a:t>Eggenberger</a:t>
            </a:r>
            <a:r>
              <a:rPr lang="en-US" sz="1200" dirty="0" smtClean="0">
                <a:effectLst/>
                <a:latin typeface="+mn-lt"/>
                <a:ea typeface="Calibri"/>
                <a:cs typeface="Times New Roman"/>
              </a:rPr>
              <a:t>, T., Keller, K., &amp; </a:t>
            </a:r>
            <a:r>
              <a:rPr lang="en-US" sz="1200" dirty="0" err="1" smtClean="0">
                <a:effectLst/>
                <a:latin typeface="+mn-lt"/>
                <a:ea typeface="Calibri"/>
                <a:cs typeface="Times New Roman"/>
              </a:rPr>
              <a:t>Locsin</a:t>
            </a:r>
            <a:r>
              <a:rPr lang="en-US" sz="1200" dirty="0" smtClean="0">
                <a:effectLst/>
                <a:latin typeface="+mn-lt"/>
                <a:ea typeface="Calibri"/>
                <a:cs typeface="Times New Roman"/>
              </a:rPr>
              <a:t>, R., (2010). Valuing caring behaviors within simulated emergent nursing situations. In </a:t>
            </a:r>
            <a:r>
              <a:rPr lang="en-US" sz="1200" i="1" dirty="0" smtClean="0">
                <a:effectLst/>
                <a:latin typeface="+mn-lt"/>
                <a:ea typeface="Calibri"/>
                <a:cs typeface="Times New Roman"/>
              </a:rPr>
              <a:t>International Journal of Human Caring, 14</a:t>
            </a:r>
            <a:r>
              <a:rPr lang="en-US" sz="1200" dirty="0" smtClean="0">
                <a:effectLst/>
                <a:latin typeface="+mn-lt"/>
                <a:ea typeface="Calibri"/>
                <a:cs typeface="Times New Roman"/>
              </a:rPr>
              <a:t>(2), 23-29.</a:t>
            </a:r>
          </a:p>
          <a:p>
            <a:endParaRPr lang="en-US" dirty="0"/>
          </a:p>
        </p:txBody>
      </p:sp>
      <p:sp>
        <p:nvSpPr>
          <p:cNvPr id="4" name="Slide Number Placeholder 3"/>
          <p:cNvSpPr>
            <a:spLocks noGrp="1"/>
          </p:cNvSpPr>
          <p:nvPr>
            <p:ph type="sldNum" sz="quarter" idx="10"/>
          </p:nvPr>
        </p:nvSpPr>
        <p:spPr/>
        <p:txBody>
          <a:bodyPr/>
          <a:lstStyle/>
          <a:p>
            <a:fld id="{3D33C7A4-744E-4AC5-B8C4-C36D5279B693}" type="slidenum">
              <a:rPr lang="en-US" smtClean="0"/>
              <a:t>7</a:t>
            </a:fld>
            <a:endParaRPr lang="en-US"/>
          </a:p>
        </p:txBody>
      </p:sp>
    </p:spTree>
    <p:extLst>
      <p:ext uri="{BB962C8B-B14F-4D97-AF65-F5344CB8AC3E}">
        <p14:creationId xmlns:p14="http://schemas.microsoft.com/office/powerpoint/2010/main" val="8906250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nSpc>
                <a:spcPct val="200000"/>
              </a:lnSpc>
              <a:spcBef>
                <a:spcPts val="0"/>
              </a:spcBef>
              <a:spcAft>
                <a:spcPts val="1000"/>
              </a:spcAft>
            </a:pPr>
            <a:r>
              <a:rPr lang="en-US" sz="1200" dirty="0" smtClean="0">
                <a:effectLst/>
                <a:latin typeface="+mn-lt"/>
                <a:ea typeface="Calibri"/>
                <a:cs typeface="Times New Roman"/>
              </a:rPr>
              <a:t>Researchers identified data (transcribed and audio taped) that clearly described the students grounding actions in nursing in their emergent situation (</a:t>
            </a:r>
            <a:r>
              <a:rPr lang="en-US" sz="1200" dirty="0" err="1" smtClean="0">
                <a:effectLst/>
                <a:latin typeface="+mn-lt"/>
                <a:ea typeface="Calibri"/>
                <a:cs typeface="Times New Roman"/>
              </a:rPr>
              <a:t>Eggenberger</a:t>
            </a:r>
            <a:r>
              <a:rPr lang="en-US" sz="1200" dirty="0" smtClean="0">
                <a:effectLst/>
                <a:latin typeface="+mn-lt"/>
                <a:ea typeface="Calibri"/>
                <a:cs typeface="Times New Roman"/>
              </a:rPr>
              <a:t>, Keller, &amp; </a:t>
            </a:r>
            <a:r>
              <a:rPr lang="en-US" sz="1200" dirty="0" err="1" smtClean="0">
                <a:effectLst/>
                <a:latin typeface="+mn-lt"/>
                <a:ea typeface="Calibri"/>
                <a:cs typeface="Times New Roman"/>
              </a:rPr>
              <a:t>Locsin</a:t>
            </a:r>
            <a:r>
              <a:rPr lang="en-US" sz="1200" dirty="0" smtClean="0">
                <a:effectLst/>
                <a:latin typeface="+mn-lt"/>
                <a:ea typeface="Calibri"/>
                <a:cs typeface="Times New Roman"/>
              </a:rPr>
              <a:t>, 2010, p.253). They decided to both transcribe and audio tape the data to make sure that the data stays accurate and does not become skewed.  The data collection is the most important part of the study and one of the obligations of the researcher is to ensure accurate representation of this data.</a:t>
            </a:r>
          </a:p>
          <a:p>
            <a:pPr marL="0" marR="0" indent="457200">
              <a:lnSpc>
                <a:spcPct val="200000"/>
              </a:lnSpc>
              <a:spcBef>
                <a:spcPts val="0"/>
              </a:spcBef>
              <a:spcAft>
                <a:spcPts val="1000"/>
              </a:spcAft>
            </a:pPr>
            <a:r>
              <a:rPr lang="en-US" sz="1200" dirty="0" smtClean="0">
                <a:effectLst/>
                <a:latin typeface="+mn-lt"/>
                <a:ea typeface="Calibri"/>
                <a:cs typeface="Times New Roman"/>
              </a:rPr>
              <a:t>Immersion in data is used frequently in qualitative phenomenological studies (Burns &amp; Grove, 2010, 161). The researchers became familiar with the data they collected by: reviewing notes and transcripts, recalling observations and experiences, listening to the tapes several times, and viewing the video tapes (Burns &amp; Grove, 2010, p.161). The premise is that through immersion in data of this kind leads to more than just words, rather feelings, emphasis and nonverbal communication.</a:t>
            </a:r>
          </a:p>
          <a:p>
            <a:pPr marL="457200" marR="0" indent="-457200" algn="ctr">
              <a:lnSpc>
                <a:spcPct val="200000"/>
              </a:lnSpc>
              <a:spcBef>
                <a:spcPts val="0"/>
              </a:spcBef>
              <a:spcAft>
                <a:spcPts val="1000"/>
              </a:spcAft>
            </a:pPr>
            <a:r>
              <a:rPr lang="en-US" sz="1200" dirty="0" smtClean="0">
                <a:effectLst/>
                <a:latin typeface="+mn-lt"/>
                <a:ea typeface="Calibri"/>
                <a:cs typeface="Times New Roman"/>
              </a:rPr>
              <a:t>References</a:t>
            </a:r>
          </a:p>
          <a:p>
            <a:pPr marL="457200" marR="0" indent="-457200">
              <a:lnSpc>
                <a:spcPct val="200000"/>
              </a:lnSpc>
              <a:spcBef>
                <a:spcPts val="0"/>
              </a:spcBef>
              <a:spcAft>
                <a:spcPts val="1000"/>
              </a:spcAft>
            </a:pPr>
            <a:r>
              <a:rPr lang="en-US" sz="1200" dirty="0" smtClean="0">
                <a:effectLst/>
                <a:latin typeface="+mn-lt"/>
                <a:ea typeface="Calibri"/>
                <a:cs typeface="Times New Roman"/>
              </a:rPr>
              <a:t>Burns, N., &amp; Grove, S. (2009) The evolution of evidence-based practice nursing. In </a:t>
            </a:r>
            <a:r>
              <a:rPr lang="en-US" sz="1200" i="1" dirty="0" smtClean="0">
                <a:effectLst/>
                <a:latin typeface="+mn-lt"/>
                <a:ea typeface="Calibri"/>
                <a:cs typeface="Times New Roman"/>
              </a:rPr>
              <a:t>The practice of nursing research: Appraisal, synthesis, and generation of evidence </a:t>
            </a:r>
            <a:r>
              <a:rPr lang="en-US" sz="1200" dirty="0" smtClean="0">
                <a:effectLst/>
                <a:latin typeface="+mn-lt"/>
                <a:ea typeface="Calibri"/>
                <a:cs typeface="Times New Roman"/>
              </a:rPr>
              <a:t>(6</a:t>
            </a:r>
            <a:r>
              <a:rPr lang="en-US" sz="1200" baseline="30000" dirty="0" smtClean="0">
                <a:effectLst/>
                <a:latin typeface="+mn-lt"/>
                <a:ea typeface="Calibri"/>
                <a:cs typeface="Times New Roman"/>
              </a:rPr>
              <a:t>th</a:t>
            </a:r>
            <a:r>
              <a:rPr lang="en-US" sz="1200" dirty="0" smtClean="0">
                <a:effectLst/>
                <a:latin typeface="+mn-lt"/>
                <a:ea typeface="Calibri"/>
                <a:cs typeface="Times New Roman"/>
              </a:rPr>
              <a:t> ed.). </a:t>
            </a:r>
            <a:r>
              <a:rPr lang="en-US" sz="1200" dirty="0" err="1" smtClean="0">
                <a:effectLst/>
                <a:latin typeface="+mn-lt"/>
                <a:ea typeface="Calibri"/>
                <a:cs typeface="Times New Roman"/>
              </a:rPr>
              <a:t>St.Louis</a:t>
            </a:r>
            <a:r>
              <a:rPr lang="en-US" sz="1200" dirty="0" smtClean="0">
                <a:effectLst/>
                <a:latin typeface="+mn-lt"/>
                <a:ea typeface="Calibri"/>
                <a:cs typeface="Times New Roman"/>
              </a:rPr>
              <a:t>, MO: Saunders Elsevier. </a:t>
            </a:r>
          </a:p>
          <a:p>
            <a:pPr marL="457200" marR="0" indent="-457200">
              <a:lnSpc>
                <a:spcPct val="200000"/>
              </a:lnSpc>
              <a:spcBef>
                <a:spcPts val="0"/>
              </a:spcBef>
              <a:spcAft>
                <a:spcPts val="1000"/>
              </a:spcAft>
            </a:pPr>
            <a:r>
              <a:rPr lang="en-US" sz="1200" dirty="0" err="1" smtClean="0">
                <a:effectLst/>
                <a:latin typeface="+mn-lt"/>
                <a:ea typeface="Calibri"/>
                <a:cs typeface="Times New Roman"/>
              </a:rPr>
              <a:t>Eggenberger</a:t>
            </a:r>
            <a:r>
              <a:rPr lang="en-US" sz="1200" dirty="0" smtClean="0">
                <a:effectLst/>
                <a:latin typeface="+mn-lt"/>
                <a:ea typeface="Calibri"/>
                <a:cs typeface="Times New Roman"/>
              </a:rPr>
              <a:t>, T., Keller, K., &amp; </a:t>
            </a:r>
            <a:r>
              <a:rPr lang="en-US" sz="1200" dirty="0" err="1" smtClean="0">
                <a:effectLst/>
                <a:latin typeface="+mn-lt"/>
                <a:ea typeface="Calibri"/>
                <a:cs typeface="Times New Roman"/>
              </a:rPr>
              <a:t>Locsin</a:t>
            </a:r>
            <a:r>
              <a:rPr lang="en-US" sz="1200" dirty="0" smtClean="0">
                <a:effectLst/>
                <a:latin typeface="+mn-lt"/>
                <a:ea typeface="Calibri"/>
                <a:cs typeface="Times New Roman"/>
              </a:rPr>
              <a:t>, R., (2010). Valuing caring behaviors within simulated emergent nursing situations. In </a:t>
            </a:r>
            <a:r>
              <a:rPr lang="en-US" sz="1200" i="1" dirty="0" smtClean="0">
                <a:effectLst/>
                <a:latin typeface="+mn-lt"/>
                <a:ea typeface="Calibri"/>
                <a:cs typeface="Times New Roman"/>
              </a:rPr>
              <a:t>International Journal of Human Caring, 14</a:t>
            </a:r>
            <a:r>
              <a:rPr lang="en-US" sz="1200" dirty="0" smtClean="0">
                <a:effectLst/>
                <a:latin typeface="+mn-lt"/>
                <a:ea typeface="Calibri"/>
                <a:cs typeface="Times New Roman"/>
              </a:rPr>
              <a:t>(2), 23-29.</a:t>
            </a:r>
          </a:p>
          <a:p>
            <a:pPr marL="0" marR="0" indent="457200">
              <a:lnSpc>
                <a:spcPct val="115000"/>
              </a:lnSpc>
              <a:spcBef>
                <a:spcPts val="0"/>
              </a:spcBef>
              <a:spcAft>
                <a:spcPts val="1000"/>
              </a:spcAft>
            </a:pPr>
            <a:r>
              <a:rPr lang="en-US" sz="1200" dirty="0" smtClean="0">
                <a:effectLst/>
                <a:latin typeface="+mn-lt"/>
                <a:ea typeface="Calibri"/>
                <a:cs typeface="Times New Roman"/>
              </a:rPr>
              <a:t> </a:t>
            </a:r>
          </a:p>
          <a:p>
            <a:pPr marL="0" marR="0">
              <a:lnSpc>
                <a:spcPct val="115000"/>
              </a:lnSpc>
              <a:spcBef>
                <a:spcPts val="0"/>
              </a:spcBef>
              <a:spcAft>
                <a:spcPts val="1000"/>
              </a:spcAft>
            </a:pPr>
            <a:r>
              <a:rPr lang="en-US" sz="1200" dirty="0" smtClean="0">
                <a:effectLst/>
                <a:latin typeface="+mn-lt"/>
                <a:ea typeface="Calibri"/>
                <a:cs typeface="Times New Roman"/>
              </a:rPr>
              <a:t> </a:t>
            </a:r>
          </a:p>
          <a:p>
            <a:pPr marL="0" marR="0">
              <a:lnSpc>
                <a:spcPct val="115000"/>
              </a:lnSpc>
              <a:spcBef>
                <a:spcPts val="0"/>
              </a:spcBef>
              <a:spcAft>
                <a:spcPts val="1000"/>
              </a:spcAft>
            </a:pPr>
            <a:r>
              <a:rPr lang="en-US" sz="1200" dirty="0" smtClean="0">
                <a:effectLst/>
                <a:latin typeface="+mn-lt"/>
                <a:ea typeface="Calibri"/>
                <a:cs typeface="Times New Roman"/>
              </a:rPr>
              <a:t> </a:t>
            </a:r>
          </a:p>
          <a:p>
            <a:pPr marL="0" marR="0">
              <a:lnSpc>
                <a:spcPct val="115000"/>
              </a:lnSpc>
              <a:spcBef>
                <a:spcPts val="0"/>
              </a:spcBef>
              <a:spcAft>
                <a:spcPts val="1000"/>
              </a:spcAft>
            </a:pPr>
            <a:r>
              <a:rPr lang="en-US" sz="1200" dirty="0" smtClean="0">
                <a:effectLst/>
                <a:latin typeface="+mn-lt"/>
                <a:ea typeface="Calibri"/>
                <a:cs typeface="Times New Roman"/>
              </a:rPr>
              <a:t> </a:t>
            </a:r>
          </a:p>
          <a:p>
            <a:endParaRPr lang="en-US" dirty="0"/>
          </a:p>
        </p:txBody>
      </p:sp>
      <p:sp>
        <p:nvSpPr>
          <p:cNvPr id="4" name="Slide Number Placeholder 3"/>
          <p:cNvSpPr>
            <a:spLocks noGrp="1"/>
          </p:cNvSpPr>
          <p:nvPr>
            <p:ph type="sldNum" sz="quarter" idx="10"/>
          </p:nvPr>
        </p:nvSpPr>
        <p:spPr/>
        <p:txBody>
          <a:bodyPr/>
          <a:lstStyle/>
          <a:p>
            <a:fld id="{3D33C7A4-744E-4AC5-B8C4-C36D5279B693}" type="slidenum">
              <a:rPr lang="en-US" smtClean="0"/>
              <a:t>8</a:t>
            </a:fld>
            <a:endParaRPr lang="en-US"/>
          </a:p>
        </p:txBody>
      </p:sp>
    </p:spTree>
    <p:extLst>
      <p:ext uri="{BB962C8B-B14F-4D97-AF65-F5344CB8AC3E}">
        <p14:creationId xmlns:p14="http://schemas.microsoft.com/office/powerpoint/2010/main" val="1949889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nSpc>
                <a:spcPct val="200000"/>
              </a:lnSpc>
              <a:spcBef>
                <a:spcPts val="0"/>
              </a:spcBef>
              <a:spcAft>
                <a:spcPts val="1000"/>
              </a:spcAft>
            </a:pPr>
            <a:r>
              <a:rPr lang="en-US" sz="1200" dirty="0" smtClean="0">
                <a:effectLst/>
                <a:latin typeface="+mn-lt"/>
                <a:ea typeface="Calibri"/>
                <a:cs typeface="Times New Roman"/>
              </a:rPr>
              <a:t>Themes that emerged from the data collected were knowing persons through descriptions from significant others, utilizing ways of knowing in nursing, and identifying nursing calls and responses.  First the evidence was collected on knowing. Participants described “knowing the patient” through the patient’s wife (</a:t>
            </a:r>
            <a:r>
              <a:rPr lang="en-US" sz="1200" dirty="0" err="1" smtClean="0">
                <a:effectLst/>
                <a:latin typeface="+mn-lt"/>
                <a:ea typeface="Calibri"/>
                <a:cs typeface="Times New Roman"/>
              </a:rPr>
              <a:t>Eggenberber</a:t>
            </a:r>
            <a:r>
              <a:rPr lang="en-US" sz="1200" dirty="0" smtClean="0">
                <a:effectLst/>
                <a:latin typeface="+mn-lt"/>
                <a:ea typeface="Calibri"/>
                <a:cs typeface="Times New Roman"/>
              </a:rPr>
              <a:t>, Keller, &amp; </a:t>
            </a:r>
            <a:r>
              <a:rPr lang="en-US" sz="1200" dirty="0" err="1" smtClean="0">
                <a:effectLst/>
                <a:latin typeface="+mn-lt"/>
                <a:ea typeface="Calibri"/>
                <a:cs typeface="Times New Roman"/>
              </a:rPr>
              <a:t>Locsin</a:t>
            </a:r>
            <a:r>
              <a:rPr lang="en-US" sz="1200" dirty="0" smtClean="0">
                <a:effectLst/>
                <a:latin typeface="+mn-lt"/>
                <a:ea typeface="Calibri"/>
                <a:cs typeface="Times New Roman"/>
              </a:rPr>
              <a:t>, 2010, 23). The patient and the wife became an entity and allowed the participant to care for both of them. According to the participants, the wife and the patient relied on each other, communicated with each other and knew each other’s limits (wife for “Mr. Silver”) (</a:t>
            </a:r>
            <a:r>
              <a:rPr lang="en-US" sz="1200" dirty="0" err="1" smtClean="0">
                <a:effectLst/>
                <a:latin typeface="+mn-lt"/>
                <a:ea typeface="Calibri"/>
                <a:cs typeface="Times New Roman"/>
              </a:rPr>
              <a:t>Eggenberger</a:t>
            </a:r>
            <a:r>
              <a:rPr lang="en-US" sz="1200" dirty="0" smtClean="0">
                <a:effectLst/>
                <a:latin typeface="+mn-lt"/>
                <a:ea typeface="Calibri"/>
                <a:cs typeface="Times New Roman"/>
              </a:rPr>
              <a:t>, Keller, &amp; </a:t>
            </a:r>
            <a:r>
              <a:rPr lang="en-US" sz="1200" dirty="0" err="1" smtClean="0">
                <a:effectLst/>
                <a:latin typeface="+mn-lt"/>
                <a:ea typeface="Calibri"/>
                <a:cs typeface="Times New Roman"/>
              </a:rPr>
              <a:t>Locsin</a:t>
            </a:r>
            <a:r>
              <a:rPr lang="en-US" sz="1200" dirty="0" smtClean="0">
                <a:effectLst/>
                <a:latin typeface="+mn-lt"/>
                <a:ea typeface="Calibri"/>
                <a:cs typeface="Times New Roman"/>
              </a:rPr>
              <a:t>, 2010, p.23). The participants came to know not only the patient, but the wife as well, and aimed to take care of both of them (</a:t>
            </a:r>
            <a:r>
              <a:rPr lang="en-US" sz="1200" dirty="0" err="1" smtClean="0">
                <a:effectLst/>
                <a:latin typeface="+mn-lt"/>
                <a:ea typeface="Calibri"/>
                <a:cs typeface="Times New Roman"/>
              </a:rPr>
              <a:t>Eggenberger</a:t>
            </a:r>
            <a:r>
              <a:rPr lang="en-US" sz="1200" dirty="0" smtClean="0">
                <a:effectLst/>
                <a:latin typeface="+mn-lt"/>
                <a:ea typeface="Calibri"/>
                <a:cs typeface="Times New Roman"/>
              </a:rPr>
              <a:t>, Keller, &amp; </a:t>
            </a:r>
            <a:r>
              <a:rPr lang="en-US" sz="1200" dirty="0" err="1" smtClean="0">
                <a:effectLst/>
                <a:latin typeface="+mn-lt"/>
                <a:ea typeface="Calibri"/>
                <a:cs typeface="Times New Roman"/>
              </a:rPr>
              <a:t>Locsin</a:t>
            </a:r>
            <a:r>
              <a:rPr lang="en-US" sz="1200" dirty="0" smtClean="0">
                <a:effectLst/>
                <a:latin typeface="+mn-lt"/>
                <a:ea typeface="Calibri"/>
                <a:cs typeface="Times New Roman"/>
              </a:rPr>
              <a:t>, 2010, p.23)</a:t>
            </a:r>
          </a:p>
          <a:p>
            <a:pPr marL="0" marR="0" indent="457200">
              <a:lnSpc>
                <a:spcPct val="200000"/>
              </a:lnSpc>
              <a:spcBef>
                <a:spcPts val="0"/>
              </a:spcBef>
              <a:spcAft>
                <a:spcPts val="1000"/>
              </a:spcAft>
            </a:pPr>
            <a:r>
              <a:rPr lang="en-US" sz="1200" dirty="0" smtClean="0">
                <a:effectLst/>
                <a:latin typeface="+mn-lt"/>
                <a:ea typeface="Calibri"/>
                <a:cs typeface="Times New Roman"/>
              </a:rPr>
              <a:t>Then the evidence was analyzed based on ways of knowing. Supporting evidence in this study resembles themes related to Carper’s fundamental patterns of knowing in nursing and includes: empirical, aesthetic, ethical and personal (</a:t>
            </a:r>
            <a:r>
              <a:rPr lang="en-US" sz="1200" dirty="0" err="1" smtClean="0">
                <a:effectLst/>
                <a:latin typeface="+mn-lt"/>
                <a:ea typeface="Calibri"/>
                <a:cs typeface="Times New Roman"/>
              </a:rPr>
              <a:t>Eggenberger</a:t>
            </a:r>
            <a:r>
              <a:rPr lang="en-US" sz="1200" dirty="0" smtClean="0">
                <a:effectLst/>
                <a:latin typeface="+mn-lt"/>
                <a:ea typeface="Calibri"/>
                <a:cs typeface="Times New Roman"/>
              </a:rPr>
              <a:t>, Keller, &amp; </a:t>
            </a:r>
            <a:r>
              <a:rPr lang="en-US" sz="1200" dirty="0" err="1" smtClean="0">
                <a:effectLst/>
                <a:latin typeface="+mn-lt"/>
                <a:ea typeface="Calibri"/>
                <a:cs typeface="Times New Roman"/>
              </a:rPr>
              <a:t>Locsin</a:t>
            </a:r>
            <a:r>
              <a:rPr lang="en-US" sz="1200" dirty="0" smtClean="0">
                <a:effectLst/>
                <a:latin typeface="+mn-lt"/>
                <a:ea typeface="Calibri"/>
                <a:cs typeface="Times New Roman"/>
              </a:rPr>
              <a:t>, 2010, p.25). Empirical knowing is, “Knowing what medicines, what to look for.”  (</a:t>
            </a:r>
            <a:r>
              <a:rPr lang="en-US" sz="1200" dirty="0" err="1" smtClean="0">
                <a:effectLst/>
                <a:latin typeface="+mn-lt"/>
                <a:ea typeface="Calibri"/>
                <a:cs typeface="Times New Roman"/>
              </a:rPr>
              <a:t>Eggenberger</a:t>
            </a:r>
            <a:r>
              <a:rPr lang="en-US" sz="1200" dirty="0" smtClean="0">
                <a:effectLst/>
                <a:latin typeface="+mn-lt"/>
                <a:ea typeface="Calibri"/>
                <a:cs typeface="Times New Roman"/>
              </a:rPr>
              <a:t>, Keller, &amp; </a:t>
            </a:r>
            <a:r>
              <a:rPr lang="en-US" sz="1200" dirty="0" err="1" smtClean="0">
                <a:effectLst/>
                <a:latin typeface="+mn-lt"/>
                <a:ea typeface="Calibri"/>
                <a:cs typeface="Times New Roman"/>
              </a:rPr>
              <a:t>Locsin</a:t>
            </a:r>
            <a:r>
              <a:rPr lang="en-US" sz="1200" dirty="0" smtClean="0">
                <a:effectLst/>
                <a:latin typeface="+mn-lt"/>
                <a:ea typeface="Calibri"/>
                <a:cs typeface="Times New Roman"/>
              </a:rPr>
              <a:t>, 2010, p. 26). Aesthetic knowing is “You are just trying to sort of synthesize everything together, etc.” (</a:t>
            </a:r>
            <a:r>
              <a:rPr lang="en-US" sz="1200" dirty="0" err="1" smtClean="0">
                <a:effectLst/>
                <a:latin typeface="+mn-lt"/>
                <a:ea typeface="Calibri"/>
                <a:cs typeface="Times New Roman"/>
              </a:rPr>
              <a:t>Eggenberger</a:t>
            </a:r>
            <a:r>
              <a:rPr lang="en-US" sz="1200" dirty="0" smtClean="0">
                <a:effectLst/>
                <a:latin typeface="+mn-lt"/>
                <a:ea typeface="Calibri"/>
                <a:cs typeface="Times New Roman"/>
              </a:rPr>
              <a:t>, Keller, &amp; </a:t>
            </a:r>
            <a:r>
              <a:rPr lang="en-US" sz="1200" dirty="0" err="1" smtClean="0">
                <a:effectLst/>
                <a:latin typeface="+mn-lt"/>
                <a:ea typeface="Calibri"/>
                <a:cs typeface="Times New Roman"/>
              </a:rPr>
              <a:t>Locsin</a:t>
            </a:r>
            <a:r>
              <a:rPr lang="en-US" sz="1200" dirty="0" smtClean="0">
                <a:effectLst/>
                <a:latin typeface="+mn-lt"/>
                <a:ea typeface="Calibri"/>
                <a:cs typeface="Times New Roman"/>
              </a:rPr>
              <a:t>, 2010, p. 26). Personal knowing, another pattern that is described in Carper’s fundamental patterns is where “You become very interconnected with this other person in caring for them and wanted to help them” (</a:t>
            </a:r>
            <a:r>
              <a:rPr lang="en-US" sz="1200" dirty="0" err="1" smtClean="0">
                <a:effectLst/>
                <a:latin typeface="+mn-lt"/>
                <a:ea typeface="Calibri"/>
                <a:cs typeface="Times New Roman"/>
              </a:rPr>
              <a:t>Eggenberger</a:t>
            </a:r>
            <a:r>
              <a:rPr lang="en-US" sz="1200" dirty="0" smtClean="0">
                <a:effectLst/>
                <a:latin typeface="+mn-lt"/>
                <a:ea typeface="Calibri"/>
                <a:cs typeface="Times New Roman"/>
              </a:rPr>
              <a:t>, Keller, &amp; </a:t>
            </a:r>
            <a:r>
              <a:rPr lang="en-US" sz="1200" dirty="0" err="1" smtClean="0">
                <a:effectLst/>
                <a:latin typeface="+mn-lt"/>
                <a:ea typeface="Calibri"/>
                <a:cs typeface="Times New Roman"/>
              </a:rPr>
              <a:t>Locsin</a:t>
            </a:r>
            <a:r>
              <a:rPr lang="en-US" sz="1200" dirty="0" smtClean="0">
                <a:effectLst/>
                <a:latin typeface="+mn-lt"/>
                <a:ea typeface="Calibri"/>
                <a:cs typeface="Times New Roman"/>
              </a:rPr>
              <a:t>, 2010, p. 26). Finally, ethical knowing is “Respecting his rights, the family’s rights” (</a:t>
            </a:r>
            <a:r>
              <a:rPr lang="en-US" sz="1200" dirty="0" err="1" smtClean="0">
                <a:effectLst/>
                <a:latin typeface="+mn-lt"/>
                <a:ea typeface="Calibri"/>
                <a:cs typeface="Times New Roman"/>
              </a:rPr>
              <a:t>Eggenberger</a:t>
            </a:r>
            <a:r>
              <a:rPr lang="en-US" sz="1200" dirty="0" smtClean="0">
                <a:effectLst/>
                <a:latin typeface="+mn-lt"/>
                <a:ea typeface="Calibri"/>
                <a:cs typeface="Times New Roman"/>
              </a:rPr>
              <a:t>, Keller, &amp; </a:t>
            </a:r>
            <a:r>
              <a:rPr lang="en-US" sz="1200" dirty="0" err="1" smtClean="0">
                <a:effectLst/>
                <a:latin typeface="+mn-lt"/>
                <a:ea typeface="Calibri"/>
                <a:cs typeface="Times New Roman"/>
              </a:rPr>
              <a:t>Locsin</a:t>
            </a:r>
            <a:r>
              <a:rPr lang="en-US" sz="1200" dirty="0" smtClean="0">
                <a:effectLst/>
                <a:latin typeface="+mn-lt"/>
                <a:ea typeface="Calibri"/>
                <a:cs typeface="Times New Roman"/>
              </a:rPr>
              <a:t>, 2010, p. 26). </a:t>
            </a:r>
          </a:p>
          <a:p>
            <a:pPr marL="0" marR="0">
              <a:lnSpc>
                <a:spcPct val="200000"/>
              </a:lnSpc>
              <a:spcBef>
                <a:spcPts val="0"/>
              </a:spcBef>
              <a:spcAft>
                <a:spcPts val="1000"/>
              </a:spcAft>
            </a:pPr>
            <a:r>
              <a:rPr lang="en-US" sz="1200" dirty="0" smtClean="0">
                <a:effectLst/>
                <a:latin typeface="+mn-lt"/>
                <a:ea typeface="Calibri"/>
                <a:cs typeface="Times New Roman"/>
              </a:rPr>
              <a:t> 	Nursing calls and responses include patient’s needs for nurse to be fully present in the moment with him, engage in relationship with the wife, and to offer hope (</a:t>
            </a:r>
            <a:r>
              <a:rPr lang="en-US" sz="1200" dirty="0" err="1" smtClean="0">
                <a:effectLst/>
                <a:latin typeface="+mn-lt"/>
                <a:ea typeface="Calibri"/>
                <a:cs typeface="Times New Roman"/>
              </a:rPr>
              <a:t>Eggenberger</a:t>
            </a:r>
            <a:r>
              <a:rPr lang="en-US" sz="1200" dirty="0" smtClean="0">
                <a:effectLst/>
                <a:latin typeface="+mn-lt"/>
                <a:ea typeface="Calibri"/>
                <a:cs typeface="Times New Roman"/>
              </a:rPr>
              <a:t>, Keller, &amp; </a:t>
            </a:r>
            <a:r>
              <a:rPr lang="en-US" sz="1200" dirty="0" err="1" smtClean="0">
                <a:effectLst/>
                <a:latin typeface="+mn-lt"/>
                <a:ea typeface="Calibri"/>
                <a:cs typeface="Times New Roman"/>
              </a:rPr>
              <a:t>Locsin</a:t>
            </a:r>
            <a:r>
              <a:rPr lang="en-US" sz="1200" dirty="0" smtClean="0">
                <a:effectLst/>
                <a:latin typeface="+mn-lt"/>
                <a:ea typeface="Calibri"/>
                <a:cs typeface="Times New Roman"/>
              </a:rPr>
              <a:t>, 2010, p.26). Being present with the other is also very important. Steps to being present with the other include listening, supporting, and comforting (</a:t>
            </a:r>
            <a:r>
              <a:rPr lang="en-US" sz="1200" dirty="0" err="1" smtClean="0">
                <a:effectLst/>
                <a:latin typeface="+mn-lt"/>
                <a:ea typeface="Calibri"/>
                <a:cs typeface="Times New Roman"/>
              </a:rPr>
              <a:t>Eggenberger</a:t>
            </a:r>
            <a:r>
              <a:rPr lang="en-US" sz="1200" dirty="0" smtClean="0">
                <a:effectLst/>
                <a:latin typeface="+mn-lt"/>
                <a:ea typeface="Calibri"/>
                <a:cs typeface="Times New Roman"/>
              </a:rPr>
              <a:t>, Keller, &amp; </a:t>
            </a:r>
            <a:r>
              <a:rPr lang="en-US" sz="1200" dirty="0" err="1" smtClean="0">
                <a:effectLst/>
                <a:latin typeface="+mn-lt"/>
                <a:ea typeface="Calibri"/>
                <a:cs typeface="Times New Roman"/>
              </a:rPr>
              <a:t>Locsin</a:t>
            </a:r>
            <a:r>
              <a:rPr lang="en-US" sz="1200" dirty="0" smtClean="0">
                <a:effectLst/>
                <a:latin typeface="+mn-lt"/>
                <a:ea typeface="Calibri"/>
                <a:cs typeface="Times New Roman"/>
              </a:rPr>
              <a:t>, 2010, p.26). Another call and response is trying to help each other out. In nursing school we learn that everything involves group of multiple people to provide accurate care to the patient. Ways in which the researchers were able to help each out included “I had peers around to help me critically think” (</a:t>
            </a:r>
            <a:r>
              <a:rPr lang="en-US" sz="1200" dirty="0" err="1" smtClean="0">
                <a:effectLst/>
                <a:latin typeface="+mn-lt"/>
                <a:ea typeface="Calibri"/>
                <a:cs typeface="Times New Roman"/>
              </a:rPr>
              <a:t>Eggenberger</a:t>
            </a:r>
            <a:r>
              <a:rPr lang="en-US" sz="1200" dirty="0" smtClean="0">
                <a:effectLst/>
                <a:latin typeface="+mn-lt"/>
                <a:ea typeface="Calibri"/>
                <a:cs typeface="Times New Roman"/>
              </a:rPr>
              <a:t>, Keller, &amp; </a:t>
            </a:r>
            <a:r>
              <a:rPr lang="en-US" sz="1200" dirty="0" err="1" smtClean="0">
                <a:effectLst/>
                <a:latin typeface="+mn-lt"/>
                <a:ea typeface="Calibri"/>
                <a:cs typeface="Times New Roman"/>
              </a:rPr>
              <a:t>Locsin</a:t>
            </a:r>
            <a:r>
              <a:rPr lang="en-US" sz="1200" dirty="0" smtClean="0">
                <a:effectLst/>
                <a:latin typeface="+mn-lt"/>
                <a:ea typeface="Calibri"/>
                <a:cs typeface="Times New Roman"/>
              </a:rPr>
              <a:t>, 2010, </a:t>
            </a:r>
            <a:r>
              <a:rPr lang="en-US" sz="1200" dirty="0" err="1" smtClean="0">
                <a:effectLst/>
                <a:latin typeface="+mn-lt"/>
                <a:ea typeface="Calibri"/>
                <a:cs typeface="Times New Roman"/>
              </a:rPr>
              <a:t>pg</a:t>
            </a:r>
            <a:r>
              <a:rPr lang="en-US" sz="1200" dirty="0" smtClean="0">
                <a:effectLst/>
                <a:latin typeface="+mn-lt"/>
                <a:ea typeface="Calibri"/>
                <a:cs typeface="Times New Roman"/>
              </a:rPr>
              <a:t> 27). “We were paying attention to each other …Trying to learn how to coordinate our activities.” Finally, prioritizing care safety can be thought as “Saving the patient” and “thinking out loud” (</a:t>
            </a:r>
            <a:r>
              <a:rPr lang="en-US" sz="1200" dirty="0" err="1" smtClean="0">
                <a:effectLst/>
                <a:latin typeface="+mn-lt"/>
                <a:ea typeface="Calibri"/>
                <a:cs typeface="Times New Roman"/>
              </a:rPr>
              <a:t>Eggenberger</a:t>
            </a:r>
            <a:r>
              <a:rPr lang="en-US" sz="1200" dirty="0" smtClean="0">
                <a:effectLst/>
                <a:latin typeface="+mn-lt"/>
                <a:ea typeface="Calibri"/>
                <a:cs typeface="Times New Roman"/>
              </a:rPr>
              <a:t>, Keller, &amp; </a:t>
            </a:r>
            <a:r>
              <a:rPr lang="en-US" sz="1200" dirty="0" err="1" smtClean="0">
                <a:effectLst/>
                <a:latin typeface="+mn-lt"/>
                <a:ea typeface="Calibri"/>
                <a:cs typeface="Times New Roman"/>
              </a:rPr>
              <a:t>Locsin</a:t>
            </a:r>
            <a:r>
              <a:rPr lang="en-US" sz="1200" dirty="0" smtClean="0">
                <a:effectLst/>
                <a:latin typeface="+mn-lt"/>
                <a:ea typeface="Calibri"/>
                <a:cs typeface="Times New Roman"/>
              </a:rPr>
              <a:t>, 2010, p 27). </a:t>
            </a:r>
          </a:p>
          <a:p>
            <a:pPr marL="0" marR="0" indent="457200">
              <a:lnSpc>
                <a:spcPct val="200000"/>
              </a:lnSpc>
              <a:spcBef>
                <a:spcPts val="0"/>
              </a:spcBef>
              <a:spcAft>
                <a:spcPts val="1000"/>
              </a:spcAft>
            </a:pPr>
            <a:r>
              <a:rPr lang="en-US" sz="1200" dirty="0" smtClean="0">
                <a:effectLst/>
                <a:latin typeface="+mn-lt"/>
                <a:ea typeface="Calibri"/>
                <a:cs typeface="Times New Roman"/>
              </a:rPr>
              <a:t>Through these examples and supporting evidence, the researchers were able to see that the two goals for the study on knowing the person they were caring for and caring for a patient during the simulation was reached. Three themes emerged from the observations and supporting evidence, and strengthens the necessary practice for use of simulation technology as well as emergent situations in nursing.</a:t>
            </a:r>
          </a:p>
          <a:p>
            <a:pPr marL="457200" marR="0" indent="-457200" algn="ctr">
              <a:lnSpc>
                <a:spcPct val="200000"/>
              </a:lnSpc>
              <a:spcBef>
                <a:spcPts val="0"/>
              </a:spcBef>
              <a:spcAft>
                <a:spcPts val="1000"/>
              </a:spcAft>
            </a:pPr>
            <a:r>
              <a:rPr lang="en-US" sz="1200" dirty="0" smtClean="0">
                <a:effectLst/>
                <a:latin typeface="+mn-lt"/>
                <a:ea typeface="Calibri"/>
                <a:cs typeface="Times New Roman"/>
              </a:rPr>
              <a:t>References</a:t>
            </a:r>
          </a:p>
          <a:p>
            <a:pPr marL="457200" marR="0" indent="-457200">
              <a:lnSpc>
                <a:spcPct val="200000"/>
              </a:lnSpc>
              <a:spcBef>
                <a:spcPts val="0"/>
              </a:spcBef>
              <a:spcAft>
                <a:spcPts val="1000"/>
              </a:spcAft>
            </a:pPr>
            <a:r>
              <a:rPr lang="en-US" sz="1200" dirty="0" err="1" smtClean="0">
                <a:effectLst/>
                <a:latin typeface="+mn-lt"/>
                <a:ea typeface="Calibri"/>
                <a:cs typeface="Times New Roman"/>
              </a:rPr>
              <a:t>Eggenberger</a:t>
            </a:r>
            <a:r>
              <a:rPr lang="en-US" sz="1200" dirty="0" smtClean="0">
                <a:effectLst/>
                <a:latin typeface="+mn-lt"/>
                <a:ea typeface="Calibri"/>
                <a:cs typeface="Times New Roman"/>
              </a:rPr>
              <a:t>, T., Keller, K., &amp; </a:t>
            </a:r>
            <a:r>
              <a:rPr lang="en-US" sz="1200" dirty="0" err="1" smtClean="0">
                <a:effectLst/>
                <a:latin typeface="+mn-lt"/>
                <a:ea typeface="Calibri"/>
                <a:cs typeface="Times New Roman"/>
              </a:rPr>
              <a:t>Locsin</a:t>
            </a:r>
            <a:r>
              <a:rPr lang="en-US" sz="1200" dirty="0" smtClean="0">
                <a:effectLst/>
                <a:latin typeface="+mn-lt"/>
                <a:ea typeface="Calibri"/>
                <a:cs typeface="Times New Roman"/>
              </a:rPr>
              <a:t>, R., (2010). Valuing caring behaviors within simulated emergent nursing situations. In </a:t>
            </a:r>
            <a:r>
              <a:rPr lang="en-US" sz="1200" i="1" dirty="0" smtClean="0">
                <a:effectLst/>
                <a:latin typeface="+mn-lt"/>
                <a:ea typeface="Calibri"/>
                <a:cs typeface="Times New Roman"/>
              </a:rPr>
              <a:t>International Journal of Human Caring, 14</a:t>
            </a:r>
            <a:r>
              <a:rPr lang="en-US" sz="1200" dirty="0" smtClean="0">
                <a:effectLst/>
                <a:latin typeface="+mn-lt"/>
                <a:ea typeface="Calibri"/>
                <a:cs typeface="Times New Roman"/>
              </a:rPr>
              <a:t>(2), 23-29.</a:t>
            </a:r>
          </a:p>
          <a:p>
            <a:pPr marL="0" marR="0" indent="457200">
              <a:lnSpc>
                <a:spcPct val="200000"/>
              </a:lnSpc>
              <a:spcBef>
                <a:spcPts val="0"/>
              </a:spcBef>
              <a:spcAft>
                <a:spcPts val="1000"/>
              </a:spcAft>
            </a:pPr>
            <a:endParaRPr lang="en-US" dirty="0"/>
          </a:p>
        </p:txBody>
      </p:sp>
      <p:sp>
        <p:nvSpPr>
          <p:cNvPr id="4" name="Slide Number Placeholder 3"/>
          <p:cNvSpPr>
            <a:spLocks noGrp="1"/>
          </p:cNvSpPr>
          <p:nvPr>
            <p:ph type="sldNum" sz="quarter" idx="10"/>
          </p:nvPr>
        </p:nvSpPr>
        <p:spPr/>
        <p:txBody>
          <a:bodyPr/>
          <a:lstStyle/>
          <a:p>
            <a:fld id="{3D33C7A4-744E-4AC5-B8C4-C36D5279B693}" type="slidenum">
              <a:rPr lang="en-US" smtClean="0"/>
              <a:t>9</a:t>
            </a:fld>
            <a:endParaRPr lang="en-US"/>
          </a:p>
        </p:txBody>
      </p:sp>
    </p:spTree>
    <p:extLst>
      <p:ext uri="{BB962C8B-B14F-4D97-AF65-F5344CB8AC3E}">
        <p14:creationId xmlns:p14="http://schemas.microsoft.com/office/powerpoint/2010/main" val="19343190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457200">
              <a:lnSpc>
                <a:spcPct val="200000"/>
              </a:lnSpc>
              <a:spcBef>
                <a:spcPts val="0"/>
              </a:spcBef>
              <a:spcAft>
                <a:spcPts val="1000"/>
              </a:spcAft>
            </a:pPr>
            <a:r>
              <a:rPr lang="en-US" sz="1200" dirty="0" smtClean="0">
                <a:effectLst/>
                <a:latin typeface="+mn-lt"/>
                <a:ea typeface="Calibri"/>
                <a:cs typeface="Times New Roman"/>
              </a:rPr>
              <a:t>In conclusion, </a:t>
            </a:r>
            <a:r>
              <a:rPr lang="en-US" sz="1200" dirty="0" err="1" smtClean="0">
                <a:effectLst/>
                <a:latin typeface="+mn-lt"/>
                <a:ea typeface="Calibri"/>
                <a:cs typeface="Times New Roman"/>
              </a:rPr>
              <a:t>Eggenberger</a:t>
            </a:r>
            <a:r>
              <a:rPr lang="en-US" sz="1200" dirty="0" smtClean="0">
                <a:effectLst/>
                <a:latin typeface="+mn-lt"/>
                <a:ea typeface="Calibri"/>
                <a:cs typeface="Times New Roman"/>
              </a:rPr>
              <a:t>, Keller, and </a:t>
            </a:r>
            <a:r>
              <a:rPr lang="en-US" sz="1200" dirty="0" err="1" smtClean="0">
                <a:effectLst/>
                <a:latin typeface="+mn-lt"/>
                <a:ea typeface="Calibri"/>
                <a:cs typeface="Times New Roman"/>
              </a:rPr>
              <a:t>Locsin</a:t>
            </a:r>
            <a:r>
              <a:rPr lang="en-US" sz="1200" dirty="0" smtClean="0">
                <a:effectLst/>
                <a:latin typeface="+mn-lt"/>
                <a:ea typeface="Calibri"/>
                <a:cs typeface="Times New Roman"/>
              </a:rPr>
              <a:t> believe that when students are in a caring, philosophically grounded environment, it is logical to demonstrate caring, however there is no potential that caring will continue once they begin to practice outside of the school setting ( </a:t>
            </a:r>
            <a:r>
              <a:rPr lang="en-US" sz="1200" dirty="0" err="1" smtClean="0">
                <a:effectLst/>
                <a:latin typeface="+mn-lt"/>
                <a:ea typeface="Calibri"/>
                <a:cs typeface="Times New Roman"/>
              </a:rPr>
              <a:t>Eggenberger</a:t>
            </a:r>
            <a:r>
              <a:rPr lang="en-US" sz="1200" dirty="0" smtClean="0">
                <a:effectLst/>
                <a:latin typeface="+mn-lt"/>
                <a:ea typeface="Calibri"/>
                <a:cs typeface="Times New Roman"/>
              </a:rPr>
              <a:t>, Keller, &amp; </a:t>
            </a:r>
            <a:r>
              <a:rPr lang="en-US" sz="1200" dirty="0" err="1" smtClean="0">
                <a:effectLst/>
                <a:latin typeface="+mn-lt"/>
                <a:ea typeface="Calibri"/>
                <a:cs typeface="Times New Roman"/>
              </a:rPr>
              <a:t>Locsin</a:t>
            </a:r>
            <a:r>
              <a:rPr lang="en-US" sz="1200" dirty="0" smtClean="0">
                <a:effectLst/>
                <a:latin typeface="+mn-lt"/>
                <a:ea typeface="Calibri"/>
                <a:cs typeface="Times New Roman"/>
              </a:rPr>
              <a:t>, 2010, p.24). To become a true nurse one must engage in a relationship with both the patient and the patient’s significant other or family and use this as part of one’s everyday practice (</a:t>
            </a:r>
            <a:r>
              <a:rPr lang="en-US" sz="1200" dirty="0" err="1" smtClean="0">
                <a:effectLst/>
                <a:latin typeface="+mn-lt"/>
                <a:ea typeface="Calibri"/>
                <a:cs typeface="Times New Roman"/>
              </a:rPr>
              <a:t>Eggenberger</a:t>
            </a:r>
            <a:r>
              <a:rPr lang="en-US" sz="1200" dirty="0" smtClean="0">
                <a:effectLst/>
                <a:latin typeface="+mn-lt"/>
                <a:ea typeface="Calibri"/>
                <a:cs typeface="Times New Roman"/>
              </a:rPr>
              <a:t>, Keller, &amp; </a:t>
            </a:r>
            <a:r>
              <a:rPr lang="en-US" sz="1200" dirty="0" err="1" smtClean="0">
                <a:effectLst/>
                <a:latin typeface="+mn-lt"/>
                <a:ea typeface="Calibri"/>
                <a:cs typeface="Times New Roman"/>
              </a:rPr>
              <a:t>Locsin</a:t>
            </a:r>
            <a:r>
              <a:rPr lang="en-US" sz="1200" dirty="0" smtClean="0">
                <a:effectLst/>
                <a:latin typeface="+mn-lt"/>
                <a:ea typeface="Calibri"/>
                <a:cs typeface="Times New Roman"/>
              </a:rPr>
              <a:t>, 2010, p.24). Also, emergent situations should be used in evaluating practicing care as well with simulation teaching with technology because it resembles real time nursing practice (</a:t>
            </a:r>
            <a:r>
              <a:rPr lang="en-US" sz="1200" dirty="0" err="1" smtClean="0">
                <a:effectLst/>
                <a:latin typeface="+mn-lt"/>
                <a:ea typeface="Calibri"/>
                <a:cs typeface="Times New Roman"/>
              </a:rPr>
              <a:t>Eggenberger</a:t>
            </a:r>
            <a:r>
              <a:rPr lang="en-US" sz="1200" dirty="0" smtClean="0">
                <a:effectLst/>
                <a:latin typeface="+mn-lt"/>
                <a:ea typeface="Calibri"/>
                <a:cs typeface="Times New Roman"/>
              </a:rPr>
              <a:t>, Keller, &amp; </a:t>
            </a:r>
            <a:r>
              <a:rPr lang="en-US" sz="1200" dirty="0" err="1" smtClean="0">
                <a:effectLst/>
                <a:latin typeface="+mn-lt"/>
                <a:ea typeface="Calibri"/>
                <a:cs typeface="Times New Roman"/>
              </a:rPr>
              <a:t>Locsin</a:t>
            </a:r>
            <a:r>
              <a:rPr lang="en-US" sz="1200" dirty="0" smtClean="0">
                <a:effectLst/>
                <a:latin typeface="+mn-lt"/>
                <a:ea typeface="Calibri"/>
                <a:cs typeface="Times New Roman"/>
              </a:rPr>
              <a:t>, 2010, p.24).  Caring is one of the qualities that every nurse must possess to be able fulfill their patient’s needs. Caring is seen in all three processes of briefing, encountering, and debriefing; an imbalance will be reflected in another process (</a:t>
            </a:r>
            <a:r>
              <a:rPr lang="en-US" sz="1200" dirty="0" err="1" smtClean="0">
                <a:effectLst/>
                <a:latin typeface="+mn-lt"/>
                <a:ea typeface="Calibri"/>
                <a:cs typeface="Times New Roman"/>
              </a:rPr>
              <a:t>Eggenberger</a:t>
            </a:r>
            <a:r>
              <a:rPr lang="en-US" sz="1200" dirty="0" smtClean="0">
                <a:effectLst/>
                <a:latin typeface="+mn-lt"/>
                <a:ea typeface="Calibri"/>
                <a:cs typeface="Times New Roman"/>
              </a:rPr>
              <a:t>, Keller, &amp; </a:t>
            </a:r>
            <a:r>
              <a:rPr lang="en-US" sz="1200" dirty="0" err="1" smtClean="0">
                <a:effectLst/>
                <a:latin typeface="+mn-lt"/>
                <a:ea typeface="Calibri"/>
                <a:cs typeface="Times New Roman"/>
              </a:rPr>
              <a:t>Locsin</a:t>
            </a:r>
            <a:r>
              <a:rPr lang="en-US" sz="1200" dirty="0" smtClean="0">
                <a:effectLst/>
                <a:latin typeface="+mn-lt"/>
                <a:ea typeface="Calibri"/>
                <a:cs typeface="Times New Roman"/>
              </a:rPr>
              <a:t>, 2010, p.25).</a:t>
            </a:r>
          </a:p>
          <a:p>
            <a:pPr marL="457200" marR="0" indent="-457200" algn="ctr">
              <a:lnSpc>
                <a:spcPct val="200000"/>
              </a:lnSpc>
              <a:spcBef>
                <a:spcPts val="0"/>
              </a:spcBef>
              <a:spcAft>
                <a:spcPts val="1000"/>
              </a:spcAft>
            </a:pPr>
            <a:r>
              <a:rPr lang="en-US" sz="1200" dirty="0" smtClean="0">
                <a:effectLst/>
                <a:latin typeface="+mn-lt"/>
                <a:ea typeface="Calibri"/>
                <a:cs typeface="Times New Roman"/>
              </a:rPr>
              <a:t>References</a:t>
            </a:r>
          </a:p>
          <a:p>
            <a:pPr marL="457200" marR="0" indent="-457200">
              <a:lnSpc>
                <a:spcPct val="200000"/>
              </a:lnSpc>
              <a:spcBef>
                <a:spcPts val="0"/>
              </a:spcBef>
              <a:spcAft>
                <a:spcPts val="1000"/>
              </a:spcAft>
            </a:pPr>
            <a:r>
              <a:rPr lang="en-US" sz="1200" dirty="0" err="1" smtClean="0">
                <a:effectLst/>
                <a:latin typeface="+mn-lt"/>
                <a:ea typeface="Calibri"/>
                <a:cs typeface="Times New Roman"/>
              </a:rPr>
              <a:t>Eggenberger</a:t>
            </a:r>
            <a:r>
              <a:rPr lang="en-US" sz="1200" dirty="0" smtClean="0">
                <a:effectLst/>
                <a:latin typeface="+mn-lt"/>
                <a:ea typeface="Calibri"/>
                <a:cs typeface="Times New Roman"/>
              </a:rPr>
              <a:t>, T., Keller, K., &amp; </a:t>
            </a:r>
            <a:r>
              <a:rPr lang="en-US" sz="1200" dirty="0" err="1" smtClean="0">
                <a:effectLst/>
                <a:latin typeface="+mn-lt"/>
                <a:ea typeface="Calibri"/>
                <a:cs typeface="Times New Roman"/>
              </a:rPr>
              <a:t>Locsin</a:t>
            </a:r>
            <a:r>
              <a:rPr lang="en-US" sz="1200" dirty="0" smtClean="0">
                <a:effectLst/>
                <a:latin typeface="+mn-lt"/>
                <a:ea typeface="Calibri"/>
                <a:cs typeface="Times New Roman"/>
              </a:rPr>
              <a:t>, R., (2010). Valuing caring behaviors within simulated emergent nursing situations. In </a:t>
            </a:r>
            <a:r>
              <a:rPr lang="en-US" sz="1200" i="1" dirty="0" smtClean="0">
                <a:effectLst/>
                <a:latin typeface="+mn-lt"/>
                <a:ea typeface="Calibri"/>
                <a:cs typeface="Times New Roman"/>
              </a:rPr>
              <a:t>International Journal of Human Caring, 14</a:t>
            </a:r>
            <a:r>
              <a:rPr lang="en-US" sz="1200" dirty="0" smtClean="0">
                <a:effectLst/>
                <a:latin typeface="+mn-lt"/>
                <a:ea typeface="Calibri"/>
                <a:cs typeface="Times New Roman"/>
              </a:rPr>
              <a:t>(2), 23-29.</a:t>
            </a:r>
          </a:p>
          <a:p>
            <a:pPr marL="0" marR="0" indent="457200">
              <a:lnSpc>
                <a:spcPct val="115000"/>
              </a:lnSpc>
              <a:spcBef>
                <a:spcPts val="0"/>
              </a:spcBef>
              <a:spcAft>
                <a:spcPts val="1000"/>
              </a:spcAft>
            </a:pPr>
            <a:r>
              <a:rPr lang="en-US" sz="1200" dirty="0" smtClean="0">
                <a:effectLst/>
                <a:latin typeface="+mn-lt"/>
                <a:ea typeface="Calibri"/>
                <a:cs typeface="Times New Roman"/>
              </a:rPr>
              <a:t> </a:t>
            </a:r>
          </a:p>
          <a:p>
            <a:endParaRPr lang="en-US" dirty="0"/>
          </a:p>
        </p:txBody>
      </p:sp>
      <p:sp>
        <p:nvSpPr>
          <p:cNvPr id="4" name="Slide Number Placeholder 3"/>
          <p:cNvSpPr>
            <a:spLocks noGrp="1"/>
          </p:cNvSpPr>
          <p:nvPr>
            <p:ph type="sldNum" sz="quarter" idx="10"/>
          </p:nvPr>
        </p:nvSpPr>
        <p:spPr/>
        <p:txBody>
          <a:bodyPr/>
          <a:lstStyle/>
          <a:p>
            <a:fld id="{3D33C7A4-744E-4AC5-B8C4-C36D5279B693}" type="slidenum">
              <a:rPr lang="en-US" smtClean="0"/>
              <a:t>10</a:t>
            </a:fld>
            <a:endParaRPr lang="en-US"/>
          </a:p>
        </p:txBody>
      </p:sp>
    </p:spTree>
    <p:extLst>
      <p:ext uri="{BB962C8B-B14F-4D97-AF65-F5344CB8AC3E}">
        <p14:creationId xmlns:p14="http://schemas.microsoft.com/office/powerpoint/2010/main" val="30933564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8991C3CF-1B89-4538-8380-0E81C9E8517F}" type="datetimeFigureOut">
              <a:rPr lang="en-US" smtClean="0"/>
              <a:t>9/24/2011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11" name="Slide Number Placeholder 10"/>
          <p:cNvSpPr>
            <a:spLocks noGrp="1"/>
          </p:cNvSpPr>
          <p:nvPr>
            <p:ph type="sldNum" sz="quarter" idx="12"/>
          </p:nvPr>
        </p:nvSpPr>
        <p:spPr/>
        <p:txBody>
          <a:bodyPr/>
          <a:lstStyle>
            <a:extLst/>
          </a:lstStyle>
          <a:p>
            <a:fld id="{22FC6673-65E0-4BB5-A77D-B5727437784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991C3CF-1B89-4538-8380-0E81C9E8517F}" type="datetimeFigureOut">
              <a:rPr lang="en-US" smtClean="0"/>
              <a:t>9/24/2011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2FC6673-65E0-4BB5-A77D-B5727437784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991C3CF-1B89-4538-8380-0E81C9E8517F}" type="datetimeFigureOut">
              <a:rPr lang="en-US" smtClean="0"/>
              <a:t>9/24/2011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2FC6673-65E0-4BB5-A77D-B5727437784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991C3CF-1B89-4538-8380-0E81C9E8517F}" type="datetimeFigureOut">
              <a:rPr lang="en-US" smtClean="0"/>
              <a:t>9/24/2011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2FC6673-65E0-4BB5-A77D-B5727437784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8991C3CF-1B89-4538-8380-0E81C9E8517F}" type="datetimeFigureOut">
              <a:rPr lang="en-US" smtClean="0"/>
              <a:t>9/24/2011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2FC6673-65E0-4BB5-A77D-B5727437784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991C3CF-1B89-4538-8380-0E81C9E8517F}" type="datetimeFigureOut">
              <a:rPr lang="en-US" smtClean="0"/>
              <a:t>9/24/2011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2FC6673-65E0-4BB5-A77D-B5727437784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991C3CF-1B89-4538-8380-0E81C9E8517F}" type="datetimeFigureOut">
              <a:rPr lang="en-US" smtClean="0"/>
              <a:t>9/24/2011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22FC6673-65E0-4BB5-A77D-B5727437784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8991C3CF-1B89-4538-8380-0E81C9E8517F}" type="datetimeFigureOut">
              <a:rPr lang="en-US" smtClean="0"/>
              <a:t>9/24/2011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22FC6673-65E0-4BB5-A77D-B5727437784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8991C3CF-1B89-4538-8380-0E81C9E8517F}" type="datetimeFigureOut">
              <a:rPr lang="en-US" smtClean="0"/>
              <a:t>9/24/2011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22FC6673-65E0-4BB5-A77D-B5727437784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991C3CF-1B89-4538-8380-0E81C9E8517F}" type="datetimeFigureOut">
              <a:rPr lang="en-US" smtClean="0"/>
              <a:t>9/24/2011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2FC6673-65E0-4BB5-A77D-B5727437784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991C3CF-1B89-4538-8380-0E81C9E8517F}" type="datetimeFigureOut">
              <a:rPr lang="en-US" smtClean="0"/>
              <a:t>9/24/2011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2FC6673-65E0-4BB5-A77D-B57274377845}" type="slidenum">
              <a:rPr lang="en-US" smtClean="0"/>
              <a:t>‹#›</a:t>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8991C3CF-1B89-4538-8380-0E81C9E8517F}" type="datetimeFigureOut">
              <a:rPr lang="en-US" smtClean="0"/>
              <a:t>9/24/2011</a:t>
            </a:fld>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22FC6673-65E0-4BB5-A77D-B5727437784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Group Project Assignment</a:t>
            </a:r>
            <a:endParaRPr lang="en-US" dirty="0"/>
          </a:p>
        </p:txBody>
      </p:sp>
      <p:sp>
        <p:nvSpPr>
          <p:cNvPr id="3" name="Subtitle 2"/>
          <p:cNvSpPr>
            <a:spLocks noGrp="1"/>
          </p:cNvSpPr>
          <p:nvPr>
            <p:ph type="subTitle" idx="1"/>
          </p:nvPr>
        </p:nvSpPr>
        <p:spPr>
          <a:xfrm>
            <a:off x="1143000" y="3962400"/>
            <a:ext cx="7162800" cy="2438400"/>
          </a:xfrm>
        </p:spPr>
        <p:txBody>
          <a:bodyPr>
            <a:normAutofit/>
          </a:bodyPr>
          <a:lstStyle/>
          <a:p>
            <a:r>
              <a:rPr lang="en-US" dirty="0" smtClean="0"/>
              <a:t>Jill Pike, Vanessa Ramirez, Kami Roberts, </a:t>
            </a:r>
            <a:r>
              <a:rPr lang="en-US" dirty="0" err="1" smtClean="0"/>
              <a:t>Karianne</a:t>
            </a:r>
            <a:r>
              <a:rPr lang="en-US" dirty="0" smtClean="0"/>
              <a:t> </a:t>
            </a:r>
            <a:r>
              <a:rPr lang="en-US" dirty="0" err="1" smtClean="0"/>
              <a:t>Szlufik</a:t>
            </a:r>
            <a:r>
              <a:rPr lang="en-US" dirty="0" smtClean="0"/>
              <a:t>, Andrea </a:t>
            </a:r>
            <a:r>
              <a:rPr lang="en-US" dirty="0" err="1" smtClean="0"/>
              <a:t>Unzicker</a:t>
            </a:r>
            <a:r>
              <a:rPr lang="en-US" dirty="0" smtClean="0"/>
              <a:t>, and </a:t>
            </a:r>
            <a:r>
              <a:rPr lang="en-US" dirty="0" smtClean="0"/>
              <a:t>Kara </a:t>
            </a:r>
            <a:r>
              <a:rPr lang="en-US" dirty="0" err="1" smtClean="0"/>
              <a:t>Zeiler</a:t>
            </a:r>
            <a:endParaRPr lang="en-US" dirty="0" smtClean="0"/>
          </a:p>
          <a:p>
            <a:r>
              <a:rPr lang="en-US" dirty="0" smtClean="0"/>
              <a:t>Lakeview College of Nursing</a:t>
            </a:r>
          </a:p>
          <a:p>
            <a:r>
              <a:rPr lang="en-US" dirty="0" smtClean="0"/>
              <a:t>N302</a:t>
            </a:r>
          </a:p>
          <a:p>
            <a:r>
              <a:rPr lang="en-US" dirty="0" smtClean="0"/>
              <a:t>9/19/2011 </a:t>
            </a:r>
          </a:p>
        </p:txBody>
      </p:sp>
    </p:spTree>
    <p:extLst>
      <p:ext uri="{BB962C8B-B14F-4D97-AF65-F5344CB8AC3E}">
        <p14:creationId xmlns:p14="http://schemas.microsoft.com/office/powerpoint/2010/main" val="30211195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8229600" cy="1143000"/>
          </a:xfrm>
        </p:spPr>
        <p:txBody>
          <a:bodyPr>
            <a:noAutofit/>
          </a:bodyPr>
          <a:lstStyle/>
          <a:p>
            <a:pPr algn="ctr"/>
            <a:r>
              <a:rPr lang="en-US" dirty="0" err="1" smtClean="0"/>
              <a:t>Eggenberger</a:t>
            </a:r>
            <a:r>
              <a:rPr lang="en-US" dirty="0"/>
              <a:t>, T., Keller, </a:t>
            </a:r>
            <a:r>
              <a:rPr lang="en-US" dirty="0" smtClean="0"/>
              <a:t>K., </a:t>
            </a:r>
            <a:r>
              <a:rPr lang="en-US" dirty="0"/>
              <a:t>&amp; </a:t>
            </a:r>
            <a:r>
              <a:rPr lang="en-US" dirty="0" err="1"/>
              <a:t>Locsin</a:t>
            </a:r>
            <a:r>
              <a:rPr lang="en-US" dirty="0"/>
              <a:t>, R., (2010</a:t>
            </a:r>
            <a:r>
              <a:rPr lang="en-US" dirty="0" smtClean="0"/>
              <a:t>)</a:t>
            </a:r>
            <a:br>
              <a:rPr lang="en-US" dirty="0" smtClean="0"/>
            </a:br>
            <a:r>
              <a:rPr lang="en-US" dirty="0" smtClean="0"/>
              <a:t>Author’s Conclusion</a:t>
            </a:r>
            <a:br>
              <a:rPr lang="en-US" dirty="0" smtClean="0"/>
            </a:br>
            <a:endParaRPr lang="en-US" dirty="0"/>
          </a:p>
        </p:txBody>
      </p:sp>
      <p:sp>
        <p:nvSpPr>
          <p:cNvPr id="3" name="Content Placeholder 2"/>
          <p:cNvSpPr>
            <a:spLocks noGrp="1"/>
          </p:cNvSpPr>
          <p:nvPr>
            <p:ph idx="1"/>
          </p:nvPr>
        </p:nvSpPr>
        <p:spPr>
          <a:xfrm>
            <a:off x="457200" y="1981200"/>
            <a:ext cx="8229600" cy="4525963"/>
          </a:xfrm>
        </p:spPr>
        <p:txBody>
          <a:bodyPr anchor="ctr">
            <a:normAutofit/>
          </a:bodyPr>
          <a:lstStyle/>
          <a:p>
            <a:r>
              <a:rPr lang="en-US" sz="2400" dirty="0"/>
              <a:t>No guarantee that caring will be evident </a:t>
            </a:r>
          </a:p>
          <a:p>
            <a:endParaRPr lang="en-US" sz="2400" dirty="0"/>
          </a:p>
          <a:p>
            <a:r>
              <a:rPr lang="en-US" sz="2400" dirty="0"/>
              <a:t>Engaging in relationship with the patient and their significant other is a must </a:t>
            </a:r>
          </a:p>
          <a:p>
            <a:endParaRPr lang="en-US" sz="2400" dirty="0"/>
          </a:p>
          <a:p>
            <a:r>
              <a:rPr lang="en-US" sz="2400" dirty="0"/>
              <a:t>Emergent situations: Great potential for evaluating caring behaviors in simulated nursing situations </a:t>
            </a:r>
          </a:p>
          <a:p>
            <a:endParaRPr lang="en-US" sz="2400" dirty="0"/>
          </a:p>
          <a:p>
            <a:r>
              <a:rPr lang="en-US" sz="2400" dirty="0"/>
              <a:t>Briefing, Encountering, and Debriefing are dependent on each other </a:t>
            </a:r>
          </a:p>
          <a:p>
            <a:endParaRPr lang="en-US" sz="2400" dirty="0"/>
          </a:p>
        </p:txBody>
      </p:sp>
    </p:spTree>
    <p:extLst>
      <p:ext uri="{BB962C8B-B14F-4D97-AF65-F5344CB8AC3E}">
        <p14:creationId xmlns:p14="http://schemas.microsoft.com/office/powerpoint/2010/main" val="14728613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183880" cy="1051560"/>
          </a:xfrm>
        </p:spPr>
        <p:txBody>
          <a:bodyPr>
            <a:noAutofit/>
          </a:bodyPr>
          <a:lstStyle/>
          <a:p>
            <a:pPr algn="ctr"/>
            <a:r>
              <a:rPr lang="en-US" dirty="0" err="1" smtClean="0"/>
              <a:t>Eggenberger</a:t>
            </a:r>
            <a:r>
              <a:rPr lang="en-US" dirty="0" smtClean="0"/>
              <a:t>, Keller and </a:t>
            </a:r>
            <a:r>
              <a:rPr lang="en-US" dirty="0" err="1" smtClean="0"/>
              <a:t>Locsin</a:t>
            </a:r>
            <a:r>
              <a:rPr lang="en-US" dirty="0" smtClean="0"/>
              <a:t> (2010)</a:t>
            </a:r>
            <a:br>
              <a:rPr lang="en-US" dirty="0" smtClean="0"/>
            </a:br>
            <a:r>
              <a:rPr lang="en-US" dirty="0" smtClean="0"/>
              <a:t>Secondary Source Use</a:t>
            </a:r>
            <a:endParaRPr lang="en-US" dirty="0"/>
          </a:p>
        </p:txBody>
      </p:sp>
      <p:sp>
        <p:nvSpPr>
          <p:cNvPr id="3" name="Content Placeholder 2"/>
          <p:cNvSpPr>
            <a:spLocks noGrp="1"/>
          </p:cNvSpPr>
          <p:nvPr>
            <p:ph idx="1"/>
          </p:nvPr>
        </p:nvSpPr>
        <p:spPr>
          <a:xfrm>
            <a:off x="457200" y="1600200"/>
            <a:ext cx="8183880" cy="4187952"/>
          </a:xfrm>
        </p:spPr>
        <p:txBody>
          <a:bodyPr anchor="ctr">
            <a:normAutofit/>
          </a:bodyPr>
          <a:lstStyle/>
          <a:p>
            <a:pPr indent="0">
              <a:lnSpc>
                <a:spcPct val="200000"/>
              </a:lnSpc>
            </a:pPr>
            <a:r>
              <a:rPr lang="en-US" sz="2400" dirty="0" smtClean="0"/>
              <a:t>Use in qualitative research studies</a:t>
            </a:r>
          </a:p>
          <a:p>
            <a:pPr indent="0">
              <a:lnSpc>
                <a:spcPct val="200000"/>
              </a:lnSpc>
            </a:pPr>
            <a:r>
              <a:rPr lang="en-US" sz="2400" dirty="0" smtClean="0"/>
              <a:t>Caring theories and its use in data analysis</a:t>
            </a:r>
          </a:p>
          <a:p>
            <a:pPr indent="0">
              <a:lnSpc>
                <a:spcPct val="200000"/>
              </a:lnSpc>
            </a:pPr>
            <a:r>
              <a:rPr lang="en-US" sz="2400" dirty="0" smtClean="0"/>
              <a:t>Currency of secondary sources</a:t>
            </a:r>
          </a:p>
          <a:p>
            <a:pPr indent="0">
              <a:lnSpc>
                <a:spcPct val="200000"/>
              </a:lnSpc>
            </a:pPr>
            <a:r>
              <a:rPr lang="en-US" sz="2400" dirty="0" smtClean="0"/>
              <a:t>Relevance of secondary sources</a:t>
            </a:r>
          </a:p>
          <a:p>
            <a:endParaRPr lang="en-US" dirty="0"/>
          </a:p>
        </p:txBody>
      </p:sp>
    </p:spTree>
    <p:extLst>
      <p:ext uri="{BB962C8B-B14F-4D97-AF65-F5344CB8AC3E}">
        <p14:creationId xmlns:p14="http://schemas.microsoft.com/office/powerpoint/2010/main" val="4478547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noAutofit/>
          </a:bodyPr>
          <a:lstStyle/>
          <a:p>
            <a:pPr algn="ctr"/>
            <a:r>
              <a:rPr lang="en-US" dirty="0" err="1" smtClean="0"/>
              <a:t>Eggenberger</a:t>
            </a:r>
            <a:r>
              <a:rPr lang="en-US" dirty="0" smtClean="0"/>
              <a:t>, Keller and </a:t>
            </a:r>
            <a:r>
              <a:rPr lang="en-US" dirty="0" err="1" smtClean="0"/>
              <a:t>Locsin</a:t>
            </a:r>
            <a:r>
              <a:rPr lang="en-US" dirty="0" smtClean="0"/>
              <a:t> (2010)</a:t>
            </a:r>
            <a:br>
              <a:rPr lang="en-US" dirty="0" smtClean="0"/>
            </a:br>
            <a:r>
              <a:rPr lang="en-US" dirty="0" smtClean="0"/>
              <a:t>Implication of nursing practice</a:t>
            </a:r>
            <a:endParaRPr lang="en-US" dirty="0"/>
          </a:p>
        </p:txBody>
      </p:sp>
      <p:sp>
        <p:nvSpPr>
          <p:cNvPr id="3" name="Content Placeholder 2"/>
          <p:cNvSpPr>
            <a:spLocks noGrp="1"/>
          </p:cNvSpPr>
          <p:nvPr>
            <p:ph idx="1"/>
          </p:nvPr>
        </p:nvSpPr>
        <p:spPr>
          <a:xfrm>
            <a:off x="533400" y="1676400"/>
            <a:ext cx="8183880" cy="4187952"/>
          </a:xfrm>
        </p:spPr>
        <p:txBody>
          <a:bodyPr anchor="ctr"/>
          <a:lstStyle/>
          <a:p>
            <a:r>
              <a:rPr lang="en-US" sz="2400" dirty="0" smtClean="0"/>
              <a:t>Simulation technology</a:t>
            </a:r>
          </a:p>
          <a:p>
            <a:endParaRPr lang="en-US" sz="2400" dirty="0" smtClean="0"/>
          </a:p>
          <a:p>
            <a:r>
              <a:rPr lang="en-US" sz="2400" dirty="0" smtClean="0"/>
              <a:t>New teaching strategies </a:t>
            </a:r>
          </a:p>
          <a:p>
            <a:pPr marL="0" indent="0">
              <a:buNone/>
            </a:pPr>
            <a:endParaRPr lang="en-US" sz="2400" dirty="0"/>
          </a:p>
          <a:p>
            <a:pPr lvl="1"/>
            <a:r>
              <a:rPr lang="en-US" sz="2000" dirty="0" smtClean="0"/>
              <a:t>Adaptation to education changes</a:t>
            </a:r>
          </a:p>
          <a:p>
            <a:endParaRPr lang="en-US" sz="2400" dirty="0" smtClean="0"/>
          </a:p>
          <a:p>
            <a:r>
              <a:rPr lang="en-US" sz="2400" dirty="0" smtClean="0"/>
              <a:t>Caregiving- behavior observation analysis</a:t>
            </a:r>
          </a:p>
          <a:p>
            <a:endParaRPr lang="en-US" dirty="0"/>
          </a:p>
        </p:txBody>
      </p:sp>
    </p:spTree>
    <p:extLst>
      <p:ext uri="{BB962C8B-B14F-4D97-AF65-F5344CB8AC3E}">
        <p14:creationId xmlns:p14="http://schemas.microsoft.com/office/powerpoint/2010/main" val="32454418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990600"/>
            <a:ext cx="8183880" cy="1051560"/>
          </a:xfrm>
        </p:spPr>
        <p:txBody>
          <a:bodyPr>
            <a:noAutofit/>
          </a:bodyPr>
          <a:lstStyle/>
          <a:p>
            <a:pPr algn="ctr"/>
            <a:r>
              <a:rPr lang="en-US" dirty="0" smtClean="0"/>
              <a:t> </a:t>
            </a:r>
            <a:r>
              <a:rPr lang="en-US" dirty="0" err="1" smtClean="0"/>
              <a:t>Eggenberger</a:t>
            </a:r>
            <a:r>
              <a:rPr lang="en-US" dirty="0" smtClean="0"/>
              <a:t>, Keller and </a:t>
            </a:r>
            <a:r>
              <a:rPr lang="en-US" dirty="0" err="1" smtClean="0"/>
              <a:t>Locsin</a:t>
            </a:r>
            <a:r>
              <a:rPr lang="en-US" dirty="0" smtClean="0"/>
              <a:t> (2010)</a:t>
            </a:r>
            <a:br>
              <a:rPr lang="en-US" dirty="0" smtClean="0"/>
            </a:br>
            <a:r>
              <a:rPr lang="en-US" dirty="0" smtClean="0"/>
              <a:t>Informed consent process </a:t>
            </a:r>
            <a:endParaRPr lang="en-US" dirty="0"/>
          </a:p>
        </p:txBody>
      </p:sp>
      <p:sp>
        <p:nvSpPr>
          <p:cNvPr id="3" name="Content Placeholder 2"/>
          <p:cNvSpPr>
            <a:spLocks noGrp="1"/>
          </p:cNvSpPr>
          <p:nvPr>
            <p:ph idx="1"/>
          </p:nvPr>
        </p:nvSpPr>
        <p:spPr>
          <a:xfrm>
            <a:off x="457200" y="1676400"/>
            <a:ext cx="8183880" cy="4187952"/>
          </a:xfrm>
        </p:spPr>
        <p:txBody>
          <a:bodyPr anchor="ctr"/>
          <a:lstStyle/>
          <a:p>
            <a:r>
              <a:rPr lang="en-US" sz="2400" dirty="0" smtClean="0"/>
              <a:t>Study approval and subject selection</a:t>
            </a:r>
          </a:p>
          <a:p>
            <a:endParaRPr lang="en-US" sz="2400" dirty="0" smtClean="0"/>
          </a:p>
          <a:p>
            <a:r>
              <a:rPr lang="en-US" sz="2400" dirty="0" smtClean="0"/>
              <a:t>Voluntary participation and comprehension</a:t>
            </a:r>
          </a:p>
          <a:p>
            <a:endParaRPr lang="en-US" sz="2400" dirty="0" smtClean="0"/>
          </a:p>
          <a:p>
            <a:r>
              <a:rPr lang="en-US" sz="2400" dirty="0" smtClean="0"/>
              <a:t>Expectations </a:t>
            </a:r>
          </a:p>
          <a:p>
            <a:endParaRPr lang="en-US" sz="2400" dirty="0" smtClean="0"/>
          </a:p>
          <a:p>
            <a:r>
              <a:rPr lang="en-US" sz="2400" dirty="0" smtClean="0"/>
              <a:t>Sufficiency </a:t>
            </a:r>
          </a:p>
          <a:p>
            <a:endParaRPr lang="en-US" dirty="0"/>
          </a:p>
        </p:txBody>
      </p:sp>
    </p:spTree>
    <p:extLst>
      <p:ext uri="{BB962C8B-B14F-4D97-AF65-F5344CB8AC3E}">
        <p14:creationId xmlns:p14="http://schemas.microsoft.com/office/powerpoint/2010/main" val="23621137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05000"/>
            <a:ext cx="8229600" cy="1143000"/>
          </a:xfrm>
        </p:spPr>
        <p:txBody>
          <a:bodyPr>
            <a:normAutofit fontScale="90000"/>
          </a:bodyPr>
          <a:lstStyle/>
          <a:p>
            <a:pPr algn="ctr"/>
            <a:r>
              <a:rPr lang="en-US" sz="4000" dirty="0" err="1"/>
              <a:t>Windle</a:t>
            </a:r>
            <a:r>
              <a:rPr lang="en-US" sz="4000" dirty="0"/>
              <a:t>, P., Kwan, M., </a:t>
            </a:r>
            <a:r>
              <a:rPr lang="en-US" sz="4000" dirty="0" err="1"/>
              <a:t>Sibayan</a:t>
            </a:r>
            <a:r>
              <a:rPr lang="en-US" sz="4000" dirty="0"/>
              <a:t>, A., Espiritu, C., &amp; </a:t>
            </a:r>
            <a:r>
              <a:rPr lang="en-US" sz="4000" dirty="0" err="1"/>
              <a:t>Vergara</a:t>
            </a:r>
            <a:r>
              <a:rPr lang="en-US" sz="4000" dirty="0"/>
              <a:t>, J. (2006</a:t>
            </a:r>
            <a:r>
              <a:rPr lang="en-US" sz="4000" dirty="0" smtClean="0"/>
              <a:t>).</a:t>
            </a:r>
            <a:br>
              <a:rPr lang="en-US" sz="4000" dirty="0" smtClean="0"/>
            </a:br>
            <a:r>
              <a:rPr lang="en-US" sz="4000" dirty="0" smtClean="0"/>
              <a:t>Research Question </a:t>
            </a:r>
            <a:r>
              <a:rPr lang="en-US" dirty="0" smtClean="0"/>
              <a:t/>
            </a:r>
            <a:br>
              <a:rPr lang="en-US" dirty="0" smtClean="0"/>
            </a:br>
            <a:endParaRPr lang="en-US" dirty="0"/>
          </a:p>
        </p:txBody>
      </p:sp>
      <p:sp>
        <p:nvSpPr>
          <p:cNvPr id="3" name="Content Placeholder 2"/>
          <p:cNvSpPr>
            <a:spLocks noGrp="1"/>
          </p:cNvSpPr>
          <p:nvPr>
            <p:ph idx="1"/>
          </p:nvPr>
        </p:nvSpPr>
        <p:spPr>
          <a:xfrm>
            <a:off x="533400" y="2133600"/>
            <a:ext cx="8183880" cy="4187952"/>
          </a:xfrm>
        </p:spPr>
        <p:txBody>
          <a:bodyPr anchor="ctr">
            <a:normAutofit/>
          </a:bodyPr>
          <a:lstStyle/>
          <a:p>
            <a:r>
              <a:rPr lang="en-US" dirty="0"/>
              <a:t> </a:t>
            </a:r>
            <a:r>
              <a:rPr lang="en-US" sz="2400" dirty="0"/>
              <a:t>Looks at the comparison of Bacteriostatic Normal Saline (BNS) and </a:t>
            </a:r>
            <a:r>
              <a:rPr lang="en-US" sz="2400" dirty="0" err="1"/>
              <a:t>Lidocaine</a:t>
            </a:r>
            <a:r>
              <a:rPr lang="en-US" sz="2400" dirty="0"/>
              <a:t> when used for intradermal anesthesia for IV insertion</a:t>
            </a:r>
          </a:p>
          <a:p>
            <a:r>
              <a:rPr lang="en-US" sz="2400" dirty="0"/>
              <a:t>This study was done too determine if an injection of BNS is equally as effective as </a:t>
            </a:r>
            <a:r>
              <a:rPr lang="en-US" sz="2400" dirty="0" err="1"/>
              <a:t>Lidocaine</a:t>
            </a:r>
            <a:r>
              <a:rPr lang="en-US" sz="2400" dirty="0"/>
              <a:t> in decreasing the pain associated with IV needle sticks</a:t>
            </a:r>
          </a:p>
          <a:p>
            <a:r>
              <a:rPr lang="en-US" sz="2400" dirty="0"/>
              <a:t>BNS is less expensive and causes fewer side effects than </a:t>
            </a:r>
            <a:r>
              <a:rPr lang="en-US" sz="2400" dirty="0" err="1"/>
              <a:t>lidocaine</a:t>
            </a:r>
            <a:r>
              <a:rPr lang="en-US" sz="2400" dirty="0"/>
              <a:t> </a:t>
            </a:r>
          </a:p>
        </p:txBody>
      </p:sp>
    </p:spTree>
    <p:extLst>
      <p:ext uri="{BB962C8B-B14F-4D97-AF65-F5344CB8AC3E}">
        <p14:creationId xmlns:p14="http://schemas.microsoft.com/office/powerpoint/2010/main" val="89472911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7400"/>
            <a:ext cx="8229600" cy="1143000"/>
          </a:xfrm>
        </p:spPr>
        <p:txBody>
          <a:bodyPr>
            <a:noAutofit/>
          </a:bodyPr>
          <a:lstStyle/>
          <a:p>
            <a:pPr algn="ctr"/>
            <a:r>
              <a:rPr lang="en-US" dirty="0" err="1"/>
              <a:t>Windle</a:t>
            </a:r>
            <a:r>
              <a:rPr lang="en-US" dirty="0"/>
              <a:t>, P., Kwan, M., </a:t>
            </a:r>
            <a:r>
              <a:rPr lang="en-US" dirty="0" err="1"/>
              <a:t>Sibayan</a:t>
            </a:r>
            <a:r>
              <a:rPr lang="en-US" dirty="0"/>
              <a:t>, A., Espiritu, C., &amp; </a:t>
            </a:r>
            <a:r>
              <a:rPr lang="en-US" dirty="0" err="1"/>
              <a:t>Vergara</a:t>
            </a:r>
            <a:r>
              <a:rPr lang="en-US" dirty="0"/>
              <a:t>, J. (2006</a:t>
            </a:r>
            <a:r>
              <a:rPr lang="en-US" dirty="0" smtClean="0"/>
              <a:t>).</a:t>
            </a:r>
            <a:br>
              <a:rPr lang="en-US" dirty="0" smtClean="0"/>
            </a:br>
            <a:r>
              <a:rPr lang="en-US" dirty="0" smtClean="0"/>
              <a:t>Independent and Dependent Variables</a:t>
            </a:r>
            <a:endParaRPr lang="en-US" dirty="0"/>
          </a:p>
        </p:txBody>
      </p:sp>
      <p:sp>
        <p:nvSpPr>
          <p:cNvPr id="3" name="Content Placeholder 2"/>
          <p:cNvSpPr>
            <a:spLocks noGrp="1"/>
          </p:cNvSpPr>
          <p:nvPr>
            <p:ph idx="1"/>
          </p:nvPr>
        </p:nvSpPr>
        <p:spPr>
          <a:xfrm>
            <a:off x="457200" y="2438400"/>
            <a:ext cx="8183880" cy="4187952"/>
          </a:xfrm>
        </p:spPr>
        <p:txBody>
          <a:bodyPr anchor="ctr"/>
          <a:lstStyle/>
          <a:p>
            <a:r>
              <a:rPr lang="en-US" sz="2400" dirty="0"/>
              <a:t>In this study the independent variables are the patients that used </a:t>
            </a:r>
            <a:r>
              <a:rPr lang="en-US" sz="2400" dirty="0" err="1"/>
              <a:t>Lidocaine</a:t>
            </a:r>
            <a:r>
              <a:rPr lang="en-US" sz="2400" dirty="0"/>
              <a:t> and BNS.</a:t>
            </a:r>
          </a:p>
          <a:p>
            <a:r>
              <a:rPr lang="en-US" sz="2400" dirty="0"/>
              <a:t>The dependent variable was the patients that did not use any anesthesia.</a:t>
            </a:r>
          </a:p>
          <a:p>
            <a:endParaRPr lang="en-US" sz="2400" dirty="0"/>
          </a:p>
        </p:txBody>
      </p:sp>
    </p:spTree>
    <p:extLst>
      <p:ext uri="{BB962C8B-B14F-4D97-AF65-F5344CB8AC3E}">
        <p14:creationId xmlns:p14="http://schemas.microsoft.com/office/powerpoint/2010/main" val="42789089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1200"/>
            <a:ext cx="8229600" cy="1143000"/>
          </a:xfrm>
        </p:spPr>
        <p:txBody>
          <a:bodyPr>
            <a:noAutofit/>
          </a:bodyPr>
          <a:lstStyle/>
          <a:p>
            <a:pPr algn="ctr"/>
            <a:r>
              <a:rPr lang="en-US" dirty="0" err="1"/>
              <a:t>Windle</a:t>
            </a:r>
            <a:r>
              <a:rPr lang="en-US" dirty="0"/>
              <a:t>, P., Kwan, M., </a:t>
            </a:r>
            <a:r>
              <a:rPr lang="en-US" dirty="0" err="1"/>
              <a:t>Sibayan</a:t>
            </a:r>
            <a:r>
              <a:rPr lang="en-US" dirty="0"/>
              <a:t>, A., Espiritu, C., &amp; </a:t>
            </a:r>
            <a:r>
              <a:rPr lang="en-US" dirty="0" err="1"/>
              <a:t>Vergara</a:t>
            </a:r>
            <a:r>
              <a:rPr lang="en-US" dirty="0"/>
              <a:t>, J. (2006</a:t>
            </a:r>
            <a:r>
              <a:rPr lang="en-US" dirty="0" smtClean="0"/>
              <a:t>).</a:t>
            </a:r>
            <a:br>
              <a:rPr lang="en-US" dirty="0" smtClean="0"/>
            </a:br>
            <a:r>
              <a:rPr lang="en-US" dirty="0" smtClean="0"/>
              <a:t>Sample Sizes</a:t>
            </a:r>
            <a:br>
              <a:rPr lang="en-US" dirty="0" smtClean="0"/>
            </a:br>
            <a:endParaRPr lang="en-US" dirty="0"/>
          </a:p>
        </p:txBody>
      </p:sp>
      <p:sp>
        <p:nvSpPr>
          <p:cNvPr id="3" name="Content Placeholder 2"/>
          <p:cNvSpPr>
            <a:spLocks noGrp="1"/>
          </p:cNvSpPr>
          <p:nvPr>
            <p:ph idx="1"/>
          </p:nvPr>
        </p:nvSpPr>
        <p:spPr>
          <a:xfrm>
            <a:off x="533400" y="1981200"/>
            <a:ext cx="8183880" cy="4187952"/>
          </a:xfrm>
        </p:spPr>
        <p:txBody>
          <a:bodyPr anchor="ctr">
            <a:normAutofit/>
          </a:bodyPr>
          <a:lstStyle/>
          <a:p>
            <a:r>
              <a:rPr lang="en-US" sz="2400" dirty="0" smtClean="0"/>
              <a:t>Study included 221 participants</a:t>
            </a:r>
          </a:p>
          <a:p>
            <a:r>
              <a:rPr lang="en-US" sz="2400" dirty="0" smtClean="0"/>
              <a:t>Randomly assigned a group</a:t>
            </a:r>
          </a:p>
          <a:p>
            <a:pPr lvl="1"/>
            <a:r>
              <a:rPr lang="en-US" sz="2400" dirty="0" smtClean="0"/>
              <a:t>Bacteriostatic Normal Saline</a:t>
            </a:r>
          </a:p>
          <a:p>
            <a:pPr lvl="1"/>
            <a:r>
              <a:rPr lang="en-US" sz="2400" dirty="0" err="1" smtClean="0"/>
              <a:t>Lidocaine</a:t>
            </a:r>
            <a:endParaRPr lang="en-US" sz="2400" dirty="0" smtClean="0"/>
          </a:p>
          <a:p>
            <a:pPr lvl="1"/>
            <a:r>
              <a:rPr lang="en-US" sz="2400" dirty="0" smtClean="0"/>
              <a:t>No anesthetic at all</a:t>
            </a:r>
            <a:endParaRPr lang="en-US" sz="2400" dirty="0"/>
          </a:p>
        </p:txBody>
      </p:sp>
    </p:spTree>
    <p:extLst>
      <p:ext uri="{BB962C8B-B14F-4D97-AF65-F5344CB8AC3E}">
        <p14:creationId xmlns:p14="http://schemas.microsoft.com/office/powerpoint/2010/main" val="15511374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981200"/>
            <a:ext cx="8229600" cy="1143000"/>
          </a:xfrm>
        </p:spPr>
        <p:txBody>
          <a:bodyPr>
            <a:noAutofit/>
          </a:bodyPr>
          <a:lstStyle/>
          <a:p>
            <a:pPr algn="ctr"/>
            <a:r>
              <a:rPr lang="en-US" dirty="0" err="1"/>
              <a:t>Windle</a:t>
            </a:r>
            <a:r>
              <a:rPr lang="en-US" dirty="0"/>
              <a:t>, P., Kwan, M., </a:t>
            </a:r>
            <a:r>
              <a:rPr lang="en-US" dirty="0" err="1"/>
              <a:t>Sibayan</a:t>
            </a:r>
            <a:r>
              <a:rPr lang="en-US" dirty="0"/>
              <a:t>, A., Espiritu, C., &amp; </a:t>
            </a:r>
            <a:r>
              <a:rPr lang="en-US" dirty="0" err="1"/>
              <a:t>Vergara</a:t>
            </a:r>
            <a:r>
              <a:rPr lang="en-US" dirty="0"/>
              <a:t>, J. (2006</a:t>
            </a:r>
            <a:r>
              <a:rPr lang="en-US" dirty="0" smtClean="0"/>
              <a:t>).</a:t>
            </a:r>
            <a:br>
              <a:rPr lang="en-US" dirty="0" smtClean="0"/>
            </a:br>
            <a:r>
              <a:rPr lang="en-US" dirty="0" smtClean="0"/>
              <a:t>Data Collection</a:t>
            </a:r>
            <a:br>
              <a:rPr lang="en-US" dirty="0" smtClean="0"/>
            </a:br>
            <a:endParaRPr lang="en-US" dirty="0"/>
          </a:p>
        </p:txBody>
      </p:sp>
      <p:sp>
        <p:nvSpPr>
          <p:cNvPr id="3" name="Content Placeholder 2"/>
          <p:cNvSpPr>
            <a:spLocks noGrp="1"/>
          </p:cNvSpPr>
          <p:nvPr>
            <p:ph idx="1"/>
          </p:nvPr>
        </p:nvSpPr>
        <p:spPr>
          <a:xfrm>
            <a:off x="533400" y="1981200"/>
            <a:ext cx="8183880" cy="4187952"/>
          </a:xfrm>
        </p:spPr>
        <p:txBody>
          <a:bodyPr anchor="ctr">
            <a:normAutofit/>
          </a:bodyPr>
          <a:lstStyle/>
          <a:p>
            <a:r>
              <a:rPr lang="en-US" sz="2400" dirty="0" smtClean="0"/>
              <a:t>Data was collected through:</a:t>
            </a:r>
          </a:p>
          <a:p>
            <a:pPr lvl="1"/>
            <a:r>
              <a:rPr lang="en-US" sz="2400" dirty="0" smtClean="0"/>
              <a:t>Participant survey and Analysis</a:t>
            </a:r>
          </a:p>
          <a:p>
            <a:pPr lvl="1"/>
            <a:r>
              <a:rPr lang="en-US" sz="2400" dirty="0" smtClean="0"/>
              <a:t>Comparison of the independent and dependent variable results</a:t>
            </a:r>
          </a:p>
          <a:p>
            <a:pPr lvl="1"/>
            <a:r>
              <a:rPr lang="en-US" sz="2400" dirty="0" smtClean="0"/>
              <a:t>The use of a pain scale</a:t>
            </a:r>
            <a:endParaRPr lang="en-US" sz="2400" dirty="0"/>
          </a:p>
        </p:txBody>
      </p:sp>
    </p:spTree>
    <p:extLst>
      <p:ext uri="{BB962C8B-B14F-4D97-AF65-F5344CB8AC3E}">
        <p14:creationId xmlns:p14="http://schemas.microsoft.com/office/powerpoint/2010/main" val="38464036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71600"/>
            <a:ext cx="8229600" cy="1143000"/>
          </a:xfrm>
        </p:spPr>
        <p:txBody>
          <a:bodyPr>
            <a:noAutofit/>
          </a:bodyPr>
          <a:lstStyle/>
          <a:p>
            <a:pPr algn="ctr"/>
            <a:r>
              <a:rPr lang="en-US" dirty="0" err="1"/>
              <a:t>Windle</a:t>
            </a:r>
            <a:r>
              <a:rPr lang="en-US" dirty="0"/>
              <a:t>, P., Kwan, M., </a:t>
            </a:r>
            <a:r>
              <a:rPr lang="en-US" dirty="0" err="1"/>
              <a:t>Sibayan</a:t>
            </a:r>
            <a:r>
              <a:rPr lang="en-US" dirty="0"/>
              <a:t>, A., Espiritu, C., &amp; </a:t>
            </a:r>
            <a:r>
              <a:rPr lang="en-US" dirty="0" err="1"/>
              <a:t>Vergara</a:t>
            </a:r>
            <a:r>
              <a:rPr lang="en-US" dirty="0"/>
              <a:t>, J. (</a:t>
            </a:r>
            <a:r>
              <a:rPr lang="en-US" dirty="0" smtClean="0"/>
              <a:t>2006). </a:t>
            </a:r>
            <a:br>
              <a:rPr lang="en-US" dirty="0" smtClean="0"/>
            </a:br>
            <a:r>
              <a:rPr lang="en-US" dirty="0" smtClean="0"/>
              <a:t>Article Findings</a:t>
            </a:r>
            <a:endParaRPr lang="en-US" dirty="0"/>
          </a:p>
        </p:txBody>
      </p:sp>
      <p:sp>
        <p:nvSpPr>
          <p:cNvPr id="3" name="Content Placeholder 2"/>
          <p:cNvSpPr>
            <a:spLocks noGrp="1"/>
          </p:cNvSpPr>
          <p:nvPr>
            <p:ph idx="1"/>
          </p:nvPr>
        </p:nvSpPr>
        <p:spPr>
          <a:xfrm>
            <a:off x="533400" y="1981200"/>
            <a:ext cx="8183880" cy="4187952"/>
          </a:xfrm>
        </p:spPr>
        <p:txBody>
          <a:bodyPr anchor="ctr">
            <a:normAutofit/>
          </a:bodyPr>
          <a:lstStyle/>
          <a:p>
            <a:pPr>
              <a:lnSpc>
                <a:spcPct val="200000"/>
              </a:lnSpc>
            </a:pPr>
            <a:r>
              <a:rPr lang="en-US" sz="2400" dirty="0" smtClean="0"/>
              <a:t>Bacteriostatic Normal Saline causes less pain than </a:t>
            </a:r>
            <a:r>
              <a:rPr lang="en-US" sz="2400" dirty="0" err="1" smtClean="0"/>
              <a:t>lidocaine</a:t>
            </a:r>
            <a:r>
              <a:rPr lang="en-US" sz="2400" dirty="0" smtClean="0"/>
              <a:t> before I.V. insertion</a:t>
            </a:r>
          </a:p>
          <a:p>
            <a:pPr>
              <a:lnSpc>
                <a:spcPct val="200000"/>
              </a:lnSpc>
            </a:pPr>
            <a:r>
              <a:rPr lang="en-US" sz="2400" dirty="0" smtClean="0"/>
              <a:t>Variables</a:t>
            </a:r>
          </a:p>
          <a:p>
            <a:pPr lvl="1">
              <a:lnSpc>
                <a:spcPct val="200000"/>
              </a:lnSpc>
            </a:pPr>
            <a:r>
              <a:rPr lang="en-US" sz="2400" dirty="0" smtClean="0"/>
              <a:t>Size of the needle</a:t>
            </a:r>
          </a:p>
          <a:p>
            <a:pPr lvl="1">
              <a:lnSpc>
                <a:spcPct val="200000"/>
              </a:lnSpc>
            </a:pPr>
            <a:r>
              <a:rPr lang="en-US" sz="2400" dirty="0" smtClean="0"/>
              <a:t>Technique of I.V. insertion</a:t>
            </a:r>
            <a:endParaRPr lang="en-US" sz="2400" dirty="0"/>
          </a:p>
        </p:txBody>
      </p:sp>
    </p:spTree>
    <p:extLst>
      <p:ext uri="{BB962C8B-B14F-4D97-AF65-F5344CB8AC3E}">
        <p14:creationId xmlns:p14="http://schemas.microsoft.com/office/powerpoint/2010/main" val="3988387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00200"/>
            <a:ext cx="8229600" cy="1143000"/>
          </a:xfrm>
        </p:spPr>
        <p:txBody>
          <a:bodyPr>
            <a:noAutofit/>
          </a:bodyPr>
          <a:lstStyle/>
          <a:p>
            <a:pPr algn="ctr"/>
            <a:r>
              <a:rPr lang="en-US" dirty="0" err="1"/>
              <a:t>Windle</a:t>
            </a:r>
            <a:r>
              <a:rPr lang="en-US" dirty="0"/>
              <a:t>, P., Kwan, M., </a:t>
            </a:r>
            <a:r>
              <a:rPr lang="en-US" dirty="0" err="1"/>
              <a:t>Sibayan</a:t>
            </a:r>
            <a:r>
              <a:rPr lang="en-US" dirty="0"/>
              <a:t>, A., Espiritu, C., &amp; </a:t>
            </a:r>
            <a:r>
              <a:rPr lang="en-US" dirty="0" err="1"/>
              <a:t>Vergara</a:t>
            </a:r>
            <a:r>
              <a:rPr lang="en-US" dirty="0"/>
              <a:t>, J. (2006</a:t>
            </a:r>
            <a:r>
              <a:rPr lang="en-US" dirty="0" smtClean="0"/>
              <a:t>).</a:t>
            </a:r>
            <a:br>
              <a:rPr lang="en-US" dirty="0" smtClean="0"/>
            </a:br>
            <a:r>
              <a:rPr lang="en-US" dirty="0" smtClean="0"/>
              <a:t>Author’s Conclusion </a:t>
            </a:r>
            <a:endParaRPr lang="en-US" dirty="0"/>
          </a:p>
        </p:txBody>
      </p:sp>
      <p:sp>
        <p:nvSpPr>
          <p:cNvPr id="3" name="Content Placeholder 2"/>
          <p:cNvSpPr>
            <a:spLocks noGrp="1"/>
          </p:cNvSpPr>
          <p:nvPr>
            <p:ph idx="1"/>
          </p:nvPr>
        </p:nvSpPr>
        <p:spPr>
          <a:xfrm>
            <a:off x="457200" y="2133600"/>
            <a:ext cx="8183880" cy="4187952"/>
          </a:xfrm>
        </p:spPr>
        <p:txBody>
          <a:bodyPr anchor="ctr">
            <a:normAutofit/>
          </a:bodyPr>
          <a:lstStyle/>
          <a:p>
            <a:pPr>
              <a:lnSpc>
                <a:spcPct val="200000"/>
              </a:lnSpc>
            </a:pPr>
            <a:r>
              <a:rPr lang="en-US" sz="2400" dirty="0" smtClean="0"/>
              <a:t>Bacteriostatic Normal Saline</a:t>
            </a:r>
          </a:p>
          <a:p>
            <a:pPr lvl="1">
              <a:lnSpc>
                <a:spcPct val="200000"/>
              </a:lnSpc>
            </a:pPr>
            <a:r>
              <a:rPr lang="en-US" sz="2000" dirty="0" smtClean="0"/>
              <a:t>Low Risks</a:t>
            </a:r>
          </a:p>
          <a:p>
            <a:pPr lvl="1">
              <a:lnSpc>
                <a:spcPct val="200000"/>
              </a:lnSpc>
            </a:pPr>
            <a:r>
              <a:rPr lang="en-US" sz="2000" dirty="0" smtClean="0"/>
              <a:t>Low Side Effects</a:t>
            </a:r>
          </a:p>
          <a:p>
            <a:pPr lvl="1">
              <a:lnSpc>
                <a:spcPct val="200000"/>
              </a:lnSpc>
            </a:pPr>
            <a:r>
              <a:rPr lang="en-US" sz="2000" dirty="0" smtClean="0"/>
              <a:t>Cost Effective</a:t>
            </a:r>
            <a:endParaRPr lang="en-US" sz="2000" dirty="0"/>
          </a:p>
        </p:txBody>
      </p:sp>
    </p:spTree>
    <p:extLst>
      <p:ext uri="{BB962C8B-B14F-4D97-AF65-F5344CB8AC3E}">
        <p14:creationId xmlns:p14="http://schemas.microsoft.com/office/powerpoint/2010/main" val="2544633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183880" cy="1051560"/>
          </a:xfrm>
        </p:spPr>
        <p:txBody>
          <a:bodyPr/>
          <a:lstStyle/>
          <a:p>
            <a:pPr algn="ctr"/>
            <a:r>
              <a:rPr lang="en-US" dirty="0" smtClean="0">
                <a:latin typeface="+mn-lt"/>
                <a:cs typeface="Times New Roman" pitchFamily="18" charset="0"/>
              </a:rPr>
              <a:t>Introduction</a:t>
            </a:r>
            <a:endParaRPr lang="en-US" dirty="0">
              <a:latin typeface="+mn-lt"/>
              <a:cs typeface="Times New Roman" pitchFamily="18" charset="0"/>
            </a:endParaRPr>
          </a:p>
        </p:txBody>
      </p:sp>
      <p:sp>
        <p:nvSpPr>
          <p:cNvPr id="3" name="Content Placeholder 2"/>
          <p:cNvSpPr>
            <a:spLocks noGrp="1"/>
          </p:cNvSpPr>
          <p:nvPr>
            <p:ph idx="1"/>
          </p:nvPr>
        </p:nvSpPr>
        <p:spPr>
          <a:xfrm>
            <a:off x="457200" y="1600200"/>
            <a:ext cx="8183880" cy="4187952"/>
          </a:xfrm>
        </p:spPr>
        <p:txBody>
          <a:bodyPr anchor="ctr">
            <a:noAutofit/>
          </a:bodyPr>
          <a:lstStyle/>
          <a:p>
            <a:pPr indent="0">
              <a:lnSpc>
                <a:spcPct val="200000"/>
              </a:lnSpc>
            </a:pPr>
            <a:r>
              <a:rPr lang="en-US" sz="2400" dirty="0" smtClean="0">
                <a:cs typeface="Times New Roman" pitchFamily="18" charset="0"/>
              </a:rPr>
              <a:t>The purpose of this presentation is to compare and contrast research articles</a:t>
            </a:r>
          </a:p>
          <a:p>
            <a:pPr indent="0">
              <a:lnSpc>
                <a:spcPct val="200000"/>
              </a:lnSpc>
            </a:pPr>
            <a:r>
              <a:rPr lang="en-US" sz="2400" dirty="0" smtClean="0">
                <a:cs typeface="Times New Roman" pitchFamily="18" charset="0"/>
              </a:rPr>
              <a:t>To analyze each article’s contents</a:t>
            </a:r>
          </a:p>
          <a:p>
            <a:pPr indent="0">
              <a:lnSpc>
                <a:spcPct val="200000"/>
              </a:lnSpc>
            </a:pPr>
            <a:r>
              <a:rPr lang="en-US" sz="2400" dirty="0" smtClean="0">
                <a:cs typeface="Times New Roman" pitchFamily="18" charset="0"/>
              </a:rPr>
              <a:t>To critique each article</a:t>
            </a:r>
          </a:p>
          <a:p>
            <a:pPr indent="0">
              <a:lnSpc>
                <a:spcPct val="200000"/>
              </a:lnSpc>
            </a:pPr>
            <a:r>
              <a:rPr lang="en-US" sz="2400" dirty="0" smtClean="0">
                <a:cs typeface="Times New Roman" pitchFamily="18" charset="0"/>
              </a:rPr>
              <a:t>To compare and contrast research methodologies</a:t>
            </a:r>
            <a:endParaRPr lang="en-US" sz="2400" dirty="0">
              <a:cs typeface="Times New Roman" pitchFamily="18" charset="0"/>
            </a:endParaRPr>
          </a:p>
        </p:txBody>
      </p:sp>
    </p:spTree>
    <p:extLst>
      <p:ext uri="{BB962C8B-B14F-4D97-AF65-F5344CB8AC3E}">
        <p14:creationId xmlns:p14="http://schemas.microsoft.com/office/powerpoint/2010/main" val="28838995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828800"/>
          </a:xfrm>
        </p:spPr>
        <p:txBody>
          <a:bodyPr>
            <a:noAutofit/>
          </a:bodyPr>
          <a:lstStyle/>
          <a:p>
            <a:pPr algn="ctr"/>
            <a:r>
              <a:rPr lang="en-US" dirty="0" err="1" smtClean="0"/>
              <a:t>Windle</a:t>
            </a:r>
            <a:r>
              <a:rPr lang="en-US" dirty="0"/>
              <a:t>, P., Kwan, M., </a:t>
            </a:r>
            <a:r>
              <a:rPr lang="en-US" dirty="0" err="1"/>
              <a:t>Sibayan</a:t>
            </a:r>
            <a:r>
              <a:rPr lang="en-US" dirty="0"/>
              <a:t>, A., Espiritu, C., &amp; </a:t>
            </a:r>
            <a:r>
              <a:rPr lang="en-US" dirty="0" err="1"/>
              <a:t>Vergara</a:t>
            </a:r>
            <a:r>
              <a:rPr lang="en-US" dirty="0"/>
              <a:t>, J. (2006).</a:t>
            </a:r>
            <a:r>
              <a:rPr lang="en-US" dirty="0" smtClean="0"/>
              <a:t/>
            </a:r>
            <a:br>
              <a:rPr lang="en-US" dirty="0" smtClean="0"/>
            </a:br>
            <a:r>
              <a:rPr lang="en-US" dirty="0" smtClean="0"/>
              <a:t>Secondary Source Use</a:t>
            </a:r>
            <a:endParaRPr lang="en-US" dirty="0"/>
          </a:p>
        </p:txBody>
      </p:sp>
      <p:sp>
        <p:nvSpPr>
          <p:cNvPr id="3" name="Content Placeholder 2"/>
          <p:cNvSpPr>
            <a:spLocks noGrp="1"/>
          </p:cNvSpPr>
          <p:nvPr>
            <p:ph idx="1"/>
          </p:nvPr>
        </p:nvSpPr>
        <p:spPr>
          <a:xfrm>
            <a:off x="457200" y="1828800"/>
            <a:ext cx="8183880" cy="4187952"/>
          </a:xfrm>
        </p:spPr>
        <p:txBody>
          <a:bodyPr anchor="b">
            <a:normAutofit lnSpcReduction="10000"/>
          </a:bodyPr>
          <a:lstStyle/>
          <a:p>
            <a:endParaRPr lang="en-US" sz="2400" dirty="0" smtClean="0"/>
          </a:p>
          <a:p>
            <a:endParaRPr lang="en-US" sz="2400" dirty="0"/>
          </a:p>
          <a:p>
            <a:endParaRPr lang="en-US" sz="2400" dirty="0" smtClean="0"/>
          </a:p>
          <a:p>
            <a:r>
              <a:rPr lang="en-US" sz="2400" dirty="0" smtClean="0"/>
              <a:t>Use in quantitative research studies</a:t>
            </a:r>
          </a:p>
          <a:p>
            <a:endParaRPr lang="en-US" sz="2400" dirty="0" smtClean="0"/>
          </a:p>
          <a:p>
            <a:r>
              <a:rPr lang="en-US" sz="2400" dirty="0" smtClean="0"/>
              <a:t>Studies used: techniques for pain management in venipuncture </a:t>
            </a:r>
          </a:p>
          <a:p>
            <a:pPr marL="0" indent="0">
              <a:buNone/>
            </a:pPr>
            <a:endParaRPr lang="en-US" sz="2400" dirty="0"/>
          </a:p>
          <a:p>
            <a:pPr lvl="1"/>
            <a:r>
              <a:rPr lang="en-US" sz="2000" dirty="0" err="1" smtClean="0"/>
              <a:t>Bacteriotastic</a:t>
            </a:r>
            <a:r>
              <a:rPr lang="en-US" sz="2000" dirty="0" smtClean="0"/>
              <a:t> Normal Saline (BNS) and </a:t>
            </a:r>
            <a:r>
              <a:rPr lang="en-US" sz="2000" dirty="0" err="1" smtClean="0"/>
              <a:t>lidocaine</a:t>
            </a:r>
            <a:endParaRPr lang="en-US" sz="2000" dirty="0" smtClean="0"/>
          </a:p>
          <a:p>
            <a:endParaRPr lang="en-US" sz="2400" dirty="0" smtClean="0"/>
          </a:p>
          <a:p>
            <a:r>
              <a:rPr lang="en-US" sz="2400" dirty="0" smtClean="0"/>
              <a:t>Currency of secondary sources</a:t>
            </a:r>
          </a:p>
          <a:p>
            <a:endParaRPr lang="en-US" dirty="0"/>
          </a:p>
        </p:txBody>
      </p:sp>
    </p:spTree>
    <p:extLst>
      <p:ext uri="{BB962C8B-B14F-4D97-AF65-F5344CB8AC3E}">
        <p14:creationId xmlns:p14="http://schemas.microsoft.com/office/powerpoint/2010/main" val="16670550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782762"/>
          </a:xfrm>
        </p:spPr>
        <p:txBody>
          <a:bodyPr>
            <a:noAutofit/>
          </a:bodyPr>
          <a:lstStyle/>
          <a:p>
            <a:pPr algn="ctr"/>
            <a:r>
              <a:rPr lang="en-US" dirty="0" err="1" smtClean="0"/>
              <a:t>Windle</a:t>
            </a:r>
            <a:r>
              <a:rPr lang="en-US" dirty="0"/>
              <a:t>, P., Kwan, M., </a:t>
            </a:r>
            <a:r>
              <a:rPr lang="en-US" dirty="0" err="1"/>
              <a:t>Sibayan</a:t>
            </a:r>
            <a:r>
              <a:rPr lang="en-US" dirty="0"/>
              <a:t>, A., Espiritu, C., &amp; </a:t>
            </a:r>
            <a:r>
              <a:rPr lang="en-US" dirty="0" err="1"/>
              <a:t>Vergara</a:t>
            </a:r>
            <a:r>
              <a:rPr lang="en-US" dirty="0"/>
              <a:t>, J. (2006).</a:t>
            </a:r>
            <a:r>
              <a:rPr lang="en-US" dirty="0" smtClean="0"/>
              <a:t/>
            </a:r>
            <a:br>
              <a:rPr lang="en-US" dirty="0" smtClean="0"/>
            </a:br>
            <a:r>
              <a:rPr lang="en-US" dirty="0" smtClean="0"/>
              <a:t>Implication of nursing practice</a:t>
            </a:r>
            <a:endParaRPr lang="en-US" dirty="0"/>
          </a:p>
        </p:txBody>
      </p:sp>
      <p:sp>
        <p:nvSpPr>
          <p:cNvPr id="3" name="Content Placeholder 2"/>
          <p:cNvSpPr>
            <a:spLocks noGrp="1"/>
          </p:cNvSpPr>
          <p:nvPr>
            <p:ph idx="1"/>
          </p:nvPr>
        </p:nvSpPr>
        <p:spPr>
          <a:xfrm>
            <a:off x="381000" y="1828800"/>
            <a:ext cx="8229600" cy="4525963"/>
          </a:xfrm>
        </p:spPr>
        <p:txBody>
          <a:bodyPr anchor="b"/>
          <a:lstStyle/>
          <a:p>
            <a:r>
              <a:rPr lang="en-US" sz="2400" dirty="0" smtClean="0"/>
              <a:t>Pain management</a:t>
            </a:r>
          </a:p>
          <a:p>
            <a:endParaRPr lang="en-US" sz="2400" dirty="0" smtClean="0"/>
          </a:p>
          <a:p>
            <a:r>
              <a:rPr lang="en-US" sz="2400" dirty="0" smtClean="0"/>
              <a:t>Physiological effects of pain</a:t>
            </a:r>
          </a:p>
          <a:p>
            <a:endParaRPr lang="en-US" sz="2400" dirty="0" smtClean="0"/>
          </a:p>
          <a:p>
            <a:r>
              <a:rPr lang="en-US" sz="2400" dirty="0" smtClean="0"/>
              <a:t>5th vital sign</a:t>
            </a:r>
          </a:p>
          <a:p>
            <a:endParaRPr lang="en-US" sz="2400" dirty="0" smtClean="0"/>
          </a:p>
          <a:p>
            <a:r>
              <a:rPr lang="en-US" sz="2400" dirty="0" smtClean="0"/>
              <a:t>Improving patient comfort </a:t>
            </a:r>
          </a:p>
          <a:p>
            <a:endParaRPr lang="en-US" dirty="0"/>
          </a:p>
        </p:txBody>
      </p:sp>
    </p:spTree>
    <p:extLst>
      <p:ext uri="{BB962C8B-B14F-4D97-AF65-F5344CB8AC3E}">
        <p14:creationId xmlns:p14="http://schemas.microsoft.com/office/powerpoint/2010/main" val="275627289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600200"/>
          </a:xfrm>
        </p:spPr>
        <p:txBody>
          <a:bodyPr>
            <a:noAutofit/>
          </a:bodyPr>
          <a:lstStyle/>
          <a:p>
            <a:pPr algn="ctr"/>
            <a:r>
              <a:rPr lang="fr-FR" dirty="0" err="1" smtClean="0"/>
              <a:t>Windle</a:t>
            </a:r>
            <a:r>
              <a:rPr lang="fr-FR" dirty="0"/>
              <a:t>, P., Kwan, M., </a:t>
            </a:r>
            <a:r>
              <a:rPr lang="fr-FR" dirty="0" err="1"/>
              <a:t>Sibayan</a:t>
            </a:r>
            <a:r>
              <a:rPr lang="fr-FR" dirty="0"/>
              <a:t>, A., </a:t>
            </a:r>
            <a:r>
              <a:rPr lang="fr-FR" dirty="0" err="1"/>
              <a:t>Espiritu</a:t>
            </a:r>
            <a:r>
              <a:rPr lang="fr-FR" dirty="0"/>
              <a:t>, C., &amp; </a:t>
            </a:r>
            <a:r>
              <a:rPr lang="fr-FR" dirty="0" err="1"/>
              <a:t>Vergara</a:t>
            </a:r>
            <a:r>
              <a:rPr lang="fr-FR" dirty="0"/>
              <a:t>, J. (2006).</a:t>
            </a:r>
            <a:r>
              <a:rPr lang="fr-FR" dirty="0" smtClean="0"/>
              <a:t/>
            </a:r>
            <a:br>
              <a:rPr lang="fr-FR" dirty="0" smtClean="0"/>
            </a:br>
            <a:r>
              <a:rPr lang="fr-FR" dirty="0" err="1" smtClean="0"/>
              <a:t>Informed</a:t>
            </a:r>
            <a:r>
              <a:rPr lang="fr-FR" dirty="0" smtClean="0"/>
              <a:t> consent </a:t>
            </a:r>
            <a:r>
              <a:rPr lang="fr-FR" dirty="0" err="1" smtClean="0"/>
              <a:t>process</a:t>
            </a:r>
            <a:r>
              <a:rPr lang="fr-FR" dirty="0" smtClean="0"/>
              <a:t> </a:t>
            </a:r>
            <a:endParaRPr lang="en-US" dirty="0"/>
          </a:p>
        </p:txBody>
      </p:sp>
      <p:sp>
        <p:nvSpPr>
          <p:cNvPr id="3" name="Content Placeholder 2"/>
          <p:cNvSpPr>
            <a:spLocks noGrp="1"/>
          </p:cNvSpPr>
          <p:nvPr>
            <p:ph idx="1"/>
          </p:nvPr>
        </p:nvSpPr>
        <p:spPr>
          <a:xfrm>
            <a:off x="381000" y="1905000"/>
            <a:ext cx="8229600" cy="4525963"/>
          </a:xfrm>
        </p:spPr>
        <p:txBody>
          <a:bodyPr>
            <a:normAutofit fontScale="92500" lnSpcReduction="10000"/>
          </a:bodyPr>
          <a:lstStyle/>
          <a:p>
            <a:endParaRPr lang="en-US" sz="2400" dirty="0" smtClean="0"/>
          </a:p>
          <a:p>
            <a:endParaRPr lang="en-US" sz="2400" dirty="0" smtClean="0"/>
          </a:p>
          <a:p>
            <a:pPr>
              <a:lnSpc>
                <a:spcPct val="110000"/>
              </a:lnSpc>
            </a:pPr>
            <a:r>
              <a:rPr lang="en-US" sz="2800" dirty="0" smtClean="0"/>
              <a:t>Study </a:t>
            </a:r>
            <a:r>
              <a:rPr lang="en-US" sz="2800" dirty="0"/>
              <a:t>a</a:t>
            </a:r>
            <a:r>
              <a:rPr lang="en-US" sz="2800" dirty="0" smtClean="0"/>
              <a:t>pproval and sample selection</a:t>
            </a:r>
          </a:p>
          <a:p>
            <a:pPr>
              <a:lnSpc>
                <a:spcPct val="110000"/>
              </a:lnSpc>
            </a:pPr>
            <a:r>
              <a:rPr lang="en-US" sz="2800" dirty="0" smtClean="0"/>
              <a:t>Lottery </a:t>
            </a:r>
          </a:p>
          <a:p>
            <a:pPr>
              <a:lnSpc>
                <a:spcPct val="110000"/>
              </a:lnSpc>
            </a:pPr>
            <a:r>
              <a:rPr lang="en-US" sz="2800" dirty="0" smtClean="0"/>
              <a:t>-Criteria</a:t>
            </a:r>
          </a:p>
          <a:p>
            <a:pPr lvl="1">
              <a:lnSpc>
                <a:spcPct val="110000"/>
              </a:lnSpc>
            </a:pPr>
            <a:r>
              <a:rPr lang="en-US" dirty="0" smtClean="0"/>
              <a:t>Adults over 18</a:t>
            </a:r>
          </a:p>
          <a:p>
            <a:pPr lvl="1">
              <a:lnSpc>
                <a:spcPct val="110000"/>
              </a:lnSpc>
            </a:pPr>
            <a:r>
              <a:rPr lang="en-US" dirty="0" smtClean="0"/>
              <a:t>Read and write English</a:t>
            </a:r>
          </a:p>
          <a:p>
            <a:pPr lvl="1">
              <a:lnSpc>
                <a:spcPct val="110000"/>
              </a:lnSpc>
            </a:pPr>
            <a:r>
              <a:rPr lang="en-US" dirty="0" smtClean="0"/>
              <a:t>IV insertion in upper extremity</a:t>
            </a:r>
          </a:p>
          <a:p>
            <a:pPr lvl="1">
              <a:lnSpc>
                <a:spcPct val="110000"/>
              </a:lnSpc>
            </a:pPr>
            <a:r>
              <a:rPr lang="en-US" dirty="0" smtClean="0"/>
              <a:t>Risks, benefits, discomforts</a:t>
            </a:r>
          </a:p>
          <a:p>
            <a:pPr>
              <a:lnSpc>
                <a:spcPct val="110000"/>
              </a:lnSpc>
            </a:pPr>
            <a:r>
              <a:rPr lang="en-US" sz="2800" dirty="0" smtClean="0"/>
              <a:t>Standards of care</a:t>
            </a:r>
          </a:p>
          <a:p>
            <a:pPr>
              <a:lnSpc>
                <a:spcPct val="110000"/>
              </a:lnSpc>
            </a:pPr>
            <a:r>
              <a:rPr lang="en-US" sz="2800" dirty="0" smtClean="0"/>
              <a:t>Nuremberg Code</a:t>
            </a:r>
          </a:p>
          <a:p>
            <a:endParaRPr lang="en-US" sz="2400" dirty="0"/>
          </a:p>
        </p:txBody>
      </p:sp>
    </p:spTree>
    <p:extLst>
      <p:ext uri="{BB962C8B-B14F-4D97-AF65-F5344CB8AC3E}">
        <p14:creationId xmlns:p14="http://schemas.microsoft.com/office/powerpoint/2010/main" val="284482507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183880" cy="1051560"/>
          </a:xfrm>
        </p:spPr>
        <p:txBody>
          <a:bodyPr>
            <a:noAutofit/>
          </a:bodyPr>
          <a:lstStyle/>
          <a:p>
            <a:pPr algn="ctr"/>
            <a:r>
              <a:rPr lang="en-US" dirty="0" smtClean="0"/>
              <a:t>Comparisons of Qualitative and </a:t>
            </a:r>
            <a:r>
              <a:rPr lang="en-US" dirty="0" smtClean="0">
                <a:latin typeface="+mn-lt"/>
              </a:rPr>
              <a:t>Quantitative</a:t>
            </a:r>
            <a:r>
              <a:rPr lang="en-US" dirty="0" smtClean="0"/>
              <a:t> Research</a:t>
            </a:r>
            <a:endParaRPr lang="en-US" dirty="0"/>
          </a:p>
        </p:txBody>
      </p:sp>
      <p:sp>
        <p:nvSpPr>
          <p:cNvPr id="3" name="Content Placeholder 2"/>
          <p:cNvSpPr>
            <a:spLocks noGrp="1"/>
          </p:cNvSpPr>
          <p:nvPr>
            <p:ph idx="1"/>
          </p:nvPr>
        </p:nvSpPr>
        <p:spPr>
          <a:xfrm>
            <a:off x="457200" y="1600200"/>
            <a:ext cx="8183880" cy="4187952"/>
          </a:xfrm>
        </p:spPr>
        <p:txBody>
          <a:bodyPr anchor="ctr">
            <a:normAutofit/>
          </a:bodyPr>
          <a:lstStyle/>
          <a:p>
            <a:pPr indent="0">
              <a:lnSpc>
                <a:spcPct val="200000"/>
              </a:lnSpc>
            </a:pPr>
            <a:r>
              <a:rPr lang="en-US" sz="2400" dirty="0" smtClean="0"/>
              <a:t>Require the work of a researcher</a:t>
            </a:r>
          </a:p>
          <a:p>
            <a:pPr indent="0">
              <a:lnSpc>
                <a:spcPct val="200000"/>
              </a:lnSpc>
            </a:pPr>
            <a:r>
              <a:rPr lang="en-US" sz="2400" dirty="0" smtClean="0"/>
              <a:t>Involves consistent work and implementation</a:t>
            </a:r>
          </a:p>
          <a:p>
            <a:pPr indent="0">
              <a:lnSpc>
                <a:spcPct val="200000"/>
              </a:lnSpc>
            </a:pPr>
            <a:r>
              <a:rPr lang="en-US" sz="2400" dirty="0" smtClean="0"/>
              <a:t>Work towards results to further the scientific knowledge of nursing practice</a:t>
            </a:r>
            <a:endParaRPr lang="en-US" sz="2400" dirty="0"/>
          </a:p>
        </p:txBody>
      </p:sp>
    </p:spTree>
    <p:extLst>
      <p:ext uri="{BB962C8B-B14F-4D97-AF65-F5344CB8AC3E}">
        <p14:creationId xmlns:p14="http://schemas.microsoft.com/office/powerpoint/2010/main" val="372950913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183880" cy="1051560"/>
          </a:xfrm>
        </p:spPr>
        <p:txBody>
          <a:bodyPr/>
          <a:lstStyle/>
          <a:p>
            <a:pPr algn="ctr"/>
            <a:r>
              <a:rPr lang="en-US" dirty="0" smtClean="0"/>
              <a:t>Quantitative Research</a:t>
            </a:r>
            <a:endParaRPr lang="en-US" dirty="0"/>
          </a:p>
        </p:txBody>
      </p:sp>
      <p:sp>
        <p:nvSpPr>
          <p:cNvPr id="3" name="Content Placeholder 2"/>
          <p:cNvSpPr>
            <a:spLocks noGrp="1"/>
          </p:cNvSpPr>
          <p:nvPr>
            <p:ph idx="1"/>
          </p:nvPr>
        </p:nvSpPr>
        <p:spPr>
          <a:xfrm>
            <a:off x="457200" y="1676400"/>
            <a:ext cx="8183880" cy="4187952"/>
          </a:xfrm>
        </p:spPr>
        <p:txBody>
          <a:bodyPr anchor="ctr">
            <a:noAutofit/>
          </a:bodyPr>
          <a:lstStyle/>
          <a:p>
            <a:pPr indent="0">
              <a:lnSpc>
                <a:spcPct val="200000"/>
              </a:lnSpc>
            </a:pPr>
            <a:r>
              <a:rPr lang="en-US" sz="2400" dirty="0" smtClean="0"/>
              <a:t>Used to examine relationships </a:t>
            </a:r>
            <a:endParaRPr lang="en-US" sz="2400" dirty="0"/>
          </a:p>
          <a:p>
            <a:pPr indent="0">
              <a:lnSpc>
                <a:spcPct val="200000"/>
              </a:lnSpc>
            </a:pPr>
            <a:r>
              <a:rPr lang="en-US" sz="2400" dirty="0" smtClean="0"/>
              <a:t>Determines cause-and-effect</a:t>
            </a:r>
          </a:p>
          <a:p>
            <a:pPr indent="0">
              <a:lnSpc>
                <a:spcPct val="200000"/>
              </a:lnSpc>
            </a:pPr>
            <a:r>
              <a:rPr lang="en-US" sz="2400" dirty="0" smtClean="0"/>
              <a:t>Methods used are those that can measure precision and accuracy even human subjects are used</a:t>
            </a:r>
          </a:p>
          <a:p>
            <a:pPr indent="0">
              <a:lnSpc>
                <a:spcPct val="200000"/>
              </a:lnSpc>
            </a:pPr>
            <a:r>
              <a:rPr lang="en-US" sz="2400" dirty="0" smtClean="0"/>
              <a:t>Requires the use of a control</a:t>
            </a:r>
          </a:p>
          <a:p>
            <a:pPr indent="0">
              <a:lnSpc>
                <a:spcPct val="200000"/>
              </a:lnSpc>
            </a:pPr>
            <a:r>
              <a:rPr lang="en-US" sz="2400" dirty="0" smtClean="0"/>
              <a:t>Is generated to test the truth of a priority hypothesis</a:t>
            </a:r>
            <a:endParaRPr lang="en-US" sz="2400" dirty="0"/>
          </a:p>
        </p:txBody>
      </p:sp>
    </p:spTree>
    <p:extLst>
      <p:ext uri="{BB962C8B-B14F-4D97-AF65-F5344CB8AC3E}">
        <p14:creationId xmlns:p14="http://schemas.microsoft.com/office/powerpoint/2010/main" val="355284140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183880" cy="1051560"/>
          </a:xfrm>
        </p:spPr>
        <p:txBody>
          <a:bodyPr/>
          <a:lstStyle/>
          <a:p>
            <a:pPr algn="ctr"/>
            <a:r>
              <a:rPr lang="en-US" dirty="0" smtClean="0"/>
              <a:t>Qualitative Research</a:t>
            </a:r>
            <a:endParaRPr lang="en-US" dirty="0"/>
          </a:p>
        </p:txBody>
      </p:sp>
      <p:sp>
        <p:nvSpPr>
          <p:cNvPr id="3" name="Content Placeholder 2"/>
          <p:cNvSpPr>
            <a:spLocks noGrp="1"/>
          </p:cNvSpPr>
          <p:nvPr>
            <p:ph idx="1"/>
          </p:nvPr>
        </p:nvSpPr>
        <p:spPr>
          <a:xfrm>
            <a:off x="457200" y="1524000"/>
            <a:ext cx="8183880" cy="4187952"/>
          </a:xfrm>
        </p:spPr>
        <p:txBody>
          <a:bodyPr>
            <a:normAutofit fontScale="85000" lnSpcReduction="20000"/>
          </a:bodyPr>
          <a:lstStyle/>
          <a:p>
            <a:pPr indent="0">
              <a:lnSpc>
                <a:spcPct val="200000"/>
              </a:lnSpc>
            </a:pPr>
            <a:r>
              <a:rPr lang="en-US" sz="2400" dirty="0" smtClean="0"/>
              <a:t>Used to describe and help increase ones understanding of human experiences</a:t>
            </a:r>
          </a:p>
          <a:p>
            <a:pPr indent="0">
              <a:lnSpc>
                <a:spcPct val="200000"/>
              </a:lnSpc>
            </a:pPr>
            <a:r>
              <a:rPr lang="en-US" sz="2400" dirty="0" smtClean="0"/>
              <a:t>Methods used interviews and observation</a:t>
            </a:r>
          </a:p>
          <a:p>
            <a:pPr indent="0">
              <a:lnSpc>
                <a:spcPct val="200000"/>
              </a:lnSpc>
            </a:pPr>
            <a:r>
              <a:rPr lang="en-US" sz="2400" dirty="0" smtClean="0"/>
              <a:t>Is generated to produce a explanation or further understanding of an existing theory.</a:t>
            </a:r>
          </a:p>
          <a:p>
            <a:pPr indent="0">
              <a:lnSpc>
                <a:spcPct val="200000"/>
              </a:lnSpc>
            </a:pPr>
            <a:r>
              <a:rPr lang="en-US" sz="2400" dirty="0" smtClean="0"/>
              <a:t>The process is ended with a theory that is valid and reliable</a:t>
            </a:r>
          </a:p>
          <a:p>
            <a:endParaRPr lang="en-US" sz="2800" dirty="0"/>
          </a:p>
        </p:txBody>
      </p:sp>
    </p:spTree>
    <p:extLst>
      <p:ext uri="{BB962C8B-B14F-4D97-AF65-F5344CB8AC3E}">
        <p14:creationId xmlns:p14="http://schemas.microsoft.com/office/powerpoint/2010/main" val="261005590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183880" cy="1051560"/>
          </a:xfrm>
        </p:spPr>
        <p:txBody>
          <a:bodyPr/>
          <a:lstStyle/>
          <a:p>
            <a:pPr algn="ctr"/>
            <a:r>
              <a:rPr lang="en-US" dirty="0" smtClean="0"/>
              <a:t>Conclusion</a:t>
            </a:r>
            <a:endParaRPr lang="en-US" dirty="0"/>
          </a:p>
        </p:txBody>
      </p:sp>
      <p:sp>
        <p:nvSpPr>
          <p:cNvPr id="3" name="Content Placeholder 2"/>
          <p:cNvSpPr>
            <a:spLocks noGrp="1"/>
          </p:cNvSpPr>
          <p:nvPr>
            <p:ph idx="1"/>
          </p:nvPr>
        </p:nvSpPr>
        <p:spPr>
          <a:xfrm>
            <a:off x="533400" y="1295400"/>
            <a:ext cx="8183880" cy="4187952"/>
          </a:xfrm>
        </p:spPr>
        <p:txBody>
          <a:bodyPr anchor="ctr">
            <a:normAutofit/>
          </a:bodyPr>
          <a:lstStyle/>
          <a:p>
            <a:r>
              <a:rPr lang="en-US" sz="2400" dirty="0"/>
              <a:t>Quantitative vs. Qualitative research</a:t>
            </a:r>
          </a:p>
          <a:p>
            <a:endParaRPr lang="en-US" sz="2400" dirty="0"/>
          </a:p>
          <a:p>
            <a:r>
              <a:rPr lang="en-US" sz="2400" dirty="0" smtClean="0"/>
              <a:t>Relevance </a:t>
            </a:r>
            <a:r>
              <a:rPr lang="en-US" sz="2400" dirty="0"/>
              <a:t>to nursing practice</a:t>
            </a:r>
          </a:p>
          <a:p>
            <a:endParaRPr lang="en-US" sz="2400" dirty="0"/>
          </a:p>
          <a:p>
            <a:r>
              <a:rPr lang="en-US" sz="2400" dirty="0" smtClean="0"/>
              <a:t>Informed </a:t>
            </a:r>
            <a:r>
              <a:rPr lang="en-US" sz="2400" dirty="0"/>
              <a:t>consent</a:t>
            </a:r>
          </a:p>
          <a:p>
            <a:endParaRPr lang="en-US" sz="2400" dirty="0"/>
          </a:p>
          <a:p>
            <a:r>
              <a:rPr lang="en-US" sz="2400" dirty="0" smtClean="0"/>
              <a:t>Methodologies </a:t>
            </a:r>
            <a:endParaRPr lang="en-US" sz="2400" dirty="0"/>
          </a:p>
          <a:p>
            <a:endParaRPr lang="en-US" sz="2400" dirty="0"/>
          </a:p>
        </p:txBody>
      </p:sp>
    </p:spTree>
    <p:extLst>
      <p:ext uri="{BB962C8B-B14F-4D97-AF65-F5344CB8AC3E}">
        <p14:creationId xmlns:p14="http://schemas.microsoft.com/office/powerpoint/2010/main" val="403250055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1143000"/>
          </a:xfrm>
        </p:spPr>
        <p:txBody>
          <a:bodyPr/>
          <a:lstStyle/>
          <a:p>
            <a:pPr algn="ctr"/>
            <a:r>
              <a:rPr lang="en-US" dirty="0" smtClean="0"/>
              <a:t>References</a:t>
            </a:r>
            <a:endParaRPr lang="en-US" dirty="0"/>
          </a:p>
        </p:txBody>
      </p:sp>
      <p:sp>
        <p:nvSpPr>
          <p:cNvPr id="3" name="Content Placeholder 2"/>
          <p:cNvSpPr>
            <a:spLocks noGrp="1"/>
          </p:cNvSpPr>
          <p:nvPr>
            <p:ph idx="1"/>
          </p:nvPr>
        </p:nvSpPr>
        <p:spPr>
          <a:xfrm>
            <a:off x="457200" y="1371600"/>
            <a:ext cx="8229600" cy="4876800"/>
          </a:xfrm>
        </p:spPr>
        <p:txBody>
          <a:bodyPr>
            <a:noAutofit/>
          </a:bodyPr>
          <a:lstStyle/>
          <a:p>
            <a:pPr marL="457200" lvl="0" indent="-457200" fontAlgn="base">
              <a:lnSpc>
                <a:spcPct val="200000"/>
              </a:lnSpc>
              <a:spcBef>
                <a:spcPts val="0"/>
              </a:spcBef>
              <a:spcAft>
                <a:spcPts val="1000"/>
              </a:spcAft>
              <a:buNone/>
              <a:defRPr/>
            </a:pPr>
            <a:r>
              <a:rPr lang="en-US" sz="2400" kern="0" dirty="0">
                <a:solidFill>
                  <a:srgbClr val="000000"/>
                </a:solidFill>
                <a:ea typeface="Calibri"/>
                <a:cs typeface="Times New Roman"/>
                <a:sym typeface="Gill Sans" charset="0"/>
              </a:rPr>
              <a:t>Burns, N., &amp; Grove, S. (2009) The evolution of evidence-based practice nursing. In </a:t>
            </a:r>
            <a:r>
              <a:rPr lang="en-US" sz="2400" i="1" kern="0" dirty="0">
                <a:solidFill>
                  <a:srgbClr val="000000"/>
                </a:solidFill>
                <a:ea typeface="Calibri"/>
                <a:cs typeface="Times New Roman"/>
                <a:sym typeface="Gill Sans" charset="0"/>
              </a:rPr>
              <a:t>The practice of nursing research: Appraisal, synthesis, and generation of evidence </a:t>
            </a:r>
            <a:r>
              <a:rPr lang="en-US" sz="2400" kern="0" dirty="0">
                <a:solidFill>
                  <a:srgbClr val="000000"/>
                </a:solidFill>
                <a:ea typeface="Calibri"/>
                <a:cs typeface="Times New Roman"/>
                <a:sym typeface="Gill Sans" charset="0"/>
              </a:rPr>
              <a:t>(6</a:t>
            </a:r>
            <a:r>
              <a:rPr lang="en-US" sz="2400" kern="0" baseline="30000" dirty="0">
                <a:solidFill>
                  <a:srgbClr val="000000"/>
                </a:solidFill>
                <a:ea typeface="Calibri"/>
                <a:cs typeface="Times New Roman"/>
                <a:sym typeface="Gill Sans" charset="0"/>
              </a:rPr>
              <a:t>th</a:t>
            </a:r>
            <a:r>
              <a:rPr lang="en-US" sz="2400" kern="0" dirty="0">
                <a:solidFill>
                  <a:srgbClr val="000000"/>
                </a:solidFill>
                <a:ea typeface="Calibri"/>
                <a:cs typeface="Times New Roman"/>
                <a:sym typeface="Gill Sans" charset="0"/>
              </a:rPr>
              <a:t> ed.). </a:t>
            </a:r>
            <a:r>
              <a:rPr lang="en-US" sz="2400" kern="0" dirty="0" err="1">
                <a:solidFill>
                  <a:srgbClr val="000000"/>
                </a:solidFill>
                <a:ea typeface="Calibri"/>
                <a:cs typeface="Times New Roman"/>
                <a:sym typeface="Gill Sans" charset="0"/>
              </a:rPr>
              <a:t>St.Louis</a:t>
            </a:r>
            <a:r>
              <a:rPr lang="en-US" sz="2400" kern="0" dirty="0">
                <a:solidFill>
                  <a:srgbClr val="000000"/>
                </a:solidFill>
                <a:ea typeface="Calibri"/>
                <a:cs typeface="Times New Roman"/>
                <a:sym typeface="Gill Sans" charset="0"/>
              </a:rPr>
              <a:t>, MO: Saunders Elsevier. </a:t>
            </a:r>
            <a:endParaRPr lang="en-US" sz="2400" kern="0" dirty="0" smtClean="0">
              <a:solidFill>
                <a:srgbClr val="000000"/>
              </a:solidFill>
              <a:ea typeface="Calibri"/>
              <a:cs typeface="Times New Roman"/>
              <a:sym typeface="Gill Sans" charset="0"/>
            </a:endParaRPr>
          </a:p>
          <a:p>
            <a:pPr marL="457200" lvl="0" indent="-457200" fontAlgn="base">
              <a:lnSpc>
                <a:spcPct val="200000"/>
              </a:lnSpc>
              <a:spcBef>
                <a:spcPts val="0"/>
              </a:spcBef>
              <a:spcAft>
                <a:spcPts val="1000"/>
              </a:spcAft>
              <a:buNone/>
              <a:defRPr/>
            </a:pPr>
            <a:endParaRPr lang="en-US" sz="2400" kern="0" dirty="0">
              <a:solidFill>
                <a:srgbClr val="000000"/>
              </a:solidFill>
              <a:ea typeface="Calibri"/>
              <a:cs typeface="Times New Roman"/>
              <a:sym typeface="Gill Sans" charset="0"/>
            </a:endParaRPr>
          </a:p>
          <a:p>
            <a:pPr>
              <a:lnSpc>
                <a:spcPct val="200000"/>
              </a:lnSpc>
            </a:pPr>
            <a:endParaRPr lang="en-US" sz="2400" dirty="0"/>
          </a:p>
        </p:txBody>
      </p:sp>
    </p:spTree>
    <p:extLst>
      <p:ext uri="{BB962C8B-B14F-4D97-AF65-F5344CB8AC3E}">
        <p14:creationId xmlns:p14="http://schemas.microsoft.com/office/powerpoint/2010/main" val="192753706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183880" cy="1051560"/>
          </a:xfrm>
        </p:spPr>
        <p:txBody>
          <a:bodyPr/>
          <a:lstStyle/>
          <a:p>
            <a:pPr algn="ctr"/>
            <a:r>
              <a:rPr lang="en-US" dirty="0" smtClean="0"/>
              <a:t>References</a:t>
            </a:r>
            <a:endParaRPr lang="en-US" dirty="0"/>
          </a:p>
        </p:txBody>
      </p:sp>
      <p:sp>
        <p:nvSpPr>
          <p:cNvPr id="3" name="Content Placeholder 2"/>
          <p:cNvSpPr>
            <a:spLocks noGrp="1"/>
          </p:cNvSpPr>
          <p:nvPr>
            <p:ph idx="1"/>
          </p:nvPr>
        </p:nvSpPr>
        <p:spPr>
          <a:xfrm>
            <a:off x="457200" y="1600200"/>
            <a:ext cx="8183880" cy="4187952"/>
          </a:xfrm>
        </p:spPr>
        <p:txBody>
          <a:bodyPr>
            <a:normAutofit/>
          </a:bodyPr>
          <a:lstStyle/>
          <a:p>
            <a:pPr marL="457200" lvl="0" indent="-457200" fontAlgn="base">
              <a:lnSpc>
                <a:spcPct val="200000"/>
              </a:lnSpc>
              <a:spcBef>
                <a:spcPts val="0"/>
              </a:spcBef>
              <a:spcAft>
                <a:spcPts val="1000"/>
              </a:spcAft>
              <a:buClr>
                <a:srgbClr val="F07F09"/>
              </a:buClr>
              <a:buNone/>
              <a:defRPr/>
            </a:pPr>
            <a:r>
              <a:rPr lang="en-US" sz="2400" dirty="0" err="1">
                <a:solidFill>
                  <a:prstClr val="black"/>
                </a:solidFill>
              </a:rPr>
              <a:t>Eggenberger</a:t>
            </a:r>
            <a:r>
              <a:rPr lang="en-US" sz="2400" dirty="0">
                <a:solidFill>
                  <a:prstClr val="black"/>
                </a:solidFill>
              </a:rPr>
              <a:t>, T., Keller, K., &amp; </a:t>
            </a:r>
            <a:r>
              <a:rPr lang="en-US" sz="2400" dirty="0" err="1">
                <a:solidFill>
                  <a:prstClr val="black"/>
                </a:solidFill>
              </a:rPr>
              <a:t>Locsin</a:t>
            </a:r>
            <a:r>
              <a:rPr lang="en-US" sz="2400" dirty="0">
                <a:solidFill>
                  <a:prstClr val="black"/>
                </a:solidFill>
              </a:rPr>
              <a:t>, R., (2010). Valuing caring behaviors within simulated emergent nursing situations. In </a:t>
            </a:r>
            <a:r>
              <a:rPr lang="en-US" sz="2400" i="1" dirty="0">
                <a:solidFill>
                  <a:prstClr val="black"/>
                </a:solidFill>
              </a:rPr>
              <a:t>International Journal of Human Caring, 14</a:t>
            </a:r>
            <a:r>
              <a:rPr lang="en-US" sz="2400" dirty="0">
                <a:solidFill>
                  <a:prstClr val="black"/>
                </a:solidFill>
              </a:rPr>
              <a:t>(2), 23-29</a:t>
            </a:r>
            <a:r>
              <a:rPr lang="en-US" sz="2400" dirty="0" smtClean="0">
                <a:solidFill>
                  <a:prstClr val="black"/>
                </a:solidFill>
              </a:rPr>
              <a:t>.</a:t>
            </a:r>
          </a:p>
          <a:p>
            <a:pPr marL="457200" lvl="0" indent="-457200" fontAlgn="base">
              <a:lnSpc>
                <a:spcPct val="200000"/>
              </a:lnSpc>
              <a:spcBef>
                <a:spcPts val="0"/>
              </a:spcBef>
              <a:spcAft>
                <a:spcPts val="1000"/>
              </a:spcAft>
              <a:buClr>
                <a:srgbClr val="F07F09"/>
              </a:buClr>
              <a:buNone/>
              <a:defRPr/>
            </a:pPr>
            <a:endParaRPr lang="en-US" sz="2400" dirty="0">
              <a:solidFill>
                <a:prstClr val="black"/>
              </a:solidFill>
            </a:endParaRPr>
          </a:p>
          <a:p>
            <a:endParaRPr lang="en-US" sz="2400" dirty="0"/>
          </a:p>
        </p:txBody>
      </p:sp>
    </p:spTree>
    <p:extLst>
      <p:ext uri="{BB962C8B-B14F-4D97-AF65-F5344CB8AC3E}">
        <p14:creationId xmlns:p14="http://schemas.microsoft.com/office/powerpoint/2010/main" val="353748391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183880" cy="1051560"/>
          </a:xfrm>
        </p:spPr>
        <p:txBody>
          <a:bodyPr/>
          <a:lstStyle/>
          <a:p>
            <a:pPr algn="ctr"/>
            <a:r>
              <a:rPr lang="en-US" dirty="0" smtClean="0"/>
              <a:t>References</a:t>
            </a:r>
            <a:endParaRPr lang="en-US" dirty="0"/>
          </a:p>
        </p:txBody>
      </p:sp>
      <p:sp>
        <p:nvSpPr>
          <p:cNvPr id="4" name="Content Placeholder 3"/>
          <p:cNvSpPr>
            <a:spLocks noGrp="1"/>
          </p:cNvSpPr>
          <p:nvPr>
            <p:ph idx="1"/>
          </p:nvPr>
        </p:nvSpPr>
        <p:spPr>
          <a:xfrm>
            <a:off x="381000" y="990600"/>
            <a:ext cx="8229600" cy="5486400"/>
          </a:xfrm>
        </p:spPr>
        <p:txBody>
          <a:bodyPr>
            <a:normAutofit/>
          </a:bodyPr>
          <a:lstStyle/>
          <a:p>
            <a:pPr marL="457200" marR="0" indent="-457200">
              <a:lnSpc>
                <a:spcPct val="200000"/>
              </a:lnSpc>
              <a:spcBef>
                <a:spcPts val="0"/>
              </a:spcBef>
              <a:spcAft>
                <a:spcPts val="1000"/>
              </a:spcAft>
              <a:buNone/>
            </a:pPr>
            <a:r>
              <a:rPr lang="en-US" sz="2400" dirty="0" err="1">
                <a:ea typeface="Calibri"/>
                <a:cs typeface="Times New Roman"/>
              </a:rPr>
              <a:t>Reswick</a:t>
            </a:r>
            <a:r>
              <a:rPr lang="en-US" sz="2400" dirty="0">
                <a:ea typeface="Calibri"/>
                <a:cs typeface="Times New Roman"/>
              </a:rPr>
              <a:t>, J. B. (1994). What constitutes valid research? Qualitative vs. quantitative research. In </a:t>
            </a:r>
            <a:r>
              <a:rPr lang="en-US" sz="2400" i="1" dirty="0">
                <a:ea typeface="Calibri"/>
                <a:cs typeface="Times New Roman"/>
              </a:rPr>
              <a:t>Journal of Rehabilitation Research &amp; Development</a:t>
            </a:r>
            <a:r>
              <a:rPr lang="en-US" sz="2400" dirty="0">
                <a:ea typeface="Calibri"/>
                <a:cs typeface="Times New Roman"/>
              </a:rPr>
              <a:t>. p. vii. Retrieved from </a:t>
            </a:r>
            <a:r>
              <a:rPr lang="en-US" sz="2400" dirty="0" err="1">
                <a:ea typeface="Calibri"/>
                <a:cs typeface="Times New Roman"/>
              </a:rPr>
              <a:t>EBSCOhost</a:t>
            </a:r>
            <a:r>
              <a:rPr lang="en-US" sz="2400" dirty="0" smtClean="0">
                <a:ea typeface="Calibri"/>
                <a:cs typeface="Times New Roman"/>
              </a:rPr>
              <a:t>.</a:t>
            </a:r>
            <a:endParaRPr lang="en-US" sz="2400" dirty="0" smtClean="0">
              <a:ea typeface="Calibri"/>
              <a:cs typeface="Times New Roman"/>
            </a:endParaRPr>
          </a:p>
        </p:txBody>
      </p:sp>
    </p:spTree>
    <p:extLst>
      <p:ext uri="{BB962C8B-B14F-4D97-AF65-F5344CB8AC3E}">
        <p14:creationId xmlns:p14="http://schemas.microsoft.com/office/powerpoint/2010/main" val="20908930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noAutofit/>
          </a:bodyPr>
          <a:lstStyle/>
          <a:p>
            <a:pPr algn="ctr"/>
            <a:r>
              <a:rPr lang="en-US" dirty="0" smtClean="0"/>
              <a:t> </a:t>
            </a:r>
            <a:r>
              <a:rPr lang="en-US" dirty="0" err="1"/>
              <a:t>Eggenberger</a:t>
            </a:r>
            <a:r>
              <a:rPr lang="en-US" dirty="0"/>
              <a:t>, T., Keller, K., &amp; </a:t>
            </a:r>
            <a:r>
              <a:rPr lang="en-US" dirty="0" err="1"/>
              <a:t>Locsin</a:t>
            </a:r>
            <a:r>
              <a:rPr lang="en-US" dirty="0"/>
              <a:t>, R., (2010</a:t>
            </a:r>
            <a:r>
              <a:rPr lang="en-US" dirty="0" smtClean="0"/>
              <a:t>)</a:t>
            </a:r>
            <a:br>
              <a:rPr lang="en-US" dirty="0" smtClean="0"/>
            </a:br>
            <a:r>
              <a:rPr lang="en-US" dirty="0" smtClean="0"/>
              <a:t>Research Question</a:t>
            </a:r>
            <a:endParaRPr lang="en-US" dirty="0"/>
          </a:p>
        </p:txBody>
      </p:sp>
      <p:sp>
        <p:nvSpPr>
          <p:cNvPr id="3" name="Content Placeholder 2"/>
          <p:cNvSpPr>
            <a:spLocks noGrp="1"/>
          </p:cNvSpPr>
          <p:nvPr>
            <p:ph idx="1"/>
          </p:nvPr>
        </p:nvSpPr>
        <p:spPr>
          <a:xfrm>
            <a:off x="533400" y="609600"/>
            <a:ext cx="8183880" cy="4187952"/>
          </a:xfrm>
        </p:spPr>
        <p:txBody>
          <a:bodyPr anchor="b">
            <a:normAutofit/>
          </a:bodyPr>
          <a:lstStyle/>
          <a:p>
            <a:r>
              <a:rPr lang="en-US" sz="2400" dirty="0" smtClean="0"/>
              <a:t>Articles </a:t>
            </a:r>
            <a:r>
              <a:rPr lang="en-US" sz="2400" dirty="0"/>
              <a:t>two main questions to be answered</a:t>
            </a:r>
          </a:p>
          <a:p>
            <a:pPr lvl="1"/>
            <a:r>
              <a:rPr lang="en-US" sz="2400" dirty="0"/>
              <a:t>“How do students come to know the person being nursed as caring?” (</a:t>
            </a:r>
            <a:r>
              <a:rPr lang="en-US" sz="2400" dirty="0" err="1"/>
              <a:t>Eggenberger</a:t>
            </a:r>
            <a:r>
              <a:rPr lang="en-US" sz="2400" dirty="0"/>
              <a:t>, et al. 2010, p. 24)</a:t>
            </a:r>
          </a:p>
          <a:p>
            <a:pPr lvl="1"/>
            <a:r>
              <a:rPr lang="en-US" sz="2400" dirty="0"/>
              <a:t>“How caring is expressed within an emergent nursing situation using a high-fidelity stimulator?” (</a:t>
            </a:r>
            <a:r>
              <a:rPr lang="en-US" sz="2400" dirty="0" err="1"/>
              <a:t>Eggenberger</a:t>
            </a:r>
            <a:r>
              <a:rPr lang="en-US" sz="2400" dirty="0"/>
              <a:t>, et al. 2010, p. </a:t>
            </a:r>
            <a:r>
              <a:rPr lang="en-US" sz="2400" dirty="0" smtClean="0"/>
              <a:t>24)</a:t>
            </a:r>
            <a:endParaRPr lang="en-US" sz="2400" dirty="0"/>
          </a:p>
        </p:txBody>
      </p:sp>
    </p:spTree>
    <p:extLst>
      <p:ext uri="{BB962C8B-B14F-4D97-AF65-F5344CB8AC3E}">
        <p14:creationId xmlns:p14="http://schemas.microsoft.com/office/powerpoint/2010/main" val="18284474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183880" cy="1051560"/>
          </a:xfrm>
        </p:spPr>
        <p:txBody>
          <a:bodyPr/>
          <a:lstStyle/>
          <a:p>
            <a:pPr algn="ctr"/>
            <a:r>
              <a:rPr lang="en-US" dirty="0" smtClean="0"/>
              <a:t>References</a:t>
            </a:r>
            <a:endParaRPr lang="en-US" dirty="0"/>
          </a:p>
        </p:txBody>
      </p:sp>
      <p:sp>
        <p:nvSpPr>
          <p:cNvPr id="3" name="Content Placeholder 2"/>
          <p:cNvSpPr>
            <a:spLocks noGrp="1"/>
          </p:cNvSpPr>
          <p:nvPr>
            <p:ph idx="1"/>
          </p:nvPr>
        </p:nvSpPr>
        <p:spPr>
          <a:xfrm>
            <a:off x="457200" y="1343378"/>
            <a:ext cx="8183880" cy="5057422"/>
          </a:xfrm>
        </p:spPr>
        <p:txBody>
          <a:bodyPr>
            <a:normAutofit fontScale="85000" lnSpcReduction="20000"/>
          </a:bodyPr>
          <a:lstStyle/>
          <a:p>
            <a:pPr marL="457200" lvl="0" indent="-457200">
              <a:lnSpc>
                <a:spcPct val="200000"/>
              </a:lnSpc>
              <a:spcBef>
                <a:spcPts val="0"/>
              </a:spcBef>
              <a:spcAft>
                <a:spcPts val="1000"/>
              </a:spcAft>
              <a:buClr>
                <a:srgbClr val="F07F09"/>
              </a:buClr>
              <a:buNone/>
            </a:pPr>
            <a:r>
              <a:rPr lang="en-US" dirty="0" err="1">
                <a:solidFill>
                  <a:prstClr val="black"/>
                </a:solidFill>
              </a:rPr>
              <a:t>Windle</a:t>
            </a:r>
            <a:r>
              <a:rPr lang="en-US" dirty="0">
                <a:solidFill>
                  <a:prstClr val="black"/>
                </a:solidFill>
              </a:rPr>
              <a:t>, P., Kwan, M., Warwick, H., </a:t>
            </a:r>
            <a:r>
              <a:rPr lang="en-US" dirty="0" err="1">
                <a:solidFill>
                  <a:prstClr val="black"/>
                </a:solidFill>
              </a:rPr>
              <a:t>Sibayan</a:t>
            </a:r>
            <a:r>
              <a:rPr lang="en-US" dirty="0">
                <a:solidFill>
                  <a:prstClr val="black"/>
                </a:solidFill>
              </a:rPr>
              <a:t>, A., Espiritu, C., &amp; </a:t>
            </a:r>
            <a:r>
              <a:rPr lang="en-US" dirty="0" err="1">
                <a:solidFill>
                  <a:prstClr val="black"/>
                </a:solidFill>
              </a:rPr>
              <a:t>Vergara</a:t>
            </a:r>
            <a:r>
              <a:rPr lang="en-US" dirty="0">
                <a:solidFill>
                  <a:prstClr val="black"/>
                </a:solidFill>
              </a:rPr>
              <a:t>, J. (2006). Comparison of bacteriostatic normal saline and </a:t>
            </a:r>
            <a:r>
              <a:rPr lang="en-US" dirty="0" err="1">
                <a:solidFill>
                  <a:prstClr val="black"/>
                </a:solidFill>
              </a:rPr>
              <a:t>lidocaine</a:t>
            </a:r>
            <a:r>
              <a:rPr lang="en-US" dirty="0">
                <a:solidFill>
                  <a:prstClr val="black"/>
                </a:solidFill>
              </a:rPr>
              <a:t> used as intradermal anesthesia for the placement of intravenous lines. In </a:t>
            </a:r>
            <a:r>
              <a:rPr lang="en-US" i="1" dirty="0">
                <a:solidFill>
                  <a:prstClr val="black"/>
                </a:solidFill>
              </a:rPr>
              <a:t>Journal of </a:t>
            </a:r>
            <a:r>
              <a:rPr lang="en-US" i="1" dirty="0" err="1">
                <a:solidFill>
                  <a:prstClr val="black"/>
                </a:solidFill>
              </a:rPr>
              <a:t>PeriAnesthesia</a:t>
            </a:r>
            <a:r>
              <a:rPr lang="en-US" i="1" dirty="0">
                <a:solidFill>
                  <a:prstClr val="black"/>
                </a:solidFill>
              </a:rPr>
              <a:t> Nursing, 21</a:t>
            </a:r>
            <a:r>
              <a:rPr lang="en-US" dirty="0">
                <a:solidFill>
                  <a:prstClr val="black"/>
                </a:solidFill>
              </a:rPr>
              <a:t>(4), 251-258. Retrieved from </a:t>
            </a:r>
            <a:r>
              <a:rPr lang="en-US" dirty="0" err="1">
                <a:solidFill>
                  <a:prstClr val="black"/>
                </a:solidFill>
              </a:rPr>
              <a:t>Ebscohost</a:t>
            </a:r>
            <a:r>
              <a:rPr lang="en-US" dirty="0">
                <a:solidFill>
                  <a:prstClr val="black"/>
                </a:solidFill>
              </a:rPr>
              <a:t> on 6/2/2011.</a:t>
            </a:r>
          </a:p>
          <a:p>
            <a:pPr marL="457200" lvl="0" indent="-457200">
              <a:lnSpc>
                <a:spcPct val="200000"/>
              </a:lnSpc>
              <a:spcBef>
                <a:spcPts val="0"/>
              </a:spcBef>
              <a:spcAft>
                <a:spcPts val="1000"/>
              </a:spcAft>
              <a:buClr>
                <a:srgbClr val="F07F09"/>
              </a:buClr>
              <a:buNone/>
            </a:pPr>
            <a:endParaRPr lang="en-US" sz="600" dirty="0">
              <a:solidFill>
                <a:prstClr val="black"/>
              </a:solidFill>
              <a:ea typeface="Calibri"/>
              <a:cs typeface="Times New Roman"/>
            </a:endParaRPr>
          </a:p>
          <a:p>
            <a:pPr marL="0" lvl="0" indent="-457200">
              <a:lnSpc>
                <a:spcPct val="200000"/>
              </a:lnSpc>
              <a:buClr>
                <a:srgbClr val="F07F09"/>
              </a:buClr>
              <a:buNone/>
            </a:pPr>
            <a:endParaRPr lang="en-US" sz="600" dirty="0">
              <a:solidFill>
                <a:prstClr val="black"/>
              </a:solidFill>
            </a:endParaRPr>
          </a:p>
          <a:p>
            <a:endParaRPr lang="en-US" dirty="0"/>
          </a:p>
        </p:txBody>
      </p:sp>
    </p:spTree>
    <p:extLst>
      <p:ext uri="{BB962C8B-B14F-4D97-AF65-F5344CB8AC3E}">
        <p14:creationId xmlns:p14="http://schemas.microsoft.com/office/powerpoint/2010/main" val="35822960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noAutofit/>
          </a:bodyPr>
          <a:lstStyle/>
          <a:p>
            <a:pPr algn="ctr"/>
            <a:r>
              <a:rPr lang="en-US" dirty="0" err="1" smtClean="0"/>
              <a:t>Eggenberger</a:t>
            </a:r>
            <a:r>
              <a:rPr lang="en-US" dirty="0"/>
              <a:t>, T., Keller, K., &amp; </a:t>
            </a:r>
            <a:r>
              <a:rPr lang="en-US" dirty="0" err="1"/>
              <a:t>Locsin</a:t>
            </a:r>
            <a:r>
              <a:rPr lang="en-US" dirty="0"/>
              <a:t>, R., (2010</a:t>
            </a:r>
            <a:r>
              <a:rPr lang="en-US" dirty="0" smtClean="0"/>
              <a:t>)</a:t>
            </a:r>
            <a:br>
              <a:rPr lang="en-US" dirty="0" smtClean="0"/>
            </a:br>
            <a:r>
              <a:rPr lang="en-US" dirty="0" smtClean="0"/>
              <a:t>Concepts Analyzed</a:t>
            </a:r>
            <a:endParaRPr lang="en-US" dirty="0"/>
          </a:p>
        </p:txBody>
      </p:sp>
      <p:sp>
        <p:nvSpPr>
          <p:cNvPr id="3" name="Content Placeholder 2"/>
          <p:cNvSpPr>
            <a:spLocks noGrp="1"/>
          </p:cNvSpPr>
          <p:nvPr>
            <p:ph idx="1"/>
          </p:nvPr>
        </p:nvSpPr>
        <p:spPr>
          <a:xfrm>
            <a:off x="457200" y="1295400"/>
            <a:ext cx="8183880" cy="4187952"/>
          </a:xfrm>
        </p:spPr>
        <p:txBody>
          <a:bodyPr anchor="ctr">
            <a:normAutofit/>
          </a:bodyPr>
          <a:lstStyle/>
          <a:p>
            <a:r>
              <a:rPr lang="en-US" sz="2400" dirty="0"/>
              <a:t>The study was a phenomenological study </a:t>
            </a:r>
          </a:p>
          <a:p>
            <a:endParaRPr lang="en-US" sz="2400" dirty="0"/>
          </a:p>
          <a:p>
            <a:r>
              <a:rPr lang="en-US" sz="2400" dirty="0"/>
              <a:t>Researchers were trying to understand nursing students feelings in a simulation environment</a:t>
            </a:r>
          </a:p>
          <a:p>
            <a:endParaRPr lang="en-US" sz="2400" dirty="0"/>
          </a:p>
        </p:txBody>
      </p:sp>
    </p:spTree>
    <p:extLst>
      <p:ext uri="{BB962C8B-B14F-4D97-AF65-F5344CB8AC3E}">
        <p14:creationId xmlns:p14="http://schemas.microsoft.com/office/powerpoint/2010/main" val="38537298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14400"/>
            <a:ext cx="8229600" cy="1143000"/>
          </a:xfrm>
        </p:spPr>
        <p:txBody>
          <a:bodyPr>
            <a:noAutofit/>
          </a:bodyPr>
          <a:lstStyle/>
          <a:p>
            <a:pPr algn="ctr"/>
            <a:r>
              <a:rPr lang="en-US" dirty="0" err="1" smtClean="0"/>
              <a:t>Eggenberger</a:t>
            </a:r>
            <a:r>
              <a:rPr lang="en-US" dirty="0"/>
              <a:t>, T., Keller, K., &amp; </a:t>
            </a:r>
            <a:r>
              <a:rPr lang="en-US" dirty="0" err="1"/>
              <a:t>Locsin</a:t>
            </a:r>
            <a:r>
              <a:rPr lang="en-US" dirty="0"/>
              <a:t>, R., (2010</a:t>
            </a:r>
            <a:r>
              <a:rPr lang="en-US" dirty="0" smtClean="0"/>
              <a:t>)</a:t>
            </a:r>
            <a:br>
              <a:rPr lang="en-US" dirty="0" smtClean="0"/>
            </a:br>
            <a:r>
              <a:rPr lang="en-US" dirty="0" smtClean="0"/>
              <a:t>Sample Sizes</a:t>
            </a:r>
            <a:endParaRPr lang="en-US" dirty="0"/>
          </a:p>
        </p:txBody>
      </p:sp>
      <p:sp>
        <p:nvSpPr>
          <p:cNvPr id="3" name="Content Placeholder 2"/>
          <p:cNvSpPr>
            <a:spLocks noGrp="1"/>
          </p:cNvSpPr>
          <p:nvPr>
            <p:ph idx="1"/>
          </p:nvPr>
        </p:nvSpPr>
        <p:spPr>
          <a:xfrm>
            <a:off x="457200" y="1828800"/>
            <a:ext cx="8183880" cy="4187952"/>
          </a:xfrm>
        </p:spPr>
        <p:txBody>
          <a:bodyPr anchor="ctr">
            <a:normAutofit/>
          </a:bodyPr>
          <a:lstStyle/>
          <a:p>
            <a:r>
              <a:rPr lang="en-US" sz="2400" dirty="0"/>
              <a:t>77 participants were involved from an adult acute care nursing practice course </a:t>
            </a:r>
          </a:p>
          <a:p>
            <a:pPr lvl="1"/>
            <a:r>
              <a:rPr lang="en-US" sz="2400" dirty="0"/>
              <a:t>Participants were divided into eight separate groups </a:t>
            </a:r>
          </a:p>
          <a:p>
            <a:pPr lvl="2"/>
            <a:r>
              <a:rPr lang="en-US" dirty="0"/>
              <a:t>Four of the groups were traditional undergraduate equaling 36 </a:t>
            </a:r>
          </a:p>
          <a:p>
            <a:pPr lvl="2"/>
            <a:r>
              <a:rPr lang="en-US" dirty="0"/>
              <a:t>Four groups were accelerated undergraduate that had previous bachelor’s degree equaling 41 </a:t>
            </a:r>
          </a:p>
          <a:p>
            <a:endParaRPr lang="en-US" dirty="0"/>
          </a:p>
        </p:txBody>
      </p:sp>
    </p:spTree>
    <p:extLst>
      <p:ext uri="{BB962C8B-B14F-4D97-AF65-F5344CB8AC3E}">
        <p14:creationId xmlns:p14="http://schemas.microsoft.com/office/powerpoint/2010/main" val="34689774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0"/>
            <a:ext cx="8229600" cy="1143000"/>
          </a:xfrm>
        </p:spPr>
        <p:txBody>
          <a:bodyPr>
            <a:normAutofit fontScale="90000"/>
          </a:bodyPr>
          <a:lstStyle/>
          <a:p>
            <a:pPr algn="ctr"/>
            <a:r>
              <a:rPr lang="en-US" sz="4900" dirty="0" smtClean="0"/>
              <a:t> </a:t>
            </a:r>
            <a:r>
              <a:rPr lang="en-US" sz="4000" dirty="0" err="1"/>
              <a:t>Eggenberger</a:t>
            </a:r>
            <a:r>
              <a:rPr lang="en-US" sz="4000" dirty="0"/>
              <a:t>, T., Keller, K., &amp; </a:t>
            </a:r>
            <a:r>
              <a:rPr lang="en-US" sz="4000" dirty="0" err="1"/>
              <a:t>Locsin</a:t>
            </a:r>
            <a:r>
              <a:rPr lang="en-US" sz="4000" dirty="0"/>
              <a:t>, R., (2010</a:t>
            </a:r>
            <a:r>
              <a:rPr lang="en-US" sz="4000" dirty="0" smtClean="0"/>
              <a:t>)</a:t>
            </a:r>
            <a:br>
              <a:rPr lang="en-US" sz="4000" dirty="0" smtClean="0"/>
            </a:br>
            <a:r>
              <a:rPr lang="en-US" sz="4000" dirty="0" smtClean="0"/>
              <a:t>Data Collection</a:t>
            </a:r>
            <a:r>
              <a:rPr lang="en-US" sz="4000" dirty="0"/>
              <a:t/>
            </a:r>
            <a:br>
              <a:rPr lang="en-US" sz="4000" dirty="0"/>
            </a:br>
            <a:endParaRPr lang="en-US" sz="4000" dirty="0"/>
          </a:p>
        </p:txBody>
      </p:sp>
      <p:sp>
        <p:nvSpPr>
          <p:cNvPr id="3" name="Content Placeholder 2"/>
          <p:cNvSpPr>
            <a:spLocks noGrp="1"/>
          </p:cNvSpPr>
          <p:nvPr>
            <p:ph idx="1"/>
          </p:nvPr>
        </p:nvSpPr>
        <p:spPr>
          <a:xfrm>
            <a:off x="457200" y="1981200"/>
            <a:ext cx="8229600" cy="4525963"/>
          </a:xfrm>
        </p:spPr>
        <p:txBody>
          <a:bodyPr anchor="ctr">
            <a:normAutofit/>
          </a:bodyPr>
          <a:lstStyle/>
          <a:p>
            <a:pPr marL="0" indent="0" algn="ctr">
              <a:buNone/>
            </a:pPr>
            <a:r>
              <a:rPr lang="en-US" sz="2400" dirty="0" smtClean="0"/>
              <a:t>Qualitative </a:t>
            </a:r>
            <a:r>
              <a:rPr lang="en-US" sz="2400" dirty="0" smtClean="0"/>
              <a:t>Research</a:t>
            </a:r>
          </a:p>
          <a:p>
            <a:pPr marL="0" indent="0" algn="ctr">
              <a:buNone/>
            </a:pPr>
            <a:endParaRPr lang="en-US" sz="2400" dirty="0" smtClean="0"/>
          </a:p>
          <a:p>
            <a:r>
              <a:rPr lang="en-US" sz="2400" dirty="0"/>
              <a:t>Focus Group in classroom</a:t>
            </a:r>
          </a:p>
          <a:p>
            <a:pPr marL="0" indent="0">
              <a:buNone/>
            </a:pPr>
            <a:endParaRPr lang="en-US" sz="2400" dirty="0"/>
          </a:p>
          <a:p>
            <a:pPr lvl="1"/>
            <a:r>
              <a:rPr lang="en-US" sz="2000" dirty="0"/>
              <a:t>Verbal script introduction with questions</a:t>
            </a:r>
          </a:p>
          <a:p>
            <a:pPr marL="0" indent="0">
              <a:buNone/>
            </a:pPr>
            <a:endParaRPr lang="en-US" sz="2400" dirty="0"/>
          </a:p>
          <a:p>
            <a:r>
              <a:rPr lang="en-US" sz="2400" dirty="0"/>
              <a:t>Emergent situation created </a:t>
            </a:r>
          </a:p>
          <a:p>
            <a:pPr marL="0" indent="0">
              <a:buNone/>
            </a:pPr>
            <a:endParaRPr lang="en-US" sz="2400" dirty="0"/>
          </a:p>
          <a:p>
            <a:pPr lvl="1"/>
            <a:r>
              <a:rPr lang="en-US" sz="2000" dirty="0"/>
              <a:t>“Roles” within simulation </a:t>
            </a:r>
          </a:p>
          <a:p>
            <a:pPr marL="0" indent="0">
              <a:buNone/>
            </a:pPr>
            <a:endParaRPr lang="en-US" sz="2400" dirty="0"/>
          </a:p>
        </p:txBody>
      </p:sp>
    </p:spTree>
    <p:extLst>
      <p:ext uri="{BB962C8B-B14F-4D97-AF65-F5344CB8AC3E}">
        <p14:creationId xmlns:p14="http://schemas.microsoft.com/office/powerpoint/2010/main" val="11726029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990600"/>
            <a:ext cx="8183880" cy="1051560"/>
          </a:xfrm>
        </p:spPr>
        <p:txBody>
          <a:bodyPr>
            <a:noAutofit/>
          </a:bodyPr>
          <a:lstStyle/>
          <a:p>
            <a:pPr algn="ctr"/>
            <a:r>
              <a:rPr lang="en-US" dirty="0" err="1" smtClean="0"/>
              <a:t>Eggenberger</a:t>
            </a:r>
            <a:r>
              <a:rPr lang="en-US" dirty="0"/>
              <a:t>, T., Keller, K., &amp; </a:t>
            </a:r>
            <a:r>
              <a:rPr lang="en-US" dirty="0" err="1"/>
              <a:t>Locsin</a:t>
            </a:r>
            <a:r>
              <a:rPr lang="en-US" dirty="0"/>
              <a:t>, R., (2010</a:t>
            </a:r>
            <a:r>
              <a:rPr lang="en-US" dirty="0" smtClean="0"/>
              <a:t>)</a:t>
            </a:r>
            <a:br>
              <a:rPr lang="en-US" dirty="0" smtClean="0"/>
            </a:br>
            <a:r>
              <a:rPr lang="en-US" dirty="0" smtClean="0"/>
              <a:t>Data Collection</a:t>
            </a:r>
            <a:endParaRPr lang="en-US" dirty="0"/>
          </a:p>
        </p:txBody>
      </p:sp>
      <p:sp>
        <p:nvSpPr>
          <p:cNvPr id="3" name="Content Placeholder 2"/>
          <p:cNvSpPr>
            <a:spLocks noGrp="1"/>
          </p:cNvSpPr>
          <p:nvPr>
            <p:ph idx="1"/>
          </p:nvPr>
        </p:nvSpPr>
        <p:spPr>
          <a:xfrm>
            <a:off x="381000" y="2133600"/>
            <a:ext cx="8229600" cy="4525963"/>
          </a:xfrm>
        </p:spPr>
        <p:txBody>
          <a:bodyPr anchor="t"/>
          <a:lstStyle/>
          <a:p>
            <a:r>
              <a:rPr lang="en-US" sz="2400" dirty="0"/>
              <a:t>Structure based on</a:t>
            </a:r>
          </a:p>
          <a:p>
            <a:endParaRPr lang="en-US" sz="2400" dirty="0"/>
          </a:p>
          <a:p>
            <a:pPr lvl="1"/>
            <a:r>
              <a:rPr lang="en-US" sz="2400" dirty="0"/>
              <a:t>Briefing </a:t>
            </a:r>
          </a:p>
          <a:p>
            <a:endParaRPr lang="en-US" sz="2400" dirty="0"/>
          </a:p>
          <a:p>
            <a:pPr lvl="1"/>
            <a:r>
              <a:rPr lang="en-US" sz="2400" dirty="0"/>
              <a:t>Encountering </a:t>
            </a:r>
          </a:p>
          <a:p>
            <a:pPr marL="457200" lvl="1" indent="0">
              <a:buNone/>
            </a:pPr>
            <a:endParaRPr lang="en-US" sz="2400" dirty="0"/>
          </a:p>
          <a:p>
            <a:pPr lvl="1"/>
            <a:r>
              <a:rPr lang="en-US" sz="2400" dirty="0"/>
              <a:t>Debriefing (2 stages)</a:t>
            </a:r>
          </a:p>
          <a:p>
            <a:endParaRPr lang="en-US" dirty="0"/>
          </a:p>
          <a:p>
            <a:endParaRPr lang="en-US" dirty="0"/>
          </a:p>
          <a:p>
            <a:endParaRPr lang="en-US" dirty="0"/>
          </a:p>
        </p:txBody>
      </p:sp>
    </p:spTree>
    <p:extLst>
      <p:ext uri="{BB962C8B-B14F-4D97-AF65-F5344CB8AC3E}">
        <p14:creationId xmlns:p14="http://schemas.microsoft.com/office/powerpoint/2010/main" val="7427354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183880" cy="1051560"/>
          </a:xfrm>
        </p:spPr>
        <p:txBody>
          <a:bodyPr>
            <a:noAutofit/>
          </a:bodyPr>
          <a:lstStyle/>
          <a:p>
            <a:pPr algn="ctr"/>
            <a:r>
              <a:rPr lang="en-US" dirty="0" err="1" smtClean="0"/>
              <a:t>Eggenberger</a:t>
            </a:r>
            <a:r>
              <a:rPr lang="en-US" dirty="0"/>
              <a:t>, T., Keller, K., &amp; </a:t>
            </a:r>
            <a:r>
              <a:rPr lang="en-US" dirty="0" err="1"/>
              <a:t>Locsin</a:t>
            </a:r>
            <a:r>
              <a:rPr lang="en-US" dirty="0"/>
              <a:t>, R., (2010</a:t>
            </a:r>
            <a:r>
              <a:rPr lang="en-US" dirty="0" smtClean="0"/>
              <a:t>)</a:t>
            </a:r>
            <a:br>
              <a:rPr lang="en-US" dirty="0" smtClean="0"/>
            </a:br>
            <a:r>
              <a:rPr lang="en-US" dirty="0" smtClean="0"/>
              <a:t>Article Findings</a:t>
            </a:r>
            <a:endParaRPr lang="en-US" dirty="0"/>
          </a:p>
        </p:txBody>
      </p:sp>
      <p:sp>
        <p:nvSpPr>
          <p:cNvPr id="3" name="Content Placeholder 2"/>
          <p:cNvSpPr>
            <a:spLocks noGrp="1"/>
          </p:cNvSpPr>
          <p:nvPr>
            <p:ph idx="1"/>
          </p:nvPr>
        </p:nvSpPr>
        <p:spPr>
          <a:xfrm>
            <a:off x="304800" y="2057400"/>
            <a:ext cx="8183880" cy="4187952"/>
          </a:xfrm>
        </p:spPr>
        <p:txBody>
          <a:bodyPr anchor="ctr">
            <a:normAutofit/>
          </a:bodyPr>
          <a:lstStyle/>
          <a:p>
            <a:r>
              <a:rPr lang="en-US" sz="2400" dirty="0"/>
              <a:t>Identification of words, phrases, and statements</a:t>
            </a:r>
          </a:p>
          <a:p>
            <a:endParaRPr lang="en-US" sz="2400" dirty="0"/>
          </a:p>
          <a:p>
            <a:r>
              <a:rPr lang="en-US" sz="2400" dirty="0"/>
              <a:t>Immersion in the data </a:t>
            </a:r>
          </a:p>
          <a:p>
            <a:endParaRPr lang="en-US" sz="2400" dirty="0"/>
          </a:p>
          <a:p>
            <a:endParaRPr lang="en-US" sz="2400" dirty="0"/>
          </a:p>
        </p:txBody>
      </p:sp>
    </p:spTree>
    <p:extLst>
      <p:ext uri="{BB962C8B-B14F-4D97-AF65-F5344CB8AC3E}">
        <p14:creationId xmlns:p14="http://schemas.microsoft.com/office/powerpoint/2010/main" val="14679683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1066" y="1052689"/>
            <a:ext cx="8183880" cy="1051560"/>
          </a:xfrm>
        </p:spPr>
        <p:txBody>
          <a:bodyPr>
            <a:noAutofit/>
          </a:bodyPr>
          <a:lstStyle/>
          <a:p>
            <a:pPr algn="ctr"/>
            <a:r>
              <a:rPr lang="en-US" dirty="0" err="1" smtClean="0"/>
              <a:t>Eggenberger</a:t>
            </a:r>
            <a:r>
              <a:rPr lang="en-US" dirty="0"/>
              <a:t>, T., Keller, K., &amp; </a:t>
            </a:r>
            <a:r>
              <a:rPr lang="en-US" dirty="0" err="1"/>
              <a:t>Locsin</a:t>
            </a:r>
            <a:r>
              <a:rPr lang="en-US" dirty="0"/>
              <a:t>, R., (2010</a:t>
            </a:r>
            <a:r>
              <a:rPr lang="en-US" dirty="0" smtClean="0"/>
              <a:t>)</a:t>
            </a:r>
            <a:br>
              <a:rPr lang="en-US" dirty="0" smtClean="0"/>
            </a:br>
            <a:r>
              <a:rPr lang="en-US" dirty="0" smtClean="0"/>
              <a:t>Data Analysis</a:t>
            </a:r>
            <a:endParaRPr lang="en-US" dirty="0"/>
          </a:p>
        </p:txBody>
      </p:sp>
      <p:sp>
        <p:nvSpPr>
          <p:cNvPr id="3" name="Content Placeholder 2"/>
          <p:cNvSpPr>
            <a:spLocks noGrp="1"/>
          </p:cNvSpPr>
          <p:nvPr>
            <p:ph idx="1"/>
          </p:nvPr>
        </p:nvSpPr>
        <p:spPr>
          <a:xfrm>
            <a:off x="457200" y="2057400"/>
            <a:ext cx="8183880" cy="4187952"/>
          </a:xfrm>
        </p:spPr>
        <p:txBody>
          <a:bodyPr anchor="ctr">
            <a:normAutofit/>
          </a:bodyPr>
          <a:lstStyle/>
          <a:p>
            <a:r>
              <a:rPr lang="en-US" sz="2400" dirty="0"/>
              <a:t>Emergent Themes </a:t>
            </a:r>
          </a:p>
          <a:p>
            <a:endParaRPr lang="en-US" sz="2400" dirty="0"/>
          </a:p>
          <a:p>
            <a:pPr lvl="1"/>
            <a:r>
              <a:rPr lang="en-US" sz="2400" dirty="0"/>
              <a:t>Knowing persons through descriptions from significant others</a:t>
            </a:r>
          </a:p>
          <a:p>
            <a:endParaRPr lang="en-US" sz="2400" dirty="0"/>
          </a:p>
          <a:p>
            <a:pPr lvl="1"/>
            <a:r>
              <a:rPr lang="en-US" sz="2400" dirty="0"/>
              <a:t>Utilizing ways of knowing in nursing</a:t>
            </a:r>
          </a:p>
          <a:p>
            <a:endParaRPr lang="en-US" sz="2400" dirty="0"/>
          </a:p>
          <a:p>
            <a:pPr lvl="1"/>
            <a:r>
              <a:rPr lang="en-US" sz="2400" dirty="0"/>
              <a:t>Identifying nursing calls and responses</a:t>
            </a:r>
          </a:p>
          <a:p>
            <a:endParaRPr lang="en-US" dirty="0"/>
          </a:p>
        </p:txBody>
      </p:sp>
    </p:spTree>
    <p:extLst>
      <p:ext uri="{BB962C8B-B14F-4D97-AF65-F5344CB8AC3E}">
        <p14:creationId xmlns:p14="http://schemas.microsoft.com/office/powerpoint/2010/main" val="364402062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1153</TotalTime>
  <Words>6525</Words>
  <Application>Microsoft Office PowerPoint</Application>
  <PresentationFormat>On-screen Show (4:3)</PresentationFormat>
  <Paragraphs>337</Paragraphs>
  <Slides>30</Slides>
  <Notes>27</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Aspect</vt:lpstr>
      <vt:lpstr>Group Project Assignment</vt:lpstr>
      <vt:lpstr>Introduction</vt:lpstr>
      <vt:lpstr> Eggenberger, T., Keller, K., &amp; Locsin, R., (2010) Research Question</vt:lpstr>
      <vt:lpstr>Eggenberger, T., Keller, K., &amp; Locsin, R., (2010) Concepts Analyzed</vt:lpstr>
      <vt:lpstr>Eggenberger, T., Keller, K., &amp; Locsin, R., (2010) Sample Sizes</vt:lpstr>
      <vt:lpstr> Eggenberger, T., Keller, K., &amp; Locsin, R., (2010) Data Collection </vt:lpstr>
      <vt:lpstr>Eggenberger, T., Keller, K., &amp; Locsin, R., (2010) Data Collection</vt:lpstr>
      <vt:lpstr>Eggenberger, T., Keller, K., &amp; Locsin, R., (2010) Article Findings</vt:lpstr>
      <vt:lpstr>Eggenberger, T., Keller, K., &amp; Locsin, R., (2010) Data Analysis</vt:lpstr>
      <vt:lpstr>Eggenberger, T., Keller, K., &amp; Locsin, R., (2010) Author’s Conclusion </vt:lpstr>
      <vt:lpstr>Eggenberger, Keller and Locsin (2010) Secondary Source Use</vt:lpstr>
      <vt:lpstr>Eggenberger, Keller and Locsin (2010) Implication of nursing practice</vt:lpstr>
      <vt:lpstr> Eggenberger, Keller and Locsin (2010) Informed consent process </vt:lpstr>
      <vt:lpstr>Windle, P., Kwan, M., Sibayan, A., Espiritu, C., &amp; Vergara, J. (2006). Research Question  </vt:lpstr>
      <vt:lpstr>Windle, P., Kwan, M., Sibayan, A., Espiritu, C., &amp; Vergara, J. (2006). Independent and Dependent Variables</vt:lpstr>
      <vt:lpstr>Windle, P., Kwan, M., Sibayan, A., Espiritu, C., &amp; Vergara, J. (2006). Sample Sizes </vt:lpstr>
      <vt:lpstr>Windle, P., Kwan, M., Sibayan, A., Espiritu, C., &amp; Vergara, J. (2006). Data Collection </vt:lpstr>
      <vt:lpstr>Windle, P., Kwan, M., Sibayan, A., Espiritu, C., &amp; Vergara, J. (2006).  Article Findings</vt:lpstr>
      <vt:lpstr>Windle, P., Kwan, M., Sibayan, A., Espiritu, C., &amp; Vergara, J. (2006). Author’s Conclusion </vt:lpstr>
      <vt:lpstr>Windle, P., Kwan, M., Sibayan, A., Espiritu, C., &amp; Vergara, J. (2006). Secondary Source Use</vt:lpstr>
      <vt:lpstr>Windle, P., Kwan, M., Sibayan, A., Espiritu, C., &amp; Vergara, J. (2006). Implication of nursing practice</vt:lpstr>
      <vt:lpstr>Windle, P., Kwan, M., Sibayan, A., Espiritu, C., &amp; Vergara, J. (2006). Informed consent process </vt:lpstr>
      <vt:lpstr>Comparisons of Qualitative and Quantitative Research</vt:lpstr>
      <vt:lpstr>Quantitative Research</vt:lpstr>
      <vt:lpstr>Qualitative Research</vt:lpstr>
      <vt:lpstr>Conclusion</vt:lpstr>
      <vt:lpstr>References</vt:lpstr>
      <vt:lpstr>References</vt:lpstr>
      <vt:lpstr>References</vt:lpstr>
      <vt:lpstr>References</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Group Project Assignment</dc:title>
  <dc:creator>Andrea</dc:creator>
  <cp:lastModifiedBy>Andrea</cp:lastModifiedBy>
  <cp:revision>48</cp:revision>
  <dcterms:created xsi:type="dcterms:W3CDTF">2011-09-19T22:58:22Z</dcterms:created>
  <dcterms:modified xsi:type="dcterms:W3CDTF">2011-09-24T17:14:29Z</dcterms:modified>
</cp:coreProperties>
</file>