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59167" autoAdjust="0"/>
  </p:normalViewPr>
  <p:slideViewPr>
    <p:cSldViewPr>
      <p:cViewPr>
        <p:scale>
          <a:sx n="70" d="100"/>
          <a:sy n="70" d="100"/>
        </p:scale>
        <p:origin x="-1158" y="96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252ABA1-7ED3-4E23-AD60-27409CB5910D}" type="datetimeFigureOut">
              <a:rPr lang="en-US" smtClean="0"/>
              <a:pPr/>
              <a:t>9/18/2011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D6031B5-B4D1-4048-BECF-E1E803BCEAC9}"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endParaRPr lang="en-US" baseline="0" dirty="0" smtClean="0">
              <a:latin typeface="Times New Roman" pitchFamily="18" charset="0"/>
              <a:cs typeface="Times New Roman" pitchFamily="18" charset="0"/>
            </a:endParaRPr>
          </a:p>
          <a:p>
            <a:r>
              <a:rPr lang="en-US" baseline="0" dirty="0" smtClean="0">
                <a:latin typeface="Times New Roman" pitchFamily="18" charset="0"/>
                <a:cs typeface="Times New Roman" pitchFamily="18" charset="0"/>
              </a:rPr>
              <a:t>This study has two goals which are to describe how students come to know person being nursed as caring and to explore caring through nursing in an emergent situation through a high fidelity simulator (Eggenberger, Keller, and Locsin, 2010). </a:t>
            </a:r>
          </a:p>
          <a:p>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In</a:t>
            </a:r>
            <a:r>
              <a:rPr lang="en-US" baseline="0" dirty="0" smtClean="0">
                <a:latin typeface="Times New Roman" pitchFamily="18" charset="0"/>
                <a:cs typeface="Times New Roman" pitchFamily="18" charset="0"/>
              </a:rPr>
              <a:t> this Qualitative Study, Eggenberger, Keller, and Locsin (2010) created a </a:t>
            </a:r>
            <a:r>
              <a:rPr lang="en-US" i="1" baseline="0" dirty="0" smtClean="0">
                <a:latin typeface="Times New Roman" pitchFamily="18" charset="0"/>
                <a:cs typeface="Times New Roman" pitchFamily="18" charset="0"/>
              </a:rPr>
              <a:t>focus group </a:t>
            </a:r>
            <a:r>
              <a:rPr lang="en-US" baseline="0" dirty="0" smtClean="0">
                <a:latin typeface="Times New Roman" pitchFamily="18" charset="0"/>
                <a:cs typeface="Times New Roman" pitchFamily="18" charset="0"/>
              </a:rPr>
              <a:t>with participants in the classroom setting. A focus group is created to obtain the participants perspective of a general or narrowed area in a nonthreatening setting that is relative to the study (Burns &amp; Grove, 2010). Focus groups provide homogenous group participants to express their thought, feelings, and behaviors freely (Morrison &amp; Peoples, 1999). They make the individual the main source of information, allowing participants to verbalize and report their thoughts and feelings; the group dynamic generates genuine information (Morrison </a:t>
            </a:r>
            <a:r>
              <a:rPr lang="en-US" baseline="0" dirty="0" smtClean="0">
                <a:latin typeface="Times New Roman" pitchFamily="18" charset="0"/>
                <a:cs typeface="Times New Roman" pitchFamily="18" charset="0"/>
              </a:rPr>
              <a:t>&amp; </a:t>
            </a:r>
            <a:r>
              <a:rPr lang="en-US" baseline="0" dirty="0" smtClean="0">
                <a:latin typeface="Times New Roman" pitchFamily="18" charset="0"/>
                <a:cs typeface="Times New Roman" pitchFamily="18" charset="0"/>
              </a:rPr>
              <a:t>Peoples, 1999). A larger group to interview makes way for generalization and forgotten information can be remembered through a decent facilitator (Morrison &amp; Peoples, 1999). </a:t>
            </a:r>
          </a:p>
          <a:p>
            <a:endParaRPr lang="en-US" baseline="0" dirty="0" smtClean="0">
              <a:latin typeface="Times New Roman" pitchFamily="18" charset="0"/>
              <a:cs typeface="Times New Roman" pitchFamily="18" charset="0"/>
            </a:endParaRPr>
          </a:p>
          <a:p>
            <a:r>
              <a:rPr lang="en-US" baseline="0" dirty="0" smtClean="0">
                <a:latin typeface="Times New Roman" pitchFamily="18" charset="0"/>
                <a:cs typeface="Times New Roman" pitchFamily="18" charset="0"/>
              </a:rPr>
              <a:t>At the beginning of the focus group in the  classroom setting, the moderator introduced the study, explained that participation was purely voluntary, and answered any questions. Next, and emergent situation was created; this represented the learning experience. The participants received the same instructions before each scenario played out. The situation consisted of: faculty participants and students that took the roles of a charge nurse, a physician who responds by telephone, a wife at a bedside table, and a doctoral</a:t>
            </a:r>
          </a:p>
          <a:p>
            <a:r>
              <a:rPr lang="en-US" baseline="0" dirty="0" smtClean="0">
                <a:latin typeface="Times New Roman" pitchFamily="18" charset="0"/>
                <a:cs typeface="Times New Roman" pitchFamily="18" charset="0"/>
              </a:rPr>
              <a:t> student, who provided the voice of the patient, whom is also known as “Mr. Silver” (Eggenberger, et al. 2010). </a:t>
            </a:r>
          </a:p>
          <a:p>
            <a:endParaRPr lang="en-US" baseline="0" dirty="0" smtClean="0">
              <a:latin typeface="Times New Roman" pitchFamily="18" charset="0"/>
              <a:cs typeface="Times New Roman" pitchFamily="18" charset="0"/>
            </a:endParaRPr>
          </a:p>
          <a:p>
            <a:endParaRPr lang="en-US" baseline="0" dirty="0" smtClean="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9D6031B5-B4D1-4048-BECF-E1E803BCEAC9}"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The</a:t>
            </a:r>
            <a:r>
              <a:rPr lang="en-US" baseline="0" dirty="0" smtClean="0"/>
              <a:t> structure of the study was based on three processes. </a:t>
            </a:r>
            <a:endParaRPr lang="en-US" baseline="0" dirty="0" smtClean="0"/>
          </a:p>
          <a:p>
            <a:endParaRPr lang="en-US" baseline="0" dirty="0" smtClean="0"/>
          </a:p>
          <a:p>
            <a:r>
              <a:rPr lang="en-US" baseline="0" dirty="0" smtClean="0"/>
              <a:t>-The first process is </a:t>
            </a:r>
            <a:r>
              <a:rPr lang="en-US" i="1" baseline="0" dirty="0" smtClean="0"/>
              <a:t>briefing</a:t>
            </a:r>
            <a:r>
              <a:rPr lang="en-US" baseline="0" dirty="0" smtClean="0"/>
              <a:t>, which is the teaching experience for the nursing situation. The briefing was given verbally and included the setting for the patient, an overview of the AHA’s guidelines for cardiopulmonary </a:t>
            </a:r>
            <a:r>
              <a:rPr lang="en-US" baseline="0" dirty="0" smtClean="0"/>
              <a:t>resuscitation </a:t>
            </a:r>
            <a:r>
              <a:rPr lang="en-US" baseline="0" dirty="0" smtClean="0"/>
              <a:t>and emergency cardiovascular care, as well as orientation to the crash cart, simulation room, and equipment(computerized simulation technology) (Eggenberger, et al. 2010). </a:t>
            </a:r>
          </a:p>
          <a:p>
            <a:endParaRPr lang="en-US" baseline="0" dirty="0" smtClean="0"/>
          </a:p>
          <a:p>
            <a:r>
              <a:rPr lang="en-US" baseline="0" dirty="0" smtClean="0"/>
              <a:t>-</a:t>
            </a:r>
            <a:r>
              <a:rPr lang="en-US" i="1" baseline="0" dirty="0" smtClean="0"/>
              <a:t>Encountering</a:t>
            </a:r>
            <a:r>
              <a:rPr lang="en-US" baseline="0" dirty="0" smtClean="0"/>
              <a:t> is the actual experience of the scenario. The encountering that took place in this nursing situation focused on a male patient, “Mr. Silver”, who was experiencing chest pain and a deteriorating condition (Eggenberger, et al. 2010). The participants were to respond to his conditions as well as his wife who was present in the room with CPR, pharmacological intervention, and defibrillation (Eggenberger, et al. 2010). (Those students not involved in the simulation observed and participated in the computerized technology until it was their turn) (Eggenberger, et al. 2010). </a:t>
            </a:r>
          </a:p>
          <a:p>
            <a:endParaRPr lang="en-US" baseline="0" dirty="0" smtClean="0"/>
          </a:p>
          <a:p>
            <a:r>
              <a:rPr lang="en-US" baseline="0" dirty="0" smtClean="0"/>
              <a:t>-</a:t>
            </a:r>
            <a:r>
              <a:rPr lang="en-US" i="1" baseline="0" dirty="0" smtClean="0"/>
              <a:t>Debriefing  </a:t>
            </a:r>
            <a:r>
              <a:rPr lang="en-US" i="0" baseline="0" dirty="0" smtClean="0"/>
              <a:t>is the process of sharing information after a study is conducted. Debriefing took place in two stages and allowed for the participants to share their experience so they could together understand the caring nursing between the nurse and the nursed. </a:t>
            </a:r>
          </a:p>
          <a:p>
            <a:r>
              <a:rPr lang="en-US" i="0" baseline="0" dirty="0" smtClean="0"/>
              <a:t>-After the simulation was conducted and before leaving the room, the participants in the group was led through a short </a:t>
            </a:r>
            <a:r>
              <a:rPr lang="en-US" i="0" baseline="0" dirty="0" smtClean="0"/>
              <a:t>discussion </a:t>
            </a:r>
            <a:r>
              <a:rPr lang="en-US" i="0" baseline="0" dirty="0" smtClean="0"/>
              <a:t>and also reflected about their experience in the “clinical” setting (Eggenberger, et al. 2010). The second part of the debriefing included all three clinical groups coming together to reflect on experiences. Here they spoke about how they came to know the person being cared for (“Mr. Silver”)  and how caring was expressed using the high fidelity simulator (Eggenberger, et al. 2010). </a:t>
            </a:r>
          </a:p>
          <a:p>
            <a:endParaRPr lang="en-US" i="0" baseline="0" dirty="0" smtClean="0"/>
          </a:p>
          <a:p>
            <a:r>
              <a:rPr lang="en-US" i="0" baseline="0" dirty="0" smtClean="0"/>
              <a:t>A few sample questions discussed in the debriefing included: </a:t>
            </a:r>
          </a:p>
          <a:p>
            <a:r>
              <a:rPr lang="en-US" i="0" baseline="0" dirty="0" smtClean="0"/>
              <a:t>How did you come to know the person being nursed? </a:t>
            </a:r>
          </a:p>
          <a:p>
            <a:r>
              <a:rPr lang="en-US" i="0" baseline="0" dirty="0" smtClean="0"/>
              <a:t>What nursing interventions were grounded in caring?</a:t>
            </a:r>
          </a:p>
          <a:p>
            <a:r>
              <a:rPr lang="en-US" i="0" baseline="0" dirty="0" smtClean="0"/>
              <a:t>How does studying nursing in this situation enhance your competencies in caring? </a:t>
            </a:r>
          </a:p>
          <a:p>
            <a:r>
              <a:rPr lang="en-US" i="0" baseline="0" dirty="0" smtClean="0"/>
              <a:t>(Eggenberger, et al. 2010). </a:t>
            </a:r>
          </a:p>
          <a:p>
            <a:endParaRPr lang="en-US" i="0" baseline="0" dirty="0" smtClean="0"/>
          </a:p>
          <a:p>
            <a:r>
              <a:rPr lang="en-US" i="0" baseline="0" dirty="0" smtClean="0"/>
              <a:t>Focus group discussions were </a:t>
            </a:r>
            <a:r>
              <a:rPr lang="en-US" i="0" baseline="0" dirty="0" smtClean="0"/>
              <a:t>audio taped </a:t>
            </a:r>
            <a:r>
              <a:rPr lang="en-US" i="0" baseline="0" dirty="0" smtClean="0"/>
              <a:t>and transcribed. </a:t>
            </a:r>
          </a:p>
          <a:p>
            <a:endParaRPr lang="en-US" baseline="0" dirty="0" smtClean="0"/>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9D6031B5-B4D1-4048-BECF-E1E803BCEAC9}"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Researchers identified</a:t>
            </a:r>
            <a:r>
              <a:rPr lang="en-US" baseline="0" dirty="0" smtClean="0"/>
              <a:t> data (transcribed and audio taped) that clearly described the students grounding actions in nursing in their emergent situation (Eggenberger, et al. 2010). </a:t>
            </a:r>
          </a:p>
          <a:p>
            <a:endParaRPr lang="en-US" baseline="0" dirty="0" smtClean="0"/>
          </a:p>
          <a:p>
            <a:r>
              <a:rPr lang="en-US" dirty="0" smtClean="0"/>
              <a:t>Immersion in data is used frequently</a:t>
            </a:r>
            <a:r>
              <a:rPr lang="en-US" baseline="0" dirty="0" smtClean="0"/>
              <a:t> in </a:t>
            </a:r>
            <a:r>
              <a:rPr lang="en-US" dirty="0" smtClean="0"/>
              <a:t>qualitative</a:t>
            </a:r>
            <a:r>
              <a:rPr lang="en-US" baseline="0" dirty="0" smtClean="0"/>
              <a:t> phenomenological studies (Burns &amp; Grove, 2010). The researchers became familiar with the data they collected by: reviewing notes and transcripts, recalling observations and experiences, listening to the tapes several times, and viewing the video tapes (Burns &amp; Grove, 2010). The premise is that through immersion in data of this kind leads to more than just words, rather feelings, emphasis and nonverbal communication. </a:t>
            </a:r>
          </a:p>
          <a:p>
            <a:endParaRPr lang="en-US" baseline="0" dirty="0" smtClean="0"/>
          </a:p>
        </p:txBody>
      </p:sp>
      <p:sp>
        <p:nvSpPr>
          <p:cNvPr id="4" name="Slide Number Placeholder 3"/>
          <p:cNvSpPr>
            <a:spLocks noGrp="1"/>
          </p:cNvSpPr>
          <p:nvPr>
            <p:ph type="sldNum" sz="quarter" idx="10"/>
          </p:nvPr>
        </p:nvSpPr>
        <p:spPr/>
        <p:txBody>
          <a:bodyPr/>
          <a:lstStyle/>
          <a:p>
            <a:fld id="{9D6031B5-B4D1-4048-BECF-E1E803BCEAC9}"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lvl="1" algn="l">
              <a:buFont typeface="Arial" pitchFamily="34" charset="0"/>
              <a:buChar char="•"/>
            </a:pPr>
            <a:r>
              <a:rPr lang="en-US" dirty="0" smtClean="0"/>
              <a:t>Themes</a:t>
            </a:r>
            <a:r>
              <a:rPr lang="en-US" baseline="0" dirty="0" smtClean="0"/>
              <a:t> that emerged from the data collected were k</a:t>
            </a:r>
            <a:r>
              <a:rPr lang="en-US" sz="2000" dirty="0" smtClean="0">
                <a:latin typeface="Times New Roman" pitchFamily="18" charset="0"/>
                <a:cs typeface="Times New Roman" pitchFamily="18" charset="0"/>
              </a:rPr>
              <a:t>nowing persons through descriptions from significant others,</a:t>
            </a:r>
            <a:r>
              <a:rPr lang="en-US" sz="2000" baseline="0" dirty="0" smtClean="0">
                <a:latin typeface="Times New Roman" pitchFamily="18" charset="0"/>
                <a:cs typeface="Times New Roman" pitchFamily="18" charset="0"/>
              </a:rPr>
              <a:t> u</a:t>
            </a:r>
            <a:r>
              <a:rPr lang="en-US" sz="2000" dirty="0" smtClean="0">
                <a:latin typeface="Times New Roman" pitchFamily="18" charset="0"/>
                <a:cs typeface="Times New Roman" pitchFamily="18" charset="0"/>
              </a:rPr>
              <a:t>tilizing ways of knowing in nursing,</a:t>
            </a:r>
            <a:r>
              <a:rPr lang="en-US" sz="2000" baseline="0" dirty="0" smtClean="0">
                <a:latin typeface="Times New Roman" pitchFamily="18" charset="0"/>
                <a:cs typeface="Times New Roman" pitchFamily="18" charset="0"/>
              </a:rPr>
              <a:t> and i</a:t>
            </a:r>
            <a:r>
              <a:rPr lang="en-US" sz="2000" dirty="0" smtClean="0">
                <a:latin typeface="Times New Roman" pitchFamily="18" charset="0"/>
                <a:cs typeface="Times New Roman" pitchFamily="18" charset="0"/>
              </a:rPr>
              <a:t>dentifying nursing calls and responses. </a:t>
            </a:r>
          </a:p>
          <a:p>
            <a:pPr lvl="1" algn="l">
              <a:buFont typeface="Arial" pitchFamily="34" charset="0"/>
              <a:buChar char="•"/>
            </a:pPr>
            <a:endParaRPr lang="en-US" sz="2000" dirty="0" smtClean="0">
              <a:latin typeface="Times New Roman" pitchFamily="18" charset="0"/>
              <a:cs typeface="Times New Roman" pitchFamily="18" charset="0"/>
            </a:endParaRPr>
          </a:p>
          <a:p>
            <a:pPr lvl="1" algn="l">
              <a:buFont typeface="Arial" pitchFamily="34" charset="0"/>
              <a:buChar char="•"/>
            </a:pPr>
            <a:r>
              <a:rPr lang="en-US" sz="2000" dirty="0" smtClean="0">
                <a:latin typeface="Times New Roman" pitchFamily="18" charset="0"/>
                <a:cs typeface="Times New Roman" pitchFamily="18" charset="0"/>
              </a:rPr>
              <a:t>Evidence</a:t>
            </a:r>
            <a:r>
              <a:rPr lang="en-US" sz="2000" baseline="0" dirty="0" smtClean="0">
                <a:latin typeface="Times New Roman" pitchFamily="18" charset="0"/>
                <a:cs typeface="Times New Roman" pitchFamily="18" charset="0"/>
              </a:rPr>
              <a:t> collected on </a:t>
            </a:r>
            <a:r>
              <a:rPr lang="en-US" sz="2000" i="1" baseline="0" dirty="0" smtClean="0">
                <a:latin typeface="Times New Roman" pitchFamily="18" charset="0"/>
                <a:cs typeface="Times New Roman" pitchFamily="18" charset="0"/>
              </a:rPr>
              <a:t>knowing</a:t>
            </a:r>
            <a:r>
              <a:rPr lang="en-US" sz="2000" baseline="0" dirty="0" smtClean="0">
                <a:latin typeface="Times New Roman" pitchFamily="18" charset="0"/>
                <a:cs typeface="Times New Roman" pitchFamily="18" charset="0"/>
              </a:rPr>
              <a:t>: </a:t>
            </a:r>
          </a:p>
          <a:p>
            <a:pPr lvl="2" algn="l">
              <a:buFont typeface="Arial" pitchFamily="34" charset="0"/>
              <a:buChar char="•"/>
            </a:pPr>
            <a:r>
              <a:rPr lang="en-US" sz="2000" baseline="0" dirty="0" smtClean="0">
                <a:latin typeface="Times New Roman" pitchFamily="18" charset="0"/>
                <a:cs typeface="Times New Roman" pitchFamily="18" charset="0"/>
              </a:rPr>
              <a:t>Participants  </a:t>
            </a:r>
            <a:r>
              <a:rPr lang="en-US" sz="2000" baseline="0" dirty="0" smtClean="0">
                <a:latin typeface="Times New Roman" pitchFamily="18" charset="0"/>
                <a:cs typeface="Times New Roman" pitchFamily="18" charset="0"/>
              </a:rPr>
              <a:t>described “knowing the patient” through the patient’s </a:t>
            </a:r>
            <a:r>
              <a:rPr lang="en-US" sz="2000" baseline="0" dirty="0" smtClean="0">
                <a:latin typeface="Times New Roman" pitchFamily="18" charset="0"/>
                <a:cs typeface="Times New Roman" pitchFamily="18" charset="0"/>
              </a:rPr>
              <a:t>wife (</a:t>
            </a:r>
            <a:r>
              <a:rPr lang="en-US" sz="2000" baseline="0" dirty="0" err="1" smtClean="0">
                <a:latin typeface="Times New Roman" pitchFamily="18" charset="0"/>
                <a:cs typeface="Times New Roman" pitchFamily="18" charset="0"/>
              </a:rPr>
              <a:t>Eggenberber</a:t>
            </a:r>
            <a:r>
              <a:rPr lang="en-US" sz="2000" baseline="0" dirty="0" smtClean="0">
                <a:latin typeface="Times New Roman" pitchFamily="18" charset="0"/>
                <a:cs typeface="Times New Roman" pitchFamily="18" charset="0"/>
              </a:rPr>
              <a:t>, et al. 2010). </a:t>
            </a:r>
            <a:r>
              <a:rPr lang="en-US" sz="2000" baseline="0" dirty="0" smtClean="0">
                <a:latin typeface="Times New Roman" pitchFamily="18" charset="0"/>
                <a:cs typeface="Times New Roman" pitchFamily="18" charset="0"/>
              </a:rPr>
              <a:t>The patient and the wife became an entity and allowed the participant to care for both of them. According to the participants, the wife and the patient relied on each other, communicated with each other and knew each others limits (wife for “Mr. Silver</a:t>
            </a:r>
            <a:r>
              <a:rPr lang="en-US" sz="2000" baseline="0" dirty="0" smtClean="0">
                <a:latin typeface="Times New Roman" pitchFamily="18" charset="0"/>
                <a:cs typeface="Times New Roman" pitchFamily="18" charset="0"/>
              </a:rPr>
              <a:t>”) (Eggenberger, et al. 2010). </a:t>
            </a:r>
            <a:r>
              <a:rPr lang="en-US" sz="2000" baseline="0" dirty="0" smtClean="0">
                <a:latin typeface="Times New Roman" pitchFamily="18" charset="0"/>
                <a:cs typeface="Times New Roman" pitchFamily="18" charset="0"/>
              </a:rPr>
              <a:t>The participants came to know not only the patient, but the wife as well, and aimed to take care of both of </a:t>
            </a:r>
            <a:r>
              <a:rPr lang="en-US" sz="2000" baseline="0" dirty="0" smtClean="0">
                <a:latin typeface="Times New Roman" pitchFamily="18" charset="0"/>
                <a:cs typeface="Times New Roman" pitchFamily="18" charset="0"/>
              </a:rPr>
              <a:t>them (Eggenberger, et </a:t>
            </a:r>
            <a:endParaRPr lang="en-US" sz="2000" baseline="0" dirty="0" smtClean="0">
              <a:latin typeface="Times New Roman" pitchFamily="18" charset="0"/>
              <a:cs typeface="Times New Roman" pitchFamily="18" charset="0"/>
            </a:endParaRPr>
          </a:p>
          <a:p>
            <a:pPr lvl="2" algn="l">
              <a:buFont typeface="Arial" pitchFamily="34" charset="0"/>
              <a:buNone/>
            </a:pPr>
            <a:endParaRPr lang="en-US" sz="2000" baseline="0" dirty="0" smtClean="0">
              <a:latin typeface="Times New Roman" pitchFamily="18" charset="0"/>
              <a:cs typeface="Times New Roman" pitchFamily="18" charset="0"/>
            </a:endParaRPr>
          </a:p>
          <a:p>
            <a:pPr lvl="2" algn="l">
              <a:buFont typeface="Arial" pitchFamily="34" charset="0"/>
              <a:buChar char="•"/>
            </a:pPr>
            <a:r>
              <a:rPr lang="en-US" sz="2000" baseline="0" dirty="0" smtClean="0">
                <a:latin typeface="Times New Roman" pitchFamily="18" charset="0"/>
                <a:cs typeface="Times New Roman" pitchFamily="18" charset="0"/>
              </a:rPr>
              <a:t>Evidence on </a:t>
            </a:r>
            <a:r>
              <a:rPr lang="en-US" sz="2000" i="1" baseline="0" dirty="0" smtClean="0">
                <a:latin typeface="Times New Roman" pitchFamily="18" charset="0"/>
                <a:cs typeface="Times New Roman" pitchFamily="18" charset="0"/>
              </a:rPr>
              <a:t>ways of knowing</a:t>
            </a:r>
            <a:r>
              <a:rPr lang="en-US" sz="2000" baseline="0" dirty="0" smtClean="0">
                <a:latin typeface="Times New Roman" pitchFamily="18" charset="0"/>
                <a:cs typeface="Times New Roman" pitchFamily="18" charset="0"/>
              </a:rPr>
              <a:t>:</a:t>
            </a:r>
          </a:p>
          <a:p>
            <a:pPr marL="1371600" marR="0" lvl="3"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2000" dirty="0" smtClean="0"/>
              <a:t>Supporting</a:t>
            </a:r>
            <a:r>
              <a:rPr lang="en-US" sz="2000" baseline="0" dirty="0" smtClean="0"/>
              <a:t> evidence in this study resemble themes related to Carper’s fundamental patterns of knowing in nursing and include: empirical, aesthetic, ethical and personal (Eggenberger, et al. 2010). </a:t>
            </a:r>
            <a:endParaRPr lang="en-US" sz="2000" baseline="0" dirty="0" smtClean="0">
              <a:latin typeface="Times New Roman" pitchFamily="18" charset="0"/>
              <a:cs typeface="Times New Roman" pitchFamily="18" charset="0"/>
            </a:endParaRPr>
          </a:p>
          <a:p>
            <a:pPr lvl="2" algn="l">
              <a:buFont typeface="Arial" pitchFamily="34" charset="0"/>
              <a:buChar char="•"/>
            </a:pPr>
            <a:endParaRPr lang="en-US" sz="2000" baseline="0" dirty="0" smtClean="0">
              <a:latin typeface="Times New Roman" pitchFamily="18" charset="0"/>
              <a:cs typeface="Times New Roman" pitchFamily="18" charset="0"/>
            </a:endParaRPr>
          </a:p>
          <a:p>
            <a:pPr lvl="3" algn="l">
              <a:buFont typeface="Arial" pitchFamily="34" charset="0"/>
              <a:buChar char="•"/>
            </a:pPr>
            <a:r>
              <a:rPr lang="en-US" sz="2000" baseline="0" dirty="0" smtClean="0">
                <a:latin typeface="Times New Roman" pitchFamily="18" charset="0"/>
                <a:cs typeface="Times New Roman" pitchFamily="18" charset="0"/>
              </a:rPr>
              <a:t>Empirical knowing </a:t>
            </a:r>
            <a:endParaRPr lang="en-US" sz="2000" baseline="0" dirty="0" smtClean="0">
              <a:latin typeface="Times New Roman" pitchFamily="18" charset="0"/>
              <a:cs typeface="Times New Roman" pitchFamily="18" charset="0"/>
            </a:endParaRPr>
          </a:p>
          <a:p>
            <a:pPr lvl="4" algn="l">
              <a:buFont typeface="Arial" pitchFamily="34" charset="0"/>
              <a:buChar char="•"/>
            </a:pPr>
            <a:r>
              <a:rPr lang="en-US" sz="2000" baseline="0" dirty="0" smtClean="0">
                <a:latin typeface="Times New Roman" pitchFamily="18" charset="0"/>
                <a:cs typeface="Times New Roman" pitchFamily="18" charset="0"/>
              </a:rPr>
              <a:t>“Knowing what medicines, what to look for. . “ (Eggenberger, et al. 2010, p. 26). </a:t>
            </a:r>
            <a:endParaRPr lang="en-US" sz="2000" baseline="0" dirty="0" smtClean="0">
              <a:latin typeface="Times New Roman" pitchFamily="18" charset="0"/>
              <a:cs typeface="Times New Roman" pitchFamily="18" charset="0"/>
            </a:endParaRPr>
          </a:p>
          <a:p>
            <a:pPr lvl="3" algn="l">
              <a:buFont typeface="Arial" pitchFamily="34" charset="0"/>
              <a:buChar char="•"/>
            </a:pPr>
            <a:endParaRPr lang="en-US" sz="2000" baseline="0" dirty="0" smtClean="0">
              <a:latin typeface="Times New Roman" pitchFamily="18" charset="0"/>
              <a:cs typeface="Times New Roman" pitchFamily="18" charset="0"/>
            </a:endParaRPr>
          </a:p>
          <a:p>
            <a:pPr lvl="3" algn="l">
              <a:buFont typeface="Arial" pitchFamily="34" charset="0"/>
              <a:buChar char="•"/>
            </a:pPr>
            <a:r>
              <a:rPr lang="en-US" sz="2000" baseline="0" dirty="0" smtClean="0">
                <a:latin typeface="Times New Roman" pitchFamily="18" charset="0"/>
                <a:cs typeface="Times New Roman" pitchFamily="18" charset="0"/>
              </a:rPr>
              <a:t>Aesthetic knowing </a:t>
            </a:r>
          </a:p>
          <a:p>
            <a:pPr lvl="4" algn="l">
              <a:buFont typeface="Arial" pitchFamily="34" charset="0"/>
              <a:buChar char="•"/>
            </a:pPr>
            <a:r>
              <a:rPr lang="en-US" sz="2000" baseline="0" dirty="0" smtClean="0">
                <a:latin typeface="Times New Roman" pitchFamily="18" charset="0"/>
                <a:cs typeface="Times New Roman" pitchFamily="18" charset="0"/>
              </a:rPr>
              <a:t>‘You are just trying to sort of synthesize </a:t>
            </a:r>
            <a:r>
              <a:rPr lang="en-US" sz="2000" baseline="0" dirty="0" smtClean="0">
                <a:latin typeface="Times New Roman" pitchFamily="18" charset="0"/>
                <a:cs typeface="Times New Roman" pitchFamily="18" charset="0"/>
              </a:rPr>
              <a:t>everything together, etc” (Eggenberger, et al. 2010, p. 26). </a:t>
            </a:r>
            <a:endParaRPr lang="en-US" sz="2000" baseline="0" dirty="0" smtClean="0">
              <a:latin typeface="Times New Roman" pitchFamily="18" charset="0"/>
              <a:cs typeface="Times New Roman" pitchFamily="18" charset="0"/>
            </a:endParaRPr>
          </a:p>
          <a:p>
            <a:pPr lvl="3" algn="l">
              <a:buFont typeface="Arial" pitchFamily="34" charset="0"/>
              <a:buChar char="•"/>
            </a:pPr>
            <a:endParaRPr lang="en-US" sz="2000" baseline="0" dirty="0" smtClean="0">
              <a:latin typeface="Times New Roman" pitchFamily="18" charset="0"/>
              <a:cs typeface="Times New Roman" pitchFamily="18" charset="0"/>
            </a:endParaRPr>
          </a:p>
          <a:p>
            <a:pPr lvl="3" algn="l">
              <a:buFont typeface="Arial" pitchFamily="34" charset="0"/>
              <a:buChar char="•"/>
            </a:pPr>
            <a:r>
              <a:rPr lang="en-US" sz="2000" baseline="0" dirty="0" smtClean="0">
                <a:latin typeface="Times New Roman" pitchFamily="18" charset="0"/>
                <a:cs typeface="Times New Roman" pitchFamily="18" charset="0"/>
              </a:rPr>
              <a:t>Personal knowing</a:t>
            </a:r>
          </a:p>
          <a:p>
            <a:pPr marL="1828800" marR="0" lvl="4" indent="0" algn="l" defTabSz="914400" rtl="0" eaLnBrk="1" fontAlgn="auto" latinLnBrk="0" hangingPunct="1">
              <a:lnSpc>
                <a:spcPct val="100000"/>
              </a:lnSpc>
              <a:spcBef>
                <a:spcPts val="0"/>
              </a:spcBef>
              <a:spcAft>
                <a:spcPts val="0"/>
              </a:spcAft>
              <a:buClrTx/>
              <a:buSzTx/>
              <a:buFont typeface="Arial" pitchFamily="34" charset="0"/>
              <a:buNone/>
              <a:tabLst/>
              <a:defRPr/>
            </a:pPr>
            <a:r>
              <a:rPr lang="en-US" sz="2000" baseline="0" dirty="0" smtClean="0">
                <a:latin typeface="Times New Roman" pitchFamily="18" charset="0"/>
                <a:cs typeface="Times New Roman" pitchFamily="18" charset="0"/>
              </a:rPr>
              <a:t>“You become very interconnected with this other person in caring for them and wanted to help them” </a:t>
            </a:r>
            <a:r>
              <a:rPr lang="en-US" sz="2000" baseline="0" dirty="0" smtClean="0">
                <a:latin typeface="Times New Roman" pitchFamily="18" charset="0"/>
                <a:cs typeface="Times New Roman" pitchFamily="18" charset="0"/>
              </a:rPr>
              <a:t>(Eggenberger, et al. 2010, p. 26). </a:t>
            </a:r>
            <a:endParaRPr lang="en-US" sz="2000" baseline="0" dirty="0" smtClean="0">
              <a:latin typeface="Times New Roman" pitchFamily="18" charset="0"/>
              <a:cs typeface="Times New Roman" pitchFamily="18" charset="0"/>
            </a:endParaRPr>
          </a:p>
          <a:p>
            <a:pPr lvl="4" algn="l">
              <a:buFont typeface="Arial" pitchFamily="34" charset="0"/>
              <a:buNone/>
            </a:pPr>
            <a:endParaRPr lang="en-US" sz="2000" baseline="0" dirty="0" smtClean="0">
              <a:latin typeface="Times New Roman" pitchFamily="18" charset="0"/>
              <a:cs typeface="Times New Roman" pitchFamily="18" charset="0"/>
            </a:endParaRPr>
          </a:p>
          <a:p>
            <a:pPr lvl="3" algn="l">
              <a:buFont typeface="Arial" pitchFamily="34" charset="0"/>
              <a:buChar char="•"/>
            </a:pPr>
            <a:r>
              <a:rPr lang="en-US" sz="2000" baseline="0" dirty="0" smtClean="0">
                <a:latin typeface="Times New Roman" pitchFamily="18" charset="0"/>
                <a:cs typeface="Times New Roman" pitchFamily="18" charset="0"/>
              </a:rPr>
              <a:t>Ethical knowing</a:t>
            </a:r>
          </a:p>
          <a:p>
            <a:pPr lvl="4" algn="l">
              <a:buFont typeface="Arial" pitchFamily="34" charset="0"/>
              <a:buChar char="•"/>
            </a:pPr>
            <a:r>
              <a:rPr lang="en-US" sz="2000" baseline="0" dirty="0" smtClean="0">
                <a:latin typeface="Times New Roman" pitchFamily="18" charset="0"/>
                <a:cs typeface="Times New Roman" pitchFamily="18" charset="0"/>
              </a:rPr>
              <a:t>“Respecting his rights, the family’s </a:t>
            </a:r>
            <a:r>
              <a:rPr lang="en-US" sz="2000" baseline="0" dirty="0" smtClean="0">
                <a:latin typeface="Times New Roman" pitchFamily="18" charset="0"/>
                <a:cs typeface="Times New Roman" pitchFamily="18" charset="0"/>
              </a:rPr>
              <a:t>rights” (Eggenberger, et al. 2010, p. 26). </a:t>
            </a:r>
          </a:p>
          <a:p>
            <a:pPr lvl="4" algn="l">
              <a:buFont typeface="Arial" pitchFamily="34" charset="0"/>
              <a:buChar char="•"/>
            </a:pPr>
            <a:endParaRPr lang="en-US" sz="2000" baseline="0" dirty="0" smtClean="0">
              <a:latin typeface="Times New Roman" pitchFamily="18" charset="0"/>
              <a:cs typeface="Times New Roman" pitchFamily="18" charset="0"/>
            </a:endParaRPr>
          </a:p>
          <a:p>
            <a:pPr lvl="4" algn="l">
              <a:buFont typeface="Arial" pitchFamily="34" charset="0"/>
              <a:buChar char="•"/>
            </a:pPr>
            <a:endParaRPr lang="en-US" sz="2000" baseline="0" dirty="0" smtClean="0">
              <a:latin typeface="Times New Roman" pitchFamily="18" charset="0"/>
              <a:cs typeface="Times New Roman" pitchFamily="18" charset="0"/>
            </a:endParaRPr>
          </a:p>
          <a:p>
            <a:pPr lvl="4" algn="l">
              <a:buFont typeface="Arial" pitchFamily="34" charset="0"/>
              <a:buChar char="•"/>
            </a:pPr>
            <a:r>
              <a:rPr lang="en-US" sz="2000" baseline="0" dirty="0" smtClean="0">
                <a:latin typeface="Times New Roman" pitchFamily="18" charset="0"/>
                <a:cs typeface="Times New Roman" pitchFamily="18" charset="0"/>
              </a:rPr>
              <a:t>Evidence on </a:t>
            </a:r>
            <a:r>
              <a:rPr lang="en-US" sz="2000" i="1" baseline="0" dirty="0" smtClean="0">
                <a:latin typeface="Times New Roman" pitchFamily="18" charset="0"/>
                <a:cs typeface="Times New Roman" pitchFamily="18" charset="0"/>
              </a:rPr>
              <a:t>Nursing Calls and Responses</a:t>
            </a:r>
          </a:p>
          <a:p>
            <a:pPr lvl="5" algn="l">
              <a:buFont typeface="Arial" pitchFamily="34" charset="0"/>
              <a:buChar char="•"/>
            </a:pPr>
            <a:r>
              <a:rPr lang="en-US" sz="2000" baseline="0" dirty="0" smtClean="0">
                <a:latin typeface="Times New Roman" pitchFamily="18" charset="0"/>
                <a:cs typeface="Times New Roman" pitchFamily="18" charset="0"/>
              </a:rPr>
              <a:t>Included patient’s needs for nurse to be fully present in the moment with him, engage in relationship with the wife, and to offer hope (Eggenberger, et al. 2010). </a:t>
            </a:r>
          </a:p>
          <a:p>
            <a:pPr lvl="5" algn="l">
              <a:buFont typeface="Arial" pitchFamily="34" charset="0"/>
              <a:buChar char="•"/>
            </a:pPr>
            <a:r>
              <a:rPr lang="en-US" sz="2000" baseline="0" dirty="0" smtClean="0">
                <a:latin typeface="Times New Roman" pitchFamily="18" charset="0"/>
                <a:cs typeface="Times New Roman" pitchFamily="18" charset="0"/>
              </a:rPr>
              <a:t>Being present with the other: Included listening, supporting, and comforting (Eggenberger, et al. 2010). </a:t>
            </a:r>
          </a:p>
          <a:p>
            <a:pPr lvl="5" algn="l">
              <a:buFont typeface="Arial" pitchFamily="34" charset="0"/>
              <a:buChar char="•"/>
            </a:pPr>
            <a:r>
              <a:rPr lang="en-US" sz="2000" baseline="0" dirty="0" smtClean="0">
                <a:latin typeface="Times New Roman" pitchFamily="18" charset="0"/>
                <a:cs typeface="Times New Roman" pitchFamily="18" charset="0"/>
              </a:rPr>
              <a:t>Trying to help each other out</a:t>
            </a:r>
          </a:p>
          <a:p>
            <a:pPr lvl="6" algn="l">
              <a:buFont typeface="Arial" pitchFamily="34" charset="0"/>
              <a:buChar char="•"/>
            </a:pPr>
            <a:r>
              <a:rPr lang="en-US" sz="2000" baseline="0" dirty="0" smtClean="0">
                <a:latin typeface="Times New Roman" pitchFamily="18" charset="0"/>
                <a:cs typeface="Times New Roman" pitchFamily="18" charset="0"/>
              </a:rPr>
              <a:t>“I had peers around to help me critically think” (Eggenberger, et al. 2010, pg 27). </a:t>
            </a:r>
          </a:p>
          <a:p>
            <a:pPr lvl="6" algn="l">
              <a:buFont typeface="Arial" pitchFamily="34" charset="0"/>
              <a:buChar char="•"/>
            </a:pPr>
            <a:r>
              <a:rPr lang="en-US" sz="2000" baseline="0" dirty="0" smtClean="0">
                <a:latin typeface="Times New Roman" pitchFamily="18" charset="0"/>
                <a:cs typeface="Times New Roman" pitchFamily="18" charset="0"/>
              </a:rPr>
              <a:t>“We were paying attention to each other . . . Trying to learn how to coordinate our activities.” </a:t>
            </a:r>
          </a:p>
          <a:p>
            <a:pPr lvl="6" algn="l">
              <a:buFont typeface="Arial" pitchFamily="34" charset="0"/>
              <a:buChar char="•"/>
            </a:pPr>
            <a:r>
              <a:rPr lang="en-US" sz="2000" baseline="0" dirty="0" smtClean="0">
                <a:latin typeface="Times New Roman" pitchFamily="18" charset="0"/>
                <a:cs typeface="Times New Roman" pitchFamily="18" charset="0"/>
              </a:rPr>
              <a:t>Anthropomorphizing: Bringing the mannequin to life represented proper simulation</a:t>
            </a:r>
          </a:p>
          <a:p>
            <a:pPr lvl="7" algn="l">
              <a:buFont typeface="Arial" pitchFamily="34" charset="0"/>
              <a:buNone/>
            </a:pPr>
            <a:r>
              <a:rPr lang="en-US" sz="2000" baseline="0" dirty="0" smtClean="0">
                <a:latin typeface="Times New Roman" pitchFamily="18" charset="0"/>
                <a:cs typeface="Times New Roman" pitchFamily="18" charset="0"/>
              </a:rPr>
              <a:t>-“His genitals were completely exposed to everyone, and I just lifted the covers up so that he had dignity” (Eggenberger, et al. 2010, p. 27). </a:t>
            </a:r>
          </a:p>
          <a:p>
            <a:pPr lvl="7" algn="l">
              <a:buFont typeface="Arial" pitchFamily="34" charset="0"/>
              <a:buChar char="•"/>
            </a:pPr>
            <a:r>
              <a:rPr lang="en-US" sz="2000" baseline="0" dirty="0" smtClean="0">
                <a:latin typeface="Times New Roman" pitchFamily="18" charset="0"/>
                <a:cs typeface="Times New Roman" pitchFamily="18" charset="0"/>
              </a:rPr>
              <a:t>Prioritizing care safety</a:t>
            </a:r>
          </a:p>
          <a:p>
            <a:pPr lvl="8" algn="l">
              <a:buFont typeface="Arial" pitchFamily="34" charset="0"/>
              <a:buChar char="•"/>
            </a:pPr>
            <a:r>
              <a:rPr lang="en-US" sz="2000" baseline="0" dirty="0" smtClean="0">
                <a:latin typeface="Times New Roman" pitchFamily="18" charset="0"/>
                <a:cs typeface="Times New Roman" pitchFamily="18" charset="0"/>
              </a:rPr>
              <a:t>“Saving the patient” and “thinking out loud” (Eggenberger, et al. 2010, p 27). </a:t>
            </a:r>
          </a:p>
          <a:p>
            <a:pPr lvl="8" algn="l">
              <a:buFont typeface="Arial" pitchFamily="34" charset="0"/>
              <a:buChar char="•"/>
            </a:pPr>
            <a:endParaRPr lang="en-US" sz="2000" baseline="0" dirty="0" smtClean="0">
              <a:latin typeface="Times New Roman" pitchFamily="18" charset="0"/>
              <a:cs typeface="Times New Roman" pitchFamily="18" charset="0"/>
            </a:endParaRPr>
          </a:p>
          <a:p>
            <a:pPr lvl="8" algn="l">
              <a:buFont typeface="Arial" pitchFamily="34" charset="0"/>
              <a:buChar char="•"/>
            </a:pPr>
            <a:r>
              <a:rPr lang="en-US" sz="2000" baseline="0" dirty="0" smtClean="0">
                <a:latin typeface="Times New Roman" pitchFamily="18" charset="0"/>
                <a:cs typeface="Times New Roman" pitchFamily="18" charset="0"/>
              </a:rPr>
              <a:t>Through these examples and supporting evidence, the researchers were able to see that the two goals for the study on knowing the person they were caring for and caring for a patient during the simulation was reached. Three themes emerged from the observations and supporting evidence, and strengthens the necessary practice for use of simulation technology as well as emergent situations in nursing. </a:t>
            </a:r>
          </a:p>
        </p:txBody>
      </p:sp>
      <p:sp>
        <p:nvSpPr>
          <p:cNvPr id="4" name="Slide Number Placeholder 3"/>
          <p:cNvSpPr>
            <a:spLocks noGrp="1"/>
          </p:cNvSpPr>
          <p:nvPr>
            <p:ph type="sldNum" sz="quarter" idx="10"/>
          </p:nvPr>
        </p:nvSpPr>
        <p:spPr/>
        <p:txBody>
          <a:bodyPr/>
          <a:lstStyle/>
          <a:p>
            <a:fld id="{9D6031B5-B4D1-4048-BECF-E1E803BCEAC9}"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a:t>
            </a:r>
            <a:r>
              <a:rPr lang="en-US" baseline="0" dirty="0" smtClean="0"/>
              <a:t> conclusion, </a:t>
            </a:r>
            <a:r>
              <a:rPr lang="en-US" baseline="0" dirty="0" smtClean="0">
                <a:latin typeface="Times New Roman" pitchFamily="18" charset="0"/>
                <a:cs typeface="Times New Roman" pitchFamily="18" charset="0"/>
              </a:rPr>
              <a:t>Eggenberger, Keller, and Locsin believe that when students are in a caring, philosophically grounded environment, it is logical to demonstrate caring, however there is no potential that caring will continue once they begin to practice outside of the school setting ( Eggenberger, et al. 2010). </a:t>
            </a:r>
          </a:p>
          <a:p>
            <a:endParaRPr lang="en-US" dirty="0" smtClean="0"/>
          </a:p>
          <a:p>
            <a:r>
              <a:rPr lang="en-US" dirty="0" smtClean="0"/>
              <a:t>Becoming</a:t>
            </a:r>
            <a:r>
              <a:rPr lang="en-US" baseline="0" dirty="0" smtClean="0"/>
              <a:t> a true nurse means engaging in a relationship with both the patient and the patient’s significant other or family (Eggenberger, et al. 2010). </a:t>
            </a:r>
          </a:p>
          <a:p>
            <a:endParaRPr lang="en-US" baseline="0" dirty="0" smtClean="0"/>
          </a:p>
          <a:p>
            <a:r>
              <a:rPr lang="en-US" baseline="0" dirty="0" smtClean="0"/>
              <a:t>Emergent situations should be used in evaluating practicing care as well with simulation teaching with technology because it resembles real time nursing practice (Eggenberger, et al. 2010).  </a:t>
            </a:r>
          </a:p>
          <a:p>
            <a:endParaRPr lang="en-US" baseline="0" dirty="0" smtClean="0"/>
          </a:p>
          <a:p>
            <a:r>
              <a:rPr lang="en-US" baseline="0" dirty="0" smtClean="0"/>
              <a:t>Caring is seen in all three processes of briefing, encountering, and debriefing; an imbalance will be reflected in another process (Eggenberger, et al. 2010). </a:t>
            </a:r>
            <a:endParaRPr lang="en-US" dirty="0"/>
          </a:p>
        </p:txBody>
      </p:sp>
      <p:sp>
        <p:nvSpPr>
          <p:cNvPr id="4" name="Slide Number Placeholder 3"/>
          <p:cNvSpPr>
            <a:spLocks noGrp="1"/>
          </p:cNvSpPr>
          <p:nvPr>
            <p:ph type="sldNum" sz="quarter" idx="10"/>
          </p:nvPr>
        </p:nvSpPr>
        <p:spPr/>
        <p:txBody>
          <a:bodyPr/>
          <a:lstStyle/>
          <a:p>
            <a:fld id="{9D6031B5-B4D1-4048-BECF-E1E803BCEAC9}" type="slidenum">
              <a:rPr lang="en-US" smtClean="0"/>
              <a:pPr/>
              <a:t>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CF7EB1D-A1D5-46FB-8E7A-4CC6FBE91541}" type="datetimeFigureOut">
              <a:rPr lang="en-US" smtClean="0"/>
              <a:pPr/>
              <a:t>9/18/2011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A41CBB-E117-48BA-9359-94FDA044255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CF7EB1D-A1D5-46FB-8E7A-4CC6FBE91541}" type="datetimeFigureOut">
              <a:rPr lang="en-US" smtClean="0"/>
              <a:pPr/>
              <a:t>9/18/2011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A41CBB-E117-48BA-9359-94FDA044255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CF7EB1D-A1D5-46FB-8E7A-4CC6FBE91541}" type="datetimeFigureOut">
              <a:rPr lang="en-US" smtClean="0"/>
              <a:pPr/>
              <a:t>9/18/2011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A41CBB-E117-48BA-9359-94FDA044255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CF7EB1D-A1D5-46FB-8E7A-4CC6FBE91541}" type="datetimeFigureOut">
              <a:rPr lang="en-US" smtClean="0"/>
              <a:pPr/>
              <a:t>9/18/2011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A41CBB-E117-48BA-9359-94FDA044255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CF7EB1D-A1D5-46FB-8E7A-4CC6FBE91541}" type="datetimeFigureOut">
              <a:rPr lang="en-US" smtClean="0"/>
              <a:pPr/>
              <a:t>9/18/2011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A41CBB-E117-48BA-9359-94FDA044255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CF7EB1D-A1D5-46FB-8E7A-4CC6FBE91541}" type="datetimeFigureOut">
              <a:rPr lang="en-US" smtClean="0"/>
              <a:pPr/>
              <a:t>9/18/2011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A41CBB-E117-48BA-9359-94FDA044255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CF7EB1D-A1D5-46FB-8E7A-4CC6FBE91541}" type="datetimeFigureOut">
              <a:rPr lang="en-US" smtClean="0"/>
              <a:pPr/>
              <a:t>9/18/2011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6A41CBB-E117-48BA-9359-94FDA044255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CF7EB1D-A1D5-46FB-8E7A-4CC6FBE91541}" type="datetimeFigureOut">
              <a:rPr lang="en-US" smtClean="0"/>
              <a:pPr/>
              <a:t>9/18/2011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6A41CBB-E117-48BA-9359-94FDA044255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CF7EB1D-A1D5-46FB-8E7A-4CC6FBE91541}" type="datetimeFigureOut">
              <a:rPr lang="en-US" smtClean="0"/>
              <a:pPr/>
              <a:t>9/18/2011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6A41CBB-E117-48BA-9359-94FDA044255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CF7EB1D-A1D5-46FB-8E7A-4CC6FBE91541}" type="datetimeFigureOut">
              <a:rPr lang="en-US" smtClean="0"/>
              <a:pPr/>
              <a:t>9/18/2011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A41CBB-E117-48BA-9359-94FDA044255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CF7EB1D-A1D5-46FB-8E7A-4CC6FBE91541}" type="datetimeFigureOut">
              <a:rPr lang="en-US" smtClean="0"/>
              <a:pPr/>
              <a:t>9/18/2011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A41CBB-E117-48BA-9359-94FDA044255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CF7EB1D-A1D5-46FB-8E7A-4CC6FBE91541}" type="datetimeFigureOut">
              <a:rPr lang="en-US" smtClean="0"/>
              <a:pPr/>
              <a:t>9/18/2011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A41CBB-E117-48BA-9359-94FDA044255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381000"/>
            <a:ext cx="7772400" cy="1470025"/>
          </a:xfrm>
        </p:spPr>
        <p:txBody>
          <a:bodyPr>
            <a:normAutofit fontScale="90000"/>
          </a:bodyPr>
          <a:lstStyle/>
          <a:p>
            <a:r>
              <a:rPr lang="en-US" sz="1800" b="1" dirty="0">
                <a:latin typeface="Times New Roman" pitchFamily="18" charset="0"/>
                <a:cs typeface="Times New Roman" pitchFamily="18" charset="0"/>
              </a:rPr>
              <a:t>Valuing caring behaviors within simulated emergent nursing situations</a:t>
            </a:r>
            <a:r>
              <a:rPr lang="en-US" sz="1800" dirty="0">
                <a:latin typeface="Times New Roman" pitchFamily="18" charset="0"/>
                <a:cs typeface="Times New Roman" pitchFamily="18" charset="0"/>
              </a:rPr>
              <a:t/>
            </a:r>
            <a:br>
              <a:rPr lang="en-US" sz="1800" dirty="0">
                <a:latin typeface="Times New Roman" pitchFamily="18" charset="0"/>
                <a:cs typeface="Times New Roman" pitchFamily="18" charset="0"/>
              </a:rPr>
            </a:br>
            <a:r>
              <a:rPr lang="en-US" sz="1800" dirty="0">
                <a:latin typeface="Times New Roman" pitchFamily="18" charset="0"/>
                <a:cs typeface="Times New Roman" pitchFamily="18" charset="0"/>
              </a:rPr>
              <a:t>Eggenberger, T., Keller, K., &amp; Locsin, R., (2010</a:t>
            </a:r>
            <a:r>
              <a:rPr lang="en-US" sz="1800" dirty="0" smtClean="0">
                <a:latin typeface="Times New Roman" pitchFamily="18" charset="0"/>
                <a:cs typeface="Times New Roman" pitchFamily="18" charset="0"/>
              </a:rPr>
              <a:t>)</a:t>
            </a:r>
            <a:r>
              <a:rPr lang="en-US" sz="1600" dirty="0" smtClean="0">
                <a:latin typeface="Times New Roman" pitchFamily="18" charset="0"/>
                <a:cs typeface="Times New Roman" pitchFamily="18" charset="0"/>
              </a:rPr>
              <a:t/>
            </a:r>
            <a:br>
              <a:rPr lang="en-US" sz="1600" dirty="0" smtClean="0">
                <a:latin typeface="Times New Roman" pitchFamily="18" charset="0"/>
                <a:cs typeface="Times New Roman" pitchFamily="18" charset="0"/>
              </a:rPr>
            </a:br>
            <a:r>
              <a:rPr lang="en-US" sz="1600" dirty="0" smtClean="0">
                <a:latin typeface="Times New Roman" pitchFamily="18" charset="0"/>
                <a:cs typeface="Times New Roman" pitchFamily="18" charset="0"/>
              </a:rPr>
              <a:t/>
            </a:r>
            <a:br>
              <a:rPr lang="en-US" sz="1600" dirty="0" smtClean="0">
                <a:latin typeface="Times New Roman" pitchFamily="18" charset="0"/>
                <a:cs typeface="Times New Roman" pitchFamily="18" charset="0"/>
              </a:rPr>
            </a:br>
            <a:r>
              <a:rPr lang="en-US" sz="1600" dirty="0">
                <a:latin typeface="Times New Roman" pitchFamily="18" charset="0"/>
                <a:cs typeface="Times New Roman" pitchFamily="18" charset="0"/>
              </a:rPr>
              <a:t/>
            </a:r>
            <a:br>
              <a:rPr lang="en-US" sz="1600" dirty="0">
                <a:latin typeface="Times New Roman" pitchFamily="18" charset="0"/>
                <a:cs typeface="Times New Roman" pitchFamily="18" charset="0"/>
              </a:rPr>
            </a:br>
            <a:r>
              <a:rPr lang="en-US" sz="3200" b="1" u="sng" dirty="0" smtClean="0">
                <a:latin typeface="Times New Roman" pitchFamily="18" charset="0"/>
                <a:cs typeface="Times New Roman" pitchFamily="18" charset="0"/>
              </a:rPr>
              <a:t>Data </a:t>
            </a:r>
            <a:r>
              <a:rPr lang="en-US" sz="3600" b="1" u="sng" dirty="0" smtClean="0">
                <a:latin typeface="Times New Roman" pitchFamily="18" charset="0"/>
                <a:cs typeface="Times New Roman" pitchFamily="18" charset="0"/>
              </a:rPr>
              <a:t>Collection</a:t>
            </a:r>
            <a:r>
              <a:rPr lang="en-US" sz="3200" b="1" u="sng" dirty="0" smtClean="0">
                <a:latin typeface="Times New Roman" pitchFamily="18" charset="0"/>
                <a:cs typeface="Times New Roman" pitchFamily="18" charset="0"/>
              </a:rPr>
              <a:t> </a:t>
            </a:r>
            <a:r>
              <a:rPr lang="en-US" sz="3200" b="1" dirty="0" smtClean="0">
                <a:latin typeface="Times New Roman" pitchFamily="18" charset="0"/>
                <a:cs typeface="Times New Roman" pitchFamily="18" charset="0"/>
              </a:rPr>
              <a:t/>
            </a:r>
            <a:br>
              <a:rPr lang="en-US" sz="3200" b="1" dirty="0" smtClean="0">
                <a:latin typeface="Times New Roman" pitchFamily="18" charset="0"/>
                <a:cs typeface="Times New Roman" pitchFamily="18" charset="0"/>
              </a:rPr>
            </a:br>
            <a:r>
              <a:rPr lang="en-US" sz="2400" b="1" dirty="0" smtClean="0">
                <a:latin typeface="Times New Roman" pitchFamily="18" charset="0"/>
                <a:cs typeface="Times New Roman" pitchFamily="18" charset="0"/>
              </a:rPr>
              <a:t>Qualitative Research </a:t>
            </a:r>
            <a:r>
              <a:rPr lang="en-US" sz="1200" dirty="0"/>
              <a:t/>
            </a:r>
            <a:br>
              <a:rPr lang="en-US" sz="1200" dirty="0"/>
            </a:br>
            <a:endParaRPr lang="en-US" sz="1200" dirty="0"/>
          </a:p>
        </p:txBody>
      </p:sp>
      <p:sp>
        <p:nvSpPr>
          <p:cNvPr id="3" name="Subtitle 2"/>
          <p:cNvSpPr>
            <a:spLocks noGrp="1"/>
          </p:cNvSpPr>
          <p:nvPr>
            <p:ph type="subTitle" idx="1"/>
          </p:nvPr>
        </p:nvSpPr>
        <p:spPr>
          <a:xfrm>
            <a:off x="533400" y="2286000"/>
            <a:ext cx="7239000" cy="4267200"/>
          </a:xfrm>
        </p:spPr>
        <p:txBody>
          <a:bodyPr>
            <a:normAutofit/>
          </a:bodyPr>
          <a:lstStyle/>
          <a:p>
            <a:pPr algn="l">
              <a:buFont typeface="Arial" pitchFamily="34" charset="0"/>
              <a:buChar char="•"/>
            </a:pPr>
            <a:r>
              <a:rPr lang="en-US" sz="2400" b="1" dirty="0" smtClean="0">
                <a:latin typeface="Times New Roman" pitchFamily="18" charset="0"/>
                <a:cs typeface="Times New Roman" pitchFamily="18" charset="0"/>
              </a:rPr>
              <a:t>Focus Group </a:t>
            </a:r>
            <a:r>
              <a:rPr lang="en-US" sz="2400" dirty="0" smtClean="0">
                <a:latin typeface="Times New Roman" pitchFamily="18" charset="0"/>
                <a:cs typeface="Times New Roman" pitchFamily="18" charset="0"/>
              </a:rPr>
              <a:t>in classroom</a:t>
            </a:r>
          </a:p>
          <a:p>
            <a:pPr algn="l"/>
            <a:endParaRPr lang="en-US" sz="2400" dirty="0" smtClean="0">
              <a:latin typeface="Times New Roman" pitchFamily="18" charset="0"/>
              <a:cs typeface="Times New Roman" pitchFamily="18" charset="0"/>
            </a:endParaRPr>
          </a:p>
          <a:p>
            <a:pPr lvl="1" algn="l">
              <a:buFont typeface="Arial" pitchFamily="34" charset="0"/>
              <a:buChar char="•"/>
            </a:pPr>
            <a:r>
              <a:rPr lang="en-US" sz="2400" dirty="0" smtClean="0">
                <a:latin typeface="Times New Roman" pitchFamily="18" charset="0"/>
                <a:cs typeface="Times New Roman" pitchFamily="18" charset="0"/>
              </a:rPr>
              <a:t>Verbal script introduction with questions</a:t>
            </a:r>
          </a:p>
          <a:p>
            <a:pPr lvl="1" algn="l"/>
            <a:endParaRPr lang="en-US" sz="2400" dirty="0" smtClean="0">
              <a:latin typeface="Times New Roman" pitchFamily="18" charset="0"/>
              <a:cs typeface="Times New Roman" pitchFamily="18" charset="0"/>
            </a:endParaRPr>
          </a:p>
          <a:p>
            <a:pPr algn="l">
              <a:buFont typeface="Arial" pitchFamily="34" charset="0"/>
              <a:buChar char="•"/>
            </a:pPr>
            <a:r>
              <a:rPr lang="en-US" sz="2400" dirty="0" smtClean="0">
                <a:latin typeface="Times New Roman" pitchFamily="18" charset="0"/>
                <a:cs typeface="Times New Roman" pitchFamily="18" charset="0"/>
              </a:rPr>
              <a:t>Emergent situation created </a:t>
            </a:r>
          </a:p>
          <a:p>
            <a:pPr algn="l"/>
            <a:endParaRPr lang="en-US" sz="2400" dirty="0" smtClean="0">
              <a:latin typeface="Times New Roman" pitchFamily="18" charset="0"/>
              <a:cs typeface="Times New Roman" pitchFamily="18" charset="0"/>
            </a:endParaRPr>
          </a:p>
          <a:p>
            <a:pPr lvl="1" algn="l">
              <a:buFont typeface="Arial" pitchFamily="34" charset="0"/>
              <a:buChar char="•"/>
            </a:pPr>
            <a:r>
              <a:rPr lang="en-US" sz="2400" dirty="0" smtClean="0">
                <a:latin typeface="Times New Roman" pitchFamily="18" charset="0"/>
                <a:cs typeface="Times New Roman" pitchFamily="18" charset="0"/>
              </a:rPr>
              <a:t>“Roles” within simulation </a:t>
            </a:r>
          </a:p>
          <a:p>
            <a:pPr lvl="1" algn="l"/>
            <a:endParaRPr lang="en-US" sz="2400" dirty="0" smtClean="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1800" b="1" dirty="0" smtClean="0">
                <a:latin typeface="Times New Roman" pitchFamily="18" charset="0"/>
                <a:cs typeface="Times New Roman" pitchFamily="18" charset="0"/>
              </a:rPr>
              <a:t/>
            </a:r>
            <a:br>
              <a:rPr lang="en-US" sz="1800" b="1" dirty="0" smtClean="0">
                <a:latin typeface="Times New Roman" pitchFamily="18" charset="0"/>
                <a:cs typeface="Times New Roman" pitchFamily="18" charset="0"/>
              </a:rPr>
            </a:br>
            <a:r>
              <a:rPr lang="en-US" sz="1800" b="1" dirty="0">
                <a:latin typeface="Times New Roman" pitchFamily="18" charset="0"/>
                <a:cs typeface="Times New Roman" pitchFamily="18" charset="0"/>
              </a:rPr>
              <a:t/>
            </a:r>
            <a:br>
              <a:rPr lang="en-US" sz="1800" b="1" dirty="0">
                <a:latin typeface="Times New Roman" pitchFamily="18" charset="0"/>
                <a:cs typeface="Times New Roman" pitchFamily="18" charset="0"/>
              </a:rPr>
            </a:br>
            <a:r>
              <a:rPr lang="en-US" sz="1800" b="1" dirty="0" smtClean="0">
                <a:latin typeface="Times New Roman" pitchFamily="18" charset="0"/>
                <a:cs typeface="Times New Roman" pitchFamily="18" charset="0"/>
              </a:rPr>
              <a:t/>
            </a:r>
            <a:br>
              <a:rPr lang="en-US" sz="1800" b="1" dirty="0" smtClean="0">
                <a:latin typeface="Times New Roman" pitchFamily="18" charset="0"/>
                <a:cs typeface="Times New Roman" pitchFamily="18" charset="0"/>
              </a:rPr>
            </a:br>
            <a:r>
              <a:rPr lang="en-US" sz="1800" b="1" dirty="0" smtClean="0">
                <a:latin typeface="Times New Roman" pitchFamily="18" charset="0"/>
                <a:cs typeface="Times New Roman" pitchFamily="18" charset="0"/>
              </a:rPr>
              <a:t>Valuing </a:t>
            </a:r>
            <a:r>
              <a:rPr lang="en-US" sz="1800" b="1" dirty="0">
                <a:latin typeface="Times New Roman" pitchFamily="18" charset="0"/>
                <a:cs typeface="Times New Roman" pitchFamily="18" charset="0"/>
              </a:rPr>
              <a:t>caring behaviors within simulated emergent nursing situations</a:t>
            </a:r>
            <a:r>
              <a:rPr lang="en-US" sz="1800" dirty="0">
                <a:latin typeface="Times New Roman" pitchFamily="18" charset="0"/>
                <a:cs typeface="Times New Roman" pitchFamily="18" charset="0"/>
              </a:rPr>
              <a:t/>
            </a:r>
            <a:br>
              <a:rPr lang="en-US" sz="1800" dirty="0">
                <a:latin typeface="Times New Roman" pitchFamily="18" charset="0"/>
                <a:cs typeface="Times New Roman" pitchFamily="18" charset="0"/>
              </a:rPr>
            </a:br>
            <a:r>
              <a:rPr lang="en-US" sz="1800" dirty="0">
                <a:latin typeface="Times New Roman" pitchFamily="18" charset="0"/>
                <a:cs typeface="Times New Roman" pitchFamily="18" charset="0"/>
              </a:rPr>
              <a:t>Eggenberger, T., Keller, K., &amp; Locsin, R., (2010</a:t>
            </a:r>
            <a:r>
              <a:rPr lang="en-US" sz="1800" dirty="0" smtClean="0">
                <a:latin typeface="Times New Roman" pitchFamily="18" charset="0"/>
                <a:cs typeface="Times New Roman" pitchFamily="18" charset="0"/>
              </a:rPr>
              <a:t>)</a:t>
            </a:r>
            <a:br>
              <a:rPr lang="en-US" sz="1800" dirty="0" smtClean="0">
                <a:latin typeface="Times New Roman" pitchFamily="18" charset="0"/>
                <a:cs typeface="Times New Roman" pitchFamily="18" charset="0"/>
              </a:rPr>
            </a:br>
            <a:r>
              <a:rPr lang="en-US" sz="1800" dirty="0" smtClean="0">
                <a:latin typeface="Times New Roman" pitchFamily="18" charset="0"/>
                <a:cs typeface="Times New Roman" pitchFamily="18" charset="0"/>
              </a:rPr>
              <a:t/>
            </a:r>
            <a:br>
              <a:rPr lang="en-US" sz="1800" dirty="0" smtClean="0">
                <a:latin typeface="Times New Roman" pitchFamily="18" charset="0"/>
                <a:cs typeface="Times New Roman" pitchFamily="18" charset="0"/>
              </a:rPr>
            </a:br>
            <a:r>
              <a:rPr lang="en-US" sz="3600" b="1" dirty="0" smtClean="0">
                <a:latin typeface="Times New Roman" pitchFamily="18" charset="0"/>
                <a:cs typeface="Times New Roman" pitchFamily="18" charset="0"/>
              </a:rPr>
              <a:t>Data Collection </a:t>
            </a:r>
            <a:r>
              <a:rPr lang="en-US" dirty="0"/>
              <a:t/>
            </a:r>
            <a:br>
              <a:rPr lang="en-US" dirty="0"/>
            </a:br>
            <a:endParaRPr lang="en-US" dirty="0"/>
          </a:p>
        </p:txBody>
      </p:sp>
      <p:sp>
        <p:nvSpPr>
          <p:cNvPr id="3" name="Content Placeholder 2"/>
          <p:cNvSpPr>
            <a:spLocks noGrp="1"/>
          </p:cNvSpPr>
          <p:nvPr>
            <p:ph idx="1"/>
          </p:nvPr>
        </p:nvSpPr>
        <p:spPr>
          <a:xfrm>
            <a:off x="457200" y="1524001"/>
            <a:ext cx="8229600" cy="3200400"/>
          </a:xfrm>
        </p:spPr>
        <p:txBody>
          <a:bodyPr/>
          <a:lstStyle/>
          <a:p>
            <a:pPr lvl="1"/>
            <a:r>
              <a:rPr lang="en-US" sz="2400" dirty="0" smtClean="0">
                <a:latin typeface="Times New Roman" pitchFamily="18" charset="0"/>
                <a:cs typeface="Times New Roman" pitchFamily="18" charset="0"/>
              </a:rPr>
              <a:t>	Structure based on</a:t>
            </a:r>
          </a:p>
          <a:p>
            <a:pPr lvl="1">
              <a:buFont typeface="Arial" pitchFamily="34" charset="0"/>
              <a:buChar char="•"/>
            </a:pPr>
            <a:endParaRPr lang="en-US" sz="2400" dirty="0" smtClean="0">
              <a:latin typeface="Times New Roman" pitchFamily="18" charset="0"/>
              <a:cs typeface="Times New Roman" pitchFamily="18" charset="0"/>
            </a:endParaRPr>
          </a:p>
          <a:p>
            <a:pPr lvl="2"/>
            <a:r>
              <a:rPr lang="en-US" dirty="0" smtClean="0">
                <a:latin typeface="Times New Roman" pitchFamily="18" charset="0"/>
                <a:cs typeface="Times New Roman" pitchFamily="18" charset="0"/>
              </a:rPr>
              <a:t>Briefing </a:t>
            </a:r>
          </a:p>
          <a:p>
            <a:pPr lvl="2"/>
            <a:endParaRPr lang="en-US" dirty="0" smtClean="0">
              <a:latin typeface="Times New Roman" pitchFamily="18" charset="0"/>
              <a:cs typeface="Times New Roman" pitchFamily="18" charset="0"/>
            </a:endParaRPr>
          </a:p>
          <a:p>
            <a:pPr lvl="2"/>
            <a:r>
              <a:rPr lang="en-US" dirty="0" smtClean="0">
                <a:latin typeface="Times New Roman" pitchFamily="18" charset="0"/>
                <a:cs typeface="Times New Roman" pitchFamily="18" charset="0"/>
              </a:rPr>
              <a:t>Encountering </a:t>
            </a:r>
          </a:p>
          <a:p>
            <a:pPr lvl="2"/>
            <a:endParaRPr lang="en-US" dirty="0" smtClean="0">
              <a:latin typeface="Times New Roman" pitchFamily="18" charset="0"/>
              <a:cs typeface="Times New Roman" pitchFamily="18" charset="0"/>
            </a:endParaRPr>
          </a:p>
          <a:p>
            <a:pPr lvl="2"/>
            <a:r>
              <a:rPr lang="en-US" dirty="0" smtClean="0">
                <a:latin typeface="Times New Roman" pitchFamily="18" charset="0"/>
                <a:cs typeface="Times New Roman" pitchFamily="18" charset="0"/>
              </a:rPr>
              <a:t>Debriefing (2 stages)</a:t>
            </a:r>
          </a:p>
          <a:p>
            <a:pPr lvl="2">
              <a:buNone/>
            </a:pPr>
            <a:endParaRPr lang="en-US" sz="2000" dirty="0">
              <a:latin typeface="Times New Roman" pitchFamily="18" charset="0"/>
              <a:cs typeface="Times New Roman" pitchFamily="18" charset="0"/>
            </a:endParaRPr>
          </a:p>
          <a:p>
            <a:pPr lvl="2">
              <a:buNone/>
            </a:pPr>
            <a:endParaRPr lang="en-US" sz="2000" dirty="0" smtClean="0">
              <a:latin typeface="Times New Roman" pitchFamily="18" charset="0"/>
              <a:cs typeface="Times New Roman" pitchFamily="18" charset="0"/>
            </a:endParaRPr>
          </a:p>
          <a:p>
            <a:pPr lvl="2">
              <a:buNone/>
            </a:pPr>
            <a:endParaRPr lang="en-US" sz="2000" dirty="0" smtClean="0">
              <a:latin typeface="Times New Roman" pitchFamily="18" charset="0"/>
              <a:cs typeface="Times New Roman" pitchFamily="18" charset="0"/>
            </a:endParaRPr>
          </a:p>
          <a:p>
            <a:pPr lvl="2">
              <a:buNone/>
            </a:pPr>
            <a:endParaRPr lang="en-US" sz="2000" dirty="0">
              <a:latin typeface="Times New Roman" pitchFamily="18" charset="0"/>
              <a:cs typeface="Times New Roman" pitchFamily="18" charset="0"/>
            </a:endParaRPr>
          </a:p>
          <a:p>
            <a:pPr lvl="2"/>
            <a:endParaRPr lang="en-US" sz="2000" dirty="0" smtClean="0">
              <a:latin typeface="Times New Roman" pitchFamily="18" charset="0"/>
              <a:cs typeface="Times New Roman" pitchFamily="18" charset="0"/>
            </a:endParaRPr>
          </a:p>
          <a:p>
            <a:pPr lvl="2"/>
            <a:endParaRPr lang="en-US" sz="2000" dirty="0" smtClean="0">
              <a:latin typeface="Times New Roman" pitchFamily="18" charset="0"/>
              <a:cs typeface="Times New Roman" pitchFamily="18" charset="0"/>
            </a:endParaRPr>
          </a:p>
          <a:p>
            <a:pPr lvl="2"/>
            <a:endParaRPr lang="en-US" sz="2000" dirty="0">
              <a:latin typeface="Times New Roman" pitchFamily="18" charset="0"/>
              <a:cs typeface="Times New Roman" pitchFamily="18" charset="0"/>
            </a:endParaRPr>
          </a:p>
          <a:p>
            <a:pPr lvl="2"/>
            <a:endParaRPr lang="en-US" sz="2000" dirty="0" smtClean="0">
              <a:latin typeface="Times New Roman" pitchFamily="18" charset="0"/>
              <a:cs typeface="Times New Roman" pitchFamily="18" charset="0"/>
            </a:endParaRPr>
          </a:p>
          <a:p>
            <a:pPr lvl="2"/>
            <a:endParaRPr lang="en-US" sz="2000" dirty="0" smtClean="0">
              <a:latin typeface="Times New Roman" pitchFamily="18" charset="0"/>
              <a:cs typeface="Times New Roman" pitchFamily="18" charset="0"/>
            </a:endParaRPr>
          </a:p>
          <a:p>
            <a:pPr lvl="2">
              <a:buNone/>
            </a:pPr>
            <a:endParaRPr lang="en-US" sz="2000" dirty="0" smtClean="0">
              <a:latin typeface="Times New Roman" pitchFamily="18" charset="0"/>
              <a:cs typeface="Times New Roman" pitchFamily="18" charset="0"/>
            </a:endParaRP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143000"/>
            <a:ext cx="7772400" cy="1470025"/>
          </a:xfrm>
        </p:spPr>
        <p:txBody>
          <a:bodyPr>
            <a:normAutofit/>
          </a:bodyPr>
          <a:lstStyle/>
          <a:p>
            <a:r>
              <a:rPr lang="en-US" sz="3200" b="1" dirty="0" smtClean="0">
                <a:latin typeface="Times New Roman" pitchFamily="18" charset="0"/>
                <a:cs typeface="Times New Roman" pitchFamily="18" charset="0"/>
              </a:rPr>
              <a:t>Article Findings </a:t>
            </a:r>
            <a:endParaRPr lang="en-US" sz="3200" b="1" dirty="0">
              <a:latin typeface="Times New Roman" pitchFamily="18" charset="0"/>
              <a:cs typeface="Times New Roman" pitchFamily="18" charset="0"/>
            </a:endParaRPr>
          </a:p>
        </p:txBody>
      </p:sp>
      <p:sp>
        <p:nvSpPr>
          <p:cNvPr id="3" name="Subtitle 2"/>
          <p:cNvSpPr>
            <a:spLocks noGrp="1"/>
          </p:cNvSpPr>
          <p:nvPr>
            <p:ph type="subTitle" idx="1"/>
          </p:nvPr>
        </p:nvSpPr>
        <p:spPr>
          <a:xfrm>
            <a:off x="533400" y="2590800"/>
            <a:ext cx="7162800" cy="1905000"/>
          </a:xfrm>
        </p:spPr>
        <p:txBody>
          <a:bodyPr>
            <a:normAutofit/>
          </a:bodyPr>
          <a:lstStyle/>
          <a:p>
            <a:pPr algn="l">
              <a:buFont typeface="Arial" pitchFamily="34" charset="0"/>
              <a:buChar char="•"/>
            </a:pPr>
            <a:r>
              <a:rPr lang="en-US" sz="2400" dirty="0" smtClean="0">
                <a:latin typeface="Times New Roman" pitchFamily="18" charset="0"/>
                <a:cs typeface="Times New Roman" pitchFamily="18" charset="0"/>
              </a:rPr>
              <a:t>Identification of words, phrases, and statements</a:t>
            </a:r>
          </a:p>
          <a:p>
            <a:pPr algn="l">
              <a:buFont typeface="Arial" pitchFamily="34" charset="0"/>
              <a:buChar char="•"/>
            </a:pPr>
            <a:endParaRPr lang="en-US" sz="2400" dirty="0" smtClean="0">
              <a:latin typeface="Times New Roman" pitchFamily="18" charset="0"/>
              <a:cs typeface="Times New Roman" pitchFamily="18" charset="0"/>
            </a:endParaRPr>
          </a:p>
          <a:p>
            <a:pPr algn="l">
              <a:buFont typeface="Arial" pitchFamily="34" charset="0"/>
              <a:buChar char="•"/>
            </a:pPr>
            <a:r>
              <a:rPr lang="en-US" sz="2400" dirty="0" smtClean="0">
                <a:latin typeface="Times New Roman" pitchFamily="18" charset="0"/>
                <a:cs typeface="Times New Roman" pitchFamily="18" charset="0"/>
              </a:rPr>
              <a:t>Immersion in the data </a:t>
            </a:r>
          </a:p>
          <a:p>
            <a:pPr algn="l"/>
            <a:endParaRPr lang="en-US" sz="2400" dirty="0" smtClean="0">
              <a:latin typeface="Times New Roman" pitchFamily="18" charset="0"/>
              <a:cs typeface="Times New Roman" pitchFamily="18" charset="0"/>
            </a:endParaRPr>
          </a:p>
        </p:txBody>
      </p:sp>
      <p:sp>
        <p:nvSpPr>
          <p:cNvPr id="4" name="Rectangle 3"/>
          <p:cNvSpPr/>
          <p:nvPr/>
        </p:nvSpPr>
        <p:spPr>
          <a:xfrm>
            <a:off x="685800" y="609600"/>
            <a:ext cx="7315200" cy="646331"/>
          </a:xfrm>
          <a:prstGeom prst="rect">
            <a:avLst/>
          </a:prstGeom>
        </p:spPr>
        <p:txBody>
          <a:bodyPr wrap="square">
            <a:spAutoFit/>
          </a:bodyPr>
          <a:lstStyle/>
          <a:p>
            <a:r>
              <a:rPr lang="en-US" b="1" dirty="0">
                <a:latin typeface="Times New Roman" pitchFamily="18" charset="0"/>
                <a:cs typeface="Times New Roman" pitchFamily="18" charset="0"/>
              </a:rPr>
              <a:t>Valuing caring behaviors within simulated emergent nursing situations</a:t>
            </a:r>
            <a:r>
              <a:rPr lang="en-US" dirty="0">
                <a:latin typeface="Times New Roman" pitchFamily="18" charset="0"/>
                <a:cs typeface="Times New Roman" pitchFamily="18" charset="0"/>
              </a:rPr>
              <a:t/>
            </a:r>
            <a:br>
              <a:rPr lang="en-US" dirty="0">
                <a:latin typeface="Times New Roman" pitchFamily="18" charset="0"/>
                <a:cs typeface="Times New Roman" pitchFamily="18" charset="0"/>
              </a:rPr>
            </a:br>
            <a:r>
              <a:rPr lang="en-US" dirty="0">
                <a:latin typeface="Times New Roman" pitchFamily="18" charset="0"/>
                <a:cs typeface="Times New Roman" pitchFamily="18" charset="0"/>
              </a:rPr>
              <a:t>Eggenberger, T., Keller, K., &amp; Locsin, R., (2010)</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685800"/>
            <a:ext cx="7772400" cy="1470025"/>
          </a:xfrm>
        </p:spPr>
        <p:txBody>
          <a:bodyPr>
            <a:normAutofit/>
          </a:bodyPr>
          <a:lstStyle/>
          <a:p>
            <a:r>
              <a:rPr lang="en-US" sz="3200" dirty="0" smtClean="0">
                <a:latin typeface="Times New Roman" pitchFamily="18" charset="0"/>
                <a:cs typeface="Times New Roman" pitchFamily="18" charset="0"/>
              </a:rPr>
              <a:t>Data Analysis </a:t>
            </a:r>
            <a:endParaRPr lang="en-US" sz="3200" dirty="0">
              <a:latin typeface="Times New Roman" pitchFamily="18" charset="0"/>
              <a:cs typeface="Times New Roman" pitchFamily="18" charset="0"/>
            </a:endParaRPr>
          </a:p>
        </p:txBody>
      </p:sp>
      <p:sp>
        <p:nvSpPr>
          <p:cNvPr id="3" name="Subtitle 2"/>
          <p:cNvSpPr>
            <a:spLocks noGrp="1"/>
          </p:cNvSpPr>
          <p:nvPr>
            <p:ph type="subTitle" idx="1"/>
          </p:nvPr>
        </p:nvSpPr>
        <p:spPr>
          <a:xfrm>
            <a:off x="457200" y="2057400"/>
            <a:ext cx="8077200" cy="3124200"/>
          </a:xfrm>
        </p:spPr>
        <p:txBody>
          <a:bodyPr>
            <a:normAutofit fontScale="92500" lnSpcReduction="20000"/>
          </a:bodyPr>
          <a:lstStyle/>
          <a:p>
            <a:pPr algn="l">
              <a:buFont typeface="Arial" pitchFamily="34" charset="0"/>
              <a:buChar char="•"/>
            </a:pPr>
            <a:r>
              <a:rPr lang="en-US" sz="2600" dirty="0" smtClean="0">
                <a:latin typeface="Times New Roman" pitchFamily="18" charset="0"/>
                <a:cs typeface="Times New Roman" pitchFamily="18" charset="0"/>
              </a:rPr>
              <a:t>Emergent Themes </a:t>
            </a:r>
          </a:p>
          <a:p>
            <a:pPr algn="l">
              <a:buFont typeface="Arial" pitchFamily="34" charset="0"/>
              <a:buChar char="•"/>
            </a:pPr>
            <a:endParaRPr lang="en-US" sz="2600" dirty="0" smtClean="0">
              <a:latin typeface="Times New Roman" pitchFamily="18" charset="0"/>
              <a:cs typeface="Times New Roman" pitchFamily="18" charset="0"/>
            </a:endParaRPr>
          </a:p>
          <a:p>
            <a:pPr lvl="1" algn="l">
              <a:buFont typeface="Arial" pitchFamily="34" charset="0"/>
              <a:buChar char="•"/>
            </a:pPr>
            <a:r>
              <a:rPr lang="en-US" sz="2600" dirty="0" smtClean="0">
                <a:latin typeface="Times New Roman" pitchFamily="18" charset="0"/>
                <a:cs typeface="Times New Roman" pitchFamily="18" charset="0"/>
              </a:rPr>
              <a:t>Knowing persons through descriptions from significant others</a:t>
            </a:r>
          </a:p>
          <a:p>
            <a:pPr lvl="1" algn="l">
              <a:buFont typeface="Arial" pitchFamily="34" charset="0"/>
              <a:buChar char="•"/>
            </a:pPr>
            <a:endParaRPr lang="en-US" sz="2600" dirty="0" smtClean="0">
              <a:latin typeface="Times New Roman" pitchFamily="18" charset="0"/>
              <a:cs typeface="Times New Roman" pitchFamily="18" charset="0"/>
            </a:endParaRPr>
          </a:p>
          <a:p>
            <a:pPr lvl="1" algn="l">
              <a:buFont typeface="Arial" pitchFamily="34" charset="0"/>
              <a:buChar char="•"/>
            </a:pPr>
            <a:r>
              <a:rPr lang="en-US" sz="2600" dirty="0" smtClean="0">
                <a:latin typeface="Times New Roman" pitchFamily="18" charset="0"/>
                <a:cs typeface="Times New Roman" pitchFamily="18" charset="0"/>
              </a:rPr>
              <a:t>Utilizing ways of knowing in nursing</a:t>
            </a:r>
          </a:p>
          <a:p>
            <a:pPr lvl="1" algn="l">
              <a:buFont typeface="Arial" pitchFamily="34" charset="0"/>
              <a:buChar char="•"/>
            </a:pPr>
            <a:endParaRPr lang="en-US" sz="2600" dirty="0" smtClean="0">
              <a:latin typeface="Times New Roman" pitchFamily="18" charset="0"/>
              <a:cs typeface="Times New Roman" pitchFamily="18" charset="0"/>
            </a:endParaRPr>
          </a:p>
          <a:p>
            <a:pPr lvl="1" algn="l">
              <a:buFont typeface="Arial" pitchFamily="34" charset="0"/>
              <a:buChar char="•"/>
            </a:pPr>
            <a:r>
              <a:rPr lang="en-US" sz="2600" dirty="0" smtClean="0">
                <a:latin typeface="Times New Roman" pitchFamily="18" charset="0"/>
                <a:cs typeface="Times New Roman" pitchFamily="18" charset="0"/>
              </a:rPr>
              <a:t>Identifying nursing calls and responses</a:t>
            </a:r>
          </a:p>
          <a:p>
            <a:pPr lvl="1" algn="l"/>
            <a:endParaRPr lang="en-US" sz="2000" dirty="0" smtClean="0">
              <a:latin typeface="Times New Roman" pitchFamily="18" charset="0"/>
              <a:cs typeface="Times New Roman" pitchFamily="18" charset="0"/>
            </a:endParaRPr>
          </a:p>
          <a:p>
            <a:pPr lvl="1" algn="l">
              <a:buFont typeface="Arial" pitchFamily="34" charset="0"/>
              <a:buChar char="•"/>
            </a:pPr>
            <a:endParaRPr lang="en-US" sz="2000" dirty="0">
              <a:latin typeface="Times New Roman" pitchFamily="18" charset="0"/>
              <a:cs typeface="Times New Roman" pitchFamily="18" charset="0"/>
            </a:endParaRPr>
          </a:p>
        </p:txBody>
      </p:sp>
      <p:sp>
        <p:nvSpPr>
          <p:cNvPr id="4" name="Rectangle 3"/>
          <p:cNvSpPr/>
          <p:nvPr/>
        </p:nvSpPr>
        <p:spPr>
          <a:xfrm>
            <a:off x="762000" y="304800"/>
            <a:ext cx="7162800" cy="646331"/>
          </a:xfrm>
          <a:prstGeom prst="rect">
            <a:avLst/>
          </a:prstGeom>
        </p:spPr>
        <p:txBody>
          <a:bodyPr wrap="square">
            <a:spAutoFit/>
          </a:bodyPr>
          <a:lstStyle/>
          <a:p>
            <a:r>
              <a:rPr lang="en-US" b="1" dirty="0">
                <a:latin typeface="Times New Roman" pitchFamily="18" charset="0"/>
                <a:cs typeface="Times New Roman" pitchFamily="18" charset="0"/>
              </a:rPr>
              <a:t>Valuing caring behaviors within simulated emergent nursing situations</a:t>
            </a:r>
            <a:r>
              <a:rPr lang="en-US" dirty="0">
                <a:latin typeface="Times New Roman" pitchFamily="18" charset="0"/>
                <a:cs typeface="Times New Roman" pitchFamily="18" charset="0"/>
              </a:rPr>
              <a:t/>
            </a:r>
            <a:br>
              <a:rPr lang="en-US" dirty="0">
                <a:latin typeface="Times New Roman" pitchFamily="18" charset="0"/>
                <a:cs typeface="Times New Roman" pitchFamily="18" charset="0"/>
              </a:rPr>
            </a:br>
            <a:r>
              <a:rPr lang="en-US" dirty="0">
                <a:latin typeface="Times New Roman" pitchFamily="18" charset="0"/>
                <a:cs typeface="Times New Roman" pitchFamily="18" charset="0"/>
              </a:rPr>
              <a:t>Eggenberger, T., Keller, K., &amp; Locsin, R., (2010)</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457200"/>
            <a:ext cx="7772400" cy="1470025"/>
          </a:xfrm>
        </p:spPr>
        <p:txBody>
          <a:bodyPr>
            <a:normAutofit/>
          </a:bodyPr>
          <a:lstStyle/>
          <a:p>
            <a:r>
              <a:rPr lang="en-US" sz="3200" b="1" dirty="0" smtClean="0">
                <a:latin typeface="Times New Roman" pitchFamily="18" charset="0"/>
                <a:cs typeface="Times New Roman" pitchFamily="18" charset="0"/>
              </a:rPr>
              <a:t>Author’s Conclusion </a:t>
            </a:r>
            <a:endParaRPr lang="en-US" sz="3200" b="1" dirty="0">
              <a:latin typeface="Times New Roman" pitchFamily="18" charset="0"/>
              <a:cs typeface="Times New Roman" pitchFamily="18" charset="0"/>
            </a:endParaRPr>
          </a:p>
        </p:txBody>
      </p:sp>
      <p:sp>
        <p:nvSpPr>
          <p:cNvPr id="3" name="Subtitle 2"/>
          <p:cNvSpPr>
            <a:spLocks noGrp="1"/>
          </p:cNvSpPr>
          <p:nvPr>
            <p:ph type="subTitle" idx="1"/>
          </p:nvPr>
        </p:nvSpPr>
        <p:spPr>
          <a:xfrm>
            <a:off x="228600" y="1981200"/>
            <a:ext cx="7620000" cy="1752600"/>
          </a:xfrm>
        </p:spPr>
        <p:txBody>
          <a:bodyPr>
            <a:noAutofit/>
          </a:bodyPr>
          <a:lstStyle/>
          <a:p>
            <a:pPr algn="l">
              <a:buFont typeface="Arial" pitchFamily="34" charset="0"/>
              <a:buChar char="•"/>
            </a:pPr>
            <a:r>
              <a:rPr lang="en-US" sz="2400" dirty="0" smtClean="0">
                <a:latin typeface="Times New Roman" pitchFamily="18" charset="0"/>
                <a:cs typeface="Times New Roman" pitchFamily="18" charset="0"/>
              </a:rPr>
              <a:t>No guarantee that caring will be evident </a:t>
            </a:r>
          </a:p>
          <a:p>
            <a:pPr algn="l">
              <a:buFont typeface="Arial" pitchFamily="34" charset="0"/>
              <a:buChar char="•"/>
            </a:pPr>
            <a:endParaRPr lang="en-US" sz="2400" dirty="0" smtClean="0">
              <a:latin typeface="Times New Roman" pitchFamily="18" charset="0"/>
              <a:cs typeface="Times New Roman" pitchFamily="18" charset="0"/>
            </a:endParaRPr>
          </a:p>
          <a:p>
            <a:pPr algn="l">
              <a:buFont typeface="Arial" pitchFamily="34" charset="0"/>
              <a:buChar char="•"/>
            </a:pPr>
            <a:r>
              <a:rPr lang="en-US" sz="2400" dirty="0" smtClean="0">
                <a:latin typeface="Times New Roman" pitchFamily="18" charset="0"/>
                <a:cs typeface="Times New Roman" pitchFamily="18" charset="0"/>
              </a:rPr>
              <a:t>Engaging in relationship with the patient and their significant other is a must </a:t>
            </a:r>
          </a:p>
          <a:p>
            <a:pPr algn="l">
              <a:buFont typeface="Arial" pitchFamily="34" charset="0"/>
              <a:buChar char="•"/>
            </a:pPr>
            <a:endParaRPr lang="en-US" sz="2400" dirty="0" smtClean="0">
              <a:latin typeface="Times New Roman" pitchFamily="18" charset="0"/>
              <a:cs typeface="Times New Roman" pitchFamily="18" charset="0"/>
            </a:endParaRPr>
          </a:p>
          <a:p>
            <a:pPr algn="l">
              <a:buFont typeface="Arial" pitchFamily="34" charset="0"/>
              <a:buChar char="•"/>
            </a:pPr>
            <a:r>
              <a:rPr lang="en-US" sz="2400" dirty="0" smtClean="0">
                <a:latin typeface="Times New Roman" pitchFamily="18" charset="0"/>
                <a:cs typeface="Times New Roman" pitchFamily="18" charset="0"/>
              </a:rPr>
              <a:t>Emergent situations: Great potential for evaluating caring behaviors in simulated nursing situations </a:t>
            </a:r>
          </a:p>
          <a:p>
            <a:pPr algn="l">
              <a:buFont typeface="Arial" pitchFamily="34" charset="0"/>
              <a:buChar char="•"/>
            </a:pPr>
            <a:endParaRPr lang="en-US" sz="2400" dirty="0" smtClean="0">
              <a:latin typeface="Times New Roman" pitchFamily="18" charset="0"/>
              <a:cs typeface="Times New Roman" pitchFamily="18" charset="0"/>
            </a:endParaRPr>
          </a:p>
          <a:p>
            <a:pPr algn="l">
              <a:buFont typeface="Arial" pitchFamily="34" charset="0"/>
              <a:buChar char="•"/>
            </a:pPr>
            <a:r>
              <a:rPr lang="en-US" sz="2400" dirty="0" smtClean="0">
                <a:latin typeface="Times New Roman" pitchFamily="18" charset="0"/>
                <a:cs typeface="Times New Roman" pitchFamily="18" charset="0"/>
              </a:rPr>
              <a:t>Briefing, Encountering, and Debriefing are dependent on each other </a:t>
            </a:r>
            <a:endParaRPr lang="en-US" sz="2400" dirty="0">
              <a:latin typeface="Times New Roman" pitchFamily="18" charset="0"/>
              <a:cs typeface="Times New Roman" pitchFamily="18" charset="0"/>
            </a:endParaRPr>
          </a:p>
        </p:txBody>
      </p:sp>
      <p:sp>
        <p:nvSpPr>
          <p:cNvPr id="4" name="Rectangle 3"/>
          <p:cNvSpPr/>
          <p:nvPr/>
        </p:nvSpPr>
        <p:spPr>
          <a:xfrm>
            <a:off x="457200" y="228600"/>
            <a:ext cx="8534400" cy="923330"/>
          </a:xfrm>
          <a:prstGeom prst="rect">
            <a:avLst/>
          </a:prstGeom>
        </p:spPr>
        <p:txBody>
          <a:bodyPr wrap="square">
            <a:spAutoFit/>
          </a:bodyPr>
          <a:lstStyle/>
          <a:p>
            <a:r>
              <a:rPr lang="en-US" b="1" dirty="0" smtClean="0">
                <a:latin typeface="Times New Roman" pitchFamily="18" charset="0"/>
                <a:cs typeface="Times New Roman" pitchFamily="18" charset="0"/>
              </a:rPr>
              <a:t>Valuing caring behaviors within simulated emergent nursing situations</a:t>
            </a: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Eggenberger, T., Keller, K., &amp; Locsin, R., (2010)</a:t>
            </a:r>
            <a:r>
              <a:rPr lang="en-US" sz="1600" dirty="0" smtClean="0">
                <a:latin typeface="Times New Roman" pitchFamily="18" charset="0"/>
                <a:cs typeface="Times New Roman" pitchFamily="18" charset="0"/>
              </a:rPr>
              <a:t/>
            </a:r>
            <a:br>
              <a:rPr lang="en-US" sz="1600" dirty="0" smtClean="0">
                <a:latin typeface="Times New Roman" pitchFamily="18" charset="0"/>
                <a:cs typeface="Times New Roman" pitchFamily="18" charset="0"/>
              </a:rPr>
            </a:b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192</TotalTime>
  <Words>1629</Words>
  <Application>Microsoft Office PowerPoint</Application>
  <PresentationFormat>On-screen Show (4:3)</PresentationFormat>
  <Paragraphs>120</Paragraphs>
  <Slides>5</Slides>
  <Notes>5</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Valuing caring behaviors within simulated emergent nursing situations Eggenberger, T., Keller, K., &amp; Locsin, R., (2010)   Data Collection  Qualitative Research  </vt:lpstr>
      <vt:lpstr>   Valuing caring behaviors within simulated emergent nursing situations Eggenberger, T., Keller, K., &amp; Locsin, R., (2010)  Data Collection  </vt:lpstr>
      <vt:lpstr>Article Findings </vt:lpstr>
      <vt:lpstr>Data Analysis </vt:lpstr>
      <vt:lpstr>Author’s Conclusion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Valuing caring behaviors within simulated emergent nursing situations Eggenberger, T., Keller, K., &amp; Locsin, R., (2010)  Data Collection</dc:title>
  <dc:creator>Karianne</dc:creator>
  <cp:lastModifiedBy>Karianne</cp:lastModifiedBy>
  <cp:revision>32</cp:revision>
  <dcterms:created xsi:type="dcterms:W3CDTF">2011-09-19T00:27:19Z</dcterms:created>
  <dcterms:modified xsi:type="dcterms:W3CDTF">2011-09-19T03:57:53Z</dcterms:modified>
</cp:coreProperties>
</file>