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61" r:id="rId2"/>
    <p:sldId id="282" r:id="rId3"/>
    <p:sldId id="284" r:id="rId4"/>
    <p:sldId id="285" r:id="rId5"/>
    <p:sldId id="264" r:id="rId6"/>
    <p:sldId id="265" r:id="rId7"/>
    <p:sldId id="266" r:id="rId8"/>
    <p:sldId id="267" r:id="rId9"/>
    <p:sldId id="268" r:id="rId10"/>
    <p:sldId id="276" r:id="rId11"/>
    <p:sldId id="277" r:id="rId12"/>
    <p:sldId id="278" r:id="rId13"/>
    <p:sldId id="271" r:id="rId14"/>
    <p:sldId id="272" r:id="rId15"/>
    <p:sldId id="274" r:id="rId16"/>
    <p:sldId id="260" r:id="rId17"/>
    <p:sldId id="28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81176" autoAdjust="0"/>
  </p:normalViewPr>
  <p:slideViewPr>
    <p:cSldViewPr>
      <p:cViewPr varScale="1">
        <p:scale>
          <a:sx n="63" d="100"/>
          <a:sy n="63" d="100"/>
        </p:scale>
        <p:origin x="-13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5CAE87-AB03-4823-8825-F57B494BFE9A}" type="datetimeFigureOut">
              <a:rPr lang="en-US" smtClean="0"/>
              <a:pPr/>
              <a:t>10/24/2010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A73D40-6270-44F5-AB7F-2A3FC4362A9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arch.ebscohost.com/login.aspx?direct=true&amp;db=nrc&amp;AN=5000010855&amp;site=nrc-live"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earch.ebscohost.com/login.aspx?direct=true&amp;db=nrc&amp;AN=5000009486&amp;site=nrc-live"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236"/>
            <a:ext cx="5486082" cy="276999"/>
          </a:xfrm>
        </p:spPr>
        <p:txBody>
          <a:bodyPr>
            <a:sp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Interventions with Hispanic population require nurses to be knowledgeable about customs, beliefs, and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language.</a:t>
            </a:r>
            <a:r>
              <a:rPr lang="en-US" sz="1200" kern="1200" baseline="0" dirty="0" smtClean="0">
                <a:solidFill>
                  <a:schemeClr val="tx1"/>
                </a:solidFill>
                <a:latin typeface="+mn-lt"/>
                <a:ea typeface="+mn-ea"/>
                <a:cs typeface="+mn-cs"/>
              </a:rPr>
              <a:t> Some of their common health problems are diabetes, violence, substance abuse, HIV/AIDS, and limited access to health care. N</a:t>
            </a:r>
            <a:r>
              <a:rPr lang="en-US" sz="1200" kern="1200" dirty="0" smtClean="0">
                <a:solidFill>
                  <a:schemeClr val="tx1"/>
                </a:solidFill>
                <a:latin typeface="+mn-lt"/>
                <a:ea typeface="+mn-ea"/>
                <a:cs typeface="+mn-cs"/>
              </a:rPr>
              <a:t>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need to be alert and active in health care policy making in</a:t>
            </a:r>
            <a:r>
              <a:rPr lang="en-US" sz="1200" kern="1200" baseline="0" dirty="0" smtClean="0">
                <a:solidFill>
                  <a:schemeClr val="tx1"/>
                </a:solidFill>
                <a:latin typeface="+mn-lt"/>
                <a:ea typeface="+mn-ea"/>
                <a:cs typeface="+mn-cs"/>
              </a:rPr>
              <a:t> order to </a:t>
            </a:r>
            <a:r>
              <a:rPr lang="en-US" sz="1200" kern="1200" dirty="0" smtClean="0">
                <a:solidFill>
                  <a:schemeClr val="tx1"/>
                </a:solidFill>
                <a:latin typeface="+mn-lt"/>
                <a:ea typeface="+mn-ea"/>
                <a:cs typeface="+mn-cs"/>
              </a:rPr>
              <a:t>improve access to health care for the growing Hispanic population (Purath,1994).</a:t>
            </a:r>
          </a:p>
          <a:p>
            <a:endParaRPr lang="en-US" dirty="0"/>
          </a:p>
        </p:txBody>
      </p:sp>
      <p:sp>
        <p:nvSpPr>
          <p:cNvPr id="4" name="Slide Number Placeholder 3"/>
          <p:cNvSpPr>
            <a:spLocks noGrp="1"/>
          </p:cNvSpPr>
          <p:nvPr>
            <p:ph type="sldNum" sz="quarter" idx="10"/>
          </p:nvPr>
        </p:nvSpPr>
        <p:spPr/>
        <p:txBody>
          <a:bodyPr/>
          <a:lstStyle/>
          <a:p>
            <a:fld id="{B295CE75-F233-456A-B7FA-05B6169AC23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the “Common Wealth Fund Study,” Hispanics are confident about being able to self-manage chronic diseases or health problems.</a:t>
            </a:r>
            <a:r>
              <a:rPr lang="en-US" sz="1200" kern="1200" baseline="0" dirty="0" smtClean="0">
                <a:solidFill>
                  <a:schemeClr val="tx1"/>
                </a:solidFill>
                <a:latin typeface="+mn-lt"/>
                <a:ea typeface="+mn-ea"/>
                <a:cs typeface="+mn-cs"/>
              </a:rPr>
              <a:t> N</a:t>
            </a:r>
            <a:r>
              <a:rPr lang="en-US" sz="1200" kern="1200" dirty="0" smtClean="0">
                <a:solidFill>
                  <a:schemeClr val="tx1"/>
                </a:solidFill>
                <a:latin typeface="+mn-lt"/>
                <a:ea typeface="+mn-ea"/>
                <a:cs typeface="+mn-cs"/>
              </a:rPr>
              <a:t>urses need to seek to improve the availability of on-going care relationships with health care providers and promote continuity in Hispanic culture.</a:t>
            </a:r>
          </a:p>
          <a:p>
            <a:endParaRPr lang="en-US" dirty="0"/>
          </a:p>
        </p:txBody>
      </p:sp>
      <p:sp>
        <p:nvSpPr>
          <p:cNvPr id="4" name="Slide Number Placeholder 3"/>
          <p:cNvSpPr>
            <a:spLocks noGrp="1"/>
          </p:cNvSpPr>
          <p:nvPr>
            <p:ph type="sldNum" sz="quarter" idx="10"/>
          </p:nvPr>
        </p:nvSpPr>
        <p:spPr/>
        <p:txBody>
          <a:bodyPr/>
          <a:lstStyle/>
          <a:p>
            <a:fld id="{B295CE75-F233-456A-B7FA-05B6169AC232}"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Wingdings" pitchFamily="2" charset="2"/>
              <a:buNone/>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Interventions </a:t>
            </a:r>
            <a:r>
              <a:rPr lang="en-US" sz="1200" kern="1200" dirty="0" smtClean="0">
                <a:solidFill>
                  <a:schemeClr val="tx1"/>
                </a:solidFill>
                <a:latin typeface="+mn-lt"/>
                <a:ea typeface="+mn-ea"/>
                <a:cs typeface="+mn-cs"/>
              </a:rPr>
              <a:t>for Hispanic patients require a more complex understanding of Mexican-American </a:t>
            </a:r>
            <a:r>
              <a:rPr lang="en-US" sz="1200" kern="1200" dirty="0" smtClean="0">
                <a:solidFill>
                  <a:schemeClr val="tx1"/>
                </a:solidFill>
                <a:latin typeface="+mn-lt"/>
                <a:ea typeface="+mn-ea"/>
                <a:cs typeface="+mn-cs"/>
              </a:rPr>
              <a:t>culture.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treating Hispanic clients</a:t>
            </a:r>
            <a:r>
              <a:rPr lang="en-US" sz="1200" kern="1200" baseline="0" dirty="0" smtClean="0">
                <a:solidFill>
                  <a:schemeClr val="tx1"/>
                </a:solidFill>
                <a:latin typeface="+mn-lt"/>
                <a:ea typeface="+mn-ea"/>
                <a:cs typeface="+mn-cs"/>
              </a:rPr>
              <a:t> must </a:t>
            </a:r>
            <a:r>
              <a:rPr lang="en-US" sz="1200" kern="1200" dirty="0" smtClean="0">
                <a:solidFill>
                  <a:schemeClr val="tx1"/>
                </a:solidFill>
                <a:latin typeface="+mn-lt"/>
                <a:ea typeface="+mn-ea"/>
                <a:cs typeface="+mn-cs"/>
              </a:rPr>
              <a:t>integrate cultural factors into health promotion activities. </a:t>
            </a:r>
            <a:r>
              <a:rPr lang="en-US" sz="1200" dirty="0" smtClean="0">
                <a:latin typeface="Times New Roman" pitchFamily="18" charset="0"/>
                <a:cs typeface="Times New Roman" pitchFamily="18" charset="0"/>
              </a:rPr>
              <a:t>Mexican women promote healthy behaviors by diagnosing sick family members, and prescribing home remedies. Research shows that older Latina women view health not as the absence of illness; rather, they see the decline of health as natural and anticipated. </a:t>
            </a:r>
            <a:r>
              <a:rPr lang="en-US" sz="1200" i="1" dirty="0" err="1" smtClean="0">
                <a:latin typeface="Times New Roman" pitchFamily="18" charset="0"/>
                <a:cs typeface="Times New Roman" pitchFamily="18" charset="0"/>
              </a:rPr>
              <a:t>Familism</a:t>
            </a:r>
            <a:r>
              <a:rPr lang="en-US" sz="1200" dirty="0" smtClean="0">
                <a:latin typeface="Times New Roman" pitchFamily="18" charset="0"/>
                <a:cs typeface="Times New Roman" pitchFamily="18" charset="0"/>
              </a:rPr>
              <a:t> is a strong sense of family care and obligation; it is considered an important Mexican-American cultural value. Hispanic elderly expect care from the family as they become more frail.</a:t>
            </a:r>
            <a:r>
              <a:rPr lang="en-US" sz="1200" baseline="0" dirty="0" smtClean="0">
                <a:latin typeface="Times New Roman" pitchFamily="18" charset="0"/>
                <a:cs typeface="Times New Roman" pitchFamily="18" charset="0"/>
              </a:rPr>
              <a:t> </a:t>
            </a:r>
            <a:r>
              <a:rPr lang="en-US" sz="1200" kern="1200" dirty="0" smtClean="0">
                <a:solidFill>
                  <a:schemeClr val="tx1"/>
                </a:solidFill>
                <a:latin typeface="+mn-lt"/>
                <a:ea typeface="+mn-ea"/>
                <a:cs typeface="+mn-cs"/>
              </a:rPr>
              <a:t>According </a:t>
            </a:r>
            <a:r>
              <a:rPr lang="en-US" sz="1200" kern="1200" dirty="0" smtClean="0">
                <a:solidFill>
                  <a:schemeClr val="tx1"/>
                </a:solidFill>
                <a:latin typeface="+mn-lt"/>
                <a:ea typeface="+mn-ea"/>
                <a:cs typeface="+mn-cs"/>
              </a:rPr>
              <a:t>to Padilla &amp; Villalobos,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family support for the elderly is important and the family is</a:t>
            </a:r>
            <a:r>
              <a:rPr lang="en-US" sz="1200" kern="1200" baseline="0" dirty="0" smtClean="0">
                <a:solidFill>
                  <a:schemeClr val="tx1"/>
                </a:solidFill>
                <a:latin typeface="+mn-lt"/>
                <a:ea typeface="+mn-ea"/>
                <a:cs typeface="+mn-cs"/>
              </a:rPr>
              <a:t> often </a:t>
            </a:r>
            <a:r>
              <a:rPr lang="en-US" sz="1200" kern="1200" dirty="0" smtClean="0">
                <a:solidFill>
                  <a:schemeClr val="tx1"/>
                </a:solidFill>
                <a:latin typeface="+mn-lt"/>
                <a:ea typeface="+mn-ea"/>
                <a:cs typeface="+mn-cs"/>
              </a:rPr>
              <a:t>turned to for every day health needs” (2007). </a:t>
            </a:r>
          </a:p>
          <a:p>
            <a:endParaRPr lang="en-US" dirty="0"/>
          </a:p>
        </p:txBody>
      </p:sp>
      <p:sp>
        <p:nvSpPr>
          <p:cNvPr id="4" name="Slide Number Placeholder 3"/>
          <p:cNvSpPr>
            <a:spLocks noGrp="1"/>
          </p:cNvSpPr>
          <p:nvPr>
            <p:ph type="sldNum" sz="quarter" idx="10"/>
          </p:nvPr>
        </p:nvSpPr>
        <p:spPr/>
        <p:txBody>
          <a:bodyPr/>
          <a:lstStyle/>
          <a:p>
            <a:fld id="{B295CE75-F233-456A-B7FA-05B6169AC232}"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lnSpc>
                <a:spcPct val="200000"/>
              </a:lnSpc>
            </a:pPr>
            <a:r>
              <a:rPr lang="en-US" baseline="0" dirty="0" smtClean="0"/>
              <a:t>           </a:t>
            </a:r>
            <a:r>
              <a:rPr lang="en-US" dirty="0" smtClean="0"/>
              <a:t>In</a:t>
            </a:r>
            <a:r>
              <a:rPr lang="en-US" baseline="0" dirty="0" smtClean="0"/>
              <a:t> order to provide culturally sensitive care, nurses must first understand their own culture</a:t>
            </a:r>
            <a:r>
              <a:rPr lang="en-US" baseline="0" dirty="0" smtClean="0"/>
              <a:t>. </a:t>
            </a:r>
            <a:r>
              <a:rPr lang="en-US" baseline="0" dirty="0" smtClean="0"/>
              <a:t>Each nurse has his or her own beliefs and values separating them from the patients that are being cared for. </a:t>
            </a:r>
            <a:r>
              <a:rPr lang="en-US" baseline="0" dirty="0" smtClean="0"/>
              <a:t>Cultural </a:t>
            </a:r>
            <a:r>
              <a:rPr lang="en-US" baseline="0" dirty="0" smtClean="0"/>
              <a:t>competence is a constant learning process (</a:t>
            </a:r>
            <a:r>
              <a:rPr lang="en-US" baseline="0" dirty="0" err="1" smtClean="0"/>
              <a:t>Jenko</a:t>
            </a:r>
            <a:r>
              <a:rPr lang="en-US" baseline="0" dirty="0" smtClean="0"/>
              <a:t>, 2010). </a:t>
            </a:r>
            <a:r>
              <a:rPr lang="en-US" baseline="0" dirty="0" smtClean="0"/>
              <a:t>To </a:t>
            </a:r>
            <a:r>
              <a:rPr lang="en-US" baseline="0" dirty="0" smtClean="0"/>
              <a:t>have respect for values and beliefs of other cultures, nurses must continually be seeking knowledge of other </a:t>
            </a:r>
            <a:r>
              <a:rPr lang="en-US" baseline="0" dirty="0" smtClean="0"/>
              <a:t>cultures. By </a:t>
            </a:r>
            <a:r>
              <a:rPr lang="en-US" baseline="0" dirty="0" smtClean="0"/>
              <a:t>learning the beliefs and rituals of other cultures, nurses are able to better serve patients according to the patients cultural values and </a:t>
            </a:r>
            <a:r>
              <a:rPr lang="en-US" baseline="0" dirty="0" smtClean="0"/>
              <a:t>beliefs. This </a:t>
            </a:r>
            <a:r>
              <a:rPr lang="en-US" baseline="0" dirty="0" smtClean="0"/>
              <a:t>in turn leads to better outcomes and healing (</a:t>
            </a:r>
            <a:r>
              <a:rPr lang="en-US" baseline="0" dirty="0" err="1" smtClean="0"/>
              <a:t>Jenko</a:t>
            </a:r>
            <a:r>
              <a:rPr lang="en-US" baseline="0" dirty="0" smtClean="0"/>
              <a:t>, 2010). </a:t>
            </a:r>
          </a:p>
        </p:txBody>
      </p:sp>
      <p:sp>
        <p:nvSpPr>
          <p:cNvPr id="4" name="Slide Number Placeholder 3"/>
          <p:cNvSpPr>
            <a:spLocks noGrp="1"/>
          </p:cNvSpPr>
          <p:nvPr>
            <p:ph type="sldNum" sz="quarter" idx="10"/>
          </p:nvPr>
        </p:nvSpPr>
        <p:spPr/>
        <p:txBody>
          <a:bodyPr/>
          <a:lstStyle/>
          <a:p>
            <a:fld id="{B353418F-B65F-43F3-A929-9CC42FA8765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Communication is the means in which people</a:t>
            </a:r>
            <a:r>
              <a:rPr lang="en-US" baseline="0" dirty="0" smtClean="0"/>
              <a:t> connect. </a:t>
            </a:r>
            <a:r>
              <a:rPr lang="en-US" baseline="0" dirty="0" smtClean="0"/>
              <a:t>How </a:t>
            </a:r>
            <a:r>
              <a:rPr lang="en-US" baseline="0" dirty="0" smtClean="0"/>
              <a:t>people express feelings is different among cultures</a:t>
            </a:r>
            <a:r>
              <a:rPr lang="en-US" baseline="0" dirty="0" smtClean="0"/>
              <a:t>. </a:t>
            </a:r>
            <a:r>
              <a:rPr lang="en-US" baseline="0" dirty="0" smtClean="0"/>
              <a:t>Personal space has a lot to do with feelings during </a:t>
            </a:r>
            <a:r>
              <a:rPr lang="en-US" baseline="0" dirty="0" smtClean="0"/>
              <a:t>communication. Nurses </a:t>
            </a:r>
            <a:r>
              <a:rPr lang="en-US" baseline="0" dirty="0" smtClean="0"/>
              <a:t>must understand this when dealing with patients</a:t>
            </a:r>
            <a:r>
              <a:rPr lang="en-US" baseline="0" dirty="0" smtClean="0"/>
              <a:t>. </a:t>
            </a:r>
            <a:r>
              <a:rPr lang="en-US" baseline="0" dirty="0" smtClean="0"/>
              <a:t>When dealing with the Hispanic </a:t>
            </a:r>
            <a:r>
              <a:rPr lang="en-US" baseline="0" dirty="0" smtClean="0"/>
              <a:t>culture, one </a:t>
            </a:r>
            <a:r>
              <a:rPr lang="en-US" baseline="0" dirty="0" smtClean="0"/>
              <a:t>must understand that time and setting appointments are not understood. The Hispanic culture understands coming around 2 pm means any time from maybe 1 pm to 3 pm. </a:t>
            </a:r>
            <a:r>
              <a:rPr lang="en-US" baseline="0" dirty="0" smtClean="0"/>
              <a:t>Environmental </a:t>
            </a:r>
            <a:r>
              <a:rPr lang="en-US" baseline="0" dirty="0" smtClean="0"/>
              <a:t>control is defined as an individuals perception of the ability to direct factors in the environment. </a:t>
            </a:r>
            <a:r>
              <a:rPr lang="en-US" baseline="0" dirty="0" smtClean="0"/>
              <a:t>Social </a:t>
            </a:r>
            <a:r>
              <a:rPr lang="en-US" baseline="0" dirty="0" smtClean="0"/>
              <a:t>organizations within a culture are represented by family, religion, ethnic, and interest groups. </a:t>
            </a:r>
            <a:r>
              <a:rPr lang="en-US" baseline="0" dirty="0" smtClean="0"/>
              <a:t>Within </a:t>
            </a:r>
            <a:r>
              <a:rPr lang="en-US" baseline="0" dirty="0" smtClean="0"/>
              <a:t>these, behaviors are learned and passed on. </a:t>
            </a:r>
          </a:p>
          <a:p>
            <a:pPr defTabSz="457200">
              <a:tabLst>
                <a:tab pos="457200" algn="l"/>
              </a:tabLst>
            </a:pPr>
            <a:r>
              <a:rPr lang="en-US" baseline="0" dirty="0" smtClean="0"/>
              <a:t>	</a:t>
            </a:r>
            <a:r>
              <a:rPr lang="en-US" dirty="0" smtClean="0"/>
              <a:t>In caring</a:t>
            </a:r>
            <a:r>
              <a:rPr lang="en-US" baseline="0" dirty="0" smtClean="0"/>
              <a:t> for patients of different cultures, a nurse must understand that sharing information is sensitive across different cultures. </a:t>
            </a:r>
            <a:r>
              <a:rPr lang="en-US" baseline="0" dirty="0" smtClean="0"/>
              <a:t>The </a:t>
            </a:r>
            <a:r>
              <a:rPr lang="en-US" baseline="0" dirty="0" smtClean="0"/>
              <a:t>decision-maker in each culture is different. A nurse must be aware of this when giving a patient choices. </a:t>
            </a:r>
            <a:r>
              <a:rPr lang="en-US" baseline="0" dirty="0" smtClean="0"/>
              <a:t>In </a:t>
            </a:r>
            <a:r>
              <a:rPr lang="en-US" baseline="0" dirty="0" smtClean="0"/>
              <a:t>some cultures, the entire </a:t>
            </a:r>
            <a:r>
              <a:rPr lang="en-US" baseline="0" dirty="0" smtClean="0"/>
              <a:t>family is </a:t>
            </a:r>
            <a:r>
              <a:rPr lang="en-US" baseline="0" dirty="0" smtClean="0"/>
              <a:t>involved in care and decision making (</a:t>
            </a:r>
            <a:r>
              <a:rPr lang="en-US" baseline="0" dirty="0" err="1" smtClean="0"/>
              <a:t>Jenko</a:t>
            </a:r>
            <a:r>
              <a:rPr lang="en-US" baseline="0" dirty="0" smtClean="0"/>
              <a:t>, 2010).  Nurses must respect the culture of each patient and care for them in a way that is most beneficial to the patient’s health. </a:t>
            </a:r>
            <a:r>
              <a:rPr lang="en-US" baseline="0" dirty="0" smtClean="0"/>
              <a:t>A </a:t>
            </a:r>
            <a:r>
              <a:rPr lang="en-US" baseline="0" dirty="0" smtClean="0"/>
              <a:t>nurse can not give good </a:t>
            </a:r>
            <a:r>
              <a:rPr lang="en-US" baseline="0" dirty="0" err="1" smtClean="0"/>
              <a:t>transcultural</a:t>
            </a:r>
            <a:r>
              <a:rPr lang="en-US" baseline="0" dirty="0" smtClean="0"/>
              <a:t> care without </a:t>
            </a:r>
            <a:r>
              <a:rPr lang="en-US" baseline="0" dirty="0" smtClean="0"/>
              <a:t>understanding his or </a:t>
            </a:r>
            <a:r>
              <a:rPr lang="en-US" baseline="0" dirty="0" smtClean="0"/>
              <a:t>her own cultural beliefs (</a:t>
            </a:r>
            <a:r>
              <a:rPr lang="en-US" baseline="0" dirty="0" err="1" smtClean="0"/>
              <a:t>Jenko</a:t>
            </a:r>
            <a:r>
              <a:rPr lang="en-US" baseline="0" dirty="0" smtClean="0"/>
              <a:t>, 2010).   </a:t>
            </a:r>
            <a:endParaRPr lang="en-US" sz="1200" dirty="0" smtClean="0">
              <a:latin typeface="Times New Roman" pitchFamily="18"/>
            </a:endParaRPr>
          </a:p>
          <a:p>
            <a:endParaRPr lang="en-US" dirty="0"/>
          </a:p>
        </p:txBody>
      </p:sp>
      <p:sp>
        <p:nvSpPr>
          <p:cNvPr id="4" name="Slide Number Placeholder 3"/>
          <p:cNvSpPr>
            <a:spLocks noGrp="1"/>
          </p:cNvSpPr>
          <p:nvPr>
            <p:ph type="sldNum" sz="quarter" idx="10"/>
          </p:nvPr>
        </p:nvSpPr>
        <p:spPr/>
        <p:txBody>
          <a:bodyPr/>
          <a:lstStyle/>
          <a:p>
            <a:fld id="{B353418F-B65F-43F3-A929-9CC42FA8765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Nurses are highly encouraged to become culturally aware of the patients they are caring for as well as future patients. To become culturally aware, nurses must first become aware of his or her feelings of his or her own </a:t>
            </a:r>
            <a:r>
              <a:rPr lang="en-US" baseline="0" dirty="0" smtClean="0"/>
              <a:t>culture. Hispanics </a:t>
            </a:r>
            <a:r>
              <a:rPr lang="en-US" baseline="0" dirty="0" smtClean="0"/>
              <a:t>are the fastest growing minority group in the United States. Hispanics are not simply placed into a “cookie cutter” group. They are a very diverse group in themselves. Hispanics practice usage of a wide range of herbal remedies. </a:t>
            </a:r>
            <a:r>
              <a:rPr lang="en-US" baseline="0" dirty="0" smtClean="0"/>
              <a:t>Hispanics believe in </a:t>
            </a:r>
            <a:r>
              <a:rPr lang="en-US" baseline="0" dirty="0" err="1" smtClean="0"/>
              <a:t>humoral</a:t>
            </a:r>
            <a:r>
              <a:rPr lang="en-US" baseline="0" dirty="0" smtClean="0"/>
              <a:t> imbalances. There are four imbalances: hot, cold, moist, and dry. Each imbalance is treated with its counterpart. For example, a “cold” disease process is treated with hot food. </a:t>
            </a:r>
            <a:r>
              <a:rPr lang="en-US" dirty="0" smtClean="0"/>
              <a:t>This medicinal approach is not only used as a preventative measure, but also as treatments for the different disease processes. </a:t>
            </a:r>
            <a:r>
              <a:rPr lang="en-US" baseline="0" dirty="0" smtClean="0"/>
              <a:t>Certain </a:t>
            </a:r>
            <a:r>
              <a:rPr lang="en-US" baseline="0" dirty="0" smtClean="0"/>
              <a:t>Hispanics have conformed to Western medicine while others hold onto the practices of their ancestors. It is up to the nurse to determine their beliefs and practices.</a:t>
            </a:r>
          </a:p>
          <a:p>
            <a:pPr defTabSz="457200">
              <a:tabLst>
                <a:tab pos="457200" algn="l"/>
              </a:tabLst>
            </a:pPr>
            <a:r>
              <a:rPr lang="en-US" dirty="0" smtClean="0"/>
              <a:t>	Becoming</a:t>
            </a:r>
            <a:r>
              <a:rPr lang="en-US" baseline="0" dirty="0" smtClean="0"/>
              <a:t> a culturally competent nurse is a life long practice. Nurses build knowledge from various research and interactions with patients. As health care professionals, nurses must maintain a mutual respect towards other </a:t>
            </a:r>
            <a:r>
              <a:rPr lang="en-US" baseline="0" dirty="0" smtClean="0"/>
              <a:t>cultures. There </a:t>
            </a:r>
            <a:r>
              <a:rPr lang="en-US" baseline="0" dirty="0" smtClean="0"/>
              <a:t>are different barriers to care, and cultural incompetence is one of them. Each Hispanic family functions as its own unit, and as a part of the Hispanic culture as a whole. The nurse must decipher what practices are right for each individual. Nurses must encourage Hispanics to seek out the health care they need in order to maintain a healthy life. In order to provide culturally competent care to Hispanics, nurses must be aware of his or her own feelings, research health and social practices of Hispanics, acknowledge these practices, and apply them to the nurses care.</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49A73D40-6270-44F5-AB7F-2A3FC4362A9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3000" y="693738"/>
            <a:ext cx="4572000" cy="3429000"/>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236"/>
            <a:ext cx="5486082" cy="4032655"/>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A73D40-6270-44F5-AB7F-2A3FC4362A9B}"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93738"/>
            <a:ext cx="4572000" cy="3429000"/>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85800" y="4343234"/>
            <a:ext cx="5486085" cy="4032653"/>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tab pos="457200" algn="l"/>
              </a:tabLst>
              <a:defRPr/>
            </a:pPr>
            <a:r>
              <a:rPr lang="en-US" sz="1200" dirty="0" smtClean="0">
                <a:latin typeface="Times New Roman" pitchFamily="18"/>
              </a:rPr>
              <a:t>	The Hispanic population is reported to be one of the largest and fastest growing minority groups in the United</a:t>
            </a:r>
            <a:r>
              <a:rPr lang="en-US" sz="1200" baseline="0" dirty="0" smtClean="0">
                <a:latin typeface="Times New Roman" pitchFamily="18"/>
              </a:rPr>
              <a:t> </a:t>
            </a:r>
            <a:r>
              <a:rPr lang="en-US" sz="1200" dirty="0" smtClean="0">
                <a:latin typeface="Times New Roman" pitchFamily="18"/>
              </a:rPr>
              <a:t>States. </a:t>
            </a:r>
            <a:r>
              <a:rPr lang="en-US" sz="1200" dirty="0" smtClean="0">
                <a:latin typeface="Times New Roman" pitchFamily="18"/>
              </a:rPr>
              <a:t>America is known for being a cultural melting pot. Nurses are faced with cultural barriers everyday such as differences in language, healthcare preferences, and practices. Being a culturally competent nurse is imperative. It guides the nurse in understanding behaviors and planning appropriate approaches to patient needs (Chitty &amp; Black, 2011).</a:t>
            </a:r>
          </a:p>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200">
              <a:tabLst>
                <a:tab pos="457200" algn="l"/>
              </a:tabLst>
            </a:pPr>
            <a:r>
              <a:rPr lang="en-US" dirty="0" smtClean="0"/>
              <a:t>	According </a:t>
            </a:r>
            <a:r>
              <a:rPr lang="en-US" dirty="0" smtClean="0"/>
              <a:t>to the U.S. Census Bureau, in 2002 there were 37.4 million Hispanics in the United States.</a:t>
            </a:r>
            <a:r>
              <a:rPr lang="en-US" baseline="0" dirty="0" smtClean="0"/>
              <a:t> “</a:t>
            </a:r>
            <a:r>
              <a:rPr lang="en-US" dirty="0" smtClean="0"/>
              <a:t>People</a:t>
            </a:r>
            <a:r>
              <a:rPr lang="en-US" baseline="0" dirty="0" smtClean="0"/>
              <a:t> of Hispanic origin were able to report their origin as Mexican, Puerto Rican, Cuban, Central and South American, or some other Latino origin” (Ramirez &amp; Cruz, 2003, p. 1). This means that the Hispanic population </a:t>
            </a:r>
            <a:r>
              <a:rPr lang="en-US" baseline="0" dirty="0" smtClean="0"/>
              <a:t>isn’t </a:t>
            </a:r>
            <a:r>
              <a:rPr lang="en-US" baseline="0" dirty="0" smtClean="0"/>
              <a:t>from one area and one type of </a:t>
            </a:r>
            <a:r>
              <a:rPr lang="en-US" baseline="0" dirty="0" smtClean="0"/>
              <a:t>background. There are </a:t>
            </a:r>
            <a:r>
              <a:rPr lang="en-US" baseline="0" dirty="0" smtClean="0"/>
              <a:t>differences among the same culture.</a:t>
            </a:r>
            <a:endParaRPr lang="en-US" dirty="0"/>
          </a:p>
        </p:txBody>
      </p:sp>
      <p:sp>
        <p:nvSpPr>
          <p:cNvPr id="4" name="Slide Number Placeholder 3"/>
          <p:cNvSpPr>
            <a:spLocks noGrp="1"/>
          </p:cNvSpPr>
          <p:nvPr>
            <p:ph type="sldNum" sz="quarter" idx="10"/>
          </p:nvPr>
        </p:nvSpPr>
        <p:spPr/>
        <p:txBody>
          <a:bodyPr/>
          <a:lstStyle/>
          <a:p>
            <a:fld id="{CDEADB82-FAA0-44E4-99B1-E6EE91EB5400}" type="slidenum">
              <a:rPr lang="en-US" smtClean="0"/>
              <a:pPr/>
              <a:t>3</a:t>
            </a:fld>
            <a:endParaRPr lang="en-US"/>
          </a:p>
        </p:txBody>
      </p:sp>
    </p:spTree>
    <p:extLst>
      <p:ext uri="{BB962C8B-B14F-4D97-AF65-F5344CB8AC3E}">
        <p14:creationId xmlns="" xmlns:p14="http://schemas.microsoft.com/office/powerpoint/2010/main" val="3557876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200">
              <a:tabLst>
                <a:tab pos="457200" algn="l"/>
              </a:tabLst>
            </a:pPr>
            <a:r>
              <a:rPr lang="en-US" dirty="0" smtClean="0"/>
              <a:t>	The </a:t>
            </a:r>
            <a:r>
              <a:rPr lang="en-US" dirty="0" smtClean="0"/>
              <a:t>majority of the Hispanic population are between the ages of 18-64 yrs.</a:t>
            </a:r>
            <a:r>
              <a:rPr lang="en-US" baseline="0" dirty="0" smtClean="0"/>
              <a:t> with a relatively small population over 65 yrs. </a:t>
            </a:r>
            <a:r>
              <a:rPr lang="en-US" dirty="0" smtClean="0"/>
              <a:t>This is significant because nurses will be caring for the age groups 18-64 years of age. </a:t>
            </a:r>
            <a:r>
              <a:rPr lang="en-US" dirty="0" smtClean="0"/>
              <a:t>This </a:t>
            </a:r>
            <a:r>
              <a:rPr lang="en-US" dirty="0" smtClean="0"/>
              <a:t>is certain to present some challenges, as the younger patients are more Americanized then the older patients.</a:t>
            </a:r>
            <a:endParaRPr lang="en-US" baseline="0" dirty="0" smtClean="0"/>
          </a:p>
          <a:p>
            <a:pPr defTabSz="457200">
              <a:tabLst>
                <a:tab pos="457200" algn="l"/>
              </a:tabLst>
            </a:pPr>
            <a:r>
              <a:rPr lang="en-US" baseline="0" dirty="0" smtClean="0"/>
              <a:t>	“</a:t>
            </a:r>
            <a:r>
              <a:rPr lang="en-US" baseline="0" dirty="0" smtClean="0"/>
              <a:t>More than two in five Hispanics aged 25 and older have not graduated from high school” (Ramirez &amp; Cruz, 2003, pp.4). </a:t>
            </a:r>
            <a:r>
              <a:rPr lang="en-US" baseline="0" dirty="0" smtClean="0"/>
              <a:t>Without </a:t>
            </a:r>
            <a:r>
              <a:rPr lang="en-US" baseline="0" dirty="0" smtClean="0"/>
              <a:t>an education, appropriate employment is hard to obtain. </a:t>
            </a:r>
            <a:r>
              <a:rPr lang="en-US" dirty="0" smtClean="0"/>
              <a:t>In effect, Hispanics are less likely to obtain preventative healthcare due to lack of insurance. </a:t>
            </a:r>
            <a:r>
              <a:rPr lang="en-US" dirty="0" smtClean="0"/>
              <a:t>State </a:t>
            </a:r>
            <a:r>
              <a:rPr lang="en-US" dirty="0" smtClean="0"/>
              <a:t>supplied healthcare could also be limited.</a:t>
            </a:r>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CDEADB82-FAA0-44E4-99B1-E6EE91EB5400}" type="slidenum">
              <a:rPr lang="en-US" smtClean="0"/>
              <a:pPr/>
              <a:t>4</a:t>
            </a:fld>
            <a:endParaRPr lang="en-US"/>
          </a:p>
        </p:txBody>
      </p:sp>
    </p:spTree>
    <p:extLst>
      <p:ext uri="{BB962C8B-B14F-4D97-AF65-F5344CB8AC3E}">
        <p14:creationId xmlns="" xmlns:p14="http://schemas.microsoft.com/office/powerpoint/2010/main" val="228219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           Non-traditional therapy in the United States is considered complementary and alternative medicine (CAM)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 </a:t>
            </a: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Hispanic population in the United States is growing. </a:t>
            </a:r>
            <a:r>
              <a:rPr lang="en-US" dirty="0" smtClean="0">
                <a:latin typeface="Times New Roman" pitchFamily="18" charset="0"/>
                <a:cs typeface="Times New Roman" pitchFamily="18" charset="0"/>
              </a:rPr>
              <a:t>It </a:t>
            </a:r>
            <a:r>
              <a:rPr lang="en-US" dirty="0" smtClean="0">
                <a:latin typeface="Times New Roman" pitchFamily="18" charset="0"/>
                <a:cs typeface="Times New Roman" pitchFamily="18" charset="0"/>
              </a:rPr>
              <a:t>is important to understand that Hispanic culture embraces the use of herbal medicine and folk remedies. </a:t>
            </a:r>
            <a:r>
              <a:rPr lang="en-US" dirty="0" smtClean="0">
                <a:latin typeface="Times New Roman" pitchFamily="18" charset="0"/>
                <a:cs typeface="Times New Roman" pitchFamily="18" charset="0"/>
              </a:rPr>
              <a:t>Medical </a:t>
            </a:r>
            <a:r>
              <a:rPr lang="en-US" dirty="0" smtClean="0">
                <a:latin typeface="Times New Roman" pitchFamily="18" charset="0"/>
                <a:cs typeface="Times New Roman" pitchFamily="18" charset="0"/>
              </a:rPr>
              <a:t>professionals must be keenly aware of this not only to be culturally competent but also to understand that prescribed medications may interact with remedies used by the Hispanic population</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According to Walsh (2010), “the Mexican Ministry of Public Health and Social Assistance publishes an extensive manual on herbal remedies that is sold throughout Mexico” (p. 1). </a:t>
            </a:r>
            <a:r>
              <a:rPr lang="en-US" dirty="0" smtClean="0">
                <a:latin typeface="Times New Roman" pitchFamily="18" charset="0"/>
                <a:cs typeface="Times New Roman" pitchFamily="18" charset="0"/>
              </a:rPr>
              <a:t>There </a:t>
            </a:r>
            <a:r>
              <a:rPr lang="en-US" dirty="0" smtClean="0">
                <a:latin typeface="Times New Roman" pitchFamily="18" charset="0"/>
                <a:cs typeface="Times New Roman" pitchFamily="18" charset="0"/>
              </a:rPr>
              <a:t>are multiple factors that influence Hispanic traditional folk medicine: level of education, exposure to science-based information, religious and spiritual values, age, and income (Walsh, 2010).</a:t>
            </a: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endParaRPr lang="en-US" dirty="0" smtClean="0">
              <a:latin typeface="Times New Roman" pitchFamily="18" charset="0"/>
              <a:cs typeface="Times New Roman" pitchFamily="18" charset="0"/>
            </a:endParaRPr>
          </a:p>
          <a:p>
            <a:pPr eaLnBrk="1" hangingPunct="1">
              <a:spcBef>
                <a:spcPct val="0"/>
              </a:spcBef>
            </a:pPr>
            <a:r>
              <a:rPr lang="en-US" dirty="0" smtClean="0">
                <a:latin typeface="Times New Roman" pitchFamily="18" charset="0"/>
                <a:cs typeface="Times New Roman" pitchFamily="18" charset="0"/>
              </a:rPr>
              <a:t>Walsh, K. (2010). Hispanic American patients: Use of complementary and alternative medicine: Providing culturally    	competent care. </a:t>
            </a:r>
            <a:r>
              <a:rPr lang="en-US" i="1" dirty="0" smtClean="0">
                <a:latin typeface="Times New Roman" pitchFamily="18" charset="0"/>
                <a:cs typeface="Times New Roman" pitchFamily="18" charset="0"/>
              </a:rPr>
              <a:t>CINAHL nursing guide.  </a:t>
            </a:r>
            <a:r>
              <a:rPr lang="en-US" dirty="0" smtClean="0">
                <a:latin typeface="Times New Roman" pitchFamily="18" charset="0"/>
                <a:cs typeface="Times New Roman" pitchFamily="18" charset="0"/>
              </a:rPr>
              <a:t>Retrieved from Nursing Reference Center database</a:t>
            </a:r>
            <a:r>
              <a:rPr lang="en-US" dirty="0" smtClean="0"/>
              <a:t>.</a:t>
            </a:r>
          </a:p>
          <a:p>
            <a:pPr eaLnBrk="1" hangingPunct="1">
              <a:spcBef>
                <a:spcPct val="0"/>
              </a:spcBef>
            </a:pPr>
            <a:r>
              <a:rPr lang="en-US" dirty="0" smtClean="0"/>
              <a:t>	</a:t>
            </a:r>
            <a:r>
              <a:rPr lang="en-US" u="sng" dirty="0" smtClean="0">
                <a:hlinkClick r:id="rId3"/>
              </a:rPr>
              <a:t>http://search.ebscohost.com/login.aspx?direct=true&amp;db=nrc&amp;AN=5000010855&amp;site=nrc-live</a:t>
            </a:r>
            <a:r>
              <a:rPr lang="en-US" dirty="0" smtClean="0"/>
              <a:t>	</a:t>
            </a:r>
            <a:endParaRPr lang="en-US" dirty="0" smtClean="0">
              <a:solidFill>
                <a:schemeClr val="accent1"/>
              </a:solidFill>
            </a:endParaRPr>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B196EA-4C71-43CA-8BB0-5386673881D5}"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          </a:t>
            </a:r>
            <a:r>
              <a:rPr lang="en-US" dirty="0" smtClean="0">
                <a:latin typeface="Times New Roman" pitchFamily="18" charset="0"/>
                <a:cs typeface="Times New Roman" pitchFamily="18" charset="0"/>
              </a:rPr>
              <a:t>“Most educated and/or acculturated Hispanics accept the Western biomedical of health and healthcare”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is important to recognize that Hispanics not only use Western medicine but also that complementary medicine is widely supported (Walsh, 2010).  New immigrants and lower levels of education play a role in the broader use of complementary alternative </a:t>
            </a:r>
            <a:r>
              <a:rPr lang="en-US" dirty="0" smtClean="0">
                <a:latin typeface="Times New Roman" pitchFamily="18" charset="0"/>
                <a:cs typeface="Times New Roman" pitchFamily="18" charset="0"/>
              </a:rPr>
              <a:t>medicine.</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a:t>
            </a:r>
            <a:r>
              <a:rPr lang="en-US" dirty="0" smtClean="0">
                <a:latin typeface="Times New Roman" pitchFamily="18" charset="0"/>
                <a:cs typeface="Times New Roman" pitchFamily="18" charset="0"/>
              </a:rPr>
              <a:t>is believed, by this group of Hispanics, that disease is caused supernaturally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  </a:t>
            </a:r>
          </a:p>
          <a:p>
            <a:pPr eaLnBrk="1" hangingPunct="1"/>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Walsh, K. (2010). Hispanic American patients: Use of complementary and alternative medicine: Providing culturally    	competent care. </a:t>
            </a:r>
            <a:r>
              <a:rPr lang="en-US" i="1" dirty="0" smtClean="0">
                <a:latin typeface="Times New Roman" pitchFamily="18" charset="0"/>
                <a:cs typeface="Times New Roman" pitchFamily="18" charset="0"/>
              </a:rPr>
              <a:t>CINAHL nursing guide.  </a:t>
            </a:r>
            <a:r>
              <a:rPr lang="en-US" dirty="0" smtClean="0">
                <a:latin typeface="Times New Roman" pitchFamily="18" charset="0"/>
                <a:cs typeface="Times New Roman" pitchFamily="18" charset="0"/>
              </a:rPr>
              <a:t>Retrieved from Nursing Reference Center database.  </a:t>
            </a:r>
          </a:p>
          <a:p>
            <a:pPr eaLnBrk="1" hangingPunct="1"/>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hlinkClick r:id="rId3"/>
              </a:rPr>
              <a:t>http://search.ebscohost.com/login.aspx?direct=true&amp;db=nrc&amp;AN=5000010855&amp;site=nrc-live</a:t>
            </a:r>
            <a:r>
              <a:rPr lang="en-US" u="sng"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Walsh, K.,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T. (2010). Hispanic American patients: Providing culturally competent care.  </a:t>
            </a:r>
            <a:r>
              <a:rPr lang="en-US" i="1" dirty="0" smtClean="0">
                <a:latin typeface="Times New Roman" pitchFamily="18" charset="0"/>
                <a:cs typeface="Times New Roman" pitchFamily="18" charset="0"/>
              </a:rPr>
              <a:t>CINAHL nursing 	guide.  </a:t>
            </a:r>
            <a:r>
              <a:rPr lang="en-US" dirty="0" smtClean="0">
                <a:latin typeface="Times New Roman" pitchFamily="18" charset="0"/>
                <a:cs typeface="Times New Roman" pitchFamily="18" charset="0"/>
              </a:rPr>
              <a:t>Retrieved from Nursing Reference Center database.</a:t>
            </a:r>
          </a:p>
          <a:p>
            <a:pPr eaLnBrk="1" hangingPunct="1"/>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hlinkClick r:id="rId4"/>
              </a:rPr>
              <a:t>http://search.ebscohost.com/login.aspx?direct=true&amp;db=nrc&amp;AN=5000009486&amp;site=nrc-live</a:t>
            </a:r>
            <a:r>
              <a:rPr lang="en-US" u="sng"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p:txBody>
      </p:sp>
      <p:sp>
        <p:nvSpPr>
          <p:cNvPr id="4" name="Slide Number Placeholder 3"/>
          <p:cNvSpPr>
            <a:spLocks noGrp="1"/>
          </p:cNvSpPr>
          <p:nvPr>
            <p:ph type="sldNum" sz="quarter" idx="5"/>
          </p:nvPr>
        </p:nvSpPr>
        <p:spPr/>
        <p:txBody>
          <a:bodyPr/>
          <a:lstStyle/>
          <a:p>
            <a:pPr>
              <a:defRPr/>
            </a:pPr>
            <a:fld id="{B2795B38-AB1E-4191-B847-6CD716C296A6}"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          For the more traditional Hispanics, diseases are believed to be a result of body imbalances. </a:t>
            </a:r>
            <a:r>
              <a:rPr lang="en-US" dirty="0" smtClean="0">
                <a:latin typeface="Times New Roman" pitchFamily="18" charset="0"/>
                <a:cs typeface="Times New Roman" pitchFamily="18" charset="0"/>
              </a:rPr>
              <a:t>Hispanics </a:t>
            </a:r>
            <a:r>
              <a:rPr lang="en-US" dirty="0" smtClean="0">
                <a:latin typeface="Times New Roman" pitchFamily="18" charset="0"/>
                <a:cs typeface="Times New Roman" pitchFamily="18" charset="0"/>
              </a:rPr>
              <a:t>have what is known as the </a:t>
            </a:r>
            <a:r>
              <a:rPr lang="en-US" dirty="0" err="1" smtClean="0">
                <a:latin typeface="Times New Roman" pitchFamily="18" charset="0"/>
                <a:cs typeface="Times New Roman" pitchFamily="18" charset="0"/>
              </a:rPr>
              <a:t>humoral</a:t>
            </a:r>
            <a:r>
              <a:rPr lang="en-US" dirty="0" smtClean="0">
                <a:latin typeface="Times New Roman" pitchFamily="18" charset="0"/>
                <a:cs typeface="Times New Roman" pitchFamily="18" charset="0"/>
              </a:rPr>
              <a:t> theory of </a:t>
            </a:r>
            <a:r>
              <a:rPr lang="en-US" dirty="0" smtClean="0">
                <a:latin typeface="Times New Roman" pitchFamily="18" charset="0"/>
                <a:cs typeface="Times New Roman" pitchFamily="18" charset="0"/>
              </a:rPr>
              <a:t>medicine.</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There </a:t>
            </a:r>
            <a:r>
              <a:rPr lang="en-US" dirty="0" smtClean="0">
                <a:latin typeface="Times New Roman" pitchFamily="18" charset="0"/>
                <a:cs typeface="Times New Roman" pitchFamily="18" charset="0"/>
              </a:rPr>
              <a:t>are four basic substances known as humors. </a:t>
            </a:r>
            <a:r>
              <a:rPr lang="en-US" dirty="0" smtClean="0">
                <a:latin typeface="Times New Roman" pitchFamily="18" charset="0"/>
                <a:cs typeface="Times New Roman" pitchFamily="18" charset="0"/>
              </a:rPr>
              <a:t>According to </a:t>
            </a:r>
            <a:r>
              <a:rPr lang="en-US" dirty="0" smtClean="0">
                <a:latin typeface="Times New Roman" pitchFamily="18" charset="0"/>
                <a:cs typeface="Times New Roman" pitchFamily="18" charset="0"/>
              </a:rPr>
              <a:t>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descriptions of ‘hot’ and ‘cold’ do not necessarily refer to the temperature but to the symbolic properties of the disease, and conversely, to the properties of the materials </a:t>
            </a:r>
            <a:r>
              <a:rPr lang="en-US" dirty="0" smtClean="0">
                <a:latin typeface="Times New Roman" pitchFamily="18" charset="0"/>
                <a:cs typeface="Times New Roman" pitchFamily="18" charset="0"/>
              </a:rPr>
              <a:t>used</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to </a:t>
            </a:r>
            <a:r>
              <a:rPr lang="en-US" dirty="0" smtClean="0">
                <a:latin typeface="Times New Roman" pitchFamily="18" charset="0"/>
                <a:cs typeface="Times New Roman" pitchFamily="18" charset="0"/>
              </a:rPr>
              <a:t>treat the disease (e.g., diarrhea is classified as ‘hot’ and must be treated with chilled medicines and food)</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(2010).</a:t>
            </a:r>
          </a:p>
        </p:txBody>
      </p:sp>
      <p:sp>
        <p:nvSpPr>
          <p:cNvPr id="4" name="Slide Number Placeholder 3"/>
          <p:cNvSpPr>
            <a:spLocks noGrp="1"/>
          </p:cNvSpPr>
          <p:nvPr>
            <p:ph type="sldNum" sz="quarter" idx="5"/>
          </p:nvPr>
        </p:nvSpPr>
        <p:spPr/>
        <p:txBody>
          <a:bodyPr/>
          <a:lstStyle/>
          <a:p>
            <a:pPr>
              <a:defRPr/>
            </a:pPr>
            <a:fld id="{2F3AB1C0-2A21-43C5-9D2F-12D1ED51E21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          </a:t>
            </a:r>
            <a:r>
              <a:rPr lang="en-US" dirty="0" smtClean="0">
                <a:latin typeface="Times New Roman" pitchFamily="18" charset="0"/>
                <a:cs typeface="Times New Roman" pitchFamily="18" charset="0"/>
              </a:rPr>
              <a:t>Information taken from Walsh &amp; </a:t>
            </a:r>
            <a:r>
              <a:rPr lang="en-US" dirty="0" err="1" smtClean="0">
                <a:latin typeface="Times New Roman" pitchFamily="18" charset="0"/>
                <a:cs typeface="Times New Roman" pitchFamily="18" charset="0"/>
              </a:rPr>
              <a:t>Schub</a:t>
            </a:r>
            <a:r>
              <a:rPr lang="en-US" dirty="0" smtClean="0">
                <a:latin typeface="Times New Roman" pitchFamily="18" charset="0"/>
                <a:cs typeface="Times New Roman" pitchFamily="18" charset="0"/>
              </a:rPr>
              <a:t>, (2010).</a:t>
            </a:r>
          </a:p>
        </p:txBody>
      </p:sp>
      <p:sp>
        <p:nvSpPr>
          <p:cNvPr id="4" name="Slide Number Placeholder 3"/>
          <p:cNvSpPr>
            <a:spLocks noGrp="1"/>
          </p:cNvSpPr>
          <p:nvPr>
            <p:ph type="sldNum" sz="quarter" idx="5"/>
          </p:nvPr>
        </p:nvSpPr>
        <p:spPr/>
        <p:txBody>
          <a:bodyPr/>
          <a:lstStyle/>
          <a:p>
            <a:pPr>
              <a:defRPr/>
            </a:pPr>
            <a:fld id="{1C2C01C0-FC98-44CF-9C31-6E48924B0B1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          Personal hygiene for men and women is private and modest</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This is a strong cultural value among Hispanic people. </a:t>
            </a:r>
            <a:r>
              <a:rPr lang="en-US" dirty="0" smtClean="0">
                <a:latin typeface="Times New Roman" pitchFamily="18" charset="0"/>
                <a:cs typeface="Times New Roman" pitchFamily="18" charset="0"/>
              </a:rPr>
              <a:t>Regarding </a:t>
            </a:r>
            <a:r>
              <a:rPr lang="en-US" dirty="0" smtClean="0">
                <a:latin typeface="Times New Roman" pitchFamily="18" charset="0"/>
                <a:cs typeface="Times New Roman" pitchFamily="18" charset="0"/>
              </a:rPr>
              <a:t>pregnancy, the mother is not to bathe for two weeks after childbirth at which time a ritual bath takes place marking the end of pregnancy. </a:t>
            </a:r>
            <a:r>
              <a:rPr lang="en-US" dirty="0" smtClean="0">
                <a:latin typeface="Times New Roman" pitchFamily="18" charset="0"/>
                <a:cs typeface="Times New Roman" pitchFamily="18" charset="0"/>
              </a:rPr>
              <a:t>Postpartum </a:t>
            </a:r>
            <a:r>
              <a:rPr lang="en-US" dirty="0" smtClean="0">
                <a:latin typeface="Times New Roman" pitchFamily="18" charset="0"/>
                <a:cs typeface="Times New Roman" pitchFamily="18" charset="0"/>
              </a:rPr>
              <a:t>mothers are prohibited from washing ones hair for 40 days following childbirth. </a:t>
            </a:r>
            <a:r>
              <a:rPr lang="en-US" dirty="0" smtClean="0">
                <a:latin typeface="Times New Roman" pitchFamily="18" charset="0"/>
                <a:cs typeface="Times New Roman" pitchFamily="18" charset="0"/>
              </a:rPr>
              <a:t>It </a:t>
            </a:r>
            <a:r>
              <a:rPr lang="en-US" dirty="0" smtClean="0">
                <a:latin typeface="Times New Roman" pitchFamily="18" charset="0"/>
                <a:cs typeface="Times New Roman" pitchFamily="18" charset="0"/>
              </a:rPr>
              <a:t>is believed that “exposure to varying temperatures may cause </a:t>
            </a:r>
            <a:r>
              <a:rPr lang="en-US" dirty="0" err="1" smtClean="0">
                <a:latin typeface="Times New Roman" pitchFamily="18" charset="0"/>
                <a:cs typeface="Times New Roman" pitchFamily="18" charset="0"/>
              </a:rPr>
              <a:t>humoral</a:t>
            </a:r>
            <a:r>
              <a:rPr lang="en-US" dirty="0" smtClean="0">
                <a:latin typeface="Times New Roman" pitchFamily="18" charset="0"/>
                <a:cs typeface="Times New Roman" pitchFamily="18" charset="0"/>
              </a:rPr>
              <a:t> imbalance” (Walsh, 2010).</a:t>
            </a:r>
          </a:p>
        </p:txBody>
      </p:sp>
      <p:sp>
        <p:nvSpPr>
          <p:cNvPr id="4" name="Slide Number Placeholder 3"/>
          <p:cNvSpPr>
            <a:spLocks noGrp="1"/>
          </p:cNvSpPr>
          <p:nvPr>
            <p:ph type="sldNum" sz="quarter" idx="5"/>
          </p:nvPr>
        </p:nvSpPr>
        <p:spPr/>
        <p:txBody>
          <a:bodyPr/>
          <a:lstStyle/>
          <a:p>
            <a:pPr>
              <a:defRPr/>
            </a:pPr>
            <a:fld id="{F01B9B0E-831F-4CEA-B8F0-D3CA52C47B63}"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6670571-C897-4993-85C4-6A0A89BA1F33}" type="datetimeFigureOut">
              <a:rPr lang="en-US" smtClean="0"/>
              <a:pPr/>
              <a:t>10/24/2010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1C1333B-B393-40EC-83CA-1418A51AA53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dissolve/>
    <p:sndAc>
      <p:stSnd>
        <p:snd r:embed="rId1" name="arrow.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1C1333B-B393-40EC-83CA-1418A51AA53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dissolve/>
    <p:sndAc>
      <p:stSnd>
        <p:snd r:embed="rId1" name="arrow.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1C1333B-B393-40EC-83CA-1418A51AA53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dissolve/>
    <p:sndAc>
      <p:stSnd>
        <p:snd r:embed="rId1" name="arrow.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1C1333B-B393-40EC-83CA-1418A51AA53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dissolve/>
    <p:sndAc>
      <p:stSnd>
        <p:snd r:embed="rId1" name="arrow.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6670571-C897-4993-85C4-6A0A89BA1F33}" type="datetimeFigureOut">
              <a:rPr lang="en-US" smtClean="0"/>
              <a:pPr/>
              <a:t>10/24/2010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6670571-C897-4993-85C4-6A0A89BA1F33}" type="datetimeFigureOut">
              <a:rPr lang="en-US" smtClean="0"/>
              <a:pPr/>
              <a:t>10/24/2010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1C1333B-B393-40EC-83CA-1418A51AA539}" type="slidenum">
              <a:rPr lang="en-US" smtClean="0"/>
              <a:pPr/>
              <a:t>‹#›</a:t>
            </a:fld>
            <a:endParaRPr lang="en-US"/>
          </a:p>
        </p:txBody>
      </p:sp>
    </p:spTree>
  </p:cSld>
  <p:clrMapOvr>
    <a:masterClrMapping/>
  </p:clrMapOvr>
  <p:transition>
    <p:dissolve/>
    <p:sndAc>
      <p:stSnd>
        <p:snd r:embed="rId1" name="arrow.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6670571-C897-4993-85C4-6A0A89BA1F33}" type="datetimeFigureOut">
              <a:rPr lang="en-US" smtClean="0"/>
              <a:pPr/>
              <a:t>10/24/2010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1C1333B-B393-40EC-83CA-1418A51AA53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p:dissolve/>
    <p:sndAc>
      <p:stSnd>
        <p:snd r:embed="rId1" name="arrow.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6670571-C897-4993-85C4-6A0A89BA1F33}" type="datetimeFigureOut">
              <a:rPr lang="en-US" smtClean="0"/>
              <a:pPr/>
              <a:t>10/24/2010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1C1333B-B393-40EC-83CA-1418A51AA53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dissolve/>
    <p:sndAc>
      <p:stSnd>
        <p:snd r:embed="rId13" name="arrow.wav"/>
      </p:stSnd>
    </p:sndAc>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hyperlink" Target="http://www.medscape.com/viewarticles/534031" TargetMode="External"/><Relationship Id="rId5" Type="http://schemas.openxmlformats.org/officeDocument/2006/relationships/hyperlink" Target="http://www.nhchc.org/Hispanic_black_uninsured.pdf" TargetMode="External"/><Relationship Id="rId4" Type="http://schemas.openxmlformats.org/officeDocument/2006/relationships/hyperlink" Target="http://www.ncbi.nlm.nih.gov/pubmed"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arch.ebscohost.com/login.aspx?direct=true&amp;db=nrc&amp;AN=5000009486&amp;site=nrc-live" TargetMode="External"/><Relationship Id="rId3" Type="http://schemas.openxmlformats.org/officeDocument/2006/relationships/audio" Target="../media/audio1.wav"/><Relationship Id="rId7" Type="http://schemas.openxmlformats.org/officeDocument/2006/relationships/hyperlink" Target="http://search.ebscohost.com/login.aspx?direct=true&amp;db=nrc&amp;AN=5000010855&amp;site=nrc-liv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eb.ebscohost.com.ezproxy.lakeviewcol.edu:2048/" TargetMode="External"/><Relationship Id="rId5" Type="http://schemas.openxmlformats.org/officeDocument/2006/relationships/hyperlink" Target="http://www.census.gov/prod/2003pubs/p20545.pdf" TargetMode="External"/><Relationship Id="rId4" Type="http://schemas.openxmlformats.org/officeDocument/2006/relationships/hyperlink" Target="http://www.nursingcenter.com/library/JournalArticle.asp?Article_ID=691987" TargetMode="Externa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1341"/>
            <a:ext cx="7160160" cy="1144138"/>
          </a:xfrm>
          <a:prstGeom prst="rect">
            <a:avLst/>
          </a:prstGeom>
          <a:noFill/>
          <a:ln>
            <a:noFill/>
          </a:ln>
        </p:spPr>
        <p:txBody>
          <a:bodyPr vert="horz" wrap="square" lIns="81639" tIns="40820" rIns="81639" bIns="4082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lgn="ctr" hangingPunct="0">
              <a:buNone/>
            </a:pPr>
            <a:r>
              <a:rPr lang="en-US" sz="3600" dirty="0" smtClean="0">
                <a:latin typeface="Times New Roman" pitchFamily="18" charset="0"/>
                <a:ea typeface="MS Gothic" pitchFamily="2"/>
                <a:cs typeface="Times New Roman" pitchFamily="18" charset="0"/>
              </a:rPr>
              <a:t> Hispanic/Latino </a:t>
            </a:r>
            <a:r>
              <a:rPr lang="en-US" sz="3600" dirty="0">
                <a:latin typeface="Times New Roman" pitchFamily="18" charset="0"/>
                <a:ea typeface="MS Gothic" pitchFamily="2"/>
                <a:cs typeface="Times New Roman" pitchFamily="18" charset="0"/>
              </a:rPr>
              <a:t>American Health Preferences</a:t>
            </a:r>
          </a:p>
        </p:txBody>
      </p:sp>
      <p:sp>
        <p:nvSpPr>
          <p:cNvPr id="3" name="TextBox 2"/>
          <p:cNvSpPr txBox="1"/>
          <p:nvPr/>
        </p:nvSpPr>
        <p:spPr>
          <a:xfrm>
            <a:off x="304800" y="0"/>
            <a:ext cx="2632982" cy="5685318"/>
          </a:xfrm>
          <a:prstGeom prst="rect">
            <a:avLst/>
          </a:prstGeom>
          <a:noFill/>
          <a:ln>
            <a:noFill/>
          </a:ln>
        </p:spPr>
        <p:txBody>
          <a:bodyPr vert="horz" wrap="square" lIns="81639" tIns="40820" rIns="81639" bIns="4082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r>
              <a:rPr lang="en-US" sz="2000" dirty="0" smtClean="0">
                <a:latin typeface="Times New Roman" pitchFamily="18" charset="0"/>
                <a:ea typeface="MS Gothic" pitchFamily="2"/>
                <a:cs typeface="Times New Roman" pitchFamily="18" charset="0"/>
              </a:rPr>
              <a:t>Lori Lindsey- Clarkston RN</a:t>
            </a:r>
          </a:p>
          <a:p>
            <a:pPr hangingPunct="0">
              <a:buNone/>
            </a:pPr>
            <a:r>
              <a:rPr lang="en-US" sz="2000" dirty="0" smtClean="0">
                <a:latin typeface="Times New Roman" pitchFamily="18" charset="0"/>
                <a:ea typeface="MS Gothic" pitchFamily="2"/>
                <a:cs typeface="Times New Roman" pitchFamily="18" charset="0"/>
              </a:rPr>
              <a:t>Lori Turner RN</a:t>
            </a:r>
          </a:p>
          <a:p>
            <a:pPr hangingPunct="0">
              <a:buNone/>
            </a:pPr>
            <a:r>
              <a:rPr lang="en-US" sz="2000" dirty="0" smtClean="0">
                <a:latin typeface="Times New Roman" pitchFamily="18" charset="0"/>
                <a:ea typeface="MS Gothic" pitchFamily="2"/>
                <a:cs typeface="Times New Roman" pitchFamily="18" charset="0"/>
              </a:rPr>
              <a:t>Michael </a:t>
            </a:r>
            <a:r>
              <a:rPr lang="en-US" sz="2000" dirty="0">
                <a:latin typeface="Times New Roman" pitchFamily="18" charset="0"/>
                <a:ea typeface="MS Gothic" pitchFamily="2"/>
                <a:cs typeface="Times New Roman" pitchFamily="18" charset="0"/>
              </a:rPr>
              <a:t>Kruse </a:t>
            </a:r>
            <a:r>
              <a:rPr lang="en-US" sz="2000" dirty="0" smtClean="0">
                <a:latin typeface="Times New Roman" pitchFamily="18" charset="0"/>
                <a:ea typeface="MS Gothic" pitchFamily="2"/>
                <a:cs typeface="Times New Roman" pitchFamily="18" charset="0"/>
              </a:rPr>
              <a:t>RN</a:t>
            </a:r>
          </a:p>
          <a:p>
            <a:pPr hangingPunct="0">
              <a:buNone/>
            </a:pPr>
            <a:r>
              <a:rPr lang="en-US" sz="2000" dirty="0" smtClean="0">
                <a:latin typeface="Times New Roman" pitchFamily="18" charset="0"/>
                <a:ea typeface="MS Gothic" pitchFamily="2"/>
                <a:cs typeface="Times New Roman" pitchFamily="18" charset="0"/>
              </a:rPr>
              <a:t>Nicole Steele RN</a:t>
            </a:r>
          </a:p>
          <a:p>
            <a:pPr hangingPunct="0">
              <a:buNone/>
            </a:pPr>
            <a:r>
              <a:rPr lang="en-US" sz="2000" dirty="0" smtClean="0">
                <a:latin typeface="Times New Roman" pitchFamily="18" charset="0"/>
                <a:ea typeface="MS Gothic" pitchFamily="2"/>
                <a:cs typeface="Times New Roman" pitchFamily="18" charset="0"/>
              </a:rPr>
              <a:t>Rachel Davis RN</a:t>
            </a:r>
          </a:p>
          <a:p>
            <a:pPr hangingPunct="0">
              <a:buNone/>
            </a:pPr>
            <a:r>
              <a:rPr lang="en-US" sz="2000" dirty="0" smtClean="0">
                <a:latin typeface="Times New Roman" pitchFamily="18" charset="0"/>
                <a:ea typeface="MS Gothic" pitchFamily="2"/>
                <a:cs typeface="Times New Roman" pitchFamily="18" charset="0"/>
              </a:rPr>
              <a:t>Sheila Roth RN</a:t>
            </a:r>
          </a:p>
          <a:p>
            <a:pPr hangingPunct="0">
              <a:buNone/>
            </a:pPr>
            <a:r>
              <a:rPr lang="en-US" sz="2000" dirty="0" err="1" smtClean="0">
                <a:latin typeface="Times New Roman" pitchFamily="18" charset="0"/>
                <a:ea typeface="MS Gothic" pitchFamily="2"/>
                <a:cs typeface="Times New Roman" pitchFamily="18" charset="0"/>
              </a:rPr>
              <a:t>Tenika</a:t>
            </a:r>
            <a:r>
              <a:rPr lang="en-US" sz="2000" dirty="0" smtClean="0">
                <a:latin typeface="Times New Roman" pitchFamily="18" charset="0"/>
                <a:ea typeface="MS Gothic" pitchFamily="2"/>
                <a:cs typeface="Times New Roman" pitchFamily="18" charset="0"/>
              </a:rPr>
              <a:t> McMillan RN</a:t>
            </a: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smtClean="0">
              <a:latin typeface="Times New Roman" pitchFamily="18" charset="0"/>
              <a:ea typeface="MS Gothic" pitchFamily="2"/>
              <a:cs typeface="Times New Roman" pitchFamily="18" charset="0"/>
            </a:endParaRPr>
          </a:p>
          <a:p>
            <a:pPr hangingPunct="0">
              <a:buNone/>
            </a:pPr>
            <a:endParaRPr lang="en-US" sz="2000" dirty="0">
              <a:latin typeface="Times New Roman" pitchFamily="18" charset="0"/>
              <a:ea typeface="MS Gothic" pitchFamily="2"/>
              <a:cs typeface="Times New Roman" pitchFamily="18" charset="0"/>
            </a:endParaRPr>
          </a:p>
        </p:txBody>
      </p:sp>
      <p:pic>
        <p:nvPicPr>
          <p:cNvPr id="4" name="Picture 3"/>
          <p:cNvPicPr>
            <a:picLocks noChangeAspect="1"/>
          </p:cNvPicPr>
          <p:nvPr/>
        </p:nvPicPr>
        <p:blipFill>
          <a:blip r:embed="rId4" cstate="print">
            <a:alphaModFix/>
            <a:lum/>
          </a:blip>
          <a:srcRect/>
          <a:stretch>
            <a:fillRect/>
          </a:stretch>
        </p:blipFill>
        <p:spPr>
          <a:xfrm>
            <a:off x="3200400" y="2438400"/>
            <a:ext cx="5529164" cy="3689435"/>
          </a:xfrm>
          <a:prstGeom prst="rect">
            <a:avLst/>
          </a:prstGeom>
          <a:noFill/>
          <a:ln>
            <a:noFill/>
          </a:ln>
        </p:spPr>
      </p:pic>
      <p:sp>
        <p:nvSpPr>
          <p:cNvPr id="5" name="TextBox 4"/>
          <p:cNvSpPr txBox="1"/>
          <p:nvPr/>
        </p:nvSpPr>
        <p:spPr>
          <a:xfrm>
            <a:off x="4769280" y="4977162"/>
            <a:ext cx="2038332" cy="318399"/>
          </a:xfrm>
          <a:prstGeom prst="rect">
            <a:avLst/>
          </a:prstGeom>
          <a:noFill/>
          <a:ln>
            <a:noFill/>
          </a:ln>
        </p:spPr>
        <p:txBody>
          <a:bodyPr vert="horz" lIns="81639" tIns="40820" rIns="81639" bIns="4082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n-US" sz="1600" dirty="0">
                <a:latin typeface="Arial" pitchFamily="18"/>
                <a:ea typeface="MS Gothic" pitchFamily="2"/>
                <a:cs typeface="Tahoma" pitchFamily="2"/>
              </a:rPr>
              <a:t>corbisimages.com</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90600"/>
            <a:ext cx="8229600" cy="5016691"/>
          </a:xfrm>
        </p:spPr>
        <p:txBody>
          <a:bodyPr>
            <a:normAutofit/>
          </a:bodyPr>
          <a:lstStyle/>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Health problems of  Hispanics in the United States:</a:t>
            </a:r>
          </a:p>
          <a:p>
            <a:endParaRPr lang="en-US" sz="2000" dirty="0">
              <a:latin typeface="Times New Roman" pitchFamily="18" charset="0"/>
              <a:cs typeface="Times New Roman" pitchFamily="18" charset="0"/>
            </a:endParaRPr>
          </a:p>
        </p:txBody>
      </p:sp>
      <p:sp>
        <p:nvSpPr>
          <p:cNvPr id="4" name="Title 3"/>
          <p:cNvSpPr>
            <a:spLocks noGrp="1"/>
          </p:cNvSpPr>
          <p:nvPr>
            <p:ph type="title"/>
          </p:nvPr>
        </p:nvSpPr>
        <p:spPr/>
        <p:txBody>
          <a:bodyPr>
            <a:noAutofit/>
          </a:bodyPr>
          <a:lstStyle/>
          <a:p>
            <a:pPr lvl="0" algn="ctr"/>
            <a:r>
              <a:rPr lang="en-US" sz="3600" b="0" dirty="0">
                <a:solidFill>
                  <a:schemeClr val="tx1"/>
                </a:solidFill>
                <a:latin typeface="Times New Roman" pitchFamily="18" charset="0"/>
                <a:cs typeface="Times New Roman" pitchFamily="18" charset="0"/>
              </a:rPr>
              <a:t>Impact </a:t>
            </a:r>
            <a:r>
              <a:rPr lang="en-US" sz="3600" b="0" dirty="0" smtClean="0">
                <a:solidFill>
                  <a:schemeClr val="tx1"/>
                </a:solidFill>
                <a:latin typeface="Times New Roman" pitchFamily="18" charset="0"/>
                <a:cs typeface="Times New Roman" pitchFamily="18" charset="0"/>
              </a:rPr>
              <a:t>Of Hispanics On </a:t>
            </a:r>
            <a:r>
              <a:rPr lang="en-US" sz="3600" b="0" dirty="0">
                <a:solidFill>
                  <a:schemeClr val="tx1"/>
                </a:solidFill>
                <a:latin typeface="Times New Roman" pitchFamily="18" charset="0"/>
                <a:cs typeface="Times New Roman" pitchFamily="18" charset="0"/>
              </a:rPr>
              <a:t>N</a:t>
            </a:r>
            <a:r>
              <a:rPr lang="en-US" sz="3600" b="0" dirty="0" smtClean="0">
                <a:solidFill>
                  <a:schemeClr val="tx1"/>
                </a:solidFill>
                <a:latin typeface="Times New Roman" pitchFamily="18" charset="0"/>
                <a:cs typeface="Times New Roman" pitchFamily="18" charset="0"/>
              </a:rPr>
              <a:t>ursing Care (cont’d)</a:t>
            </a:r>
            <a:r>
              <a:rPr lang="en-US" sz="3600" b="0" dirty="0">
                <a:solidFill>
                  <a:schemeClr val="tx1"/>
                </a:solidFill>
                <a:latin typeface="Times New Roman" pitchFamily="18" charset="0"/>
                <a:cs typeface="Times New Roman" pitchFamily="18" charset="0"/>
              </a:rPr>
              <a:t/>
            </a:r>
            <a:br>
              <a:rPr lang="en-US" sz="3600" b="0" dirty="0">
                <a:solidFill>
                  <a:schemeClr val="tx1"/>
                </a:solidFill>
                <a:latin typeface="Times New Roman" pitchFamily="18" charset="0"/>
                <a:cs typeface="Times New Roman" pitchFamily="18" charset="0"/>
              </a:rPr>
            </a:br>
            <a:endParaRPr lang="en-US" sz="3600" b="0" dirty="0">
              <a:solidFill>
                <a:schemeClr val="tx1"/>
              </a:solidFill>
              <a:latin typeface="Times New Roman" pitchFamily="18" charset="0"/>
              <a:cs typeface="Times New Roman" pitchFamily="18" charset="0"/>
            </a:endParaRPr>
          </a:p>
        </p:txBody>
      </p:sp>
      <p:sp>
        <p:nvSpPr>
          <p:cNvPr id="6" name="Content Placeholder 5"/>
          <p:cNvSpPr>
            <a:spLocks noGrp="1"/>
          </p:cNvSpPr>
          <p:nvPr>
            <p:ph sz="half" idx="4294967295"/>
          </p:nvPr>
        </p:nvSpPr>
        <p:spPr>
          <a:xfrm>
            <a:off x="457200" y="1371600"/>
            <a:ext cx="8686800" cy="4635500"/>
          </a:xfrm>
        </p:spPr>
        <p:txBody>
          <a:bodyPr>
            <a:noAutofit/>
          </a:bodyPr>
          <a:lstStyle/>
          <a:p>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lvl="1">
              <a:buFont typeface="Wingdings" pitchFamily="2" charset="2"/>
              <a:buChar char="v"/>
            </a:pPr>
            <a:r>
              <a:rPr lang="en-US" sz="2000" dirty="0" smtClean="0">
                <a:latin typeface="Times New Roman" pitchFamily="18" charset="0"/>
                <a:cs typeface="Times New Roman" pitchFamily="18" charset="0"/>
              </a:rPr>
              <a:t>Diabetes.</a:t>
            </a:r>
          </a:p>
          <a:p>
            <a:pPr lvl="1">
              <a:buNone/>
            </a:pPr>
            <a:endParaRPr lang="en-US" sz="2000" dirty="0" smtClean="0">
              <a:latin typeface="Times New Roman" pitchFamily="18" charset="0"/>
              <a:cs typeface="Times New Roman" pitchFamily="18" charset="0"/>
            </a:endParaRPr>
          </a:p>
          <a:p>
            <a:pPr lvl="1">
              <a:buFont typeface="Wingdings" pitchFamily="2" charset="2"/>
              <a:buChar char="v"/>
            </a:pPr>
            <a:r>
              <a:rPr lang="en-US" sz="2000" dirty="0" smtClean="0">
                <a:latin typeface="Times New Roman" pitchFamily="18" charset="0"/>
                <a:cs typeface="Times New Roman" pitchFamily="18" charset="0"/>
              </a:rPr>
              <a:t> Injuries and violence.</a:t>
            </a:r>
          </a:p>
          <a:p>
            <a:pPr lvl="1">
              <a:buNone/>
            </a:pPr>
            <a:endParaRPr lang="en-US" sz="2000" dirty="0" smtClean="0">
              <a:latin typeface="Times New Roman" pitchFamily="18" charset="0"/>
              <a:cs typeface="Times New Roman" pitchFamily="18" charset="0"/>
            </a:endParaRPr>
          </a:p>
          <a:p>
            <a:pPr lvl="1">
              <a:buFont typeface="Wingdings" pitchFamily="2" charset="2"/>
              <a:buChar char="v"/>
            </a:pPr>
            <a:r>
              <a:rPr lang="en-US" sz="2000" dirty="0" smtClean="0">
                <a:latin typeface="Times New Roman" pitchFamily="18" charset="0"/>
                <a:cs typeface="Times New Roman" pitchFamily="18" charset="0"/>
              </a:rPr>
              <a:t>Substance abuse.</a:t>
            </a:r>
          </a:p>
          <a:p>
            <a:pPr lvl="1">
              <a:buNone/>
            </a:pPr>
            <a:endParaRPr lang="en-US" sz="2000" dirty="0" smtClean="0">
              <a:latin typeface="Times New Roman" pitchFamily="18" charset="0"/>
              <a:cs typeface="Times New Roman" pitchFamily="18" charset="0"/>
            </a:endParaRPr>
          </a:p>
          <a:p>
            <a:pPr lvl="1">
              <a:buFont typeface="Wingdings" pitchFamily="2" charset="2"/>
              <a:buChar char="v"/>
            </a:pPr>
            <a:r>
              <a:rPr lang="en-US" sz="2000" dirty="0" smtClean="0">
                <a:latin typeface="Times New Roman" pitchFamily="18" charset="0"/>
                <a:cs typeface="Times New Roman" pitchFamily="18" charset="0"/>
              </a:rPr>
              <a:t>HIV/AIDS.</a:t>
            </a:r>
          </a:p>
          <a:p>
            <a:pPr lvl="1">
              <a:buNone/>
            </a:pPr>
            <a:endParaRPr lang="en-US" sz="2000" dirty="0" smtClean="0">
              <a:latin typeface="Times New Roman" pitchFamily="18" charset="0"/>
              <a:cs typeface="Times New Roman" pitchFamily="18" charset="0"/>
            </a:endParaRPr>
          </a:p>
          <a:p>
            <a:pPr lvl="1">
              <a:buFont typeface="Wingdings" pitchFamily="2" charset="2"/>
              <a:buChar char="v"/>
            </a:pPr>
            <a:r>
              <a:rPr lang="en-US" sz="2000" dirty="0" smtClean="0">
                <a:latin typeface="Times New Roman" pitchFamily="18" charset="0"/>
                <a:cs typeface="Times New Roman" pitchFamily="18" charset="0"/>
              </a:rPr>
              <a:t>Limited access to health  care.</a:t>
            </a:r>
          </a:p>
          <a:p>
            <a:pPr>
              <a:buNone/>
            </a:pPr>
            <a:r>
              <a:rPr lang="en-US" sz="2000" dirty="0" smtClean="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pic>
        <p:nvPicPr>
          <p:cNvPr id="7" name="Content Placeholder 6" descr="hispanic chart.bmp"/>
          <p:cNvPicPr>
            <a:picLocks noGrp="1" noChangeAspect="1"/>
          </p:cNvPicPr>
          <p:nvPr>
            <p:ph sz="half" idx="1"/>
          </p:nvPr>
        </p:nvPicPr>
        <p:blipFill>
          <a:blip r:embed="rId4" cstate="print"/>
          <a:stretch>
            <a:fillRect/>
          </a:stretch>
        </p:blipFill>
        <p:spPr>
          <a:xfrm>
            <a:off x="457200" y="1676400"/>
            <a:ext cx="4343400" cy="4114800"/>
          </a:xfrm>
        </p:spPr>
      </p:pic>
      <p:sp>
        <p:nvSpPr>
          <p:cNvPr id="4" name="Content Placeholder 3"/>
          <p:cNvSpPr>
            <a:spLocks noGrp="1"/>
          </p:cNvSpPr>
          <p:nvPr>
            <p:ph sz="half" idx="2"/>
          </p:nvPr>
        </p:nvSpPr>
        <p:spPr>
          <a:xfrm>
            <a:off x="4876800" y="1481328"/>
            <a:ext cx="3810000" cy="4525963"/>
          </a:xfrm>
        </p:spPr>
        <p:txBody>
          <a:bodyPr>
            <a:noAutofit/>
          </a:bodyPr>
          <a:lstStyle/>
          <a:p>
            <a:pPr>
              <a:buFont typeface="Wingdings" pitchFamily="2" charset="2"/>
              <a:buChar char="v"/>
            </a:pPr>
            <a:r>
              <a:rPr lang="en-US" sz="2000" dirty="0" smtClean="0">
                <a:latin typeface="Times New Roman" pitchFamily="18" charset="0"/>
                <a:cs typeface="Times New Roman" pitchFamily="18" charset="0"/>
              </a:rPr>
              <a:t>Data from the Commonwealth Fund.</a:t>
            </a:r>
          </a:p>
          <a:p>
            <a:pPr>
              <a:buFont typeface="Wingdings" pitchFamily="2" charset="2"/>
              <a:buChar char="v"/>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a:t>
            </a:r>
          </a:p>
          <a:p>
            <a:pPr>
              <a:buFont typeface="Wingdings" pitchFamily="2" charset="2"/>
              <a:buChar char="v"/>
            </a:pPr>
            <a:r>
              <a:rPr lang="en-US" sz="2000" dirty="0" smtClean="0">
                <a:latin typeface="Times New Roman" pitchFamily="18" charset="0"/>
                <a:cs typeface="Times New Roman" pitchFamily="18" charset="0"/>
              </a:rPr>
              <a:t>Uninsured Hispanic adults are not getting needed care .</a:t>
            </a:r>
          </a:p>
          <a:p>
            <a:pPr>
              <a:buFont typeface="Wingdings" pitchFamily="2" charset="2"/>
              <a:buChar char="v"/>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1/4 of uninsured Hispanic adults with health problems had no doctor visits in the past year.</a:t>
            </a:r>
            <a:endParaRPr lang="en-US" sz="20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pPr algn="ctr"/>
            <a:r>
              <a:rPr lang="en-US" sz="3600" b="0" dirty="0" smtClean="0">
                <a:solidFill>
                  <a:schemeClr val="tx1"/>
                </a:solidFill>
                <a:latin typeface="Times New Roman" pitchFamily="18" charset="0"/>
                <a:cs typeface="Times New Roman" pitchFamily="18" charset="0"/>
              </a:rPr>
              <a:t>Impact Of Hispanics On Nursing Care (cont’d)</a:t>
            </a:r>
            <a:br>
              <a:rPr lang="en-US" sz="3600" b="0" dirty="0" smtClean="0">
                <a:solidFill>
                  <a:schemeClr val="tx1"/>
                </a:solidFill>
                <a:latin typeface="Times New Roman" pitchFamily="18" charset="0"/>
                <a:cs typeface="Times New Roman" pitchFamily="18" charset="0"/>
              </a:rPr>
            </a:br>
            <a:endParaRPr lang="en-US" sz="3600" b="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4102291"/>
          </a:xfrm>
        </p:spPr>
        <p:txBody>
          <a:bodyPr>
            <a:normAutofit/>
          </a:bodyPr>
          <a:lstStyle/>
          <a:p>
            <a:pPr>
              <a:buFont typeface="Wingdings" pitchFamily="2" charset="2"/>
              <a:buChar char="v"/>
            </a:pPr>
            <a:r>
              <a:rPr lang="en-US" sz="2000" dirty="0" smtClean="0">
                <a:latin typeface="Times New Roman" pitchFamily="18" charset="0"/>
                <a:cs typeface="Times New Roman" pitchFamily="18" charset="0"/>
              </a:rPr>
              <a:t>Mexican women promote healthy </a:t>
            </a:r>
            <a:r>
              <a:rPr lang="en-US" sz="2000" dirty="0" smtClean="0">
                <a:latin typeface="Times New Roman" pitchFamily="18" charset="0"/>
                <a:cs typeface="Times New Roman" pitchFamily="18" charset="0"/>
              </a:rPr>
              <a:t>behaviors</a:t>
            </a:r>
            <a:endParaRPr lang="en-US" sz="2000" dirty="0" smtClean="0">
              <a:latin typeface="Times New Roman" pitchFamily="18" charset="0"/>
              <a:cs typeface="Times New Roman" pitchFamily="18" charset="0"/>
            </a:endParaRPr>
          </a:p>
          <a:p>
            <a:pPr>
              <a:buFont typeface="Wingdings" pitchFamily="2" charset="2"/>
              <a:buChar char="v"/>
            </a:pPr>
            <a:endParaRPr lang="en-US" sz="2000" i="1" dirty="0" smtClean="0">
              <a:latin typeface="Times New Roman" pitchFamily="18" charset="0"/>
              <a:cs typeface="Times New Roman" pitchFamily="18" charset="0"/>
            </a:endParaRPr>
          </a:p>
          <a:p>
            <a:pPr>
              <a:buFont typeface="Wingdings" pitchFamily="2" charset="2"/>
              <a:buChar char="v"/>
            </a:pPr>
            <a:r>
              <a:rPr lang="en-US" sz="2000" i="1" dirty="0" err="1" smtClean="0">
                <a:latin typeface="Times New Roman" pitchFamily="18" charset="0"/>
                <a:cs typeface="Times New Roman" pitchFamily="18" charset="0"/>
              </a:rPr>
              <a:t>Familism</a:t>
            </a:r>
            <a:r>
              <a:rPr lang="en-US" sz="2000" dirty="0" smtClean="0">
                <a:latin typeface="Times New Roman" pitchFamily="18" charset="0"/>
                <a:cs typeface="Times New Roman" pitchFamily="18" charset="0"/>
              </a:rPr>
              <a:t> is a strong sense of family care and </a:t>
            </a:r>
            <a:r>
              <a:rPr lang="en-US" sz="2000" dirty="0" smtClean="0">
                <a:latin typeface="Times New Roman" pitchFamily="18" charset="0"/>
                <a:cs typeface="Times New Roman" pitchFamily="18" charset="0"/>
              </a:rPr>
              <a:t>obligation</a:t>
            </a: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T</a:t>
            </a:r>
            <a:r>
              <a:rPr lang="en-US" sz="2000" dirty="0" smtClean="0">
                <a:latin typeface="Times New Roman" pitchFamily="18" charset="0"/>
                <a:cs typeface="Times New Roman" pitchFamily="18" charset="0"/>
              </a:rPr>
              <a:t>he </a:t>
            </a:r>
            <a:r>
              <a:rPr lang="en-US" sz="2000" dirty="0" smtClean="0">
                <a:latin typeface="Times New Roman" pitchFamily="18" charset="0"/>
                <a:cs typeface="Times New Roman" pitchFamily="18" charset="0"/>
              </a:rPr>
              <a:t>decline of health </a:t>
            </a:r>
            <a:r>
              <a:rPr lang="en-US" sz="2000" dirty="0" smtClean="0">
                <a:latin typeface="Times New Roman" pitchFamily="18" charset="0"/>
                <a:cs typeface="Times New Roman" pitchFamily="18" charset="0"/>
              </a:rPr>
              <a:t>is </a:t>
            </a:r>
            <a:r>
              <a:rPr lang="en-US" sz="2000" dirty="0" smtClean="0">
                <a:latin typeface="Times New Roman" pitchFamily="18" charset="0"/>
                <a:cs typeface="Times New Roman" pitchFamily="18" charset="0"/>
              </a:rPr>
              <a:t>natural and anticipated.</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 Hispanic elderly expect care from the </a:t>
            </a:r>
            <a:r>
              <a:rPr lang="en-US" sz="2000" dirty="0" smtClean="0">
                <a:latin typeface="Times New Roman" pitchFamily="18" charset="0"/>
                <a:cs typeface="Times New Roman" pitchFamily="18" charset="0"/>
              </a:rPr>
              <a:t>family.</a:t>
            </a:r>
            <a:endParaRPr lang="en-US" sz="2000" dirty="0" smtClean="0">
              <a:latin typeface="Times New Roman" pitchFamily="18" charset="0"/>
              <a:cs typeface="Times New Roman" pitchFamily="18" charset="0"/>
            </a:endParaRPr>
          </a:p>
          <a:p>
            <a:pPr>
              <a:buNone/>
            </a:pPr>
            <a:endParaRPr lang="en-US" sz="2000" dirty="0"/>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990600"/>
          </a:xfrm>
        </p:spPr>
        <p:txBody>
          <a:bodyPr>
            <a:noAutofit/>
          </a:bodyPr>
          <a:lstStyle/>
          <a:p>
            <a:pPr algn="ctr"/>
            <a:r>
              <a:rPr lang="en-US" sz="3600" b="0" dirty="0" smtClean="0">
                <a:solidFill>
                  <a:schemeClr val="tx1"/>
                </a:solidFill>
                <a:latin typeface="Times New Roman" pitchFamily="18" charset="0"/>
                <a:cs typeface="Times New Roman" pitchFamily="18" charset="0"/>
              </a:rPr>
              <a:t>Providing Culturally Sensitive Care</a:t>
            </a:r>
            <a:endParaRPr lang="en-US" sz="3600" b="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914400" y="838200"/>
            <a:ext cx="8229600" cy="5486400"/>
          </a:xfrm>
        </p:spPr>
        <p:txBody>
          <a:bodyPr>
            <a:normAutofit/>
          </a:bodyPr>
          <a:lstStyle/>
          <a:p>
            <a:pPr algn="l"/>
            <a:endParaRPr lang="en-US" sz="2000" dirty="0" smtClean="0">
              <a:solidFill>
                <a:schemeClr val="tx1"/>
              </a:solidFill>
              <a:latin typeface="Times New Roman" pitchFamily="18" charset="0"/>
              <a:cs typeface="Times New Roman" pitchFamily="18" charset="0"/>
            </a:endParaRPr>
          </a:p>
          <a:p>
            <a:pPr algn="l"/>
            <a:r>
              <a:rPr lang="en-US" sz="2000" dirty="0" smtClean="0">
                <a:solidFill>
                  <a:schemeClr val="tx1"/>
                </a:solidFill>
                <a:latin typeface="Times New Roman" pitchFamily="18" charset="0"/>
                <a:cs typeface="Times New Roman" pitchFamily="18" charset="0"/>
              </a:rPr>
              <a:t>Developing Cultural Competence:</a:t>
            </a:r>
          </a:p>
          <a:p>
            <a:pPr algn="l"/>
            <a:endParaRPr lang="en-US" sz="2000" dirty="0" smtClean="0">
              <a:solidFill>
                <a:schemeClr val="tx1"/>
              </a:solidFill>
              <a:latin typeface="Times New Roman" pitchFamily="18" charset="0"/>
              <a:cs typeface="Times New Roman" pitchFamily="18" charset="0"/>
            </a:endParaRPr>
          </a:p>
          <a:p>
            <a:pPr algn="l">
              <a:buFont typeface="Wingdings" pitchFamily="2" charset="2"/>
              <a:buChar char="v"/>
            </a:pPr>
            <a:r>
              <a:rPr lang="en-US" sz="2000" dirty="0" smtClean="0">
                <a:solidFill>
                  <a:schemeClr val="tx1"/>
                </a:solidFill>
                <a:latin typeface="Times New Roman" pitchFamily="18" charset="0"/>
                <a:cs typeface="Times New Roman" pitchFamily="18" charset="0"/>
              </a:rPr>
              <a:t>Is a constant learning process.</a:t>
            </a:r>
          </a:p>
          <a:p>
            <a:pPr algn="l"/>
            <a:endParaRPr lang="en-US" sz="2000" dirty="0" smtClean="0">
              <a:solidFill>
                <a:schemeClr val="tx1"/>
              </a:solidFill>
              <a:latin typeface="Times New Roman" pitchFamily="18" charset="0"/>
              <a:cs typeface="Times New Roman" pitchFamily="18" charset="0"/>
            </a:endParaRPr>
          </a:p>
          <a:p>
            <a:pPr algn="l">
              <a:buFont typeface="Wingdings" pitchFamily="2" charset="2"/>
              <a:buChar char="v"/>
            </a:pPr>
            <a:r>
              <a:rPr lang="en-US" sz="2000" dirty="0" smtClean="0">
                <a:solidFill>
                  <a:schemeClr val="tx1"/>
                </a:solidFill>
                <a:latin typeface="Times New Roman" pitchFamily="18" charset="0"/>
                <a:cs typeface="Times New Roman" pitchFamily="18" charset="0"/>
              </a:rPr>
              <a:t>Nurses must first understand their own culture.</a:t>
            </a:r>
          </a:p>
          <a:p>
            <a:pPr algn="l"/>
            <a:endParaRPr lang="en-US" sz="2000" dirty="0" smtClean="0">
              <a:solidFill>
                <a:schemeClr val="tx1"/>
              </a:solidFill>
              <a:latin typeface="Times New Roman" pitchFamily="18" charset="0"/>
              <a:cs typeface="Times New Roman" pitchFamily="18" charset="0"/>
            </a:endParaRPr>
          </a:p>
          <a:p>
            <a:pPr algn="l">
              <a:buFont typeface="Wingdings" pitchFamily="2" charset="2"/>
              <a:buChar char="v"/>
            </a:pPr>
            <a:r>
              <a:rPr lang="en-US" sz="2000" dirty="0" smtClean="0">
                <a:solidFill>
                  <a:schemeClr val="tx1"/>
                </a:solidFill>
                <a:latin typeface="Times New Roman" pitchFamily="18" charset="0"/>
                <a:cs typeface="Times New Roman" pitchFamily="18" charset="0"/>
              </a:rPr>
              <a:t>Acquire knowledge and understanding of other  cultures.       </a:t>
            </a:r>
          </a:p>
          <a:p>
            <a:pPr algn="l"/>
            <a:r>
              <a:rPr lang="en-US" sz="2000" dirty="0" smtClean="0">
                <a:solidFill>
                  <a:schemeClr val="tx1"/>
                </a:solidFill>
                <a:latin typeface="Times New Roman" pitchFamily="18" charset="0"/>
                <a:cs typeface="Times New Roman" pitchFamily="18" charset="0"/>
              </a:rPr>
              <a:t>       </a:t>
            </a:r>
          </a:p>
          <a:p>
            <a:pPr algn="l">
              <a:buFont typeface="Wingdings" pitchFamily="2" charset="2"/>
              <a:buChar char="v"/>
            </a:pPr>
            <a:r>
              <a:rPr lang="en-US" sz="2000" dirty="0" smtClean="0">
                <a:solidFill>
                  <a:schemeClr val="tx1"/>
                </a:solidFill>
                <a:latin typeface="Times New Roman" pitchFamily="18" charset="0"/>
                <a:cs typeface="Times New Roman" pitchFamily="18" charset="0"/>
              </a:rPr>
              <a:t>Respect for beliefs of other cultures.</a:t>
            </a:r>
          </a:p>
          <a:p>
            <a:pPr algn="l"/>
            <a:endParaRPr lang="en-US" sz="2000" dirty="0" smtClean="0">
              <a:solidFill>
                <a:schemeClr val="tx1"/>
              </a:solidFill>
              <a:latin typeface="Times New Roman" pitchFamily="18" charset="0"/>
              <a:cs typeface="Times New Roman" pitchFamily="18" charset="0"/>
            </a:endParaRPr>
          </a:p>
          <a:p>
            <a:pPr algn="l">
              <a:buFont typeface="Wingdings" pitchFamily="2" charset="2"/>
              <a:buChar char="v"/>
            </a:pPr>
            <a:r>
              <a:rPr lang="en-US" sz="2000" dirty="0" smtClean="0">
                <a:solidFill>
                  <a:schemeClr val="tx1"/>
                </a:solidFill>
                <a:latin typeface="Times New Roman" pitchFamily="18" charset="0"/>
                <a:cs typeface="Times New Roman" pitchFamily="18" charset="0"/>
              </a:rPr>
              <a:t>Apply knowledge to nursing practices.</a:t>
            </a:r>
          </a:p>
          <a:p>
            <a:pPr algn="l"/>
            <a:endParaRPr lang="en-US" sz="200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pPr>
              <a:buFont typeface="Wingdings" pitchFamily="2" charset="2"/>
              <a:buChar char="v"/>
            </a:pPr>
            <a:r>
              <a:rPr lang="en-US" sz="2000" dirty="0" smtClean="0">
                <a:latin typeface="Times New Roman" pitchFamily="18" charset="0"/>
                <a:cs typeface="Times New Roman" pitchFamily="18" charset="0"/>
              </a:rPr>
              <a:t>Communication.</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Space.</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Biological Variations.</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Time.</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Environmental Control.</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Social Organizations.</a:t>
            </a:r>
          </a:p>
          <a:p>
            <a:pPr>
              <a:buNone/>
            </a:pPr>
            <a:endParaRPr lang="en-US" sz="2000" dirty="0" smtClean="0">
              <a:latin typeface="Times New Roman" pitchFamily="18" charset="0"/>
              <a:cs typeface="Times New Roman" pitchFamily="18" charset="0"/>
            </a:endParaRPr>
          </a:p>
        </p:txBody>
      </p:sp>
      <p:sp>
        <p:nvSpPr>
          <p:cNvPr id="4" name="Content Placeholder 3"/>
          <p:cNvSpPr>
            <a:spLocks noGrp="1"/>
          </p:cNvSpPr>
          <p:nvPr>
            <p:ph sz="half" idx="2"/>
          </p:nvPr>
        </p:nvSpPr>
        <p:spPr/>
        <p:txBody>
          <a:bodyPr>
            <a:normAutofit/>
          </a:bodyPr>
          <a:lstStyle/>
          <a:p>
            <a:pPr>
              <a:buFont typeface="Wingdings" pitchFamily="2" charset="2"/>
              <a:buChar char="v"/>
            </a:pPr>
            <a:r>
              <a:rPr lang="en-US" sz="2000" dirty="0" smtClean="0">
                <a:latin typeface="Times New Roman" pitchFamily="18" charset="0"/>
                <a:cs typeface="Times New Roman" pitchFamily="18" charset="0"/>
              </a:rPr>
              <a:t>Sharing information appropriate to culture.</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Who is the decision-maker?</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Include family.</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Respect decisions.</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Applying Knowledge</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Understanding self .</a:t>
            </a:r>
          </a:p>
          <a:p>
            <a:endParaRPr lang="en-US" sz="2000" dirty="0"/>
          </a:p>
        </p:txBody>
      </p:sp>
      <p:sp>
        <p:nvSpPr>
          <p:cNvPr id="2" name="Title 1"/>
          <p:cNvSpPr>
            <a:spLocks noGrp="1"/>
          </p:cNvSpPr>
          <p:nvPr>
            <p:ph type="title"/>
          </p:nvPr>
        </p:nvSpPr>
        <p:spPr/>
        <p:txBody>
          <a:bodyPr>
            <a:normAutofit/>
          </a:bodyPr>
          <a:lstStyle/>
          <a:p>
            <a:pPr algn="ctr"/>
            <a:r>
              <a:rPr lang="en-US" sz="3600" b="0" dirty="0" smtClean="0">
                <a:solidFill>
                  <a:schemeClr val="tx1"/>
                </a:solidFill>
                <a:latin typeface="Times New Roman" pitchFamily="18" charset="0"/>
                <a:cs typeface="Times New Roman" pitchFamily="18" charset="0"/>
              </a:rPr>
              <a:t>Domains Of </a:t>
            </a:r>
            <a:r>
              <a:rPr lang="en-US" sz="3600" b="0" dirty="0" err="1" smtClean="0">
                <a:solidFill>
                  <a:schemeClr val="tx1"/>
                </a:solidFill>
                <a:latin typeface="Times New Roman" pitchFamily="18" charset="0"/>
                <a:cs typeface="Times New Roman" pitchFamily="18" charset="0"/>
              </a:rPr>
              <a:t>Transcultural</a:t>
            </a:r>
            <a:r>
              <a:rPr lang="en-US" sz="3600" b="0" dirty="0" smtClean="0">
                <a:solidFill>
                  <a:schemeClr val="tx1"/>
                </a:solidFill>
                <a:latin typeface="Times New Roman" pitchFamily="18" charset="0"/>
                <a:cs typeface="Times New Roman" pitchFamily="18" charset="0"/>
              </a:rPr>
              <a:t> Nursing</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914400"/>
            <a:ext cx="8229600" cy="5092891"/>
          </a:xfrm>
        </p:spPr>
        <p:txBody>
          <a:bodyPr>
            <a:normAutofit/>
          </a:bodyPr>
          <a:lstStyle/>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Being culturally aware allows for better patient care.</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Hispanics have many different origins.</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Belief in </a:t>
            </a:r>
            <a:r>
              <a:rPr lang="en-US" sz="2000" dirty="0" err="1" smtClean="0">
                <a:latin typeface="Times New Roman" pitchFamily="18" charset="0"/>
                <a:cs typeface="Times New Roman" pitchFamily="18" charset="0"/>
              </a:rPr>
              <a:t>humoral</a:t>
            </a:r>
            <a:r>
              <a:rPr lang="en-US" sz="2000" dirty="0" smtClean="0">
                <a:latin typeface="Times New Roman" pitchFamily="18" charset="0"/>
                <a:cs typeface="Times New Roman" pitchFamily="18" charset="0"/>
              </a:rPr>
              <a:t> theory</a:t>
            </a:r>
          </a:p>
          <a:p>
            <a:pPr>
              <a:buNone/>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Herbs and botanicals are used as preventative measures and treatments</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err="1" smtClean="0">
                <a:latin typeface="Times New Roman" pitchFamily="18" charset="0"/>
                <a:cs typeface="Times New Roman" pitchFamily="18" charset="0"/>
              </a:rPr>
              <a:t>Familism</a:t>
            </a:r>
            <a:r>
              <a:rPr lang="en-US" sz="2000" dirty="0" smtClean="0">
                <a:latin typeface="Times New Roman" pitchFamily="18" charset="0"/>
                <a:cs typeface="Times New Roman" pitchFamily="18" charset="0"/>
              </a:rPr>
              <a:t> is an important aspect of their culture.</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Many uninsured Hispanics do not receive the health care they need.</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endParaRPr lang="en-US" sz="2000" dirty="0">
              <a:latin typeface="Times New Roman" pitchFamily="18" charset="0"/>
              <a:cs typeface="Times New Roman" pitchFamily="18" charset="0"/>
            </a:endParaRPr>
          </a:p>
        </p:txBody>
      </p:sp>
      <p:sp>
        <p:nvSpPr>
          <p:cNvPr id="5" name="Title 4"/>
          <p:cNvSpPr>
            <a:spLocks noGrp="1"/>
          </p:cNvSpPr>
          <p:nvPr>
            <p:ph type="title"/>
          </p:nvPr>
        </p:nvSpPr>
        <p:spPr/>
        <p:txBody>
          <a:bodyPr>
            <a:normAutofit/>
          </a:bodyPr>
          <a:lstStyle/>
          <a:p>
            <a:pPr algn="ctr"/>
            <a:r>
              <a:rPr lang="en-US" sz="3600" b="0" dirty="0" smtClean="0">
                <a:solidFill>
                  <a:schemeClr val="tx1"/>
                </a:solidFill>
                <a:latin typeface="Times New Roman" pitchFamily="18" charset="0"/>
                <a:cs typeface="Times New Roman" pitchFamily="18" charset="0"/>
              </a:rPr>
              <a:t>Summary</a:t>
            </a:r>
            <a:endParaRPr lang="en-US" sz="3600" b="0" dirty="0">
              <a:solidFill>
                <a:schemeClr val="tx1"/>
              </a:solidFill>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28600" y="0"/>
            <a:ext cx="7999413" cy="1063625"/>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ctr">
              <a:buNone/>
            </a:pPr>
            <a:r>
              <a:rPr lang="en-US" sz="3600" b="0" dirty="0" smtClean="0">
                <a:solidFill>
                  <a:schemeClr val="tx1"/>
                </a:solidFill>
                <a:latin typeface="Times New Roman" pitchFamily="18" charset="0"/>
                <a:cs typeface="Times New Roman" pitchFamily="18" charset="0"/>
              </a:rPr>
              <a:t>References</a:t>
            </a:r>
            <a:endParaRPr lang="en-US" sz="3600" b="0" dirty="0">
              <a:solidFill>
                <a:schemeClr val="tx1"/>
              </a:solidFill>
              <a:latin typeface="Times New Roman" pitchFamily="18" charset="0"/>
              <a:cs typeface="Times New Roman" pitchFamily="18" charset="0"/>
            </a:endParaRPr>
          </a:p>
        </p:txBody>
      </p:sp>
      <p:sp>
        <p:nvSpPr>
          <p:cNvPr id="4" name="TextBox 3"/>
          <p:cNvSpPr txBox="1"/>
          <p:nvPr/>
        </p:nvSpPr>
        <p:spPr>
          <a:xfrm>
            <a:off x="381000" y="1143000"/>
            <a:ext cx="7841360" cy="7633222"/>
          </a:xfrm>
          <a:prstGeom prst="rect">
            <a:avLst/>
          </a:prstGeom>
          <a:noFill/>
          <a:ln>
            <a:noFill/>
          </a:ln>
        </p:spPr>
        <p:txBody>
          <a:bodyPr vert="horz" wrap="square" lIns="81639" tIns="40820" rIns="81639" bIns="40820"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defTabSz="457200">
              <a:buNone/>
              <a:tabLst>
                <a:tab pos="457200" algn="l"/>
              </a:tabLst>
            </a:pPr>
            <a:r>
              <a:rPr lang="en-US" sz="1600" dirty="0" smtClean="0">
                <a:latin typeface="Times New Roman" pitchFamily="18" charset="0"/>
                <a:cs typeface="Times New Roman" pitchFamily="18" charset="0"/>
              </a:rPr>
              <a:t>Caudle P. (1993). Providing culturally sensitive health care to Hispanic clients. </a:t>
            </a:r>
            <a:r>
              <a:rPr lang="en-US" sz="1600" i="1" dirty="0" smtClean="0">
                <a:latin typeface="Times New Roman" pitchFamily="18" charset="0"/>
                <a:cs typeface="Times New Roman" pitchFamily="18" charset="0"/>
              </a:rPr>
              <a:t>Nurse 	Practice</a:t>
            </a:r>
            <a:r>
              <a:rPr lang="en-US" sz="1600" dirty="0" smtClean="0">
                <a:latin typeface="Times New Roman" pitchFamily="18" charset="0"/>
                <a:cs typeface="Times New Roman" pitchFamily="18" charset="0"/>
              </a:rPr>
              <a:t>. 1993 Dec;18(12):40, 43-6, 50-1. Retrieved from </a:t>
            </a:r>
            <a:r>
              <a:rPr lang="en-US" sz="1600" dirty="0" smtClean="0">
                <a:latin typeface="Times New Roman" pitchFamily="18" charset="0"/>
                <a:cs typeface="Times New Roman" pitchFamily="18" charset="0"/>
              </a:rPr>
              <a:t>	</a:t>
            </a:r>
            <a:r>
              <a:rPr lang="en-US" sz="1600" u="sng" dirty="0" smtClean="0">
                <a:latin typeface="Times New Roman" pitchFamily="18" charset="0"/>
                <a:cs typeface="Times New Roman" pitchFamily="18" charset="0"/>
                <a:hlinkClick r:id="rId4"/>
              </a:rPr>
              <a:t>http</a:t>
            </a:r>
            <a:r>
              <a:rPr lang="en-US" sz="1600" u="sng" dirty="0" smtClean="0">
                <a:latin typeface="Times New Roman" pitchFamily="18" charset="0"/>
                <a:cs typeface="Times New Roman" pitchFamily="18" charset="0"/>
                <a:hlinkClick r:id="rId4"/>
              </a:rPr>
              <a:t>://</a:t>
            </a:r>
            <a:r>
              <a:rPr lang="en-US" sz="1600" u="sng" dirty="0" smtClean="0">
                <a:latin typeface="Times New Roman" pitchFamily="18" charset="0"/>
                <a:cs typeface="Times New Roman" pitchFamily="18" charset="0"/>
                <a:hlinkClick r:id="rId4"/>
              </a:rPr>
              <a:t>www.ncbi.nlm.nih.gov/pubmed</a:t>
            </a:r>
            <a:r>
              <a:rPr lang="en-US"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indent="-457200" hangingPunct="0">
              <a:buNone/>
              <a:tabLst>
                <a:tab pos="457200" algn="l"/>
              </a:tabLst>
              <a:defRPr sz="1400"/>
            </a:pPr>
            <a:endParaRPr lang="en-US" sz="1600" dirty="0" smtClean="0">
              <a:latin typeface="Times New Roman" pitchFamily="18" charset="0"/>
              <a:ea typeface="MS Gothic" pitchFamily="2"/>
              <a:cs typeface="Times New Roman" pitchFamily="18" charset="0"/>
            </a:endParaRPr>
          </a:p>
          <a:p>
            <a:pPr indent="-457200" hangingPunct="0">
              <a:buNone/>
              <a:tabLst>
                <a:tab pos="457200" algn="l"/>
              </a:tabLst>
              <a:defRPr sz="1400"/>
            </a:pPr>
            <a:r>
              <a:rPr lang="en-US" sz="1600" dirty="0" smtClean="0">
                <a:latin typeface="Times New Roman" pitchFamily="18" charset="0"/>
                <a:ea typeface="MS Gothic" pitchFamily="2"/>
                <a:cs typeface="Times New Roman" pitchFamily="18" charset="0"/>
              </a:rPr>
              <a:t>Chitty, K. K, &amp; Black, B. P. (2011). The history and social context of nursing. In </a:t>
            </a:r>
            <a:r>
              <a:rPr lang="en-US" sz="1600" i="1" dirty="0" smtClean="0">
                <a:latin typeface="Times New Roman" pitchFamily="18" charset="0"/>
                <a:ea typeface="MS Gothic" pitchFamily="2"/>
                <a:cs typeface="Times New Roman" pitchFamily="18" charset="0"/>
              </a:rPr>
              <a:t>Professional 	nursing: Concepts &amp; challenges.</a:t>
            </a:r>
            <a:r>
              <a:rPr lang="en-US" sz="1600" dirty="0" smtClean="0">
                <a:latin typeface="Times New Roman" pitchFamily="18" charset="0"/>
                <a:ea typeface="MS Gothic" pitchFamily="2"/>
                <a:cs typeface="Times New Roman" pitchFamily="18" charset="0"/>
              </a:rPr>
              <a:t> (6</a:t>
            </a:r>
            <a:r>
              <a:rPr lang="en-US" sz="1600" baseline="30000" dirty="0" smtClean="0">
                <a:latin typeface="Times New Roman" pitchFamily="18" charset="0"/>
                <a:ea typeface="MS Gothic" pitchFamily="2"/>
                <a:cs typeface="Times New Roman" pitchFamily="18" charset="0"/>
              </a:rPr>
              <a:t>th</a:t>
            </a:r>
            <a:r>
              <a:rPr lang="en-US" sz="1600" dirty="0" smtClean="0">
                <a:latin typeface="Times New Roman" pitchFamily="18" charset="0"/>
                <a:ea typeface="MS Gothic" pitchFamily="2"/>
                <a:cs typeface="Times New Roman" pitchFamily="18" charset="0"/>
              </a:rPr>
              <a:t> Ed., p. 52). Maryland Heights, MO: Sanders 	Elsevier.</a:t>
            </a:r>
          </a:p>
          <a:p>
            <a:pPr defTabSz="457200" hangingPunct="0">
              <a:buNone/>
              <a:defRPr sz="1400"/>
            </a:pPr>
            <a:r>
              <a:rPr lang="en-US" sz="1600" dirty="0" smtClean="0">
                <a:latin typeface="Times New Roman" pitchFamily="18" charset="0"/>
                <a:ea typeface="MS Gothic" pitchFamily="2"/>
                <a:cs typeface="Times New Roman" pitchFamily="18" charset="0"/>
              </a:rPr>
              <a:t>	</a:t>
            </a:r>
          </a:p>
          <a:p>
            <a:pPr defTabSz="457200" hangingPunct="0">
              <a:buNone/>
              <a:defRPr sz="1400"/>
            </a:pPr>
            <a:r>
              <a:rPr lang="en-US" sz="1600" dirty="0" smtClean="0">
                <a:latin typeface="Times New Roman" pitchFamily="18" charset="0"/>
                <a:ea typeface="MS Gothic" pitchFamily="2"/>
                <a:cs typeface="Times New Roman" pitchFamily="18" charset="0"/>
              </a:rPr>
              <a:t>Chitty</a:t>
            </a:r>
            <a:r>
              <a:rPr lang="en-US" sz="1600" dirty="0">
                <a:latin typeface="Times New Roman" pitchFamily="18" charset="0"/>
                <a:ea typeface="MS Gothic" pitchFamily="2"/>
                <a:cs typeface="Times New Roman" pitchFamily="18" charset="0"/>
              </a:rPr>
              <a:t>, K</a:t>
            </a:r>
            <a:r>
              <a:rPr lang="en-US" sz="1600" dirty="0" smtClean="0">
                <a:latin typeface="Times New Roman" pitchFamily="18" charset="0"/>
                <a:ea typeface="MS Gothic" pitchFamily="2"/>
                <a:cs typeface="Times New Roman" pitchFamily="18" charset="0"/>
              </a:rPr>
              <a:t>. K</a:t>
            </a:r>
            <a:r>
              <a:rPr lang="en-US" sz="1600" dirty="0">
                <a:latin typeface="Times New Roman" pitchFamily="18" charset="0"/>
                <a:ea typeface="MS Gothic" pitchFamily="2"/>
                <a:cs typeface="Times New Roman" pitchFamily="18" charset="0"/>
              </a:rPr>
              <a:t>, &amp; Black, B</a:t>
            </a:r>
            <a:r>
              <a:rPr lang="en-US" sz="1600" dirty="0" smtClean="0">
                <a:latin typeface="Times New Roman" pitchFamily="18" charset="0"/>
                <a:ea typeface="MS Gothic" pitchFamily="2"/>
                <a:cs typeface="Times New Roman" pitchFamily="18" charset="0"/>
              </a:rPr>
              <a:t>. P</a:t>
            </a:r>
            <a:r>
              <a:rPr lang="en-US" sz="1600" dirty="0">
                <a:latin typeface="Times New Roman" pitchFamily="18" charset="0"/>
                <a:ea typeface="MS Gothic" pitchFamily="2"/>
                <a:cs typeface="Times New Roman" pitchFamily="18" charset="0"/>
              </a:rPr>
              <a:t>. (2011). Illness, culture, and caring: </a:t>
            </a:r>
            <a:r>
              <a:rPr lang="en-US" sz="1600" dirty="0" smtClean="0">
                <a:latin typeface="Times New Roman" pitchFamily="18" charset="0"/>
                <a:ea typeface="MS Gothic" pitchFamily="2"/>
                <a:cs typeface="Times New Roman" pitchFamily="18" charset="0"/>
              </a:rPr>
              <a:t>Impact </a:t>
            </a:r>
            <a:r>
              <a:rPr lang="en-US" sz="1600" dirty="0">
                <a:latin typeface="Times New Roman" pitchFamily="18" charset="0"/>
                <a:ea typeface="MS Gothic" pitchFamily="2"/>
                <a:cs typeface="Times New Roman" pitchFamily="18" charset="0"/>
              </a:rPr>
              <a:t>on </a:t>
            </a:r>
            <a:r>
              <a:rPr lang="en-US" sz="1600" dirty="0" smtClean="0">
                <a:latin typeface="Times New Roman" pitchFamily="18" charset="0"/>
                <a:ea typeface="MS Gothic" pitchFamily="2"/>
                <a:cs typeface="Times New Roman" pitchFamily="18" charset="0"/>
              </a:rPr>
              <a:t>patients</a:t>
            </a:r>
            <a:r>
              <a:rPr lang="en-US" sz="1600" dirty="0">
                <a:latin typeface="Times New Roman" pitchFamily="18" charset="0"/>
                <a:ea typeface="MS Gothic" pitchFamily="2"/>
                <a:cs typeface="Times New Roman" pitchFamily="18" charset="0"/>
              </a:rPr>
              <a:t>, </a:t>
            </a:r>
            <a:r>
              <a:rPr lang="en-US" sz="1600" dirty="0" smtClean="0">
                <a:latin typeface="Times New Roman" pitchFamily="18" charset="0"/>
                <a:ea typeface="MS Gothic" pitchFamily="2"/>
                <a:cs typeface="Times New Roman" pitchFamily="18" charset="0"/>
              </a:rPr>
              <a:t>families </a:t>
            </a:r>
            <a:r>
              <a:rPr lang="en-US" sz="1600" dirty="0" smtClean="0">
                <a:latin typeface="Times New Roman" pitchFamily="18" charset="0"/>
                <a:ea typeface="MS Gothic" pitchFamily="2"/>
                <a:cs typeface="Times New Roman" pitchFamily="18" charset="0"/>
              </a:rPr>
              <a:t>	and nurses</a:t>
            </a:r>
            <a:r>
              <a:rPr lang="en-US" sz="1600" dirty="0">
                <a:latin typeface="Times New Roman" pitchFamily="18" charset="0"/>
                <a:ea typeface="MS Gothic" pitchFamily="2"/>
                <a:cs typeface="Times New Roman" pitchFamily="18" charset="0"/>
              </a:rPr>
              <a:t>. </a:t>
            </a:r>
            <a:r>
              <a:rPr lang="en-US" sz="1600" dirty="0" smtClean="0">
                <a:latin typeface="Times New Roman" pitchFamily="18" charset="0"/>
                <a:ea typeface="MS Gothic" pitchFamily="2"/>
                <a:cs typeface="Times New Roman" pitchFamily="18" charset="0"/>
              </a:rPr>
              <a:t>In </a:t>
            </a:r>
            <a:r>
              <a:rPr lang="en-US" sz="1600" i="1" dirty="0" smtClean="0">
                <a:latin typeface="Times New Roman" pitchFamily="18" charset="0"/>
                <a:ea typeface="MS Gothic" pitchFamily="2"/>
                <a:cs typeface="Times New Roman" pitchFamily="18" charset="0"/>
              </a:rPr>
              <a:t>Professional nursing: Concepts </a:t>
            </a:r>
            <a:r>
              <a:rPr lang="en-US" sz="1600" i="1" dirty="0">
                <a:latin typeface="Times New Roman" pitchFamily="18" charset="0"/>
                <a:ea typeface="MS Gothic" pitchFamily="2"/>
                <a:cs typeface="Times New Roman" pitchFamily="18" charset="0"/>
              </a:rPr>
              <a:t>&amp; </a:t>
            </a:r>
            <a:r>
              <a:rPr lang="en-US" sz="1600" i="1" dirty="0" smtClean="0">
                <a:latin typeface="Times New Roman" pitchFamily="18" charset="0"/>
                <a:ea typeface="MS Gothic" pitchFamily="2"/>
                <a:cs typeface="Times New Roman" pitchFamily="18" charset="0"/>
              </a:rPr>
              <a:t>challenges</a:t>
            </a:r>
            <a:r>
              <a:rPr lang="en-US" sz="1600" i="1" dirty="0">
                <a:latin typeface="Times New Roman" pitchFamily="18" charset="0"/>
                <a:ea typeface="MS Gothic" pitchFamily="2"/>
                <a:cs typeface="Times New Roman" pitchFamily="18" charset="0"/>
              </a:rPr>
              <a:t>.</a:t>
            </a:r>
            <a:r>
              <a:rPr lang="en-US" sz="1600" dirty="0">
                <a:latin typeface="Times New Roman" pitchFamily="18" charset="0"/>
                <a:ea typeface="MS Gothic" pitchFamily="2"/>
                <a:cs typeface="Times New Roman" pitchFamily="18" charset="0"/>
              </a:rPr>
              <a:t> (6</a:t>
            </a:r>
            <a:r>
              <a:rPr lang="en-US" sz="1600" baseline="30000" dirty="0">
                <a:latin typeface="Times New Roman" pitchFamily="18" charset="0"/>
                <a:ea typeface="MS Gothic" pitchFamily="2"/>
                <a:cs typeface="Times New Roman" pitchFamily="18" charset="0"/>
              </a:rPr>
              <a:t>th</a:t>
            </a:r>
            <a:r>
              <a:rPr lang="en-US" sz="1600" dirty="0">
                <a:latin typeface="Times New Roman" pitchFamily="18" charset="0"/>
                <a:ea typeface="MS Gothic" pitchFamily="2"/>
                <a:cs typeface="Times New Roman" pitchFamily="18" charset="0"/>
              </a:rPr>
              <a:t> Ed., </a:t>
            </a:r>
            <a:r>
              <a:rPr lang="en-US" sz="1600" dirty="0" smtClean="0">
                <a:latin typeface="Times New Roman" pitchFamily="18" charset="0"/>
                <a:ea typeface="MS Gothic" pitchFamily="2"/>
                <a:cs typeface="Times New Roman" pitchFamily="18" charset="0"/>
              </a:rPr>
              <a:t>p. 231</a:t>
            </a:r>
            <a:r>
              <a:rPr lang="en-US" sz="1600" dirty="0">
                <a:latin typeface="Times New Roman" pitchFamily="18" charset="0"/>
                <a:ea typeface="MS Gothic" pitchFamily="2"/>
                <a:cs typeface="Times New Roman" pitchFamily="18" charset="0"/>
              </a:rPr>
              <a:t>). Maryland </a:t>
            </a:r>
            <a:r>
              <a:rPr lang="en-US" sz="1600" dirty="0" smtClean="0">
                <a:latin typeface="Times New Roman" pitchFamily="18" charset="0"/>
                <a:ea typeface="MS Gothic" pitchFamily="2"/>
                <a:cs typeface="Times New Roman" pitchFamily="18" charset="0"/>
              </a:rPr>
              <a:t>	Heights</a:t>
            </a:r>
            <a:r>
              <a:rPr lang="en-US" sz="1600" dirty="0">
                <a:latin typeface="Times New Roman" pitchFamily="18" charset="0"/>
                <a:ea typeface="MS Gothic" pitchFamily="2"/>
                <a:cs typeface="Times New Roman" pitchFamily="18" charset="0"/>
              </a:rPr>
              <a:t>, </a:t>
            </a:r>
            <a:r>
              <a:rPr lang="en-US" sz="1600" dirty="0" smtClean="0">
                <a:latin typeface="Times New Roman" pitchFamily="18" charset="0"/>
                <a:ea typeface="MS Gothic" pitchFamily="2"/>
                <a:cs typeface="Times New Roman" pitchFamily="18" charset="0"/>
              </a:rPr>
              <a:t>MO: Sanders Elsevier.</a:t>
            </a:r>
          </a:p>
          <a:p>
            <a:pPr defTabSz="457200" hangingPunct="0">
              <a:buNone/>
              <a:defRPr sz="1400"/>
            </a:pPr>
            <a:endParaRPr lang="en-US" sz="1600" dirty="0" smtClean="0">
              <a:latin typeface="Times New Roman" pitchFamily="18" charset="0"/>
              <a:cs typeface="Times New Roman" pitchFamily="18" charset="0"/>
            </a:endParaRPr>
          </a:p>
          <a:p>
            <a:pPr defTabSz="457200" hangingPunct="0">
              <a:buNone/>
              <a:defRPr sz="1400"/>
            </a:pPr>
            <a:r>
              <a:rPr lang="en-US" sz="1600" dirty="0" smtClean="0">
                <a:latin typeface="Times New Roman" pitchFamily="18" charset="0"/>
                <a:cs typeface="Times New Roman" pitchFamily="18" charset="0"/>
              </a:rPr>
              <a:t>Commonwealth Fund (2006). Hispanic and Black adult’s uninsured at much higher 	rates than 	white adults. </a:t>
            </a:r>
            <a:r>
              <a:rPr lang="en-US" sz="1600" i="1" dirty="0" smtClean="0">
                <a:latin typeface="Times New Roman" pitchFamily="18" charset="0"/>
                <a:cs typeface="Times New Roman" pitchFamily="18" charset="0"/>
              </a:rPr>
              <a:t>The nation's health. </a:t>
            </a:r>
            <a:r>
              <a:rPr lang="en-US" sz="1600" dirty="0" smtClean="0">
                <a:latin typeface="Times New Roman" pitchFamily="18" charset="0"/>
                <a:cs typeface="Times New Roman" pitchFamily="18" charset="0"/>
              </a:rPr>
              <a:t>October 2006. Retrieved from  	</a:t>
            </a:r>
            <a:r>
              <a:rPr lang="en-US" sz="1600" dirty="0" smtClean="0">
                <a:latin typeface="Times New Roman" pitchFamily="18" charset="0"/>
                <a:cs typeface="Times New Roman" pitchFamily="18" charset="0"/>
                <a:hlinkClick r:id="rId5"/>
              </a:rPr>
              <a:t>http://</a:t>
            </a:r>
            <a:r>
              <a:rPr lang="en-US" sz="1600" dirty="0" smtClean="0">
                <a:latin typeface="Times New Roman" pitchFamily="18" charset="0"/>
                <a:cs typeface="Times New Roman" pitchFamily="18" charset="0"/>
                <a:hlinkClick r:id="rId5"/>
              </a:rPr>
              <a:t>www.nhchc.org/Hispanic_black_uninsured.pdf</a:t>
            </a:r>
            <a:r>
              <a:rPr lang="en-US"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lvl="0" defTabSz="457200" hangingPunct="0">
              <a:buNone/>
              <a:defRPr sz="1400"/>
            </a:pPr>
            <a:endParaRPr lang="en-US" sz="1600" dirty="0" smtClean="0">
              <a:latin typeface="Times New Roman" pitchFamily="18" charset="0"/>
              <a:cs typeface="Times New Roman" pitchFamily="18" charset="0"/>
            </a:endParaRPr>
          </a:p>
          <a:p>
            <a:pPr lvl="0" defTabSz="457200" hangingPunct="0">
              <a:buNone/>
              <a:defRPr sz="1400"/>
            </a:pPr>
            <a:r>
              <a:rPr lang="en-US" sz="1600" dirty="0" err="1" smtClean="0">
                <a:latin typeface="Times New Roman" pitchFamily="18" charset="0"/>
                <a:cs typeface="Times New Roman" pitchFamily="18" charset="0"/>
              </a:rPr>
              <a:t>Jenko</a:t>
            </a:r>
            <a:r>
              <a:rPr lang="en-US" sz="1600" dirty="0" smtClean="0">
                <a:latin typeface="Times New Roman" pitchFamily="18" charset="0"/>
                <a:cs typeface="Times New Roman" pitchFamily="18" charset="0"/>
              </a:rPr>
              <a:t>, M. (2010). </a:t>
            </a:r>
            <a:r>
              <a:rPr lang="en-US" sz="1600" dirty="0" err="1" smtClean="0">
                <a:latin typeface="Times New Roman" pitchFamily="18" charset="0"/>
                <a:cs typeface="Times New Roman" pitchFamily="18" charset="0"/>
              </a:rPr>
              <a:t>Transcultural</a:t>
            </a:r>
            <a:r>
              <a:rPr lang="en-US" sz="1600"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principles. Retrieved </a:t>
            </a:r>
            <a:r>
              <a:rPr lang="en-US" sz="1600" dirty="0" smtClean="0">
                <a:latin typeface="Times New Roman" pitchFamily="18" charset="0"/>
                <a:cs typeface="Times New Roman" pitchFamily="18" charset="0"/>
              </a:rPr>
              <a:t>October 19, </a:t>
            </a:r>
            <a:r>
              <a:rPr lang="en-US" sz="1600" dirty="0" smtClean="0">
                <a:latin typeface="Times New Roman" pitchFamily="18" charset="0"/>
                <a:cs typeface="Times New Roman" pitchFamily="18" charset="0"/>
              </a:rPr>
              <a:t>2010 </a:t>
            </a:r>
            <a:r>
              <a:rPr lang="en-US" sz="1600" dirty="0" smtClean="0">
                <a:latin typeface="Times New Roman" pitchFamily="18" charset="0"/>
                <a:cs typeface="Times New Roman" pitchFamily="18" charset="0"/>
              </a:rPr>
              <a:t>from  	</a:t>
            </a:r>
            <a:r>
              <a:rPr lang="en-US" sz="1600" dirty="0" smtClean="0">
                <a:latin typeface="Times New Roman" pitchFamily="18" charset="0"/>
                <a:cs typeface="Times New Roman" pitchFamily="18" charset="0"/>
                <a:hlinkClick r:id="rId6"/>
              </a:rPr>
              <a:t>http://</a:t>
            </a:r>
            <a:r>
              <a:rPr lang="en-US" sz="1600" dirty="0" smtClean="0">
                <a:latin typeface="Times New Roman" pitchFamily="18" charset="0"/>
                <a:cs typeface="Times New Roman" pitchFamily="18" charset="0"/>
                <a:hlinkClick r:id="rId6"/>
              </a:rPr>
              <a:t>www.medscape.com/viewarticles/534031</a:t>
            </a:r>
            <a:r>
              <a:rPr lang="en-US"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defTabSz="457200" hangingPunct="0">
              <a:buNone/>
              <a:defRPr sz="1400"/>
            </a:pPr>
            <a:endParaRPr lang="en-US" sz="1600" dirty="0" smtClean="0">
              <a:latin typeface="Times New Roman" pitchFamily="18" charset="0"/>
              <a:ea typeface="MS Gothic" pitchFamily="2"/>
              <a:cs typeface="Times New Roman" pitchFamily="18" charset="0"/>
            </a:endParaRPr>
          </a:p>
          <a:p>
            <a:pPr>
              <a:buNone/>
            </a:pPr>
            <a:endParaRPr lang="en-US" sz="1600" dirty="0">
              <a:latin typeface="Times New Roman" pitchFamily="18" charset="0"/>
              <a:cs typeface="Times New Roman" pitchFamily="18" charset="0"/>
            </a:endParaRPr>
          </a:p>
          <a:p>
            <a:pPr lvl="0">
              <a:buNone/>
            </a:pPr>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pPr lvl="0">
              <a:buNone/>
            </a:pPr>
            <a:endParaRPr lang="en-US" sz="1600" dirty="0" smtClean="0">
              <a:latin typeface="Times New Roman" pitchFamily="18" charset="0"/>
              <a:cs typeface="Times New Roman" pitchFamily="18" charset="0"/>
            </a:endParaRPr>
          </a:p>
          <a:p>
            <a:pPr lvl="0">
              <a:buNone/>
            </a:pPr>
            <a:endParaRPr lang="en-US" sz="1600" dirty="0">
              <a:latin typeface="Times New Roman" pitchFamily="18" charset="0"/>
              <a:cs typeface="Times New Roman" pitchFamily="18" charset="0"/>
            </a:endParaRPr>
          </a:p>
          <a:p>
            <a:pPr lvl="0">
              <a:buNone/>
            </a:pPr>
            <a:endParaRPr lang="en-US" sz="1600" dirty="0" smtClean="0">
              <a:latin typeface="Times New Roman" pitchFamily="18" charset="0"/>
              <a:cs typeface="Times New Roman" pitchFamily="18" charset="0"/>
            </a:endParaRPr>
          </a:p>
          <a:p>
            <a:pPr>
              <a:buNone/>
            </a:pPr>
            <a:endParaRPr lang="en-US" sz="1600" baseline="0" dirty="0" smtClean="0">
              <a:latin typeface="Times New Roman" pitchFamily="18" charset="0"/>
              <a:cs typeface="Times New Roman" pitchFamily="18" charset="0"/>
            </a:endParaRPr>
          </a:p>
          <a:p>
            <a:pPr>
              <a:buNone/>
            </a:pPr>
            <a:endParaRPr lang="en-US" sz="1600" baseline="0" dirty="0" smtClean="0">
              <a:latin typeface="Times New Roman" pitchFamily="18" charset="0"/>
              <a:cs typeface="Times New Roman" pitchFamily="18" charset="0"/>
            </a:endParaRPr>
          </a:p>
          <a:p>
            <a:pPr>
              <a:buNone/>
            </a:pPr>
            <a:endParaRPr lang="en-US" sz="1600" baseline="0" dirty="0" smtClean="0">
              <a:latin typeface="Times New Roman" pitchFamily="18" charset="0"/>
              <a:cs typeface="Times New Roman" pitchFamily="18" charset="0"/>
            </a:endParaRPr>
          </a:p>
          <a:p>
            <a:endParaRPr lang="en-US" sz="1600" baseline="0" dirty="0" smtClean="0">
              <a:latin typeface="Times New Roman" pitchFamily="18" charset="0"/>
              <a:cs typeface="Times New Roman" pitchFamily="18" charset="0"/>
            </a:endParaRPr>
          </a:p>
          <a:p>
            <a:r>
              <a:rPr lang="en-US" sz="1600" baseline="0" dirty="0" smtClean="0">
                <a:latin typeface="Times New Roman" pitchFamily="18" charset="0"/>
                <a:cs typeface="Times New Roman" pitchFamily="18" charset="0"/>
              </a:rPr>
              <a:t>       </a:t>
            </a:r>
            <a:endParaRPr lang="en-US" sz="1600" dirty="0" smtClean="0">
              <a:latin typeface="Times New Roman" pitchFamily="18" charset="0"/>
              <a:cs typeface="Times New Roman" pitchFamily="18" charset="0"/>
            </a:endParaRPr>
          </a:p>
          <a:p>
            <a:pPr hangingPunct="0">
              <a:buNone/>
              <a:defRPr sz="1400"/>
            </a:pPr>
            <a:endParaRPr lang="en-US" sz="1600" dirty="0">
              <a:latin typeface="Times New Roman" pitchFamily="18" charset="0"/>
              <a:ea typeface="MS Gothic" pitchFamily="2"/>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normAutofit/>
          </a:bodyPr>
          <a:lstStyle/>
          <a:p>
            <a:pPr algn="ctr"/>
            <a:r>
              <a:rPr lang="en-US" sz="3600" b="0" dirty="0" smtClean="0">
                <a:solidFill>
                  <a:schemeClr val="tx1"/>
                </a:solidFill>
                <a:latin typeface="Times New Roman" pitchFamily="18" charset="0"/>
                <a:cs typeface="Times New Roman" pitchFamily="18" charset="0"/>
              </a:rPr>
              <a:t>References (cont’d)</a:t>
            </a:r>
            <a:endParaRPr lang="en-US" sz="3600" b="0" dirty="0">
              <a:solidFill>
                <a:schemeClr val="tx1"/>
              </a:solidFill>
              <a:latin typeface="Times New Roman" pitchFamily="18" charset="0"/>
              <a:cs typeface="Times New Roman" pitchFamily="18" charset="0"/>
            </a:endParaRPr>
          </a:p>
        </p:txBody>
      </p:sp>
      <p:sp>
        <p:nvSpPr>
          <p:cNvPr id="4" name="Content Placeholder 3"/>
          <p:cNvSpPr>
            <a:spLocks noGrp="1"/>
          </p:cNvSpPr>
          <p:nvPr>
            <p:ph idx="1"/>
          </p:nvPr>
        </p:nvSpPr>
        <p:spPr>
          <a:xfrm>
            <a:off x="457200" y="609600"/>
            <a:ext cx="8229600" cy="5397691"/>
          </a:xfrm>
        </p:spPr>
        <p:txBody>
          <a:bodyPr>
            <a:noAutofit/>
          </a:bodyPr>
          <a:lstStyle/>
          <a:p>
            <a:pPr lvl="0">
              <a:buNone/>
            </a:pP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Padilla, Y. &amp; Villalobos, G. (2007). Cultural responses to health among Mexican American </a:t>
            </a:r>
            <a:r>
              <a:rPr lang="en-US" sz="1600" dirty="0" smtClean="0">
                <a:latin typeface="Times New Roman" pitchFamily="18" charset="0"/>
                <a:cs typeface="Times New Roman" pitchFamily="18" charset="0"/>
              </a:rPr>
              <a:t>women </a:t>
            </a:r>
            <a:r>
              <a:rPr lang="en-US" sz="1600" dirty="0" smtClean="0">
                <a:latin typeface="Times New Roman" pitchFamily="18" charset="0"/>
                <a:cs typeface="Times New Roman" pitchFamily="18" charset="0"/>
              </a:rPr>
              <a:t>and their families. </a:t>
            </a:r>
            <a:r>
              <a:rPr lang="en-US" sz="1600" i="1" dirty="0" smtClean="0">
                <a:latin typeface="Times New Roman" pitchFamily="18" charset="0"/>
                <a:cs typeface="Times New Roman" pitchFamily="18" charset="0"/>
              </a:rPr>
              <a:t>Family &amp; community health. </a:t>
            </a:r>
            <a:r>
              <a:rPr lang="en-US" sz="1600" dirty="0" smtClean="0">
                <a:latin typeface="Times New Roman" pitchFamily="18" charset="0"/>
                <a:cs typeface="Times New Roman" pitchFamily="18" charset="0"/>
              </a:rPr>
              <a:t>March </a:t>
            </a:r>
            <a:r>
              <a:rPr lang="en-US" sz="1600" dirty="0" smtClean="0">
                <a:latin typeface="Times New Roman" pitchFamily="18" charset="0"/>
                <a:cs typeface="Times New Roman" pitchFamily="18" charset="0"/>
              </a:rPr>
              <a:t>2007;</a:t>
            </a:r>
            <a:r>
              <a:rPr lang="en-US" sz="1600" dirty="0" smtClean="0">
                <a:latin typeface="Times New Roman" pitchFamily="18" charset="0"/>
                <a:cs typeface="Times New Roman" pitchFamily="18" charset="0"/>
              </a:rPr>
              <a:t> Volume 30. Retrieved from </a:t>
            </a:r>
            <a:r>
              <a:rPr lang="en-US" sz="1600" u="sng" dirty="0" smtClean="0">
                <a:latin typeface="Times New Roman" pitchFamily="18" charset="0"/>
                <a:cs typeface="Times New Roman" pitchFamily="18" charset="0"/>
                <a:hlinkClick r:id="rId4"/>
              </a:rPr>
              <a:t>http://</a:t>
            </a:r>
            <a:r>
              <a:rPr lang="en-US" sz="1600" u="sng" dirty="0" smtClean="0">
                <a:latin typeface="Times New Roman" pitchFamily="18" charset="0"/>
                <a:cs typeface="Times New Roman" pitchFamily="18" charset="0"/>
                <a:hlinkClick r:id="rId4"/>
              </a:rPr>
              <a:t>www.nursingcenter.com/library/JournalArticle.asp?Article_ID=691987</a:t>
            </a:r>
            <a:r>
              <a:rPr lang="en-US" sz="1600" u="sng" dirty="0" smtClean="0">
                <a:latin typeface="Times New Roman" pitchFamily="18" charset="0"/>
                <a:cs typeface="Times New Roman" pitchFamily="18" charset="0"/>
              </a:rPr>
              <a:t>.</a:t>
            </a:r>
            <a:endParaRPr lang="en-US" sz="1600" u="sng" dirty="0" smtClean="0">
              <a:latin typeface="Times New Roman" pitchFamily="18" charset="0"/>
              <a:cs typeface="Times New Roman" pitchFamily="18" charset="0"/>
            </a:endParaRPr>
          </a:p>
          <a:p>
            <a:pPr>
              <a:buNone/>
            </a:pPr>
            <a:endParaRPr lang="en-US" sz="1600" u="sng"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Ramirez, R. R., &amp; De La Cruz, G. P. (Eds.). (2003, June). The Hispanic population in the United States: March 2002. Retrieved from </a:t>
            </a:r>
            <a:r>
              <a:rPr lang="en-US" sz="1600" dirty="0" smtClean="0">
                <a:latin typeface="Times New Roman" pitchFamily="18" charset="0"/>
                <a:cs typeface="Times New Roman" pitchFamily="18" charset="0"/>
                <a:hlinkClick r:id="rId5"/>
              </a:rPr>
              <a:t>http://</a:t>
            </a:r>
            <a:r>
              <a:rPr lang="en-US" sz="1600" dirty="0" smtClean="0">
                <a:latin typeface="Times New Roman" pitchFamily="18" charset="0"/>
                <a:cs typeface="Times New Roman" pitchFamily="18" charset="0"/>
                <a:hlinkClick r:id="rId5"/>
              </a:rPr>
              <a:t>www.census.gov/prod/2003pubs/p20545.pdf</a:t>
            </a:r>
            <a:r>
              <a:rPr lang="en-US" sz="1600" dirty="0" smtClean="0">
                <a:latin typeface="Times New Roman" pitchFamily="18" charset="0"/>
                <a:cs typeface="Times New Roman" pitchFamily="18" charset="0"/>
              </a:rPr>
              <a:t>.</a:t>
            </a:r>
          </a:p>
          <a:p>
            <a:pPr>
              <a:buNone/>
            </a:pPr>
            <a:endParaRPr lang="en-US" sz="1600" dirty="0" smtClean="0">
              <a:latin typeface="Times New Roman" pitchFamily="18" charset="0"/>
              <a:cs typeface="Times New Roman" pitchFamily="18" charset="0"/>
            </a:endParaRPr>
          </a:p>
          <a:p>
            <a:pPr>
              <a:buNone/>
            </a:pPr>
            <a:r>
              <a:rPr lang="en-US" sz="1600" dirty="0" err="1" smtClean="0">
                <a:latin typeface="Times New Roman" pitchFamily="18" charset="0"/>
                <a:cs typeface="Times New Roman" pitchFamily="18" charset="0"/>
              </a:rPr>
              <a:t>Waldstein</a:t>
            </a:r>
            <a:r>
              <a:rPr lang="en-US" sz="1600" dirty="0" smtClean="0">
                <a:latin typeface="Times New Roman" pitchFamily="18" charset="0"/>
                <a:cs typeface="Times New Roman" pitchFamily="18" charset="0"/>
              </a:rPr>
              <a:t>, A. (2010). Popular medicine and self-care in a Mexican migrant community: Toward an explanation of an epidemiological paradox. </a:t>
            </a:r>
            <a:r>
              <a:rPr lang="en-US" sz="1600" i="1" dirty="0" smtClean="0">
                <a:latin typeface="Times New Roman" pitchFamily="18" charset="0"/>
                <a:cs typeface="Times New Roman" pitchFamily="18" charset="0"/>
              </a:rPr>
              <a:t>Medical anthropology </a:t>
            </a:r>
            <a:r>
              <a:rPr lang="en-US" sz="1600" dirty="0" smtClean="0">
                <a:latin typeface="Times New Roman" pitchFamily="18" charset="0"/>
                <a:cs typeface="Times New Roman" pitchFamily="18" charset="0"/>
              </a:rPr>
              <a:t>2010 Jan; Vol. 29 (1), pp. 71-107. Retrieved from  </a:t>
            </a:r>
            <a:r>
              <a:rPr lang="en-US" sz="1600" dirty="0" smtClean="0">
                <a:latin typeface="Times New Roman" pitchFamily="18" charset="0"/>
                <a:cs typeface="Times New Roman" pitchFamily="18" charset="0"/>
                <a:hlinkClick r:id="rId6"/>
              </a:rPr>
              <a:t>http://</a:t>
            </a:r>
            <a:r>
              <a:rPr lang="en-US" sz="1600" dirty="0" smtClean="0">
                <a:latin typeface="Times New Roman" pitchFamily="18" charset="0"/>
                <a:cs typeface="Times New Roman" pitchFamily="18" charset="0"/>
                <a:hlinkClick r:id="rId6"/>
              </a:rPr>
              <a:t>web.ebscohost.com.ezproxy.lakeviewcol.edu:2048</a:t>
            </a:r>
            <a:r>
              <a:rPr lang="en-US" sz="1600"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Walsh, K. (2010). Hispanic American patients: Use of complementary and alternative medicine: Providing culturally competent care. </a:t>
            </a:r>
            <a:r>
              <a:rPr lang="en-US" sz="1600" i="1" dirty="0" smtClean="0">
                <a:latin typeface="Times New Roman" pitchFamily="18" charset="0"/>
                <a:cs typeface="Times New Roman" pitchFamily="18" charset="0"/>
              </a:rPr>
              <a:t>CINAHL nursing guide.  </a:t>
            </a:r>
            <a:r>
              <a:rPr lang="en-US" sz="1600" dirty="0" smtClean="0">
                <a:latin typeface="Times New Roman" pitchFamily="18" charset="0"/>
                <a:cs typeface="Times New Roman" pitchFamily="18" charset="0"/>
              </a:rPr>
              <a:t>Retrieved from Nursing Reference Center database.  </a:t>
            </a:r>
            <a:r>
              <a:rPr lang="en-US" sz="1600" u="sng" dirty="0" smtClean="0">
                <a:latin typeface="Times New Roman" pitchFamily="18" charset="0"/>
                <a:cs typeface="Times New Roman" pitchFamily="18" charset="0"/>
                <a:hlinkClick r:id="rId7"/>
              </a:rPr>
              <a:t>http://search.ebscohost.com/login.aspx?direct=true&amp;db=nrc&amp;AN=5000010855&amp;site=nrc-live</a:t>
            </a:r>
            <a:r>
              <a:rPr lang="en-US" sz="1600" u="sng"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Walsh, K., &amp; </a:t>
            </a:r>
            <a:r>
              <a:rPr lang="en-US" sz="1600" dirty="0" err="1" smtClean="0">
                <a:latin typeface="Times New Roman" pitchFamily="18" charset="0"/>
                <a:cs typeface="Times New Roman" pitchFamily="18" charset="0"/>
              </a:rPr>
              <a:t>Schub</a:t>
            </a:r>
            <a:r>
              <a:rPr lang="en-US" sz="1600" dirty="0" smtClean="0">
                <a:latin typeface="Times New Roman" pitchFamily="18" charset="0"/>
                <a:cs typeface="Times New Roman" pitchFamily="18" charset="0"/>
              </a:rPr>
              <a:t>, T. (2010). Hispanic American patients: Providing culturally competent care.  </a:t>
            </a:r>
            <a:r>
              <a:rPr lang="en-US" sz="1600" i="1" dirty="0" smtClean="0">
                <a:latin typeface="Times New Roman" pitchFamily="18" charset="0"/>
                <a:cs typeface="Times New Roman" pitchFamily="18" charset="0"/>
              </a:rPr>
              <a:t>CINAHL nursing guide.  </a:t>
            </a:r>
            <a:r>
              <a:rPr lang="en-US" sz="1600" dirty="0" smtClean="0">
                <a:latin typeface="Times New Roman" pitchFamily="18" charset="0"/>
                <a:cs typeface="Times New Roman" pitchFamily="18" charset="0"/>
              </a:rPr>
              <a:t>Retrieved from Nursing Reference Center database. </a:t>
            </a:r>
            <a:r>
              <a:rPr lang="en-US" sz="1600" u="sng" dirty="0" smtClean="0">
                <a:latin typeface="Times New Roman" pitchFamily="18" charset="0"/>
                <a:cs typeface="Times New Roman" pitchFamily="18" charset="0"/>
                <a:hlinkClick r:id="rId8"/>
              </a:rPr>
              <a:t>http://search.ebscohost.com/login.aspx?direct=true&amp;db=nrc&amp;AN=5000009486&amp;site=nrc-live</a:t>
            </a:r>
            <a:r>
              <a:rPr lang="en-US" sz="1600" u="sng" dirty="0" smtClean="0">
                <a:latin typeface="Times New Roman" pitchFamily="18" charset="0"/>
                <a:cs typeface="Times New Roman" pitchFamily="18" charset="0"/>
              </a:rPr>
              <a:t>.</a:t>
            </a: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endParaRPr lang="en-US" sz="1600" dirty="0" smtClean="0">
              <a:latin typeface="Times New Roman" pitchFamily="18" charset="0"/>
              <a:cs typeface="Times New Roman" pitchFamily="18" charset="0"/>
            </a:endParaRPr>
          </a:p>
          <a:p>
            <a:pPr>
              <a:buNone/>
            </a:pPr>
            <a:endParaRPr lang="en-US" sz="16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170" y="281516"/>
            <a:ext cx="8228766" cy="1128679"/>
          </a:xfrm>
        </p:spPr>
        <p:txBody>
          <a:bodyPr lIns="82945" tIns="41473" rIns="82945" bIns="41473">
            <a:normAutofit fontScale="90000"/>
          </a:bodyPr>
          <a:lstStyle/>
          <a:p>
            <a:pPr lvl="0" algn="ctr">
              <a:buNone/>
            </a:pPr>
            <a:r>
              <a:rPr lang="en-US" sz="4000" b="0" dirty="0">
                <a:solidFill>
                  <a:schemeClr val="tx1"/>
                </a:solidFill>
                <a:latin typeface="Times New Roman" pitchFamily="18"/>
              </a:rPr>
              <a:t>Introduction</a:t>
            </a:r>
            <a:r>
              <a:rPr lang="en-US" dirty="0"/>
              <a:t/>
            </a:r>
            <a:br>
              <a:rPr lang="en-US" dirty="0"/>
            </a:br>
            <a:endParaRPr lang="en-US" dirty="0"/>
          </a:p>
        </p:txBody>
      </p:sp>
      <p:sp>
        <p:nvSpPr>
          <p:cNvPr id="3" name="Text Placeholder 2"/>
          <p:cNvSpPr txBox="1">
            <a:spLocks noGrp="1"/>
          </p:cNvSpPr>
          <p:nvPr>
            <p:ph type="body" idx="4294967295"/>
          </p:nvPr>
        </p:nvSpPr>
        <p:spPr>
          <a:xfrm>
            <a:off x="272994" y="899415"/>
            <a:ext cx="8228766" cy="7722441"/>
          </a:xfrm>
        </p:spPr>
        <p:txBody>
          <a:bodyPr lIns="82945" tIns="41473" rIns="82945" bIns="41473">
            <a:normAutofit/>
          </a:bodyPr>
          <a:lstStyle/>
          <a:p>
            <a:pPr lvl="0">
              <a:buNone/>
            </a:pPr>
            <a:endParaRPr lang="en-US" sz="2000" dirty="0">
              <a:latin typeface="Times New Roman" pitchFamily="18" charset="0"/>
              <a:cs typeface="Times New Roman" pitchFamily="18" charset="0"/>
            </a:endParaRPr>
          </a:p>
          <a:p>
            <a:pPr lvl="0">
              <a:buNone/>
            </a:pPr>
            <a:r>
              <a:rPr lang="en-US" sz="2000" u="sng" dirty="0">
                <a:latin typeface="Times New Roman" pitchFamily="18" charset="0"/>
                <a:cs typeface="Times New Roman" pitchFamily="18" charset="0"/>
              </a:rPr>
              <a:t>Hispanic/Latino cultural competency:</a:t>
            </a:r>
          </a:p>
          <a:p>
            <a:pPr lvl="0">
              <a:buNone/>
            </a:pPr>
            <a:endParaRPr lang="en-US" sz="2000" dirty="0">
              <a:latin typeface="Times New Roman" pitchFamily="18" charset="0"/>
              <a:cs typeface="Times New Roman" pitchFamily="18" charset="0"/>
            </a:endParaRPr>
          </a:p>
          <a:p>
            <a:pPr>
              <a:buFont typeface="Wingdings" pitchFamily="2" charset="2"/>
              <a:buChar char="v"/>
            </a:pPr>
            <a:r>
              <a:rPr lang="en-US" sz="2000" dirty="0">
                <a:latin typeface="Times New Roman" pitchFamily="18" charset="0"/>
                <a:cs typeface="Times New Roman" pitchFamily="18" charset="0"/>
              </a:rPr>
              <a:t>Increase in Hispanic/Latino </a:t>
            </a:r>
            <a:r>
              <a:rPr lang="en-US" sz="2000" dirty="0" smtClean="0">
                <a:latin typeface="Times New Roman" pitchFamily="18" charset="0"/>
                <a:cs typeface="Times New Roman" pitchFamily="18" charset="0"/>
              </a:rPr>
              <a:t>population.</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Hispanic/Latino </a:t>
            </a:r>
            <a:r>
              <a:rPr lang="en-US" sz="2000" dirty="0">
                <a:latin typeface="Times New Roman" pitchFamily="18" charset="0"/>
                <a:cs typeface="Times New Roman" pitchFamily="18" charset="0"/>
              </a:rPr>
              <a:t>representation in the </a:t>
            </a:r>
            <a:r>
              <a:rPr lang="en-US" sz="2000" dirty="0" smtClean="0">
                <a:latin typeface="Times New Roman" pitchFamily="18" charset="0"/>
                <a:cs typeface="Times New Roman" pitchFamily="18" charset="0"/>
              </a:rPr>
              <a:t>U.S.</a:t>
            </a:r>
          </a:p>
          <a:p>
            <a:pPr>
              <a:buFont typeface="Wingdings" pitchFamily="2" charset="2"/>
              <a:buChar char="v"/>
            </a:pPr>
            <a:endParaRPr lang="en-US" sz="2000" dirty="0" smtClean="0">
              <a:latin typeface="Times New Roman" pitchFamily="18" charset="0"/>
              <a:cs typeface="Times New Roman" pitchFamily="18" charset="0"/>
            </a:endParaRPr>
          </a:p>
          <a:p>
            <a:pPr>
              <a:buFont typeface="Wingdings" pitchFamily="2" charset="2"/>
              <a:buChar char="v"/>
            </a:pPr>
            <a:r>
              <a:rPr lang="en-US" sz="2000" dirty="0" smtClean="0">
                <a:latin typeface="Times New Roman" pitchFamily="18" charset="0"/>
                <a:cs typeface="Times New Roman" pitchFamily="18" charset="0"/>
              </a:rPr>
              <a:t>Cultural </a:t>
            </a:r>
            <a:r>
              <a:rPr lang="en-US" sz="2000" dirty="0">
                <a:latin typeface="Times New Roman" pitchFamily="18" charset="0"/>
                <a:cs typeface="Times New Roman" pitchFamily="18" charset="0"/>
              </a:rPr>
              <a:t>awareness of the Hispanic/Latino health practices/preferences.</a:t>
            </a:r>
          </a:p>
          <a:p>
            <a:pPr lvl="0"/>
            <a:endParaRPr lang="en-US" sz="2000" dirty="0" smtClean="0">
              <a:latin typeface="Times New Roman" pitchFamily="18" charset="0"/>
              <a:cs typeface="Times New Roman" pitchFamily="18" charset="0"/>
            </a:endParaRPr>
          </a:p>
          <a:p>
            <a:pPr lvl="0">
              <a:buFont typeface="Wingdings" pitchFamily="2" charset="2"/>
              <a:buChar char="v"/>
            </a:pPr>
            <a:r>
              <a:rPr lang="en-US" sz="2000" dirty="0"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dentify </a:t>
            </a:r>
            <a:r>
              <a:rPr lang="en-US" sz="2000" dirty="0">
                <a:latin typeface="Times New Roman" pitchFamily="18" charset="0"/>
                <a:cs typeface="Times New Roman" pitchFamily="18" charset="0"/>
              </a:rPr>
              <a:t>impact of preferences related to nursing care.  </a:t>
            </a:r>
          </a:p>
          <a:p>
            <a:pPr lvl="0">
              <a:buNone/>
            </a:pPr>
            <a:endParaRPr lang="en-US" sz="2000" dirty="0">
              <a:latin typeface="Times New Roman" pitchFamily="18" charset="0"/>
              <a:cs typeface="Times New Roman" pitchFamily="18" charset="0"/>
            </a:endParaRPr>
          </a:p>
        </p:txBody>
      </p:sp>
      <p:sp>
        <p:nvSpPr>
          <p:cNvPr id="5" name="TextBox 4"/>
          <p:cNvSpPr txBox="1"/>
          <p:nvPr/>
        </p:nvSpPr>
        <p:spPr>
          <a:xfrm>
            <a:off x="3110400" y="6596697"/>
            <a:ext cx="163931" cy="318393"/>
          </a:xfrm>
          <a:prstGeom prst="rect">
            <a:avLst/>
          </a:prstGeom>
          <a:noFill/>
          <a:ln>
            <a:noFill/>
          </a:ln>
        </p:spPr>
        <p:txBody>
          <a:bodyPr vert="horz" wrap="square" lIns="81643" tIns="40817" rIns="81643" bIns="40817" anchor="t" anchorCtr="0" compatLnSpc="0">
            <a:spAutoFit/>
          </a:bodyPr>
          <a:lstStyle/>
          <a:p>
            <a:pPr defTabSz="829452" hangingPunct="0">
              <a:defRPr sz="1800" b="0" i="0" u="none" strike="noStrike" kern="0" cap="none" spc="0" baseline="0">
                <a:solidFill>
                  <a:srgbClr val="000000"/>
                </a:solidFill>
                <a:uFillTx/>
              </a:defRPr>
            </a:pPr>
            <a:endParaRPr lang="en-US" sz="1600" dirty="0">
              <a:solidFill>
                <a:srgbClr val="000000"/>
              </a:solidFill>
              <a:latin typeface="Arial" pitchFamily="18"/>
              <a:ea typeface="MS Gothic" pitchFamily="2"/>
              <a:cs typeface="Tahoma" pitchFamily="2"/>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normAutofit/>
          </a:bodyPr>
          <a:lstStyle/>
          <a:p>
            <a:pPr algn="ctr"/>
            <a:r>
              <a:rPr lang="en-US" sz="3600" b="0" dirty="0" smtClean="0">
                <a:solidFill>
                  <a:schemeClr val="tx1"/>
                </a:solidFill>
                <a:latin typeface="Times New Roman" pitchFamily="18" charset="0"/>
                <a:cs typeface="Times New Roman" pitchFamily="18" charset="0"/>
              </a:rPr>
              <a:t>Hispanic Demographics by Origin</a:t>
            </a:r>
            <a:endParaRPr lang="en-US" sz="3600" b="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229600" cy="5059363"/>
          </a:xfrm>
        </p:spPr>
        <p:txBody>
          <a:bodyPr>
            <a:normAutofit/>
          </a:bodyPr>
          <a:lstStyle/>
          <a:p>
            <a:pPr marL="0" indent="0">
              <a:buNone/>
            </a:pPr>
            <a:endParaRPr lang="en-US" sz="2000" dirty="0" smtClean="0">
              <a:latin typeface="Times New Roman" pitchFamily="18" charset="0"/>
              <a:cs typeface="Times New Roman" pitchFamily="18" charset="0"/>
            </a:endParaRPr>
          </a:p>
          <a:p>
            <a:pPr marL="0" indent="0">
              <a:buNone/>
            </a:pPr>
            <a:endParaRPr lang="en-US"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In 2002 the Hispanic population consisted of 37.4 million people.</a:t>
            </a:r>
          </a:p>
          <a:p>
            <a:pPr marL="0" indent="0">
              <a:buNone/>
            </a:pPr>
            <a:endParaRPr lang="en-US" sz="2000" dirty="0" smtClean="0">
              <a:latin typeface="Times New Roman" pitchFamily="18" charset="0"/>
              <a:cs typeface="Times New Roman" pitchFamily="18" charset="0"/>
            </a:endParaRPr>
          </a:p>
          <a:p>
            <a:pPr marL="0" indent="0">
              <a:buNone/>
            </a:pPr>
            <a:r>
              <a:rPr lang="en-US" sz="2000" dirty="0" smtClean="0">
                <a:latin typeface="Times New Roman" pitchFamily="18" charset="0"/>
                <a:cs typeface="Times New Roman" pitchFamily="18" charset="0"/>
              </a:rPr>
              <a:t>Hispanics by origin:</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Mexicans - 66.9</a:t>
            </a:r>
            <a:r>
              <a:rPr lang="en-US"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Central and South Americans - 14.3%;</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Puerto Ricans - 8.6%;</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Cubans - 3.7%;</a:t>
            </a:r>
          </a:p>
          <a:p>
            <a:pPr marL="0" indent="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Other Hispanics - 6.5%.</a:t>
            </a:r>
          </a:p>
          <a:p>
            <a:pPr marL="0" indent="0">
              <a:buNone/>
            </a:pPr>
            <a:endParaRPr lang="en-US"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4289845217"/>
      </p:ext>
    </p:extLst>
  </p:cSld>
  <p:clrMapOvr>
    <a:masterClrMapping/>
  </p:clrMapOvr>
  <p:transition>
    <p:dissolve/>
    <p:sndAc>
      <p:stSnd>
        <p:snd r:embed="rId3" name="arrow.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533400"/>
          </a:xfrm>
        </p:spPr>
        <p:txBody>
          <a:bodyPr>
            <a:noAutofit/>
          </a:bodyPr>
          <a:lstStyle/>
          <a:p>
            <a:pPr algn="ctr"/>
            <a:r>
              <a:rPr lang="en-US" sz="3600" b="0" dirty="0" smtClean="0">
                <a:solidFill>
                  <a:schemeClr val="tx1"/>
                </a:solidFill>
                <a:latin typeface="Times New Roman" pitchFamily="18" charset="0"/>
                <a:cs typeface="Times New Roman" pitchFamily="18" charset="0"/>
              </a:rPr>
              <a:t>Hispanic Demographics By Age And Education</a:t>
            </a:r>
            <a:endParaRPr lang="en-US" sz="3600" b="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686800" cy="4953000"/>
          </a:xfrm>
        </p:spPr>
        <p:txBody>
          <a:bodyPr>
            <a:normAutofit/>
          </a:bodyPr>
          <a:lstStyle/>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Age:</a:t>
            </a:r>
          </a:p>
          <a:p>
            <a:pPr>
              <a:buFont typeface="Wingdings" pitchFamily="2" charset="2"/>
              <a:buChar char="v"/>
            </a:pPr>
            <a:r>
              <a:rPr lang="en-US" sz="2000" dirty="0" smtClean="0">
                <a:latin typeface="Times New Roman" pitchFamily="18" charset="0"/>
                <a:cs typeface="Times New Roman" pitchFamily="18" charset="0"/>
              </a:rPr>
              <a:t> Under 18 </a:t>
            </a:r>
            <a:r>
              <a:rPr lang="en-US" sz="2000" dirty="0" err="1" smtClean="0">
                <a:latin typeface="Times New Roman" pitchFamily="18" charset="0"/>
                <a:cs typeface="Times New Roman" pitchFamily="18" charset="0"/>
              </a:rPr>
              <a:t>y.o.a</a:t>
            </a:r>
            <a:r>
              <a:rPr lang="en-US" sz="2000" dirty="0" smtClean="0">
                <a:latin typeface="Times New Roman" pitchFamily="18" charset="0"/>
                <a:cs typeface="Times New Roman" pitchFamily="18" charset="0"/>
              </a:rPr>
              <a:t>.: - 34.4%.</a:t>
            </a:r>
          </a:p>
          <a:p>
            <a:pPr>
              <a:buFont typeface="Wingdings" pitchFamily="2" charset="2"/>
              <a:buChar char="v"/>
            </a:pPr>
            <a:r>
              <a:rPr lang="en-US" sz="2000" dirty="0" smtClean="0">
                <a:latin typeface="Times New Roman" pitchFamily="18" charset="0"/>
                <a:cs typeface="Times New Roman" pitchFamily="18" charset="0"/>
              </a:rPr>
              <a:t> 18-64 </a:t>
            </a:r>
            <a:r>
              <a:rPr lang="en-US" sz="2000" dirty="0" err="1" smtClean="0">
                <a:latin typeface="Times New Roman" pitchFamily="18" charset="0"/>
                <a:cs typeface="Times New Roman" pitchFamily="18" charset="0"/>
              </a:rPr>
              <a:t>y.o.a</a:t>
            </a:r>
            <a:r>
              <a:rPr lang="en-US" sz="2000" dirty="0" smtClean="0">
                <a:latin typeface="Times New Roman" pitchFamily="18" charset="0"/>
                <a:cs typeface="Times New Roman" pitchFamily="18" charset="0"/>
              </a:rPr>
              <a:t>.: -  60.5%.</a:t>
            </a:r>
          </a:p>
          <a:p>
            <a:pPr>
              <a:buFont typeface="Wingdings" pitchFamily="2" charset="2"/>
              <a:buChar char="v"/>
            </a:pPr>
            <a:r>
              <a:rPr lang="en-US" sz="2000" dirty="0" smtClean="0">
                <a:latin typeface="Times New Roman" pitchFamily="18" charset="0"/>
                <a:cs typeface="Times New Roman" pitchFamily="18" charset="0"/>
              </a:rPr>
              <a:t> 65 </a:t>
            </a:r>
            <a:r>
              <a:rPr lang="en-US" sz="2000" dirty="0" err="1" smtClean="0">
                <a:latin typeface="Times New Roman" pitchFamily="18" charset="0"/>
                <a:cs typeface="Times New Roman" pitchFamily="18" charset="0"/>
              </a:rPr>
              <a:t>y.o.a</a:t>
            </a:r>
            <a:r>
              <a:rPr lang="en-US" sz="2000" dirty="0" smtClean="0">
                <a:latin typeface="Times New Roman" pitchFamily="18" charset="0"/>
                <a:cs typeface="Times New Roman" pitchFamily="18" charset="0"/>
              </a:rPr>
              <a:t>.: and older -  5.1%.</a:t>
            </a: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Education:</a:t>
            </a:r>
          </a:p>
          <a:p>
            <a:pPr>
              <a:buFont typeface="Wingdings" pitchFamily="2" charset="2"/>
              <a:buChar char="v"/>
            </a:pPr>
            <a:r>
              <a:rPr lang="en-US" sz="2000" dirty="0" smtClean="0">
                <a:latin typeface="Times New Roman" pitchFamily="18" charset="0"/>
                <a:cs typeface="Times New Roman" pitchFamily="18" charset="0"/>
              </a:rPr>
              <a:t>Grades 9 and under -  27.0%.</a:t>
            </a:r>
          </a:p>
          <a:p>
            <a:pPr>
              <a:buFont typeface="Wingdings" pitchFamily="2" charset="2"/>
              <a:buChar char="v"/>
            </a:pPr>
            <a:r>
              <a:rPr lang="en-US" sz="2000" dirty="0" smtClean="0">
                <a:latin typeface="Times New Roman" pitchFamily="18" charset="0"/>
                <a:cs typeface="Times New Roman" pitchFamily="18" charset="0"/>
              </a:rPr>
              <a:t>Grades 9-12 - 16.0%.</a:t>
            </a:r>
          </a:p>
          <a:p>
            <a:pPr>
              <a:buFont typeface="Wingdings" pitchFamily="2" charset="2"/>
              <a:buChar char="v"/>
            </a:pPr>
            <a:r>
              <a:rPr lang="en-US" sz="2000" dirty="0" smtClean="0">
                <a:latin typeface="Times New Roman" pitchFamily="18" charset="0"/>
                <a:cs typeface="Times New Roman" pitchFamily="18" charset="0"/>
              </a:rPr>
              <a:t>High school graduate - 45.9%.</a:t>
            </a:r>
          </a:p>
          <a:p>
            <a:pPr>
              <a:buFont typeface="Wingdings" pitchFamily="2" charset="2"/>
              <a:buChar char="v"/>
            </a:pPr>
            <a:r>
              <a:rPr lang="en-US" sz="2000" dirty="0" smtClean="0">
                <a:latin typeface="Times New Roman" pitchFamily="18" charset="0"/>
                <a:cs typeface="Times New Roman" pitchFamily="18" charset="0"/>
              </a:rPr>
              <a:t>Bachelor degree - 11.1%.</a:t>
            </a:r>
          </a:p>
          <a:p>
            <a:pPr marL="457200" lvl="1" indent="0">
              <a:buNone/>
            </a:pPr>
            <a:endParaRPr lang="en-US" sz="2000" dirty="0" smtClean="0">
              <a:latin typeface="Times New Roman" pitchFamily="18" charset="0"/>
              <a:cs typeface="Times New Roman" pitchFamily="18" charset="0"/>
            </a:endParaRPr>
          </a:p>
          <a:p>
            <a:pPr lvl="1"/>
            <a:endParaRPr lang="en-US"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1978532185"/>
      </p:ext>
    </p:extLst>
  </p:cSld>
  <p:clrMapOvr>
    <a:masterClrMapping/>
  </p:clrMapOvr>
  <p:transition>
    <p:dissolve/>
    <p:sndAc>
      <p:stSnd>
        <p:snd r:embed="rId3" name="arrow.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fontAlgn="auto" hangingPunct="1">
              <a:spcAft>
                <a:spcPts val="0"/>
              </a:spcAft>
              <a:defRPr/>
            </a:pPr>
            <a:r>
              <a:rPr lang="en-US" sz="3600" b="0" dirty="0" smtClean="0">
                <a:solidFill>
                  <a:schemeClr val="tx1"/>
                </a:solidFill>
                <a:latin typeface="Times New Roman" pitchFamily="18" charset="0"/>
                <a:cs typeface="Times New Roman" pitchFamily="18" charset="0"/>
              </a:rPr>
              <a:t>Hispanic</a:t>
            </a:r>
            <a:r>
              <a:rPr lang="en-US" sz="3600" b="0" dirty="0" smtClean="0">
                <a:latin typeface="Times New Roman" pitchFamily="18" charset="0"/>
                <a:cs typeface="Times New Roman" pitchFamily="18" charset="0"/>
              </a:rPr>
              <a:t> Health Preferences</a:t>
            </a:r>
            <a:endParaRPr lang="en-US" sz="3600" b="0" dirty="0">
              <a:latin typeface="Times New Roman" pitchFamily="18" charset="0"/>
              <a:cs typeface="Times New Roman" pitchFamily="18" charset="0"/>
            </a:endParaRPr>
          </a:p>
        </p:txBody>
      </p:sp>
      <p:sp>
        <p:nvSpPr>
          <p:cNvPr id="9219" name="TextBox 2"/>
          <p:cNvSpPr txBox="1">
            <a:spLocks noChangeArrowheads="1"/>
          </p:cNvSpPr>
          <p:nvPr/>
        </p:nvSpPr>
        <p:spPr bwMode="auto">
          <a:xfrm>
            <a:off x="838200" y="1524000"/>
            <a:ext cx="7848600" cy="5016758"/>
          </a:xfrm>
          <a:prstGeom prst="rect">
            <a:avLst/>
          </a:prstGeom>
          <a:noFill/>
          <a:ln w="9525">
            <a:noFill/>
            <a:miter lim="800000"/>
            <a:headEnd/>
            <a:tailEnd/>
          </a:ln>
        </p:spPr>
        <p:txBody>
          <a:bodyPr>
            <a:spAutoFit/>
          </a:bodyPr>
          <a:lstStyle/>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Therapy or treatments are non-traditional.</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Use of herbal medicine widely accepted.</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Manual </a:t>
            </a:r>
            <a:r>
              <a:rPr lang="en-US" sz="2000" dirty="0">
                <a:latin typeface="Times New Roman" pitchFamily="18" charset="0"/>
                <a:cs typeface="Times New Roman" pitchFamily="18" charset="0"/>
              </a:rPr>
              <a:t>of herbal remedies.</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Traditional </a:t>
            </a:r>
            <a:r>
              <a:rPr lang="en-US" sz="2000" dirty="0">
                <a:latin typeface="Times New Roman" pitchFamily="18" charset="0"/>
                <a:cs typeface="Times New Roman" pitchFamily="18" charset="0"/>
              </a:rPr>
              <a:t>folk medicine </a:t>
            </a:r>
            <a:r>
              <a:rPr lang="en-US" sz="2000" dirty="0" smtClean="0">
                <a:latin typeface="Times New Roman" pitchFamily="18" charset="0"/>
                <a:cs typeface="Times New Roman" pitchFamily="18" charset="0"/>
              </a:rPr>
              <a:t>influences.</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Level </a:t>
            </a:r>
            <a:r>
              <a:rPr lang="en-US" sz="2000" dirty="0">
                <a:latin typeface="Times New Roman" pitchFamily="18" charset="0"/>
                <a:cs typeface="Times New Roman" pitchFamily="18" charset="0"/>
              </a:rPr>
              <a:t>of </a:t>
            </a:r>
            <a:r>
              <a:rPr lang="en-US" sz="2000" dirty="0" smtClean="0">
                <a:latin typeface="Times New Roman" pitchFamily="18" charset="0"/>
                <a:cs typeface="Times New Roman" pitchFamily="18" charset="0"/>
              </a:rPr>
              <a:t>education.</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Exposure </a:t>
            </a:r>
            <a:r>
              <a:rPr lang="en-US" sz="2000" dirty="0">
                <a:latin typeface="Times New Roman" pitchFamily="18" charset="0"/>
                <a:cs typeface="Times New Roman" pitchFamily="18" charset="0"/>
              </a:rPr>
              <a:t>to science-based information</a:t>
            </a:r>
            <a:r>
              <a:rPr lang="en-US" sz="2000" dirty="0" smtClean="0">
                <a:latin typeface="Times New Roman" pitchFamily="18" charset="0"/>
                <a:cs typeface="Times New Roman" pitchFamily="18" charset="0"/>
              </a:rPr>
              <a:t>. </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Religious </a:t>
            </a:r>
            <a:r>
              <a:rPr lang="en-US" sz="2000" dirty="0">
                <a:latin typeface="Times New Roman" pitchFamily="18" charset="0"/>
                <a:cs typeface="Times New Roman" pitchFamily="18" charset="0"/>
              </a:rPr>
              <a:t>and spiritual </a:t>
            </a:r>
            <a:r>
              <a:rPr lang="en-US" sz="2000" dirty="0" smtClean="0">
                <a:latin typeface="Times New Roman" pitchFamily="18" charset="0"/>
                <a:cs typeface="Times New Roman" pitchFamily="18" charset="0"/>
              </a:rPr>
              <a:t>values.</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Age </a:t>
            </a:r>
            <a:r>
              <a:rPr lang="en-US" sz="2000" dirty="0">
                <a:latin typeface="Times New Roman" pitchFamily="18" charset="0"/>
                <a:cs typeface="Times New Roman" pitchFamily="18" charset="0"/>
              </a:rPr>
              <a:t>and income.</a:t>
            </a: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10243" name="TextBox 2"/>
          <p:cNvSpPr txBox="1">
            <a:spLocks noChangeArrowheads="1"/>
          </p:cNvSpPr>
          <p:nvPr/>
        </p:nvSpPr>
        <p:spPr bwMode="auto">
          <a:xfrm>
            <a:off x="685800" y="1600200"/>
            <a:ext cx="5847242" cy="1938992"/>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dirty="0">
                <a:latin typeface="Times New Roman" pitchFamily="18" charset="0"/>
                <a:cs typeface="Times New Roman" pitchFamily="18" charset="0"/>
              </a:rPr>
              <a:t> Attitude towards </a:t>
            </a:r>
            <a:r>
              <a:rPr lang="en-US" sz="2000" dirty="0" smtClean="0">
                <a:latin typeface="Times New Roman" pitchFamily="18" charset="0"/>
                <a:cs typeface="Times New Roman" pitchFamily="18" charset="0"/>
              </a:rPr>
              <a:t>health:</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Accepts </a:t>
            </a:r>
            <a:r>
              <a:rPr lang="en-US" sz="2000" dirty="0">
                <a:latin typeface="Times New Roman" pitchFamily="18" charset="0"/>
                <a:cs typeface="Times New Roman" pitchFamily="18" charset="0"/>
              </a:rPr>
              <a:t>Western biomedical </a:t>
            </a:r>
            <a:r>
              <a:rPr lang="en-US" sz="2000" dirty="0" smtClean="0">
                <a:latin typeface="Times New Roman" pitchFamily="18" charset="0"/>
                <a:cs typeface="Times New Roman" pitchFamily="18" charset="0"/>
              </a:rPr>
              <a:t>health/health </a:t>
            </a:r>
            <a:r>
              <a:rPr lang="en-US" sz="2000" dirty="0">
                <a:latin typeface="Times New Roman" pitchFamily="18" charset="0"/>
                <a:cs typeface="Times New Roman" pitchFamily="18" charset="0"/>
              </a:rPr>
              <a:t>care</a:t>
            </a:r>
            <a:r>
              <a:rPr lang="en-US" sz="2000" dirty="0" smtClean="0">
                <a:latin typeface="Times New Roman" pitchFamily="18" charset="0"/>
                <a:cs typeface="Times New Roman" pitchFamily="18" charset="0"/>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Complementary medicine widely supported.</a:t>
            </a:r>
          </a:p>
        </p:txBody>
      </p:sp>
      <p:sp>
        <p:nvSpPr>
          <p:cNvPr id="10244" name="TextBox 3"/>
          <p:cNvSpPr txBox="1">
            <a:spLocks noChangeArrowheads="1"/>
          </p:cNvSpPr>
          <p:nvPr/>
        </p:nvSpPr>
        <p:spPr bwMode="auto">
          <a:xfrm>
            <a:off x="685800" y="3276600"/>
            <a:ext cx="7864012" cy="2246769"/>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Attitude </a:t>
            </a:r>
            <a:r>
              <a:rPr lang="en-US" sz="2000" dirty="0">
                <a:latin typeface="Times New Roman" pitchFamily="18" charset="0"/>
                <a:cs typeface="Times New Roman" pitchFamily="18" charset="0"/>
              </a:rPr>
              <a:t>toward illness</a:t>
            </a:r>
            <a:r>
              <a:rPr lang="en-US" sz="2000" dirty="0" smtClean="0">
                <a:latin typeface="Times New Roman" pitchFamily="18" charset="0"/>
                <a:cs typeface="Times New Roman" pitchFamily="18" charset="0"/>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Illness result of inappropriate behavior, misfortune, or supernatural</a:t>
            </a:r>
            <a:r>
              <a:rPr lang="en-US" sz="2000" dirty="0" smtClean="0">
                <a:latin typeface="Times New Roman" pitchFamily="18" charset="0"/>
                <a:cs typeface="Times New Roman" pitchFamily="18" charset="0"/>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Mental illness stigma </a:t>
            </a:r>
            <a:r>
              <a:rPr lang="en-US" sz="2000" dirty="0" smtClean="0">
                <a:latin typeface="Times New Roman" pitchFamily="18" charset="0"/>
                <a:cs typeface="Times New Roman" pitchFamily="18" charset="0"/>
              </a:rPr>
              <a:t>unreported; dismissed as a case of </a:t>
            </a:r>
            <a:r>
              <a:rPr lang="en-US" sz="2000" dirty="0">
                <a:latin typeface="Times New Roman" pitchFamily="18" charset="0"/>
                <a:cs typeface="Times New Roman" pitchFamily="18" charset="0"/>
              </a:rPr>
              <a:t>nerves.</a:t>
            </a:r>
          </a:p>
          <a:p>
            <a:pPr lvl="1"/>
            <a:endParaRPr lang="en-US" sz="2000" dirty="0"/>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3600" b="0" dirty="0" smtClean="0">
                <a:solidFill>
                  <a:schemeClr val="tx1"/>
                </a:solidFill>
                <a:latin typeface="Times New Roman" pitchFamily="18" charset="0"/>
                <a:cs typeface="Times New Roman" pitchFamily="18" charset="0"/>
              </a:rPr>
              <a:t>Hispanic Health Preferences (cont’d)</a:t>
            </a:r>
            <a:endParaRPr lang="en-US" sz="3600" b="0" dirty="0">
              <a:solidFill>
                <a:schemeClr val="tx1"/>
              </a:solidFill>
              <a:latin typeface="Times New Roman" pitchFamily="18" charset="0"/>
              <a:cs typeface="Times New Roman" pitchFamily="18" charset="0"/>
            </a:endParaRPr>
          </a:p>
        </p:txBody>
      </p:sp>
      <p:sp>
        <p:nvSpPr>
          <p:cNvPr id="11267" name="TextBox 2"/>
          <p:cNvSpPr txBox="1">
            <a:spLocks noChangeArrowheads="1"/>
          </p:cNvSpPr>
          <p:nvPr/>
        </p:nvSpPr>
        <p:spPr bwMode="auto">
          <a:xfrm>
            <a:off x="762000" y="1524000"/>
            <a:ext cx="6466835" cy="5016758"/>
          </a:xfrm>
          <a:prstGeom prst="rect">
            <a:avLst/>
          </a:prstGeom>
          <a:noFill/>
          <a:ln w="9525">
            <a:noFill/>
            <a:miter lim="800000"/>
            <a:headEnd/>
            <a:tailEnd/>
          </a:ln>
        </p:spPr>
        <p:txBody>
          <a:bodyPr wrap="none">
            <a:spAutoFit/>
          </a:bodyPr>
          <a:lstStyle/>
          <a:p>
            <a:pPr>
              <a:lnSpc>
                <a:spcPct val="200000"/>
              </a:lnSpc>
              <a:buClr>
                <a:schemeClr val="accent1"/>
              </a:buClr>
              <a:buFont typeface="Wingdings" pitchFamily="2" charset="2"/>
              <a:buChar char="v"/>
            </a:pPr>
            <a:r>
              <a:rPr lang="en-US" sz="2000" dirty="0"/>
              <a:t> </a:t>
            </a:r>
            <a:r>
              <a:rPr lang="en-US" sz="2000" dirty="0" smtClean="0">
                <a:latin typeface="Times New Roman" pitchFamily="18" charset="0"/>
                <a:cs typeface="Times New Roman" pitchFamily="18" charset="0"/>
              </a:rPr>
              <a:t>Diseases </a:t>
            </a:r>
            <a:r>
              <a:rPr lang="en-US" sz="2000" dirty="0">
                <a:latin typeface="Times New Roman" pitchFamily="18" charset="0"/>
                <a:cs typeface="Times New Roman" pitchFamily="18" charset="0"/>
              </a:rPr>
              <a:t>result of body imbalance</a:t>
            </a:r>
            <a:r>
              <a:rPr lang="en-US" sz="2000" dirty="0" smtClean="0">
                <a:latin typeface="Times New Roman" pitchFamily="18" charset="0"/>
                <a:cs typeface="Times New Roman" pitchFamily="18" charset="0"/>
              </a:rPr>
              <a:t>.</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Humoral</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theory.</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Four basic substances known as humors influence disease</a:t>
            </a:r>
            <a:r>
              <a:rPr lang="en-US" sz="2000" dirty="0" smtClean="0">
                <a:latin typeface="Times New Roman" pitchFamily="18" charset="0"/>
                <a:cs typeface="Times New Roman" pitchFamily="18" charset="0"/>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Hot: Diarrhea </a:t>
            </a:r>
            <a:r>
              <a:rPr lang="en-US" sz="2000" dirty="0">
                <a:latin typeface="Times New Roman" pitchFamily="18" charset="0"/>
                <a:cs typeface="Times New Roman" pitchFamily="18" charset="0"/>
                <a:sym typeface="Wingdings" pitchFamily="2" charset="2"/>
              </a:rPr>
              <a:t> chilled medicines/food</a:t>
            </a:r>
            <a:r>
              <a:rPr lang="en-US" sz="2000" dirty="0" smtClean="0">
                <a:latin typeface="Times New Roman" pitchFamily="18" charset="0"/>
                <a:cs typeface="Times New Roman" pitchFamily="18" charset="0"/>
                <a:sym typeface="Wingdings" pitchFamily="2" charset="2"/>
              </a:rPr>
              <a:t>.</a:t>
            </a:r>
            <a:endParaRPr lang="en-US" sz="2000" dirty="0">
              <a:latin typeface="Times New Roman" pitchFamily="18" charset="0"/>
              <a:cs typeface="Times New Roman" pitchFamily="18" charset="0"/>
              <a:sym typeface="Wingdings" pitchFamily="2" charset="2"/>
            </a:endParaRP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Cold:  Postpartum period </a:t>
            </a:r>
            <a:r>
              <a:rPr lang="en-US" sz="2000" dirty="0">
                <a:latin typeface="Times New Roman" pitchFamily="18" charset="0"/>
                <a:cs typeface="Times New Roman" pitchFamily="18" charset="0"/>
                <a:sym typeface="Wingdings" pitchFamily="2" charset="2"/>
              </a:rPr>
              <a:t> onions / tobacco / </a:t>
            </a:r>
            <a:r>
              <a:rPr lang="en-US" sz="2000" dirty="0" smtClean="0">
                <a:latin typeface="Times New Roman" pitchFamily="18" charset="0"/>
                <a:cs typeface="Times New Roman" pitchFamily="18" charset="0"/>
                <a:sym typeface="Wingdings" pitchFamily="2" charset="2"/>
              </a:rPr>
              <a:t>liquor.</a:t>
            </a:r>
            <a:endParaRPr lang="en-US" sz="2000" dirty="0">
              <a:latin typeface="Times New Roman" pitchFamily="18" charset="0"/>
              <a:cs typeface="Times New Roman" pitchFamily="18" charset="0"/>
              <a:sym typeface="Wingdings" pitchFamily="2" charset="2"/>
            </a:endParaRP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Moist.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Dry.</a:t>
            </a:r>
            <a:endParaRPr lang="en-US" sz="2000" dirty="0">
              <a:latin typeface="Times New Roman" pitchFamily="18" charset="0"/>
              <a:cs typeface="Times New Roman" pitchFamily="18" charset="0"/>
            </a:endParaRPr>
          </a:p>
          <a:p>
            <a:pPr lvl="1">
              <a:lnSpc>
                <a:spcPct val="200000"/>
              </a:lnSpc>
            </a:pPr>
            <a:endParaRPr lang="en-US" sz="2000" dirty="0"/>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a:bodyPr>
          <a:lstStyle/>
          <a:p>
            <a:pPr algn="ctr" eaLnBrk="1" hangingPunct="1">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12291" name="TextBox 2"/>
          <p:cNvSpPr txBox="1">
            <a:spLocks noChangeArrowheads="1"/>
          </p:cNvSpPr>
          <p:nvPr/>
        </p:nvSpPr>
        <p:spPr bwMode="auto">
          <a:xfrm>
            <a:off x="914400" y="1219200"/>
            <a:ext cx="6308137" cy="5016758"/>
          </a:xfrm>
          <a:prstGeom prst="rect">
            <a:avLst/>
          </a:prstGeom>
          <a:noFill/>
          <a:ln w="9525">
            <a:noFill/>
            <a:miter lim="800000"/>
            <a:headEnd/>
            <a:tailEnd/>
          </a:ln>
        </p:spPr>
        <p:txBody>
          <a:bodyPr wrap="square">
            <a:spAutoFit/>
          </a:bodyPr>
          <a:lstStyle/>
          <a:p>
            <a:pPr>
              <a:lnSpc>
                <a:spcPct val="200000"/>
              </a:lnSpc>
              <a:buClr>
                <a:schemeClr val="accent1"/>
              </a:buClr>
              <a:buFont typeface="Wingdings" pitchFamily="2" charset="2"/>
              <a:buChar char="v"/>
            </a:pPr>
            <a:r>
              <a:rPr lang="en-US" sz="2000" dirty="0" smtClean="0"/>
              <a:t> </a:t>
            </a:r>
            <a:r>
              <a:rPr lang="en-US" sz="2000" dirty="0">
                <a:latin typeface="Times New Roman" pitchFamily="18" charset="0"/>
                <a:cs typeface="Times New Roman" pitchFamily="18" charset="0"/>
              </a:rPr>
              <a:t>Herbs &amp; botanicals used to prevent and </a:t>
            </a:r>
            <a:r>
              <a:rPr lang="en-US" sz="2000" dirty="0" smtClean="0">
                <a:latin typeface="Times New Roman" pitchFamily="18" charset="0"/>
                <a:cs typeface="Times New Roman" pitchFamily="18" charset="0"/>
              </a:rPr>
              <a:t>treat.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Include boiled orange and lemon tree leaves.</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Garlic </a:t>
            </a:r>
            <a:r>
              <a:rPr lang="en-US" sz="2000" dirty="0">
                <a:latin typeface="Times New Roman" pitchFamily="18" charset="0"/>
                <a:cs typeface="Times New Roman" pitchFamily="18" charset="0"/>
                <a:sym typeface="Wingdings" pitchFamily="2" charset="2"/>
              </a:rPr>
              <a:t> hypertension</a:t>
            </a:r>
            <a:r>
              <a:rPr lang="en-US" sz="2000" dirty="0" smtClean="0">
                <a:latin typeface="Times New Roman" pitchFamily="18" charset="0"/>
                <a:cs typeface="Times New Roman" pitchFamily="18" charset="0"/>
                <a:sym typeface="Wingdings" pitchFamily="2" charset="2"/>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Eucalyptus  respiratory conditions</a:t>
            </a:r>
            <a:r>
              <a:rPr lang="en-US" sz="2000" dirty="0" smtClean="0">
                <a:latin typeface="Times New Roman" pitchFamily="18" charset="0"/>
                <a:cs typeface="Times New Roman" pitchFamily="18" charset="0"/>
                <a:sym typeface="Wingdings" pitchFamily="2" charset="2"/>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Ginseng  athletic stamina / hot flashes / cancer</a:t>
            </a:r>
            <a:r>
              <a:rPr lang="en-US" sz="2000" dirty="0" smtClean="0">
                <a:latin typeface="Times New Roman" pitchFamily="18" charset="0"/>
                <a:cs typeface="Times New Roman" pitchFamily="18" charset="0"/>
                <a:sym typeface="Wingdings" pitchFamily="2" charset="2"/>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Aloe Vera Juice  anti-inflammatory.</a:t>
            </a:r>
            <a:endParaRPr lang="en-US" sz="2000" dirty="0">
              <a:latin typeface="Times New Roman" pitchFamily="18" charset="0"/>
              <a:cs typeface="Times New Roman" pitchFamily="18" charset="0"/>
            </a:endParaRPr>
          </a:p>
          <a:p>
            <a:pPr>
              <a:lnSpc>
                <a:spcPct val="200000"/>
              </a:lnSpc>
              <a:buClr>
                <a:schemeClr val="accent1"/>
              </a:buClr>
              <a:buFont typeface="Wingdings" pitchFamily="2" charset="2"/>
              <a:buChar char="v"/>
            </a:pPr>
            <a:r>
              <a:rPr lang="en-US" sz="2000" dirty="0">
                <a:latin typeface="Times New Roman" pitchFamily="18" charset="0"/>
                <a:cs typeface="Times New Roman" pitchFamily="18" charset="0"/>
              </a:rPr>
              <a:t>  Fruits and </a:t>
            </a:r>
            <a:r>
              <a:rPr lang="en-US" sz="2000" dirty="0" smtClean="0">
                <a:latin typeface="Times New Roman" pitchFamily="18" charset="0"/>
                <a:cs typeface="Times New Roman" pitchFamily="18" charset="0"/>
              </a:rPr>
              <a:t>vegetables.</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Pumpkin </a:t>
            </a:r>
            <a:r>
              <a:rPr lang="en-US" sz="2000" dirty="0">
                <a:latin typeface="Times New Roman" pitchFamily="18" charset="0"/>
                <a:cs typeface="Times New Roman" pitchFamily="18" charset="0"/>
              </a:rPr>
              <a:t>seeds, papaya, and pineapple </a:t>
            </a:r>
            <a:r>
              <a:rPr lang="en-US" sz="2000" dirty="0">
                <a:latin typeface="Times New Roman" pitchFamily="18" charset="0"/>
                <a:cs typeface="Times New Roman" pitchFamily="18" charset="0"/>
                <a:sym typeface="Wingdings" pitchFamily="2" charset="2"/>
              </a:rPr>
              <a:t> GI worms.</a:t>
            </a:r>
            <a:endParaRPr lang="en-US" sz="2000" dirty="0">
              <a:latin typeface="Times New Roman" pitchFamily="18" charset="0"/>
              <a:cs typeface="Times New Roman" pitchFamily="18" charset="0"/>
            </a:endParaRPr>
          </a:p>
        </p:txBody>
      </p:sp>
    </p:spTree>
  </p:cSld>
  <p:clrMapOvr>
    <a:masterClrMapping/>
  </p:clrMapOvr>
  <p:transition>
    <p:dissolve/>
    <p:sndAc>
      <p:stSnd>
        <p:snd r:embed="rId3" name="arrow.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3600" b="0" dirty="0" smtClean="0">
                <a:latin typeface="Times New Roman" pitchFamily="18" charset="0"/>
                <a:cs typeface="Times New Roman" pitchFamily="18" charset="0"/>
              </a:rPr>
              <a:t>Hispanic Health Preferences (cont’d)</a:t>
            </a:r>
            <a:endParaRPr lang="en-US" sz="3600" b="0" dirty="0">
              <a:latin typeface="Times New Roman" pitchFamily="18" charset="0"/>
              <a:cs typeface="Times New Roman" pitchFamily="18" charset="0"/>
            </a:endParaRPr>
          </a:p>
        </p:txBody>
      </p:sp>
      <p:sp>
        <p:nvSpPr>
          <p:cNvPr id="13315" name="TextBox 2"/>
          <p:cNvSpPr txBox="1">
            <a:spLocks noChangeArrowheads="1"/>
          </p:cNvSpPr>
          <p:nvPr/>
        </p:nvSpPr>
        <p:spPr bwMode="auto">
          <a:xfrm>
            <a:off x="762000" y="1066800"/>
            <a:ext cx="6899646" cy="6863417"/>
          </a:xfrm>
          <a:prstGeom prst="rect">
            <a:avLst/>
          </a:prstGeom>
          <a:noFill/>
          <a:ln w="9525">
            <a:noFill/>
            <a:miter lim="800000"/>
            <a:headEnd/>
            <a:tailEnd/>
          </a:ln>
        </p:spPr>
        <p:txBody>
          <a:bodyPr wrap="square">
            <a:spAutoFit/>
          </a:bodyPr>
          <a:lstStyle/>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rPr>
              <a:t>Specialized </a:t>
            </a:r>
            <a:r>
              <a:rPr lang="en-US" sz="2000" dirty="0">
                <a:latin typeface="Times New Roman" pitchFamily="18" charset="0"/>
                <a:cs typeface="Times New Roman" pitchFamily="18" charset="0"/>
              </a:rPr>
              <a:t>water infused coconut &amp; rosemary </a:t>
            </a:r>
            <a:r>
              <a:rPr lang="en-US" sz="2000" dirty="0">
                <a:latin typeface="Times New Roman" pitchFamily="18" charset="0"/>
                <a:cs typeface="Times New Roman" pitchFamily="18" charset="0"/>
                <a:sym typeface="Wingdings" pitchFamily="2" charset="2"/>
              </a:rPr>
              <a:t> </a:t>
            </a:r>
            <a:endParaRPr lang="en-US" sz="2000" dirty="0" smtClean="0">
              <a:latin typeface="Times New Roman" pitchFamily="18" charset="0"/>
              <a:cs typeface="Times New Roman" pitchFamily="18" charset="0"/>
              <a:sym typeface="Wingdings" pitchFamily="2" charset="2"/>
            </a:endParaRP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Relieve </a:t>
            </a:r>
            <a:r>
              <a:rPr lang="en-US" sz="2000" dirty="0">
                <a:latin typeface="Times New Roman" pitchFamily="18" charset="0"/>
                <a:cs typeface="Times New Roman" pitchFamily="18" charset="0"/>
                <a:sym typeface="Wingdings" pitchFamily="2" charset="2"/>
              </a:rPr>
              <a:t>kidney problems / improve </a:t>
            </a:r>
            <a:r>
              <a:rPr lang="en-US" sz="2000" dirty="0" smtClean="0">
                <a:latin typeface="Times New Roman" pitchFamily="18" charset="0"/>
                <a:cs typeface="Times New Roman" pitchFamily="18" charset="0"/>
                <a:sym typeface="Wingdings" pitchFamily="2" charset="2"/>
              </a:rPr>
              <a:t>digestion.</a:t>
            </a:r>
          </a:p>
          <a:p>
            <a:pPr>
              <a:lnSpc>
                <a:spcPct val="200000"/>
              </a:lnSpc>
              <a:buClr>
                <a:schemeClr val="accent1"/>
              </a:buClr>
              <a:buFont typeface="Wingdings" pitchFamily="2" charset="2"/>
              <a:buChar char="v"/>
            </a:pPr>
            <a:r>
              <a:rPr lang="en-US" sz="2000" dirty="0" err="1" smtClean="0">
                <a:latin typeface="Times New Roman" pitchFamily="18" charset="0"/>
                <a:cs typeface="Times New Roman" pitchFamily="18" charset="0"/>
              </a:rPr>
              <a:t>Maravilla</a:t>
            </a:r>
            <a:r>
              <a:rPr lang="en-US" sz="2000" dirty="0" smtClean="0">
                <a:latin typeface="Times New Roman" pitchFamily="18" charset="0"/>
                <a:cs typeface="Times New Roman" pitchFamily="18" charset="0"/>
              </a:rPr>
              <a:t> water (e.g., water with witch hazel tincture.)</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To </a:t>
            </a:r>
            <a:r>
              <a:rPr lang="en-US" sz="2000" dirty="0">
                <a:latin typeface="Times New Roman" pitchFamily="18" charset="0"/>
                <a:cs typeface="Times New Roman" pitchFamily="18" charset="0"/>
                <a:sym typeface="Wingdings" pitchFamily="2" charset="2"/>
              </a:rPr>
              <a:t>skin  acne and burns.</a:t>
            </a:r>
          </a:p>
          <a:p>
            <a:pPr>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Personal </a:t>
            </a:r>
            <a:r>
              <a:rPr lang="en-US" sz="2000" dirty="0" smtClean="0">
                <a:latin typeface="Times New Roman" pitchFamily="18" charset="0"/>
                <a:cs typeface="Times New Roman" pitchFamily="18" charset="0"/>
                <a:sym typeface="Wingdings" pitchFamily="2" charset="2"/>
              </a:rPr>
              <a:t>Hygiene:</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Privacy </a:t>
            </a:r>
            <a:r>
              <a:rPr lang="en-US" sz="2000" dirty="0">
                <a:latin typeface="Times New Roman" pitchFamily="18" charset="0"/>
                <a:cs typeface="Times New Roman" pitchFamily="18" charset="0"/>
                <a:sym typeface="Wingdings" pitchFamily="2" charset="2"/>
              </a:rPr>
              <a:t>/ modesty for men and women</a:t>
            </a:r>
            <a:r>
              <a:rPr lang="en-US" sz="2000" dirty="0" smtClean="0">
                <a:latin typeface="Times New Roman" pitchFamily="18" charset="0"/>
                <a:cs typeface="Times New Roman" pitchFamily="18" charset="0"/>
                <a:sym typeface="Wingdings" pitchFamily="2" charset="2"/>
              </a:rPr>
              <a:t>.</a:t>
            </a:r>
          </a:p>
          <a:p>
            <a:pPr lvl="1">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Postpartum period  ritual bath two weeks following childbirth</a:t>
            </a:r>
            <a:r>
              <a:rPr lang="en-US" sz="2000" dirty="0" smtClean="0">
                <a:latin typeface="Times New Roman" pitchFamily="18" charset="0"/>
                <a:cs typeface="Times New Roman" pitchFamily="18" charset="0"/>
                <a:sym typeface="Wingdings" pitchFamily="2" charset="2"/>
              </a:rPr>
              <a:t>.</a:t>
            </a:r>
          </a:p>
          <a:p>
            <a:pPr lvl="2">
              <a:lnSpc>
                <a:spcPct val="200000"/>
              </a:lnSpc>
              <a:buClr>
                <a:schemeClr val="accent1"/>
              </a:buClr>
              <a:buFont typeface="Wingdings" pitchFamily="2" charset="2"/>
              <a:buChar char="v"/>
            </a:pPr>
            <a:r>
              <a:rPr lang="en-US" sz="2000" dirty="0" smtClean="0">
                <a:latin typeface="Times New Roman" pitchFamily="18" charset="0"/>
                <a:cs typeface="Times New Roman" pitchFamily="18" charset="0"/>
                <a:sym typeface="Wingdings" pitchFamily="2" charset="2"/>
              </a:rPr>
              <a:t> </a:t>
            </a:r>
            <a:r>
              <a:rPr lang="en-US" sz="2000" dirty="0">
                <a:latin typeface="Times New Roman" pitchFamily="18" charset="0"/>
                <a:cs typeface="Times New Roman" pitchFamily="18" charset="0"/>
                <a:sym typeface="Wingdings" pitchFamily="2" charset="2"/>
              </a:rPr>
              <a:t>Washing hair  prohibited for 40 days after delivery.</a:t>
            </a:r>
          </a:p>
          <a:p>
            <a:pPr>
              <a:buFontTx/>
              <a:buBlip>
                <a:blip r:embed="rId4"/>
              </a:buBlip>
            </a:pPr>
            <a:endParaRPr lang="en-US" sz="2000" dirty="0">
              <a:sym typeface="Wingdings" pitchFamily="2" charset="2"/>
            </a:endParaRPr>
          </a:p>
          <a:p>
            <a:pPr>
              <a:buFontTx/>
              <a:buBlip>
                <a:blip r:embed="rId4"/>
              </a:buBlip>
            </a:pPr>
            <a:endParaRPr lang="en-US" sz="2000" dirty="0">
              <a:sym typeface="Wingdings" pitchFamily="2" charset="2"/>
            </a:endParaRPr>
          </a:p>
          <a:p>
            <a:pPr>
              <a:buFontTx/>
              <a:buBlip>
                <a:blip r:embed="rId4"/>
              </a:buBlip>
            </a:pPr>
            <a:endParaRPr lang="en-US" sz="2000" dirty="0">
              <a:sym typeface="Wingdings" pitchFamily="2" charset="2"/>
            </a:endParaRPr>
          </a:p>
          <a:p>
            <a:pPr>
              <a:buFontTx/>
              <a:buBlip>
                <a:blip r:embed="rId4"/>
              </a:buBlip>
            </a:pPr>
            <a:endParaRPr lang="en-US" sz="2000" dirty="0"/>
          </a:p>
        </p:txBody>
      </p:sp>
    </p:spTree>
  </p:cSld>
  <p:clrMapOvr>
    <a:masterClrMapping/>
  </p:clrMapOvr>
  <p:transition>
    <p:dissolve/>
    <p:sndAc>
      <p:stSnd>
        <p:snd r:embed="rId3" name="arrow.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1376</TotalTime>
  <Words>1908</Words>
  <Application>Microsoft Office PowerPoint</Application>
  <PresentationFormat>On-screen Show (4:3)</PresentationFormat>
  <Paragraphs>267</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Slide 1</vt:lpstr>
      <vt:lpstr>Introduction </vt:lpstr>
      <vt:lpstr>Hispanic Demographics by Origin</vt:lpstr>
      <vt:lpstr>Hispanic Demographics By Age And Education</vt:lpstr>
      <vt:lpstr>Hispanic Health Preferences</vt:lpstr>
      <vt:lpstr>Hispanic Health Preferences (cont’d)</vt:lpstr>
      <vt:lpstr>Hispanic Health Preferences (cont’d)</vt:lpstr>
      <vt:lpstr>Hispanic Health Preferences (cont’d)</vt:lpstr>
      <vt:lpstr>Hispanic Health Preferences (cont’d)</vt:lpstr>
      <vt:lpstr>Impact Of Hispanics On Nursing Care (cont’d) </vt:lpstr>
      <vt:lpstr>Impact of Hispanics On Nursing Care (cont’d) </vt:lpstr>
      <vt:lpstr>Impact Of Hispanics On Nursing Care (cont’d) </vt:lpstr>
      <vt:lpstr>Providing Culturally Sensitive Care</vt:lpstr>
      <vt:lpstr>Domains Of Transcultural Nursing</vt:lpstr>
      <vt:lpstr>Summary</vt:lpstr>
      <vt:lpstr>References</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26</cp:revision>
  <dcterms:created xsi:type="dcterms:W3CDTF">2010-10-22T00:41:49Z</dcterms:created>
  <dcterms:modified xsi:type="dcterms:W3CDTF">2010-10-24T17:55:24Z</dcterms:modified>
</cp:coreProperties>
</file>