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17.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61" r:id="rId2"/>
    <p:sldId id="282" r:id="rId3"/>
    <p:sldId id="284" r:id="rId4"/>
    <p:sldId id="285" r:id="rId5"/>
    <p:sldId id="264" r:id="rId6"/>
    <p:sldId id="265" r:id="rId7"/>
    <p:sldId id="266" r:id="rId8"/>
    <p:sldId id="267" r:id="rId9"/>
    <p:sldId id="268" r:id="rId10"/>
    <p:sldId id="276" r:id="rId11"/>
    <p:sldId id="277" r:id="rId12"/>
    <p:sldId id="278" r:id="rId13"/>
    <p:sldId id="271" r:id="rId14"/>
    <p:sldId id="272" r:id="rId15"/>
    <p:sldId id="274" r:id="rId16"/>
    <p:sldId id="260" r:id="rId17"/>
    <p:sldId id="280"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463" autoAdjust="0"/>
    <p:restoredTop sz="87193" autoAdjust="0"/>
  </p:normalViewPr>
  <p:slideViewPr>
    <p:cSldViewPr>
      <p:cViewPr varScale="1">
        <p:scale>
          <a:sx n="65" d="100"/>
          <a:sy n="65" d="100"/>
        </p:scale>
        <p:origin x="-11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C6A62AEE-B0E0-45A9-81EE-4359B7CF47D7}" type="datetimeFigureOut">
              <a:rPr lang="en-US"/>
              <a:pPr>
                <a:defRPr/>
              </a:pPr>
              <a:t>10/25/2010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13B50FCA-B468-42C1-9820-289DED136A6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earch.ebscohost.com/login.aspx?direct=true&amp;db=nrc&amp;AN=5000010855&amp;site=nrc-live"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earch.ebscohost.com/login.aspx?direct=true&amp;db=nrc&amp;AN=5000010855&amp;site=nrc-live"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earch.ebscohost.com/login.aspx?direct=true&amp;db=nrc&amp;AN=5000009486&amp;site=nrc-live"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3000" y="693738"/>
            <a:ext cx="4572000" cy="3429000"/>
          </a:xfrm>
          <a:solidFill>
            <a:schemeClr val="accent1"/>
          </a:solidFill>
          <a:ln w="25400">
            <a:solidFill>
              <a:schemeClr val="accent1">
                <a:shade val="50000"/>
              </a:schemeClr>
            </a:solidFill>
          </a:ln>
        </p:spPr>
      </p:sp>
      <p:sp>
        <p:nvSpPr>
          <p:cNvPr id="15362" name="Notes Placeholder 2"/>
          <p:cNvSpPr>
            <a:spLocks noGrp="1"/>
          </p:cNvSpPr>
          <p:nvPr>
            <p:ph type="body" sz="quarter" idx="1"/>
          </p:nvPr>
        </p:nvSpPr>
        <p:spPr bwMode="auto">
          <a:xfrm>
            <a:off x="685800" y="4343400"/>
            <a:ext cx="5486400" cy="276225"/>
          </a:xfrm>
          <a:noFill/>
        </p:spPr>
        <p:txBody>
          <a:bodyPr wrap="square" numCol="1" anchor="t" anchorCtr="0" compatLnSpc="1">
            <a:prstTxWarp prst="textNoShape">
              <a:avLst/>
            </a:prstTxWarp>
            <a:spAutoFit/>
          </a:bodyPr>
          <a:lstStyle/>
          <a:p>
            <a:pPr>
              <a:spcBef>
                <a:spcPct val="0"/>
              </a:spcBef>
            </a:pPr>
            <a:r>
              <a:rPr lang="en-US" b="1" u="sng" dirty="0" smtClean="0"/>
              <a:t>On future presentations, remember to include the school name, course, and date.</a:t>
            </a:r>
            <a:endParaRPr lang="en-US" b="1" u="sng"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u="sng" dirty="0" smtClean="0"/>
              <a:t>       Interventions with Hispanic population require nurses to be knowledgeable about customs, beliefs, and the language. Some of their common health problems are diabetes, violence, substance abuse, HIV/AIDS, and limited access to health care. </a:t>
            </a:r>
            <a:r>
              <a:rPr lang="en-US" dirty="0" smtClean="0"/>
              <a:t>Nurses need to be alert and active in health care policy making in order to improve access to health care for the growing Hispanic population (Purath,1994</a:t>
            </a:r>
            <a:r>
              <a:rPr lang="en-US" dirty="0" smtClean="0"/>
              <a:t>).</a:t>
            </a:r>
          </a:p>
          <a:p>
            <a:pPr>
              <a:spcBef>
                <a:spcPct val="0"/>
              </a:spcBef>
            </a:pPr>
            <a:endParaRPr lang="en-US" dirty="0" smtClean="0"/>
          </a:p>
          <a:p>
            <a:pPr>
              <a:spcBef>
                <a:spcPct val="0"/>
              </a:spcBef>
            </a:pPr>
            <a:r>
              <a:rPr lang="en-US" b="1" u="sng" dirty="0" smtClean="0"/>
              <a:t>I know you meant for the citation to cover</a:t>
            </a:r>
            <a:r>
              <a:rPr lang="en-US" b="1" u="sng" baseline="0" dirty="0" smtClean="0"/>
              <a:t> all this information. However, by the way it is placed, before the period, infers it is only covering that sentence. If it was placed AFTER the period, it would infer a citation for all the preceding information.</a:t>
            </a:r>
            <a:endParaRPr lang="en-US" b="1" u="sng" dirty="0" smtClean="0"/>
          </a:p>
          <a:p>
            <a:pPr>
              <a:spcBef>
                <a:spcPct val="0"/>
              </a:spcBef>
            </a:pPr>
            <a:endParaRPr lang="en-US" dirty="0" smtClean="0"/>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D02A082-9013-47E6-9AF8-D3E6D73C0414}" type="slidenum">
              <a:rPr lang="en-US"/>
              <a:pPr fontAlgn="base">
                <a:spcBef>
                  <a:spcPct val="0"/>
                </a:spcBef>
                <a:spcAft>
                  <a:spcPct val="0"/>
                </a:spcAft>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      According to </a:t>
            </a:r>
            <a:r>
              <a:rPr lang="en-US" b="0" u="none" dirty="0" smtClean="0"/>
              <a:t>the </a:t>
            </a:r>
            <a:r>
              <a:rPr lang="en-US" b="0" u="none" strike="noStrike" dirty="0" smtClean="0"/>
              <a:t>“</a:t>
            </a:r>
            <a:r>
              <a:rPr lang="en-US" dirty="0" smtClean="0"/>
              <a:t>Common Wealth Fund Study,” Hispanics are confident about being able to self-manage chronic diseases or health problems. Nurses need to seek to improve the availability of on-going care relationships with health care providers and promote continuity in Hispanic culture</a:t>
            </a:r>
            <a:r>
              <a:rPr lang="en-US" dirty="0" smtClean="0"/>
              <a:t>. </a:t>
            </a:r>
            <a:r>
              <a:rPr lang="en-US" baseline="0" dirty="0" smtClean="0"/>
              <a:t> </a:t>
            </a:r>
            <a:r>
              <a:rPr lang="en-US" b="1" u="sng" baseline="0" dirty="0" smtClean="0"/>
              <a:t>Citation needed</a:t>
            </a:r>
            <a:endParaRPr lang="en-US" b="1" u="sng" dirty="0" smtClean="0"/>
          </a:p>
          <a:p>
            <a:pPr>
              <a:spcBef>
                <a:spcPct val="0"/>
              </a:spcBef>
            </a:pPr>
            <a:endParaRPr lang="en-US" dirty="0" smtClean="0"/>
          </a:p>
          <a:p>
            <a:pPr>
              <a:spcBef>
                <a:spcPct val="0"/>
              </a:spcBef>
            </a:pPr>
            <a:endParaRPr lang="en-US" dirty="0" smtClean="0"/>
          </a:p>
          <a:p>
            <a:pPr>
              <a:spcBef>
                <a:spcPct val="0"/>
              </a:spcBef>
            </a:pPr>
            <a:r>
              <a:rPr lang="en-US" b="1" u="sng" dirty="0" smtClean="0"/>
              <a:t>This information should</a:t>
            </a:r>
            <a:r>
              <a:rPr lang="en-US" b="1" u="sng" baseline="0" dirty="0" smtClean="0"/>
              <a:t> make all of us cringe. It impacts everyone.</a:t>
            </a:r>
            <a:endParaRPr lang="en-US" b="1" u="sng" dirty="0" smtClean="0"/>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BC54CFC-7B1E-4C0B-80AE-F6DC9182C02C}" type="slidenum">
              <a:rPr lang="en-US"/>
              <a:pPr fontAlgn="base">
                <a:spcBef>
                  <a:spcPct val="0"/>
                </a:spcBef>
                <a:spcAft>
                  <a:spcPct val="0"/>
                </a:spcAft>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      Interventions for Hispanic patients require a more complex understanding of </a:t>
            </a:r>
            <a:r>
              <a:rPr lang="en-US" b="1" u="sng" strike="sngStrike" dirty="0" smtClean="0"/>
              <a:t>Mexican-American </a:t>
            </a:r>
            <a:r>
              <a:rPr lang="en-US" dirty="0" smtClean="0"/>
              <a:t>culture. Nurses treating Hispanic clients must integrate cultural factors into health promotion activities.  According to Padilla </a:t>
            </a:r>
            <a:r>
              <a:rPr lang="en-US" b="1" u="sng" dirty="0" smtClean="0"/>
              <a:t>&amp;</a:t>
            </a:r>
            <a:r>
              <a:rPr lang="en-US" dirty="0" smtClean="0"/>
              <a:t> Villalobos, “Family support for the elderly is important and the family is often turned to for every day health needs” (</a:t>
            </a:r>
            <a:r>
              <a:rPr lang="en-US" dirty="0" smtClean="0"/>
              <a:t>2007, </a:t>
            </a:r>
            <a:r>
              <a:rPr lang="en-US" b="1" u="sng" dirty="0" smtClean="0"/>
              <a:t>p. #). </a:t>
            </a:r>
            <a:endParaRPr lang="en-US" b="1" u="sng" dirty="0" smtClean="0"/>
          </a:p>
          <a:p>
            <a:pPr>
              <a:spcBef>
                <a:spcPct val="0"/>
              </a:spcBef>
            </a:pPr>
            <a:endParaRPr lang="en-US" dirty="0" smtClean="0"/>
          </a:p>
          <a:p>
            <a:pPr>
              <a:spcBef>
                <a:spcPct val="0"/>
              </a:spcBef>
            </a:pPr>
            <a:endParaRPr lang="en-US" dirty="0" smtClean="0"/>
          </a:p>
          <a:p>
            <a:pPr>
              <a:spcBef>
                <a:spcPct val="0"/>
              </a:spcBef>
            </a:pPr>
            <a:r>
              <a:rPr lang="en-US" b="1" u="sng" dirty="0" smtClean="0"/>
              <a:t>Mexican-Americans are not the only cultural</a:t>
            </a:r>
            <a:r>
              <a:rPr lang="en-US" b="1" u="sng" baseline="0" dirty="0" smtClean="0"/>
              <a:t> group within the Hispanic culture. If you wanted to focus solely on Mexican-Americans, your narrative needs to clarify that.</a:t>
            </a:r>
            <a:endParaRPr lang="en-US" b="1" u="sng" dirty="0" smtClean="0"/>
          </a:p>
        </p:txBody>
      </p:sp>
      <p:sp>
        <p:nvSpPr>
          <p:cNvPr id="378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60C7615-93C5-4450-B224-8045194E6EF9}" type="slidenum">
              <a:rPr lang="en-US"/>
              <a:pPr fontAlgn="base">
                <a:spcBef>
                  <a:spcPct val="0"/>
                </a:spcBef>
                <a:spcAft>
                  <a:spcPct val="0"/>
                </a:spcAft>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a:lnSpc>
                <a:spcPct val="200000"/>
              </a:lnSpc>
              <a:spcBef>
                <a:spcPct val="0"/>
              </a:spcBef>
            </a:pPr>
            <a:r>
              <a:rPr lang="en-US" b="1" u="sng" dirty="0" smtClean="0"/>
              <a:t>           In order to provide culturally sensitive care, nurses must first understand their own culture.  Each nurse has his or her own beliefs and values separating them from the patients that are being cared for.  </a:t>
            </a:r>
            <a:r>
              <a:rPr lang="en-US" dirty="0" smtClean="0"/>
              <a:t>Cultural competence is a constant learning process (</a:t>
            </a:r>
            <a:r>
              <a:rPr lang="en-US" dirty="0" err="1" smtClean="0"/>
              <a:t>Jenko</a:t>
            </a:r>
            <a:r>
              <a:rPr lang="en-US" dirty="0" smtClean="0"/>
              <a:t>, 2010).  </a:t>
            </a:r>
            <a:r>
              <a:rPr lang="en-US" b="1" u="sng" dirty="0" smtClean="0"/>
              <a:t>To have respect for values and beliefs of other cultures, nurses must continually be seeking knowledge of other cultures</a:t>
            </a:r>
            <a:r>
              <a:rPr lang="en-US" dirty="0" smtClean="0"/>
              <a:t>.  By learning the beliefs and rituals of other cultures, nurses are able to better serve patients according to the patients cultural values and beliefs. This in turn leads to better outcomes and healing (</a:t>
            </a:r>
            <a:r>
              <a:rPr lang="en-US" dirty="0" err="1" smtClean="0"/>
              <a:t>Jenko</a:t>
            </a:r>
            <a:r>
              <a:rPr lang="en-US" dirty="0" smtClean="0"/>
              <a:t>, 2010). </a:t>
            </a:r>
            <a:endParaRPr lang="en-US" dirty="0" smtClean="0"/>
          </a:p>
          <a:p>
            <a:pPr>
              <a:lnSpc>
                <a:spcPct val="200000"/>
              </a:lnSpc>
              <a:spcBef>
                <a:spcPct val="0"/>
              </a:spcBef>
            </a:pPr>
            <a:endParaRPr lang="en-US" dirty="0" smtClean="0"/>
          </a:p>
          <a:p>
            <a:pPr>
              <a:lnSpc>
                <a:spcPct val="200000"/>
              </a:lnSpc>
              <a:spcBef>
                <a:spcPct val="0"/>
              </a:spcBef>
            </a:pPr>
            <a:endParaRPr lang="en-US" dirty="0" smtClean="0"/>
          </a:p>
          <a:p>
            <a:pPr>
              <a:lnSpc>
                <a:spcPct val="200000"/>
              </a:lnSpc>
              <a:spcBef>
                <a:spcPct val="0"/>
              </a:spcBef>
            </a:pPr>
            <a:r>
              <a:rPr lang="en-US" b="1" u="sng" dirty="0" smtClean="0"/>
              <a:t>There are a couple of paraphrased sentences that aren’t covered by the citations.</a:t>
            </a:r>
            <a:endParaRPr lang="en-US" b="1" u="sng" dirty="0" smtClean="0"/>
          </a:p>
        </p:txBody>
      </p:sp>
      <p:sp>
        <p:nvSpPr>
          <p:cNvPr id="399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D40C6B1-A9E2-4755-921C-DAFE1A6B6D9E}" type="slidenum">
              <a:rPr lang="en-US"/>
              <a:pPr fontAlgn="base">
                <a:spcBef>
                  <a:spcPct val="0"/>
                </a:spcBef>
                <a:spcAft>
                  <a:spcPct val="0"/>
                </a:spcAft>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          </a:t>
            </a:r>
            <a:r>
              <a:rPr lang="en-US" b="1" u="sng" dirty="0" smtClean="0"/>
              <a:t>Communication is the means in which people connect.  How people express feelings is different among cultures.  Personal space has a lot to do with feelings during communication. Nurses must understand this when dealing with patients.  When dealing with the Hispanic culture, one must understand that time and setting appointments are not understood. The Hispanic culture understands coming around 2 pm means any time from maybe 1 pm to 3 pm.  Environmental control is defined as an individual’s perception of the ability to direct factors in the environment.  Social organizations within a culture are represented by family, religion, ethnic, and interest groups.  Within these, behaviors are learned and passed on. </a:t>
            </a:r>
          </a:p>
          <a:p>
            <a:pPr>
              <a:spcBef>
                <a:spcPct val="0"/>
              </a:spcBef>
            </a:pPr>
            <a:r>
              <a:rPr lang="en-US" dirty="0" smtClean="0"/>
              <a:t>	</a:t>
            </a:r>
            <a:r>
              <a:rPr lang="en-US" b="1" u="sng" dirty="0" smtClean="0"/>
              <a:t>In caring for patients of different cultures, a nurse must understand that sharing information is sensitive across different cultures.  The decision-maker in each culture is different</a:t>
            </a:r>
            <a:r>
              <a:rPr lang="en-US" dirty="0" smtClean="0"/>
              <a:t>. A nurse must be aware of this when giving a patient choices.  In some cultures, the entire family involved in care and decision making (</a:t>
            </a:r>
            <a:r>
              <a:rPr lang="en-US" dirty="0" err="1" smtClean="0"/>
              <a:t>Jenko</a:t>
            </a:r>
            <a:r>
              <a:rPr lang="en-US" dirty="0" smtClean="0"/>
              <a:t>, 2010).  Nurses must respect the culture of each patient and care for them in a way that is most beneficial to the patient’s health.  A nurse can not give good </a:t>
            </a:r>
            <a:r>
              <a:rPr lang="en-US" dirty="0" err="1" smtClean="0"/>
              <a:t>transcultural</a:t>
            </a:r>
            <a:r>
              <a:rPr lang="en-US" dirty="0" smtClean="0"/>
              <a:t> care without understanding her own cultural beliefs (</a:t>
            </a:r>
            <a:r>
              <a:rPr lang="en-US" dirty="0" err="1" smtClean="0"/>
              <a:t>Jenko</a:t>
            </a:r>
            <a:r>
              <a:rPr lang="en-US" dirty="0" smtClean="0"/>
              <a:t>, 2010).   </a:t>
            </a:r>
            <a:endParaRPr lang="en-US" dirty="0" smtClean="0"/>
          </a:p>
          <a:p>
            <a:pPr>
              <a:spcBef>
                <a:spcPct val="0"/>
              </a:spcBef>
            </a:pPr>
            <a:endParaRPr lang="en-US" dirty="0" smtClean="0">
              <a:latin typeface="Times New Roman" pitchFamily="18" charset="0"/>
            </a:endParaRPr>
          </a:p>
          <a:p>
            <a:pPr>
              <a:spcBef>
                <a:spcPct val="0"/>
              </a:spcBef>
            </a:pPr>
            <a:r>
              <a:rPr lang="en-US" b="1" u="sng" dirty="0" smtClean="0">
                <a:latin typeface="Times New Roman" pitchFamily="18" charset="0"/>
              </a:rPr>
              <a:t>Underlined</a:t>
            </a:r>
            <a:r>
              <a:rPr lang="en-US" b="1" u="sng" baseline="0" dirty="0" smtClean="0">
                <a:latin typeface="Times New Roman" pitchFamily="18" charset="0"/>
              </a:rPr>
              <a:t> paraphrased information needs to be cited.</a:t>
            </a:r>
            <a:endParaRPr lang="en-US" b="1" u="sng" dirty="0" smtClean="0">
              <a:latin typeface="Times New Roman" pitchFamily="18" charset="0"/>
            </a:endParaRPr>
          </a:p>
          <a:p>
            <a:pPr>
              <a:spcBef>
                <a:spcPct val="0"/>
              </a:spcBef>
            </a:pPr>
            <a:endParaRPr lang="en-US" dirty="0" smtClean="0"/>
          </a:p>
        </p:txBody>
      </p:sp>
      <p:sp>
        <p:nvSpPr>
          <p:cNvPr id="419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09B29B3-B843-4436-B30D-ECDD1945C142}" type="slidenum">
              <a:rPr lang="en-US"/>
              <a:pPr fontAlgn="base">
                <a:spcBef>
                  <a:spcPct val="0"/>
                </a:spcBef>
                <a:spcAft>
                  <a:spcPct val="0"/>
                </a:spcAft>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      Nurses are highly encouraged to become culturally aware of the patients they are caring for as well as future patients. To become culturally aware, nurses must first become aware of his or her feelings of his or her own culture. Hispanics are the fastest growing minority group in the United States. Hispanics are not simply placed into a “cookie cutter” group. They are a very diverse group in themselves. Hispanics practice usage of a wide range of herbal remedies. Certain Hispanics have conformed to Western medicine while others hold onto the practices of their ancestors. It is up to the nurse to determine their beliefs and practices.</a:t>
            </a:r>
          </a:p>
          <a:p>
            <a:pPr>
              <a:spcBef>
                <a:spcPct val="0"/>
              </a:spcBef>
            </a:pPr>
            <a:r>
              <a:rPr lang="en-US" dirty="0" smtClean="0"/>
              <a:t>	Becoming a culturally competent nurse is a life long practice. Nurses build knowledge from various research and interactions with patients. As health care professionals, nurses must maintain a mutual respect towards other cultures. There are different barriers to care, and cultural incompetence is one of them. Each Hispanic family functions as its own unit, and as a part of the Hispanic culture as a whole. The nurse must decipher what practices are right for each individual. Nurses must encourage Hispanics to seek out the health care they need in order to maintain a healthy life. In order to provide culturally competent care to Hispanics, nurses must be aware of his or her own feelings, research health and social practices of Hispanics, acknowledge these practices, and apply them to the nurses care.</a:t>
            </a:r>
          </a:p>
          <a:p>
            <a:pPr>
              <a:spcBef>
                <a:spcPct val="0"/>
              </a:spcBef>
            </a:pPr>
            <a:r>
              <a:rPr lang="en-US" dirty="0" smtClean="0"/>
              <a:t>      Hispanics believe in </a:t>
            </a:r>
            <a:r>
              <a:rPr lang="en-US" dirty="0" err="1" smtClean="0"/>
              <a:t>humoral</a:t>
            </a:r>
            <a:r>
              <a:rPr lang="en-US" dirty="0" smtClean="0"/>
              <a:t> imbalances. There are four imbalances: hot, cold, moist, and dry. Each imbalance is treated with its counterpart. For example, a “cold” disease process is treated with hot food. This medicinal approach is not only used as a preventative measure but also as treatments for the different disease processes</a:t>
            </a:r>
            <a:r>
              <a:rPr lang="en-US" dirty="0" smtClean="0"/>
              <a:t>.</a:t>
            </a:r>
          </a:p>
          <a:p>
            <a:pPr>
              <a:spcBef>
                <a:spcPct val="0"/>
              </a:spcBef>
            </a:pPr>
            <a:endParaRPr lang="en-US" dirty="0" smtClean="0"/>
          </a:p>
          <a:p>
            <a:pPr>
              <a:spcBef>
                <a:spcPct val="0"/>
              </a:spcBef>
            </a:pPr>
            <a:r>
              <a:rPr lang="en-US" b="1" u="sng" dirty="0" smtClean="0"/>
              <a:t>The notes</a:t>
            </a:r>
            <a:r>
              <a:rPr lang="en-US" b="1" u="sng" baseline="0" dirty="0" smtClean="0"/>
              <a:t> are not in the same order as the information on the slide. Also, I know and you know that this information was presented earlier and was cited. However, it is best to start off a summary discussion with something like: “As we have just discussed…” or “To summarize what we have previously discussed…” </a:t>
            </a:r>
            <a:endParaRPr lang="en-US" b="1" u="sng" dirty="0" smtClean="0"/>
          </a:p>
        </p:txBody>
      </p:sp>
      <p:sp>
        <p:nvSpPr>
          <p:cNvPr id="440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91BCB7E-B11A-41D6-9A6D-F0F9CE35D21D}" type="slidenum">
              <a:rPr lang="en-US"/>
              <a:pPr fontAlgn="base">
                <a:spcBef>
                  <a:spcPct val="0"/>
                </a:spcBef>
                <a:spcAft>
                  <a:spcPct val="0"/>
                </a:spcAft>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3000" y="693738"/>
            <a:ext cx="4572000" cy="3429000"/>
          </a:xfrm>
          <a:solidFill>
            <a:schemeClr val="accent1"/>
          </a:solidFill>
          <a:ln w="25400">
            <a:solidFill>
              <a:schemeClr val="accent1">
                <a:shade val="50000"/>
              </a:schemeClr>
            </a:solidFill>
          </a:ln>
        </p:spPr>
      </p:sp>
      <p:sp>
        <p:nvSpPr>
          <p:cNvPr id="46082" name="Notes Placeholder 2"/>
          <p:cNvSpPr>
            <a:spLocks noGrp="1"/>
          </p:cNvSpPr>
          <p:nvPr>
            <p:ph type="body" sz="quarter" idx="1"/>
          </p:nvPr>
        </p:nvSpPr>
        <p:spPr bwMode="auto">
          <a:xfrm>
            <a:off x="685800" y="4343400"/>
            <a:ext cx="5486400" cy="4032250"/>
          </a:xfrm>
          <a:noFill/>
        </p:spPr>
        <p:txBody>
          <a:bodyPr wrap="square" numCol="1" anchor="t" anchorCtr="0" compatLnSpc="1">
            <a:prstTxWarp prst="textNoShape">
              <a:avLst/>
            </a:prstTxWarp>
          </a:bodyPr>
          <a:lstStyle/>
          <a:p>
            <a:pPr>
              <a:spcBef>
                <a:spcPct val="0"/>
              </a:spcBef>
            </a:pPr>
            <a:r>
              <a:rPr lang="en-US" b="1" u="sng" dirty="0" smtClean="0"/>
              <a:t>The two Chitty and</a:t>
            </a:r>
            <a:r>
              <a:rPr lang="en-US" b="1" u="sng" baseline="0" dirty="0" smtClean="0"/>
              <a:t> Black entries need to be reversed since “Illness” comes before “The.”</a:t>
            </a:r>
            <a:endParaRPr lang="en-US" b="1" u="sng"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bwMode="auto">
          <a:noFill/>
          <a:ln>
            <a:solidFill>
              <a:srgbClr val="000000"/>
            </a:solidFill>
            <a:miter lim="800000"/>
            <a:headEnd/>
            <a:tailEnd/>
          </a:ln>
        </p:spPr>
      </p:sp>
      <p:sp>
        <p:nvSpPr>
          <p:cNvPr id="481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81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E40AF5D-99E4-40EB-89F9-A7124918D1D4}" type="slidenum">
              <a:rPr lang="en-US"/>
              <a:pPr fontAlgn="base">
                <a:spcBef>
                  <a:spcPct val="0"/>
                </a:spcBef>
                <a:spcAft>
                  <a:spcPct val="0"/>
                </a:spcAft>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xfrm>
            <a:off x="1143000" y="693738"/>
            <a:ext cx="4572000" cy="3429000"/>
          </a:xfrm>
          <a:solidFill>
            <a:srgbClr val="4F81BD"/>
          </a:solidFill>
          <a:ln w="25402">
            <a:solidFill>
              <a:srgbClr val="385D8A"/>
            </a:solidFill>
            <a:miter lim="800000"/>
            <a:headEnd/>
            <a:tailEnd/>
          </a:ln>
        </p:spPr>
      </p:sp>
      <p:sp>
        <p:nvSpPr>
          <p:cNvPr id="17410" name="Notes Placeholder 2"/>
          <p:cNvSpPr>
            <a:spLocks noGrp="1"/>
          </p:cNvSpPr>
          <p:nvPr>
            <p:ph type="body" sz="quarter" idx="1"/>
          </p:nvPr>
        </p:nvSpPr>
        <p:spPr bwMode="auto">
          <a:xfrm>
            <a:off x="685800" y="4343400"/>
            <a:ext cx="5486400" cy="4032250"/>
          </a:xfrm>
          <a:noFill/>
        </p:spPr>
        <p:txBody>
          <a:bodyPr wrap="square" numCol="1" anchor="t" anchorCtr="0" compatLnSpc="1">
            <a:prstTxWarp prst="textNoShape">
              <a:avLst/>
            </a:prstTxWarp>
          </a:bodyPr>
          <a:lstStyle/>
          <a:p>
            <a:pPr defTabSz="457200">
              <a:spcBef>
                <a:spcPct val="0"/>
              </a:spcBef>
              <a:tabLst>
                <a:tab pos="457200" algn="l"/>
              </a:tabLst>
            </a:pPr>
            <a:r>
              <a:rPr lang="en-US" dirty="0" smtClean="0">
                <a:latin typeface="Times New Roman" pitchFamily="18" charset="0"/>
              </a:rPr>
              <a:t>	The Hispanic population is reported to be one of the largest and fastest growing minority groups in the United States (Chitty &amp; Black, 2011). </a:t>
            </a:r>
            <a:r>
              <a:rPr lang="en-US" b="1" u="sng" dirty="0" smtClean="0">
                <a:latin typeface="Times New Roman" pitchFamily="18" charset="0"/>
              </a:rPr>
              <a:t>America is known for being a cultural melting pot. Nurses are faced with cultural barriers everyday such as differences in language, healthcare preferences, and practices. </a:t>
            </a:r>
            <a:r>
              <a:rPr lang="en-US" dirty="0" smtClean="0">
                <a:latin typeface="Times New Roman" pitchFamily="18" charset="0"/>
              </a:rPr>
              <a:t>Being a culturally competent nurse is imperative. It guides the nurse in understanding behaviors and planning appropriate approaches to patient needs (Chitty &amp; Black, 2011</a:t>
            </a:r>
            <a:r>
              <a:rPr lang="en-US" dirty="0" smtClean="0">
                <a:latin typeface="Times New Roman" pitchFamily="18" charset="0"/>
              </a:rPr>
              <a:t>). </a:t>
            </a:r>
            <a:r>
              <a:rPr lang="en-US" b="1" u="sng" dirty="0" smtClean="0">
                <a:latin typeface="Times New Roman" pitchFamily="18" charset="0"/>
              </a:rPr>
              <a:t>The middle two sentences</a:t>
            </a:r>
            <a:r>
              <a:rPr lang="en-US" b="1" u="sng" baseline="0" dirty="0" smtClean="0">
                <a:latin typeface="Times New Roman" pitchFamily="18" charset="0"/>
              </a:rPr>
              <a:t> are not covered by the citations.</a:t>
            </a:r>
            <a:endParaRPr lang="en-US" b="1" u="sng" dirty="0" smtClean="0">
              <a:latin typeface="Times New Roman" pitchFamily="18" charset="0"/>
            </a:endParaRPr>
          </a:p>
          <a:p>
            <a:pPr defTabSz="457200">
              <a:spcBef>
                <a:spcPct val="0"/>
              </a:spcBef>
              <a:tabLst>
                <a:tab pos="457200" algn="l"/>
              </a:tabLst>
            </a:pPr>
            <a:endParaRPr lang="en-US" dirty="0" smtClean="0"/>
          </a:p>
          <a:p>
            <a:pPr defTabSz="457200">
              <a:spcBef>
                <a:spcPct val="0"/>
              </a:spcBef>
              <a:tabLst>
                <a:tab pos="457200" algn="l"/>
              </a:tabLst>
            </a:pPr>
            <a:endParaRPr lang="en-US" dirty="0" smtClean="0"/>
          </a:p>
          <a:p>
            <a:pPr defTabSz="457200">
              <a:spcBef>
                <a:spcPct val="0"/>
              </a:spcBef>
              <a:tabLst>
                <a:tab pos="457200" algn="l"/>
              </a:tabLst>
            </a:pPr>
            <a:r>
              <a:rPr lang="en-US" b="1" u="sng" dirty="0" smtClean="0"/>
              <a:t>I</a:t>
            </a:r>
            <a:r>
              <a:rPr lang="en-US" b="1" u="sng" baseline="0" dirty="0" smtClean="0"/>
              <a:t> have been made aware  from students that we use the terms Hispanic and Latino interchangeably when actually, the represent two different cultural groups. Hispanics’ ethnic origins are from Spain (hence Hispanic); and, Latinos’ ethnic origins are from the Latin Americas (i.e., Mexico, Cuba, Central America, Caribbean, South American). Of course the argument can be stated that the ultimate origin was Spain. However,  if you are going to attempt to be culturally sensitive, you might ask a person of (what you presume to be) Spanish origin what culture they identify with…Hispanic or Latino. </a:t>
            </a:r>
            <a:endParaRPr lang="en-US" b="1" u="sng"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u="sng" dirty="0" smtClean="0"/>
              <a:t>According to the U.S. Census Bureau, in 2002 there were 37.4 million Hispanics in the United States</a:t>
            </a:r>
            <a:r>
              <a:rPr lang="en-US" dirty="0" smtClean="0"/>
              <a:t>. “People of Hispanic origin were able to report their origin as Mexican, Puerto Rican, Cuban, Central and South American, or some other Latino origin” (Ramirez &amp; Cruz, 2003, p. 1). This means that the Hispanic population isn’t just from one area and one type of background.  There are differences among the same culture</a:t>
            </a:r>
            <a:r>
              <a:rPr lang="en-US" dirty="0" smtClean="0"/>
              <a:t>.</a:t>
            </a:r>
          </a:p>
          <a:p>
            <a:pPr>
              <a:spcBef>
                <a:spcPct val="0"/>
              </a:spcBef>
            </a:pPr>
            <a:endParaRPr lang="en-US" dirty="0" smtClean="0"/>
          </a:p>
          <a:p>
            <a:pPr>
              <a:spcBef>
                <a:spcPct val="0"/>
              </a:spcBef>
            </a:pPr>
            <a:endParaRPr lang="en-US" dirty="0" smtClean="0"/>
          </a:p>
          <a:p>
            <a:pPr>
              <a:spcBef>
                <a:spcPct val="0"/>
              </a:spcBef>
            </a:pPr>
            <a:r>
              <a:rPr lang="en-US" b="1" u="sng" dirty="0" smtClean="0"/>
              <a:t>Underlined</a:t>
            </a:r>
            <a:r>
              <a:rPr lang="en-US" b="1" u="sng" baseline="0" dirty="0" smtClean="0"/>
              <a:t> sentence needs to be cited.</a:t>
            </a:r>
            <a:endParaRPr lang="en-US" b="1" u="sng" dirty="0" smtClean="0"/>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1FE9093-8016-4927-8ECF-E91322DBB96E}" type="slidenum">
              <a:rPr lang="en-US"/>
              <a:pPr fontAlgn="base">
                <a:spcBef>
                  <a:spcPct val="0"/>
                </a:spcBef>
                <a:spcAft>
                  <a:spcPct val="0"/>
                </a:spcAft>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     </a:t>
            </a:r>
            <a:r>
              <a:rPr lang="en-US" b="1" u="sng" dirty="0" smtClean="0"/>
              <a:t>The majority of the Hispanic population are between the ages of 18-64 yrs. with a relatively small population over 65 yrs. This is significant because nurses will be caring for the age groups 18-64 years of age.  This is certain to present some challenges, as the younger patients are more Americanized then the older patients.</a:t>
            </a:r>
          </a:p>
          <a:p>
            <a:pPr>
              <a:spcBef>
                <a:spcPct val="0"/>
              </a:spcBef>
            </a:pPr>
            <a:r>
              <a:rPr lang="en-US" dirty="0" smtClean="0"/>
              <a:t>     “More than two in five Hispanics aged 25 and older have not graduated from high school” (Ramirez &amp; Cruz, 2003, p</a:t>
            </a:r>
            <a:r>
              <a:rPr lang="en-US" b="1" u="sng" strike="sngStrike" dirty="0" smtClean="0"/>
              <a:t>p</a:t>
            </a:r>
            <a:r>
              <a:rPr lang="en-US" dirty="0" smtClean="0"/>
              <a:t>.4).  </a:t>
            </a:r>
            <a:r>
              <a:rPr lang="en-US" b="1" u="sng" dirty="0" smtClean="0"/>
              <a:t>Without an education, appropriate employment is hard to obtain. In effect, Hispanics are less likely to obtain preventative healthcare due to lack of insurance.  State supplied healthcare could also be limited</a:t>
            </a:r>
            <a:r>
              <a:rPr lang="en-US" b="1" u="sng" dirty="0" smtClean="0"/>
              <a:t>.</a:t>
            </a:r>
          </a:p>
          <a:p>
            <a:pPr>
              <a:spcBef>
                <a:spcPct val="0"/>
              </a:spcBef>
            </a:pPr>
            <a:endParaRPr lang="en-US" b="1" u="sng" dirty="0" smtClean="0"/>
          </a:p>
          <a:p>
            <a:pPr>
              <a:spcBef>
                <a:spcPct val="0"/>
              </a:spcBef>
            </a:pPr>
            <a:r>
              <a:rPr lang="en-US" b="1" u="sng" dirty="0" smtClean="0"/>
              <a:t>The underlined information needs to be cited.</a:t>
            </a:r>
            <a:endParaRPr lang="en-US" b="1" u="sng" dirty="0" smtClean="0"/>
          </a:p>
          <a:p>
            <a:pPr>
              <a:spcBef>
                <a:spcPct val="0"/>
              </a:spcBef>
            </a:pPr>
            <a:endParaRPr lang="en-US" dirty="0" smtClean="0"/>
          </a:p>
          <a:p>
            <a:pPr>
              <a:spcBef>
                <a:spcPct val="0"/>
              </a:spcBef>
            </a:pPr>
            <a:endParaRPr lang="en-US" dirty="0" smtClean="0"/>
          </a:p>
          <a:p>
            <a:pPr>
              <a:spcBef>
                <a:spcPct val="0"/>
              </a:spcBef>
            </a:pPr>
            <a:endParaRPr lang="en-US" dirty="0" smtClean="0"/>
          </a:p>
          <a:p>
            <a:pPr>
              <a:spcBef>
                <a:spcPct val="0"/>
              </a:spcBef>
            </a:pPr>
            <a:endParaRPr lang="en-US" dirty="0" smtClean="0"/>
          </a:p>
          <a:p>
            <a:pPr>
              <a:spcBef>
                <a:spcPct val="0"/>
              </a:spcBef>
            </a:pPr>
            <a:endParaRPr lang="en-US" dirty="0" smtClean="0"/>
          </a:p>
          <a:p>
            <a:pPr>
              <a:spcBef>
                <a:spcPct val="0"/>
              </a:spcBef>
            </a:pPr>
            <a:r>
              <a:rPr lang="en-US" dirty="0" smtClean="0"/>
              <a:t>       </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A968F33-E8ED-4785-8AB0-45002CDD184B}" type="slidenum">
              <a:rPr lang="en-US"/>
              <a:pPr fontAlgn="base">
                <a:spcBef>
                  <a:spcPct val="0"/>
                </a:spcBef>
                <a:spcAft>
                  <a:spcPct val="0"/>
                </a:spcAft>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noTextEdi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latin typeface="Times New Roman" pitchFamily="18" charset="0"/>
                <a:cs typeface="Times New Roman" pitchFamily="18" charset="0"/>
              </a:rPr>
              <a:t>           Non-traditional therapy in the United States is considered complementary and alternative medicine (CAM) (Walsh &amp; </a:t>
            </a:r>
            <a:r>
              <a:rPr lang="en-US" dirty="0" err="1" smtClean="0">
                <a:latin typeface="Times New Roman" pitchFamily="18" charset="0"/>
                <a:cs typeface="Times New Roman" pitchFamily="18" charset="0"/>
              </a:rPr>
              <a:t>Schub</a:t>
            </a:r>
            <a:r>
              <a:rPr lang="en-US" dirty="0" smtClean="0">
                <a:latin typeface="Times New Roman" pitchFamily="18" charset="0"/>
                <a:cs typeface="Times New Roman" pitchFamily="18" charset="0"/>
              </a:rPr>
              <a:t>, 2010).  </a:t>
            </a:r>
            <a:r>
              <a:rPr lang="en-US" b="1" u="sng" dirty="0" smtClean="0">
                <a:latin typeface="Times New Roman" pitchFamily="18" charset="0"/>
                <a:cs typeface="Times New Roman" pitchFamily="18" charset="0"/>
              </a:rPr>
              <a:t>The Hispanic population in the United States is growing.  It is important to understand that Hispanic culture embraces the use of herbal medicine and folk remedies.  Medical professionals must be keenly aware of this not only to be culturally competent but also to understand that prescribed medications may interact with remedies used by the Hispanic population.</a:t>
            </a:r>
            <a:r>
              <a:rPr lang="en-US" dirty="0" smtClean="0">
                <a:latin typeface="Times New Roman" pitchFamily="18" charset="0"/>
                <a:cs typeface="Times New Roman" pitchFamily="18" charset="0"/>
              </a:rPr>
              <a:t>  According to </a:t>
            </a:r>
            <a:r>
              <a:rPr lang="en-US" dirty="0" smtClean="0">
                <a:latin typeface="Times New Roman" pitchFamily="18" charset="0"/>
                <a:cs typeface="Times New Roman" pitchFamily="18" charset="0"/>
              </a:rPr>
              <a:t>Walsh (</a:t>
            </a:r>
            <a:r>
              <a:rPr lang="en-US" dirty="0" smtClean="0">
                <a:latin typeface="Times New Roman" pitchFamily="18" charset="0"/>
                <a:cs typeface="Times New Roman" pitchFamily="18" charset="0"/>
              </a:rPr>
              <a:t>2010), “the Mexican Ministry of Public Health and Social Assistance publishes an extensive manual on herbal remedies that is sold throughout Mexico” (p. 1).  There are multiple factors that influence Hispanic traditional folk medicine: level of education, exposure to science-based information, religious and spiritual values, age, and income (</a:t>
            </a:r>
            <a:r>
              <a:rPr lang="en-US" dirty="0" smtClean="0">
                <a:latin typeface="Times New Roman" pitchFamily="18" charset="0"/>
                <a:cs typeface="Times New Roman" pitchFamily="18" charset="0"/>
              </a:rPr>
              <a:t>Walsh, </a:t>
            </a:r>
            <a:r>
              <a:rPr lang="en-US" dirty="0" smtClean="0">
                <a:latin typeface="Times New Roman" pitchFamily="18" charset="0"/>
                <a:cs typeface="Times New Roman" pitchFamily="18" charset="0"/>
              </a:rPr>
              <a:t>2010).</a:t>
            </a:r>
          </a:p>
          <a:p>
            <a:pPr>
              <a:spcBef>
                <a:spcPct val="0"/>
              </a:spcBef>
            </a:pPr>
            <a:endParaRPr lang="en-US" dirty="0" smtClean="0">
              <a:latin typeface="Times New Roman" pitchFamily="18" charset="0"/>
              <a:cs typeface="Times New Roman" pitchFamily="18" charset="0"/>
            </a:endParaRPr>
          </a:p>
          <a:p>
            <a:pPr>
              <a:spcBef>
                <a:spcPct val="0"/>
              </a:spcBef>
            </a:pPr>
            <a:endParaRPr lang="en-US" dirty="0" smtClean="0">
              <a:latin typeface="Times New Roman" pitchFamily="18" charset="0"/>
              <a:cs typeface="Times New Roman" pitchFamily="18" charset="0"/>
            </a:endParaRPr>
          </a:p>
          <a:p>
            <a:pPr>
              <a:spcBef>
                <a:spcPct val="0"/>
              </a:spcBef>
            </a:pPr>
            <a:r>
              <a:rPr lang="en-US" strike="sngStrike" dirty="0" smtClean="0">
                <a:latin typeface="Times New Roman" pitchFamily="18" charset="0"/>
                <a:cs typeface="Times New Roman" pitchFamily="18" charset="0"/>
              </a:rPr>
              <a:t>Walsh, K. (2010). Hispanic American patients: Use of complementary and alternative medicine: Providing culturally    	competent care. </a:t>
            </a:r>
            <a:r>
              <a:rPr lang="en-US" i="1" strike="sngStrike" dirty="0" smtClean="0">
                <a:latin typeface="Times New Roman" pitchFamily="18" charset="0"/>
                <a:cs typeface="Times New Roman" pitchFamily="18" charset="0"/>
              </a:rPr>
              <a:t>CINAHL nursing guide.  </a:t>
            </a:r>
            <a:r>
              <a:rPr lang="en-US" strike="sngStrike" dirty="0" smtClean="0">
                <a:latin typeface="Times New Roman" pitchFamily="18" charset="0"/>
                <a:cs typeface="Times New Roman" pitchFamily="18" charset="0"/>
              </a:rPr>
              <a:t>Retrieved from Nursing Reference Center database</a:t>
            </a:r>
            <a:r>
              <a:rPr lang="en-US" strike="sngStrike" dirty="0" smtClean="0"/>
              <a:t>.</a:t>
            </a:r>
          </a:p>
          <a:p>
            <a:pPr>
              <a:spcBef>
                <a:spcPct val="0"/>
              </a:spcBef>
            </a:pPr>
            <a:r>
              <a:rPr lang="en-US" strike="sngStrike" dirty="0" smtClean="0"/>
              <a:t>	</a:t>
            </a:r>
            <a:r>
              <a:rPr lang="en-US" u="sng" strike="sngStrike" dirty="0" smtClean="0">
                <a:hlinkClick r:id="rId3"/>
              </a:rPr>
              <a:t>http://search.ebscohost.com/login.aspx?direct=true&amp;db=nrc&amp;AN=5000010855&amp;site=nrc-live</a:t>
            </a:r>
            <a:r>
              <a:rPr lang="en-US" dirty="0" smtClean="0"/>
              <a:t>	</a:t>
            </a:r>
            <a:endParaRPr lang="en-US" dirty="0" smtClean="0"/>
          </a:p>
          <a:p>
            <a:pPr>
              <a:spcBef>
                <a:spcPct val="0"/>
              </a:spcBef>
            </a:pPr>
            <a:endParaRPr lang="en-US" dirty="0" smtClean="0">
              <a:solidFill>
                <a:schemeClr val="accent1"/>
              </a:solidFill>
            </a:endParaRPr>
          </a:p>
          <a:p>
            <a:pPr>
              <a:spcBef>
                <a:spcPct val="0"/>
              </a:spcBef>
            </a:pPr>
            <a:r>
              <a:rPr lang="en-US" b="1" u="sng" dirty="0" smtClean="0">
                <a:solidFill>
                  <a:schemeClr val="accent1"/>
                </a:solidFill>
              </a:rPr>
              <a:t>Underlined information</a:t>
            </a:r>
            <a:r>
              <a:rPr lang="en-US" b="1" u="sng" baseline="0" dirty="0" smtClean="0">
                <a:solidFill>
                  <a:schemeClr val="accent1"/>
                </a:solidFill>
              </a:rPr>
              <a:t> needs to be cited.</a:t>
            </a:r>
          </a:p>
          <a:p>
            <a:pPr>
              <a:spcBef>
                <a:spcPct val="0"/>
              </a:spcBef>
            </a:pPr>
            <a:r>
              <a:rPr lang="en-US" b="1" u="sng" baseline="0" dirty="0" smtClean="0">
                <a:solidFill>
                  <a:schemeClr val="accent1"/>
                </a:solidFill>
              </a:rPr>
              <a:t>Placement of reference entry not necessary on notes page, unless you want to do it consistently throughout the entire presentation.</a:t>
            </a:r>
            <a:endParaRPr lang="en-US" b="1" u="sng" dirty="0" smtClean="0">
              <a:solidFill>
                <a:schemeClr val="accent1"/>
              </a:solidFill>
            </a:endParaRP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1970031-7769-467C-9AB5-9868A167A34A}" type="slidenum">
              <a:rPr lang="en-US"/>
              <a:pPr fontAlgn="base">
                <a:spcBef>
                  <a:spcPct val="0"/>
                </a:spcBef>
                <a:spcAft>
                  <a:spcPct val="0"/>
                </a:spcAft>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          </a:t>
            </a:r>
            <a:r>
              <a:rPr lang="en-US" dirty="0" smtClean="0">
                <a:latin typeface="Times New Roman" pitchFamily="18" charset="0"/>
                <a:cs typeface="Times New Roman" pitchFamily="18" charset="0"/>
              </a:rPr>
              <a:t>“Most educated and/or acculturated Hispanics accept the Western biomedical of health and healthcare” (Walsh &amp; </a:t>
            </a:r>
            <a:r>
              <a:rPr lang="en-US" dirty="0" err="1" smtClean="0">
                <a:latin typeface="Times New Roman" pitchFamily="18" charset="0"/>
                <a:cs typeface="Times New Roman" pitchFamily="18" charset="0"/>
              </a:rPr>
              <a:t>Schub</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2010, </a:t>
            </a:r>
            <a:r>
              <a:rPr lang="en-US" b="1" u="sng" dirty="0" smtClean="0">
                <a:latin typeface="Times New Roman" pitchFamily="18" charset="0"/>
                <a:cs typeface="Times New Roman" pitchFamily="18" charset="0"/>
              </a:rPr>
              <a:t>p.#</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It is important to recognize that Hispanics not only use Western medicine but also that complementary medicine is widely supported (Walsh, 2010).  New immigrants and lower levels of education play a role in the broader use of complementary alternative medicine.  It is believed, by this group of Hispanics, that disease is caused supernaturally (Walsh &amp; </a:t>
            </a:r>
            <a:r>
              <a:rPr lang="en-US" dirty="0" err="1" smtClean="0">
                <a:latin typeface="Times New Roman" pitchFamily="18" charset="0"/>
                <a:cs typeface="Times New Roman" pitchFamily="18" charset="0"/>
              </a:rPr>
              <a:t>Schub</a:t>
            </a:r>
            <a:r>
              <a:rPr lang="en-US" dirty="0" smtClean="0">
                <a:latin typeface="Times New Roman" pitchFamily="18" charset="0"/>
                <a:cs typeface="Times New Roman" pitchFamily="18" charset="0"/>
              </a:rPr>
              <a:t>, 2010).  </a:t>
            </a:r>
            <a:endParaRPr lang="en-US" dirty="0" smtClean="0">
              <a:latin typeface="Times New Roman" pitchFamily="18" charset="0"/>
              <a:cs typeface="Times New Roman" pitchFamily="18" charset="0"/>
            </a:endParaRPr>
          </a:p>
          <a:p>
            <a:pPr>
              <a:spcBef>
                <a:spcPct val="0"/>
              </a:spcBef>
            </a:pPr>
            <a:endParaRPr lang="en-US" dirty="0" smtClean="0">
              <a:latin typeface="Times New Roman" pitchFamily="18" charset="0"/>
              <a:cs typeface="Times New Roman" pitchFamily="18" charset="0"/>
            </a:endParaRPr>
          </a:p>
          <a:p>
            <a:pPr>
              <a:spcBef>
                <a:spcPct val="0"/>
              </a:spcBef>
            </a:pPr>
            <a:r>
              <a:rPr lang="en-US" b="1" u="sng" dirty="0" smtClean="0">
                <a:latin typeface="Times New Roman" pitchFamily="18" charset="0"/>
                <a:cs typeface="Times New Roman" pitchFamily="18" charset="0"/>
              </a:rPr>
              <a:t>The</a:t>
            </a:r>
            <a:r>
              <a:rPr lang="en-US" b="1" u="sng" baseline="0" dirty="0" smtClean="0">
                <a:latin typeface="Times New Roman" pitchFamily="18" charset="0"/>
                <a:cs typeface="Times New Roman" pitchFamily="18" charset="0"/>
              </a:rPr>
              <a:t> slide alludes to a discussion about mental illness stigma…that would have been interesting information to elaborate on in your notes.</a:t>
            </a:r>
            <a:endParaRPr lang="en-US" b="1" u="sng" dirty="0" smtClean="0">
              <a:latin typeface="Times New Roman" pitchFamily="18" charset="0"/>
              <a:cs typeface="Times New Roman" pitchFamily="18" charset="0"/>
            </a:endParaRPr>
          </a:p>
          <a:p>
            <a:pPr>
              <a:spcBef>
                <a:spcPct val="0"/>
              </a:spcBef>
            </a:pPr>
            <a:endParaRPr lang="en-US" dirty="0" smtClean="0">
              <a:latin typeface="Times New Roman" pitchFamily="18" charset="0"/>
              <a:cs typeface="Times New Roman" pitchFamily="18" charset="0"/>
            </a:endParaRPr>
          </a:p>
          <a:p>
            <a:pPr>
              <a:spcBef>
                <a:spcPct val="0"/>
              </a:spcBef>
            </a:pPr>
            <a:r>
              <a:rPr lang="en-US" strike="sngStrike" dirty="0" smtClean="0">
                <a:latin typeface="Times New Roman" pitchFamily="18" charset="0"/>
                <a:cs typeface="Times New Roman" pitchFamily="18" charset="0"/>
              </a:rPr>
              <a:t>Walsh, K. (2010). Hispanic American patients: Use of complementary and alternative medicine: Providing culturally    	competent care. </a:t>
            </a:r>
            <a:r>
              <a:rPr lang="en-US" i="1" strike="sngStrike" dirty="0" smtClean="0">
                <a:latin typeface="Times New Roman" pitchFamily="18" charset="0"/>
                <a:cs typeface="Times New Roman" pitchFamily="18" charset="0"/>
              </a:rPr>
              <a:t>CINAHL nursing guide.  </a:t>
            </a:r>
            <a:r>
              <a:rPr lang="en-US" strike="sngStrike" dirty="0" smtClean="0">
                <a:latin typeface="Times New Roman" pitchFamily="18" charset="0"/>
                <a:cs typeface="Times New Roman" pitchFamily="18" charset="0"/>
              </a:rPr>
              <a:t>Retrieved from Nursing Reference Center database.  </a:t>
            </a:r>
          </a:p>
          <a:p>
            <a:pPr>
              <a:spcBef>
                <a:spcPct val="0"/>
              </a:spcBef>
            </a:pPr>
            <a:r>
              <a:rPr lang="en-US" strike="sngStrike" dirty="0" smtClean="0">
                <a:latin typeface="Times New Roman" pitchFamily="18" charset="0"/>
                <a:cs typeface="Times New Roman" pitchFamily="18" charset="0"/>
              </a:rPr>
              <a:t>	</a:t>
            </a:r>
            <a:r>
              <a:rPr lang="en-US" u="sng" strike="sngStrike" dirty="0" smtClean="0">
                <a:latin typeface="Times New Roman" pitchFamily="18" charset="0"/>
                <a:cs typeface="Times New Roman" pitchFamily="18" charset="0"/>
                <a:hlinkClick r:id="rId3"/>
              </a:rPr>
              <a:t>http://search.ebscohost.com/login.aspx?direct=true&amp;db=nrc&amp;AN=5000010855&amp;site=nrc-live</a:t>
            </a:r>
            <a:r>
              <a:rPr lang="en-US" u="sng" strike="sngStrike" dirty="0" smtClean="0">
                <a:latin typeface="Times New Roman" pitchFamily="18" charset="0"/>
                <a:cs typeface="Times New Roman" pitchFamily="18" charset="0"/>
              </a:rPr>
              <a:t>.</a:t>
            </a:r>
            <a:endParaRPr lang="en-US" strike="sngStrike" dirty="0" smtClean="0">
              <a:latin typeface="Times New Roman" pitchFamily="18" charset="0"/>
              <a:cs typeface="Times New Roman" pitchFamily="18" charset="0"/>
            </a:endParaRPr>
          </a:p>
          <a:p>
            <a:pPr>
              <a:spcBef>
                <a:spcPct val="0"/>
              </a:spcBef>
            </a:pPr>
            <a:endParaRPr lang="en-US" strike="sngStrike" dirty="0" smtClean="0">
              <a:latin typeface="Times New Roman" pitchFamily="18" charset="0"/>
              <a:cs typeface="Times New Roman" pitchFamily="18" charset="0"/>
            </a:endParaRPr>
          </a:p>
          <a:p>
            <a:pPr>
              <a:spcBef>
                <a:spcPct val="0"/>
              </a:spcBef>
            </a:pPr>
            <a:r>
              <a:rPr lang="en-US" strike="sngStrike" dirty="0" smtClean="0">
                <a:latin typeface="Times New Roman" pitchFamily="18" charset="0"/>
                <a:cs typeface="Times New Roman" pitchFamily="18" charset="0"/>
              </a:rPr>
              <a:t>Walsh, K., &amp; </a:t>
            </a:r>
            <a:r>
              <a:rPr lang="en-US" strike="sngStrike" dirty="0" err="1" smtClean="0">
                <a:latin typeface="Times New Roman" pitchFamily="18" charset="0"/>
                <a:cs typeface="Times New Roman" pitchFamily="18" charset="0"/>
              </a:rPr>
              <a:t>Schub</a:t>
            </a:r>
            <a:r>
              <a:rPr lang="en-US" strike="sngStrike" dirty="0" smtClean="0">
                <a:latin typeface="Times New Roman" pitchFamily="18" charset="0"/>
                <a:cs typeface="Times New Roman" pitchFamily="18" charset="0"/>
              </a:rPr>
              <a:t>, T. (2010). Hispanic American patients: Providing culturally competent care.  </a:t>
            </a:r>
            <a:r>
              <a:rPr lang="en-US" i="1" strike="sngStrike" dirty="0" smtClean="0">
                <a:latin typeface="Times New Roman" pitchFamily="18" charset="0"/>
                <a:cs typeface="Times New Roman" pitchFamily="18" charset="0"/>
              </a:rPr>
              <a:t>CINAHL nursing 	guide.  </a:t>
            </a:r>
            <a:r>
              <a:rPr lang="en-US" strike="sngStrike" dirty="0" smtClean="0">
                <a:latin typeface="Times New Roman" pitchFamily="18" charset="0"/>
                <a:cs typeface="Times New Roman" pitchFamily="18" charset="0"/>
              </a:rPr>
              <a:t>Retrieved from Nursing Reference Center database.</a:t>
            </a:r>
          </a:p>
          <a:p>
            <a:pPr>
              <a:spcBef>
                <a:spcPct val="0"/>
              </a:spcBef>
            </a:pPr>
            <a:r>
              <a:rPr lang="en-US" strike="sngStrike" dirty="0" smtClean="0">
                <a:latin typeface="Times New Roman" pitchFamily="18" charset="0"/>
                <a:cs typeface="Times New Roman" pitchFamily="18" charset="0"/>
              </a:rPr>
              <a:t>	</a:t>
            </a:r>
            <a:r>
              <a:rPr lang="en-US" u="sng" strike="sngStrike" dirty="0" smtClean="0">
                <a:latin typeface="Times New Roman" pitchFamily="18" charset="0"/>
                <a:cs typeface="Times New Roman" pitchFamily="18" charset="0"/>
                <a:hlinkClick r:id="rId4"/>
              </a:rPr>
              <a:t>http://search.ebscohost.com/login.aspx?direct=true&amp;db=nrc&amp;AN=5000009486&amp;site=nrc-live</a:t>
            </a:r>
            <a:r>
              <a:rPr lang="en-US" u="sng" strike="sngStrike" dirty="0" smtClean="0">
                <a:latin typeface="Times New Roman" pitchFamily="18" charset="0"/>
                <a:cs typeface="Times New Roman" pitchFamily="18" charset="0"/>
              </a:rPr>
              <a:t>.</a:t>
            </a:r>
            <a:endParaRPr lang="en-US" strike="sngStrike" dirty="0" smtClean="0">
              <a:latin typeface="Times New Roman" pitchFamily="18" charset="0"/>
              <a:cs typeface="Times New Roman" pitchFamily="18" charset="0"/>
            </a:endParaRPr>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4BF7C25-EC70-4173-B8F2-BD96B12D095F}" type="slidenum">
              <a:rPr lang="en-US"/>
              <a:pPr fontAlgn="base">
                <a:spcBef>
                  <a:spcPct val="0"/>
                </a:spcBef>
                <a:spcAft>
                  <a:spcPct val="0"/>
                </a:spcAft>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noTextEdi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u="sng" dirty="0" smtClean="0">
                <a:latin typeface="Times New Roman" pitchFamily="18" charset="0"/>
                <a:cs typeface="Times New Roman" pitchFamily="18" charset="0"/>
              </a:rPr>
              <a:t>          For the more traditional Hispanics, diseases are believed to be a result of body imbalances.  Hispanics have what is known as the </a:t>
            </a:r>
            <a:r>
              <a:rPr lang="en-US" b="1" u="sng" dirty="0" err="1" smtClean="0">
                <a:latin typeface="Times New Roman" pitchFamily="18" charset="0"/>
                <a:cs typeface="Times New Roman" pitchFamily="18" charset="0"/>
              </a:rPr>
              <a:t>humoral</a:t>
            </a:r>
            <a:r>
              <a:rPr lang="en-US" b="1" u="sng" dirty="0" smtClean="0">
                <a:latin typeface="Times New Roman" pitchFamily="18" charset="0"/>
                <a:cs typeface="Times New Roman" pitchFamily="18" charset="0"/>
              </a:rPr>
              <a:t> theory of medicine</a:t>
            </a:r>
            <a:r>
              <a:rPr lang="en-US" dirty="0" smtClean="0">
                <a:latin typeface="Times New Roman" pitchFamily="18" charset="0"/>
                <a:cs typeface="Times New Roman" pitchFamily="18" charset="0"/>
              </a:rPr>
              <a:t>.  There are four basic substances known as humors.  According to Walsh </a:t>
            </a:r>
            <a:r>
              <a:rPr lang="en-US" b="1" u="sng" dirty="0" smtClean="0">
                <a:latin typeface="Times New Roman" pitchFamily="18" charset="0"/>
                <a:cs typeface="Times New Roman" pitchFamily="18" charset="0"/>
              </a:rPr>
              <a:t>&amp;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Schub</a:t>
            </a:r>
            <a:r>
              <a:rPr lang="en-US" dirty="0" smtClean="0">
                <a:latin typeface="Times New Roman" pitchFamily="18" charset="0"/>
                <a:cs typeface="Times New Roman" pitchFamily="18" charset="0"/>
              </a:rPr>
              <a:t> </a:t>
            </a:r>
            <a:r>
              <a:rPr lang="en-US" b="1" u="sng" dirty="0" smtClean="0">
                <a:latin typeface="Times New Roman" pitchFamily="18" charset="0"/>
                <a:cs typeface="Times New Roman" pitchFamily="18" charset="0"/>
              </a:rPr>
              <a:t>(2010</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descriptions of ‘hot’ and ‘cold’ do not necessarily refer to the temperature but to the symbolic properties of the disease, and conversely, to the properties of the materials used to treat the disease (e.g., diarrhea is classified as ‘hot’ and must be treated with chilled medicines and food) </a:t>
            </a:r>
            <a:r>
              <a:rPr lang="en-US" strike="sngStrike" dirty="0" smtClean="0">
                <a:latin typeface="Times New Roman" pitchFamily="18" charset="0"/>
                <a:cs typeface="Times New Roman" pitchFamily="18" charset="0"/>
              </a:rPr>
              <a:t>(2010</a:t>
            </a:r>
            <a:r>
              <a:rPr lang="en-US" dirty="0" smtClean="0">
                <a:latin typeface="Times New Roman" pitchFamily="18" charset="0"/>
                <a:cs typeface="Times New Roman" pitchFamily="18" charset="0"/>
              </a:rPr>
              <a:t>).</a:t>
            </a:r>
          </a:p>
          <a:p>
            <a:pPr>
              <a:spcBef>
                <a:spcPct val="0"/>
              </a:spcBef>
            </a:pPr>
            <a:endParaRPr lang="en-US" dirty="0" smtClean="0">
              <a:latin typeface="Times New Roman" pitchFamily="18" charset="0"/>
              <a:cs typeface="Times New Roman" pitchFamily="18" charset="0"/>
            </a:endParaRPr>
          </a:p>
          <a:p>
            <a:pPr>
              <a:spcBef>
                <a:spcPct val="0"/>
              </a:spcBef>
            </a:pPr>
            <a:r>
              <a:rPr lang="en-US" b="1" u="sng" dirty="0" smtClean="0">
                <a:latin typeface="Times New Roman" pitchFamily="18" charset="0"/>
                <a:cs typeface="Times New Roman" pitchFamily="18" charset="0"/>
              </a:rPr>
              <a:t>Citation needed for underlined information.</a:t>
            </a:r>
          </a:p>
          <a:p>
            <a:pPr>
              <a:spcBef>
                <a:spcPct val="0"/>
              </a:spcBef>
            </a:pPr>
            <a:r>
              <a:rPr lang="en-US" b="1" u="sng" dirty="0" smtClean="0">
                <a:latin typeface="Times New Roman" pitchFamily="18" charset="0"/>
                <a:cs typeface="Times New Roman" pitchFamily="18" charset="0"/>
              </a:rPr>
              <a:t>The publication date is better placed after</a:t>
            </a:r>
            <a:r>
              <a:rPr lang="en-US" b="1" u="sng" baseline="0" dirty="0" smtClean="0">
                <a:latin typeface="Times New Roman" pitchFamily="18" charset="0"/>
                <a:cs typeface="Times New Roman" pitchFamily="18" charset="0"/>
              </a:rPr>
              <a:t> the authors; names. Having two parentheses together is not good form.</a:t>
            </a:r>
            <a:endParaRPr lang="en-US" b="1" u="sng" dirty="0" smtClean="0">
              <a:latin typeface="Times New Roman" pitchFamily="18" charset="0"/>
              <a:cs typeface="Times New Roman" pitchFamily="18" charset="0"/>
            </a:endParaRPr>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3A36835-3C8F-48FA-AB59-B68830AAD34B}" type="slidenum">
              <a:rPr lang="en-US"/>
              <a:pPr fontAlgn="base">
                <a:spcBef>
                  <a:spcPct val="0"/>
                </a:spcBef>
                <a:spcAft>
                  <a:spcPct val="0"/>
                </a:spcAft>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          </a:t>
            </a:r>
            <a:r>
              <a:rPr lang="en-US" b="1" u="sng" strike="sngStrike" dirty="0" smtClean="0">
                <a:latin typeface="Times New Roman" pitchFamily="18" charset="0"/>
                <a:cs typeface="Times New Roman" pitchFamily="18" charset="0"/>
              </a:rPr>
              <a:t>Information taken from Walsh &amp; </a:t>
            </a:r>
            <a:r>
              <a:rPr lang="en-US" b="1" u="sng" strike="sngStrike" dirty="0" err="1" smtClean="0">
                <a:latin typeface="Times New Roman" pitchFamily="18" charset="0"/>
                <a:cs typeface="Times New Roman" pitchFamily="18" charset="0"/>
              </a:rPr>
              <a:t>Schub</a:t>
            </a:r>
            <a:r>
              <a:rPr lang="en-US" b="1" u="sng" strike="sngStrike" dirty="0" smtClean="0">
                <a:latin typeface="Times New Roman" pitchFamily="18" charset="0"/>
                <a:cs typeface="Times New Roman" pitchFamily="18" charset="0"/>
              </a:rPr>
              <a:t>, (2010</a:t>
            </a:r>
            <a:r>
              <a:rPr lang="en-US" b="1" u="sng" strike="sngStrike" dirty="0" smtClean="0">
                <a:latin typeface="Times New Roman" pitchFamily="18" charset="0"/>
                <a:cs typeface="Times New Roman" pitchFamily="18" charset="0"/>
              </a:rPr>
              <a:t>).</a:t>
            </a:r>
          </a:p>
          <a:p>
            <a:pPr>
              <a:spcBef>
                <a:spcPct val="0"/>
              </a:spcBef>
            </a:pPr>
            <a:endParaRPr lang="en-US" b="1" u="sng" strike="sngStrike" dirty="0" smtClean="0">
              <a:latin typeface="Times New Roman" pitchFamily="18" charset="0"/>
              <a:cs typeface="Times New Roman" pitchFamily="18" charset="0"/>
            </a:endParaRPr>
          </a:p>
          <a:p>
            <a:pPr>
              <a:spcBef>
                <a:spcPct val="0"/>
              </a:spcBef>
            </a:pPr>
            <a:r>
              <a:rPr lang="en-US" b="1" u="sng" strike="noStrike" dirty="0" smtClean="0">
                <a:latin typeface="Times New Roman" pitchFamily="18" charset="0"/>
                <a:cs typeface="Times New Roman" pitchFamily="18" charset="0"/>
              </a:rPr>
              <a:t>The</a:t>
            </a:r>
            <a:r>
              <a:rPr lang="en-US" b="1" u="sng" strike="noStrike" baseline="0" dirty="0" smtClean="0">
                <a:latin typeface="Times New Roman" pitchFamily="18" charset="0"/>
                <a:cs typeface="Times New Roman" pitchFamily="18" charset="0"/>
              </a:rPr>
              <a:t> notes pages are to provide the speaker/presenter with additional information he or she uses to supplement the slide. If you don’t have anything to add to what is presented on the slide, you can leave the notes page blank.</a:t>
            </a:r>
            <a:endParaRPr lang="en-US" b="1" u="sng" strike="noStrike" dirty="0" smtClean="0">
              <a:latin typeface="Times New Roman" pitchFamily="18" charset="0"/>
              <a:cs typeface="Times New Roman" pitchFamily="18" charset="0"/>
            </a:endParaRPr>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B31B628-CE32-4F45-944A-4FC4A3485C57}" type="slidenum">
              <a:rPr lang="en-US"/>
              <a:pPr fontAlgn="base">
                <a:spcBef>
                  <a:spcPct val="0"/>
                </a:spcBef>
                <a:spcAft>
                  <a:spcPct val="0"/>
                </a:spcAft>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latin typeface="Times New Roman" pitchFamily="18" charset="0"/>
                <a:cs typeface="Times New Roman" pitchFamily="18" charset="0"/>
              </a:rPr>
              <a:t>          </a:t>
            </a:r>
            <a:r>
              <a:rPr lang="en-US" b="1" u="sng" dirty="0" smtClean="0">
                <a:latin typeface="Times New Roman" pitchFamily="18" charset="0"/>
                <a:cs typeface="Times New Roman" pitchFamily="18" charset="0"/>
              </a:rPr>
              <a:t>Personal hygiene for men and women is private and modest.  This is a strong cultural value among Hispanic people.  Regarding pregnancy, the mother is not to bathe for two weeks after childbirth at which time a ritual bath takes place marking the end of pregnancy.  Postpartum mothers are prohibited from washing ones hair for 40 days following childbirth</a:t>
            </a:r>
            <a:r>
              <a:rPr lang="en-US" dirty="0" smtClean="0">
                <a:latin typeface="Times New Roman" pitchFamily="18" charset="0"/>
                <a:cs typeface="Times New Roman" pitchFamily="18" charset="0"/>
              </a:rPr>
              <a:t>.  It is believed that “exposure to varying temperatures may cause </a:t>
            </a:r>
            <a:r>
              <a:rPr lang="en-US" dirty="0" err="1" smtClean="0">
                <a:latin typeface="Times New Roman" pitchFamily="18" charset="0"/>
                <a:cs typeface="Times New Roman" pitchFamily="18" charset="0"/>
              </a:rPr>
              <a:t>humoral</a:t>
            </a:r>
            <a:r>
              <a:rPr lang="en-US" dirty="0" smtClean="0">
                <a:latin typeface="Times New Roman" pitchFamily="18" charset="0"/>
                <a:cs typeface="Times New Roman" pitchFamily="18" charset="0"/>
              </a:rPr>
              <a:t> imbalance” (Walsh, </a:t>
            </a:r>
            <a:r>
              <a:rPr lang="en-US" dirty="0" smtClean="0">
                <a:latin typeface="Times New Roman" pitchFamily="18" charset="0"/>
                <a:cs typeface="Times New Roman" pitchFamily="18" charset="0"/>
              </a:rPr>
              <a:t>2010, </a:t>
            </a:r>
            <a:r>
              <a:rPr lang="en-US" b="1" u="sng" dirty="0" smtClean="0">
                <a:latin typeface="Times New Roman" pitchFamily="18" charset="0"/>
                <a:cs typeface="Times New Roman" pitchFamily="18" charset="0"/>
              </a:rPr>
              <a:t>p. #).</a:t>
            </a:r>
          </a:p>
          <a:p>
            <a:pPr>
              <a:spcBef>
                <a:spcPct val="0"/>
              </a:spcBef>
            </a:pPr>
            <a:endParaRPr lang="en-US" b="1" u="sng" dirty="0" smtClean="0">
              <a:latin typeface="Times New Roman" pitchFamily="18" charset="0"/>
              <a:cs typeface="Times New Roman" pitchFamily="18" charset="0"/>
            </a:endParaRPr>
          </a:p>
          <a:p>
            <a:pPr>
              <a:spcBef>
                <a:spcPct val="0"/>
              </a:spcBef>
            </a:pPr>
            <a:r>
              <a:rPr lang="en-US" b="1" u="sng" dirty="0" smtClean="0">
                <a:latin typeface="Times New Roman" pitchFamily="18" charset="0"/>
                <a:cs typeface="Times New Roman" pitchFamily="18" charset="0"/>
              </a:rPr>
              <a:t>Citation needed for</a:t>
            </a:r>
            <a:r>
              <a:rPr lang="en-US" b="1" u="sng" baseline="0" dirty="0" smtClean="0">
                <a:latin typeface="Times New Roman" pitchFamily="18" charset="0"/>
                <a:cs typeface="Times New Roman" pitchFamily="18" charset="0"/>
              </a:rPr>
              <a:t> underlined information.</a:t>
            </a:r>
          </a:p>
          <a:p>
            <a:pPr>
              <a:spcBef>
                <a:spcPct val="0"/>
              </a:spcBef>
            </a:pPr>
            <a:r>
              <a:rPr lang="en-US" b="1" u="sng" baseline="0" dirty="0" smtClean="0">
                <a:latin typeface="Times New Roman" pitchFamily="18" charset="0"/>
                <a:cs typeface="Times New Roman" pitchFamily="18" charset="0"/>
              </a:rPr>
              <a:t>When you have a direct quote, you need to include the page number with the citation.</a:t>
            </a:r>
          </a:p>
          <a:p>
            <a:pPr>
              <a:spcBef>
                <a:spcPct val="0"/>
              </a:spcBef>
            </a:pPr>
            <a:endParaRPr lang="en-US" b="1" u="sng" baseline="0" dirty="0" smtClean="0">
              <a:latin typeface="Times New Roman" pitchFamily="18" charset="0"/>
              <a:cs typeface="Times New Roman" pitchFamily="18" charset="0"/>
            </a:endParaRPr>
          </a:p>
          <a:p>
            <a:pPr>
              <a:spcBef>
                <a:spcPct val="0"/>
              </a:spcBef>
            </a:pPr>
            <a:r>
              <a:rPr lang="en-US" b="1" u="sng" baseline="0" dirty="0" smtClean="0">
                <a:latin typeface="Times New Roman" pitchFamily="18" charset="0"/>
                <a:cs typeface="Times New Roman" pitchFamily="18" charset="0"/>
              </a:rPr>
              <a:t>This was interesting information!</a:t>
            </a:r>
            <a:endParaRPr lang="en-US" b="1" u="sng" dirty="0" smtClean="0">
              <a:latin typeface="Times New Roman" pitchFamily="18" charset="0"/>
              <a:cs typeface="Times New Roman" pitchFamily="18" charset="0"/>
            </a:endParaRPr>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7269BEE-2715-400D-9ECF-1938FF0DB4B7}" type="slidenum">
              <a:rPr lang="en-US"/>
              <a:pPr fontAlgn="base">
                <a:spcBef>
                  <a:spcPct val="0"/>
                </a:spcBef>
                <a:spcAft>
                  <a:spcPct val="0"/>
                </a:spcAft>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audio" Target="../media/audio2.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2.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3.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4.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5.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6.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7.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8.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9.wav"/></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audio" Target="../media/audio10.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
          <p:cNvGrpSpPr>
            <a:grpSpLocks/>
          </p:cNvGrpSpPr>
          <p:nvPr/>
        </p:nvGrpSpPr>
        <p:grpSpPr bwMode="auto">
          <a:xfrm>
            <a:off x="-3175" y="4953000"/>
            <a:ext cx="9147175" cy="1911350"/>
            <a:chOff x="-3765" y="4832896"/>
            <a:chExt cx="9147765" cy="2032192"/>
          </a:xfrm>
        </p:grpSpPr>
        <p:sp>
          <p:nvSpPr>
            <p:cNvPr id="6" name="Freeform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7" name="Freeform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8"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607D7AFB-A993-4B8D-AC2E-359BE1D9C9CA}" type="datetimeFigureOut">
              <a:rPr lang="en-US"/>
              <a:pPr>
                <a:defRPr/>
              </a:pPr>
              <a:t>10/25/2010</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smtClean="0">
                <a:solidFill>
                  <a:srgbClr val="FFFFFF"/>
                </a:solidFill>
              </a:defRPr>
            </a:lvl1pPr>
            <a:extLst/>
          </a:lstStyle>
          <a:p>
            <a:pPr>
              <a:defRPr/>
            </a:pPr>
            <a:fld id="{DCD52B6D-3A16-4FE2-90A5-568400E0BCBD}" type="slidenum">
              <a:rPr lang="en-US"/>
              <a:pPr>
                <a:defRPr/>
              </a:pPr>
              <a:t>‹#›</a:t>
            </a:fld>
            <a:endParaRPr lang="en-US"/>
          </a:p>
        </p:txBody>
      </p:sp>
    </p:spTree>
  </p:cSld>
  <p:clrMapOvr>
    <a:masterClrMapping/>
  </p:clrMapOvr>
  <p:transition>
    <p:dissolve/>
    <p:sndAc>
      <p:stSnd>
        <p:snd r:embed="rId1" name="arrow.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D032687E-46FF-41ED-9FEA-60192341044B}" type="datetimeFigureOut">
              <a:rPr lang="en-US"/>
              <a:pPr>
                <a:defRPr/>
              </a:pPr>
              <a:t>10/25/2010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D7C738E-BD7A-4741-A8A1-B91D631C3D1E}" type="slidenum">
              <a:rPr lang="en-US"/>
              <a:pPr>
                <a:defRPr/>
              </a:pPr>
              <a:t>‹#›</a:t>
            </a:fld>
            <a:endParaRPr lang="en-US"/>
          </a:p>
        </p:txBody>
      </p:sp>
    </p:spTree>
  </p:cSld>
  <p:clrMapOvr>
    <a:masterClrMapping/>
  </p:clrMapOvr>
  <p:transition>
    <p:dissolve/>
    <p:sndAc>
      <p:stSnd>
        <p:snd r:embed="rId1" name="arrow.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9E3E6D43-4AFA-4693-B739-A1F14733D6DE}" type="datetimeFigureOut">
              <a:rPr lang="en-US"/>
              <a:pPr>
                <a:defRPr/>
              </a:pPr>
              <a:t>10/25/2010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ECB16AC-8DCE-4C54-93C8-8E396C0C4F26}" type="slidenum">
              <a:rPr lang="en-US"/>
              <a:pPr>
                <a:defRPr/>
              </a:pPr>
              <a:t>‹#›</a:t>
            </a:fld>
            <a:endParaRPr lang="en-US"/>
          </a:p>
        </p:txBody>
      </p:sp>
    </p:spTree>
  </p:cSld>
  <p:clrMapOvr>
    <a:masterClrMapping/>
  </p:clrMapOvr>
  <p:transition>
    <p:dissolve/>
    <p:sndAc>
      <p:stSnd>
        <p:snd r:embed="rId1" name="arrow.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E091ECE3-7C0B-4C01-A763-5AB15AB4822A}" type="datetimeFigureOut">
              <a:rPr lang="en-US"/>
              <a:pPr>
                <a:defRPr/>
              </a:pPr>
              <a:t>10/25/2010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A4488BC1-4400-46A8-A5D6-D67EDD79BDE0}" type="slidenum">
              <a:rPr lang="en-US"/>
              <a:pPr>
                <a:defRPr/>
              </a:pPr>
              <a:t>‹#›</a:t>
            </a:fld>
            <a:endParaRPr lang="en-US"/>
          </a:p>
        </p:txBody>
      </p:sp>
    </p:spTree>
  </p:cSld>
  <p:clrMapOvr>
    <a:masterClrMapping/>
  </p:clrMapOvr>
  <p:transition>
    <p:dissolve/>
    <p:sndAc>
      <p:stSnd>
        <p:snd r:embed="rId1" name="arrow.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6"/>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7"/>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25D44C1D-B735-4988-A6C0-0C85A4E3486F}" type="datetimeFigureOut">
              <a:rPr lang="en-US"/>
              <a:pPr>
                <a:defRPr/>
              </a:pPr>
              <a:t>10/25/2010</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DFA3861C-A8E2-4E5A-9C1A-EA8FB368E6E4}" type="slidenum">
              <a:rPr lang="en-US"/>
              <a:pPr>
                <a:defRPr/>
              </a:pPr>
              <a:t>‹#›</a:t>
            </a:fld>
            <a:endParaRPr lang="en-US"/>
          </a:p>
        </p:txBody>
      </p:sp>
    </p:spTree>
  </p:cSld>
  <p:clrMapOvr>
    <a:masterClrMapping/>
  </p:clrMapOvr>
  <p:transition>
    <p:dissolve/>
    <p:sndAc>
      <p:stSnd>
        <p:snd r:embed="rId1" name="arrow.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9"/>
          <p:cNvSpPr>
            <a:spLocks noGrp="1"/>
          </p:cNvSpPr>
          <p:nvPr>
            <p:ph type="dt" sz="half" idx="10"/>
          </p:nvPr>
        </p:nvSpPr>
        <p:spPr/>
        <p:txBody>
          <a:bodyPr/>
          <a:lstStyle>
            <a:lvl1pPr>
              <a:defRPr/>
            </a:lvl1pPr>
          </a:lstStyle>
          <a:p>
            <a:pPr>
              <a:defRPr/>
            </a:pPr>
            <a:fld id="{D2EC13EE-7955-4299-B1F4-026CD5A5F39F}" type="datetimeFigureOut">
              <a:rPr lang="en-US"/>
              <a:pPr>
                <a:defRPr/>
              </a:pPr>
              <a:t>10/25/2010</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A61B2CD4-CA0A-4A45-A880-ECFFFA9FEA00}" type="slidenum">
              <a:rPr lang="en-US"/>
              <a:pPr>
                <a:defRPr/>
              </a:pPr>
              <a:t>‹#›</a:t>
            </a:fld>
            <a:endParaRPr lang="en-US"/>
          </a:p>
        </p:txBody>
      </p:sp>
    </p:spTree>
  </p:cSld>
  <p:clrMapOvr>
    <a:masterClrMapping/>
  </p:clrMapOvr>
  <p:transition>
    <p:dissolve/>
    <p:sndAc>
      <p:stSnd>
        <p:snd r:embed="rId1" name="arrow.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6DA9259A-892C-4D64-89D1-96026A0AF898}" type="datetimeFigureOut">
              <a:rPr lang="en-US"/>
              <a:pPr>
                <a:defRPr/>
              </a:pPr>
              <a:t>10/25/2010</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EFEF0044-3E9F-4689-87F4-C3C3CF87709D}" type="slidenum">
              <a:rPr lang="en-US"/>
              <a:pPr>
                <a:defRPr/>
              </a:pPr>
              <a:t>‹#›</a:t>
            </a:fld>
            <a:endParaRPr lang="en-US"/>
          </a:p>
        </p:txBody>
      </p:sp>
    </p:spTree>
  </p:cSld>
  <p:clrMapOvr>
    <a:masterClrMapping/>
  </p:clrMapOvr>
  <p:transition>
    <p:dissolve/>
    <p:sndAc>
      <p:stSnd>
        <p:snd r:embed="rId1" name="arrow.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A33F6D3B-BC3F-4834-A8D7-65C076870308}" type="datetimeFigureOut">
              <a:rPr lang="en-US"/>
              <a:pPr>
                <a:defRPr/>
              </a:pPr>
              <a:t>10/25/2010</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85E8B0C7-FA63-4300-BF63-DFFA389EF36C}" type="slidenum">
              <a:rPr lang="en-US"/>
              <a:pPr>
                <a:defRPr/>
              </a:pPr>
              <a:t>‹#›</a:t>
            </a:fld>
            <a:endParaRPr lang="en-US"/>
          </a:p>
        </p:txBody>
      </p:sp>
    </p:spTree>
  </p:cSld>
  <p:clrMapOvr>
    <a:masterClrMapping/>
  </p:clrMapOvr>
  <p:transition>
    <p:dissolve/>
    <p:sndAc>
      <p:stSnd>
        <p:snd r:embed="rId1" name="arrow.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1823BCAA-66F5-4D29-A970-69A6F43B3F93}" type="datetimeFigureOut">
              <a:rPr lang="en-US"/>
              <a:pPr>
                <a:defRPr/>
              </a:pPr>
              <a:t>10/25/2010</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D9C3A181-E204-4CCB-B5EA-373C014D561C}" type="slidenum">
              <a:rPr lang="en-US"/>
              <a:pPr>
                <a:defRPr/>
              </a:pPr>
              <a:t>‹#›</a:t>
            </a:fld>
            <a:endParaRPr lang="en-US"/>
          </a:p>
        </p:txBody>
      </p:sp>
    </p:spTree>
  </p:cSld>
  <p:clrMapOvr>
    <a:masterClrMapping/>
  </p:clrMapOvr>
  <p:transition>
    <p:dissolve/>
    <p:sndAc>
      <p:stSnd>
        <p:snd r:embed="rId1" name="arrow.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D4F135DA-3C24-433A-B320-26187EAD285E}" type="datetimeFigureOut">
              <a:rPr lang="en-US"/>
              <a:pPr>
                <a:defRPr/>
              </a:pPr>
              <a:t>10/25/2010</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80303B5D-3A93-4B44-954A-14D63CD56C31}" type="slidenum">
              <a:rPr lang="en-US"/>
              <a:pPr>
                <a:defRPr/>
              </a:pPr>
              <a:t>‹#›</a:t>
            </a:fld>
            <a:endParaRPr lang="en-US"/>
          </a:p>
        </p:txBody>
      </p:sp>
    </p:spTree>
  </p:cSld>
  <p:clrMapOvr>
    <a:masterClrMapping/>
  </p:clrMapOvr>
  <p:transition>
    <p:dissolve/>
    <p:sndAc>
      <p:stSnd>
        <p:snd r:embed="rId1" name="arrow.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Freeform 7"/>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6" name="Freeform 8"/>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7" name="Right Triangle 9"/>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36A20192-0B68-428F-BC41-4C8C1DD830F9}" type="datetimeFigureOut">
              <a:rPr lang="en-US"/>
              <a:pPr>
                <a:defRPr/>
              </a:pPr>
              <a:t>10/25/2010</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smtClean="0">
                <a:solidFill>
                  <a:schemeClr val="tx1"/>
                </a:solidFill>
              </a:defRPr>
            </a:lvl1pPr>
            <a:extLst/>
          </a:lstStyle>
          <a:p>
            <a:pPr>
              <a:defRPr/>
            </a:pPr>
            <a:fld id="{C3697A61-548E-47C6-B7CA-8403C6623B74}" type="slidenum">
              <a:rPr lang="en-US"/>
              <a:pPr>
                <a:defRPr/>
              </a:pPr>
              <a:t>‹#›</a:t>
            </a:fld>
            <a:endParaRPr lang="en-US"/>
          </a:p>
        </p:txBody>
      </p:sp>
    </p:spTree>
  </p:cSld>
  <p:clrMapOvr>
    <a:masterClrMapping/>
  </p:clrMapOvr>
  <p:transition>
    <p:dissolve/>
    <p:sndAc>
      <p:stSnd>
        <p:snd r:embed="rId1" name="arrow.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defRPr>
            </a:lvl1pPr>
            <a:extLst/>
          </a:lstStyle>
          <a:p>
            <a:pPr>
              <a:defRPr/>
            </a:pPr>
            <a:fld id="{488F1FEE-4CC9-4706-B1D5-E4A7BE9E7ACB}" type="datetimeFigureOut">
              <a:rPr lang="en-US"/>
              <a:pPr>
                <a:defRPr/>
              </a:pPr>
              <a:t>10/25/2010</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smtClean="0">
                <a:solidFill>
                  <a:schemeClr val="tx1"/>
                </a:solidFill>
                <a:latin typeface="+mn-lt"/>
              </a:defRPr>
            </a:lvl1pPr>
            <a:extLst/>
          </a:lstStyle>
          <a:p>
            <a:pPr>
              <a:defRPr/>
            </a:pPr>
            <a:fld id="{5CF52F23-5534-43C7-8969-98A9F749E126}"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84" r:id="rId1"/>
    <p:sldLayoutId id="2147483683" r:id="rId2"/>
    <p:sldLayoutId id="2147483685" r:id="rId3"/>
    <p:sldLayoutId id="2147483682" r:id="rId4"/>
    <p:sldLayoutId id="2147483686" r:id="rId5"/>
    <p:sldLayoutId id="2147483681" r:id="rId6"/>
    <p:sldLayoutId id="2147483680" r:id="rId7"/>
    <p:sldLayoutId id="2147483687" r:id="rId8"/>
    <p:sldLayoutId id="2147483688" r:id="rId9"/>
    <p:sldLayoutId id="2147483679" r:id="rId10"/>
    <p:sldLayoutId id="2147483678" r:id="rId11"/>
  </p:sldLayoutIdLst>
  <p:transition>
    <p:dissolve/>
    <p:sndAc>
      <p:stSnd>
        <p:snd r:embed="rId13" name="arrow.wav"/>
      </p:stSnd>
    </p:sndAc>
  </p:transition>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hyperlink" Target="http://www.medscape.com/viewarticles/534031" TargetMode="External"/><Relationship Id="rId5" Type="http://schemas.openxmlformats.org/officeDocument/2006/relationships/hyperlink" Target="http://www.nhchc.org/Hispanic_black_uninsured.pdf" TargetMode="External"/><Relationship Id="rId4" Type="http://schemas.openxmlformats.org/officeDocument/2006/relationships/hyperlink" Target="http://www.ncbi.nlm.nih.gov/pubmed"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search.ebscohost.com/login.aspx?direct=true&amp;db=nrc&amp;AN=5000009486&amp;site=nrc-live" TargetMode="External"/><Relationship Id="rId3" Type="http://schemas.openxmlformats.org/officeDocument/2006/relationships/audio" Target="../media/audio1.wav"/><Relationship Id="rId7" Type="http://schemas.openxmlformats.org/officeDocument/2006/relationships/hyperlink" Target="http://search.ebscohost.com/login.aspx?direct=true&amp;db=nrc&amp;AN=5000010855&amp;site=nrc-live"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web.ebscohost.com.ezproxy.lakeviewcol.edu:2048/" TargetMode="External"/><Relationship Id="rId5" Type="http://schemas.openxmlformats.org/officeDocument/2006/relationships/hyperlink" Target="http://www.census.gov/prod/2003pubs/p20545.pdf" TargetMode="External"/><Relationship Id="rId4" Type="http://schemas.openxmlformats.org/officeDocument/2006/relationships/hyperlink" Target="http://www.nursingcenter.com/library/JournalArticle.asp?Article_ID=691987" TargetMode="Externa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450850"/>
            <a:ext cx="7159625" cy="1144588"/>
          </a:xfrm>
          <a:prstGeom prst="rect">
            <a:avLst/>
          </a:prstGeom>
          <a:noFill/>
          <a:ln>
            <a:noFill/>
          </a:ln>
        </p:spPr>
        <p:txBody>
          <a:bodyPr lIns="81639" tIns="40820" rIns="81639" bIns="4082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ctr" fontAlgn="auto" hangingPunct="0">
              <a:spcBef>
                <a:spcPts val="0"/>
              </a:spcBef>
              <a:spcAft>
                <a:spcPts val="0"/>
              </a:spcAft>
              <a:buFont typeface="StarSymbol"/>
              <a:buNone/>
              <a:defRPr/>
            </a:pPr>
            <a:r>
              <a:rPr lang="en-US" sz="3600" dirty="0">
                <a:latin typeface="Times New Roman" pitchFamily="18" charset="0"/>
                <a:ea typeface="MS Gothic" pitchFamily="2"/>
                <a:cs typeface="Times New Roman" pitchFamily="18" charset="0"/>
              </a:rPr>
              <a:t> Hispanic/Latino American Health Preferences</a:t>
            </a:r>
          </a:p>
        </p:txBody>
      </p:sp>
      <p:sp>
        <p:nvSpPr>
          <p:cNvPr id="3" name="TextBox 2"/>
          <p:cNvSpPr txBox="1"/>
          <p:nvPr/>
        </p:nvSpPr>
        <p:spPr>
          <a:xfrm>
            <a:off x="152400" y="0"/>
            <a:ext cx="3200400" cy="5391150"/>
          </a:xfrm>
          <a:prstGeom prst="rect">
            <a:avLst/>
          </a:prstGeom>
          <a:noFill/>
          <a:ln>
            <a:noFill/>
          </a:ln>
        </p:spPr>
        <p:txBody>
          <a:bodyPr lIns="81639" tIns="40820" rIns="81639" bIns="4082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fontAlgn="auto" hangingPunct="0">
              <a:spcBef>
                <a:spcPts val="0"/>
              </a:spcBef>
              <a:spcAft>
                <a:spcPts val="0"/>
              </a:spcAft>
              <a:buFont typeface="StarSymbol"/>
              <a:buNone/>
              <a:defRPr/>
            </a:pPr>
            <a:endParaRPr lang="en-US" sz="2000" dirty="0">
              <a:latin typeface="Times New Roman" pitchFamily="18" charset="0"/>
              <a:ea typeface="MS Gothic" pitchFamily="2"/>
              <a:cs typeface="Times New Roman" pitchFamily="18" charset="0"/>
            </a:endParaRPr>
          </a:p>
          <a:p>
            <a:pPr fontAlgn="auto" hangingPunct="0">
              <a:spcBef>
                <a:spcPts val="0"/>
              </a:spcBef>
              <a:spcAft>
                <a:spcPts val="0"/>
              </a:spcAft>
              <a:buFont typeface="StarSymbol"/>
              <a:buNone/>
              <a:defRPr/>
            </a:pPr>
            <a:endParaRPr lang="en-US" sz="2000" dirty="0">
              <a:latin typeface="Times New Roman" pitchFamily="18" charset="0"/>
              <a:ea typeface="MS Gothic" pitchFamily="2"/>
              <a:cs typeface="Times New Roman" pitchFamily="18" charset="0"/>
            </a:endParaRPr>
          </a:p>
          <a:p>
            <a:pPr fontAlgn="auto" hangingPunct="0">
              <a:spcBef>
                <a:spcPts val="0"/>
              </a:spcBef>
              <a:spcAft>
                <a:spcPts val="0"/>
              </a:spcAft>
              <a:buFont typeface="StarSymbol"/>
              <a:buNone/>
              <a:defRPr/>
            </a:pPr>
            <a:endParaRPr lang="en-US" sz="2000" dirty="0">
              <a:latin typeface="Times New Roman" pitchFamily="18" charset="0"/>
              <a:ea typeface="MS Gothic" pitchFamily="2"/>
              <a:cs typeface="Times New Roman" pitchFamily="18" charset="0"/>
            </a:endParaRPr>
          </a:p>
          <a:p>
            <a:pPr fontAlgn="auto" hangingPunct="0">
              <a:spcBef>
                <a:spcPts val="0"/>
              </a:spcBef>
              <a:spcAft>
                <a:spcPts val="0"/>
              </a:spcAft>
              <a:buFont typeface="StarSymbol"/>
              <a:buNone/>
              <a:defRPr/>
            </a:pPr>
            <a:endParaRPr lang="en-US" sz="2000" dirty="0">
              <a:latin typeface="Times New Roman" pitchFamily="18" charset="0"/>
              <a:ea typeface="MS Gothic" pitchFamily="2"/>
              <a:cs typeface="Times New Roman" pitchFamily="18" charset="0"/>
            </a:endParaRPr>
          </a:p>
          <a:p>
            <a:pPr fontAlgn="auto" hangingPunct="0">
              <a:spcBef>
                <a:spcPts val="0"/>
              </a:spcBef>
              <a:spcAft>
                <a:spcPts val="0"/>
              </a:spcAft>
              <a:buFont typeface="StarSymbol"/>
              <a:buNone/>
              <a:defRPr/>
            </a:pPr>
            <a:endParaRPr lang="en-US" sz="2000" dirty="0">
              <a:latin typeface="Times New Roman" pitchFamily="18" charset="0"/>
              <a:ea typeface="MS Gothic" pitchFamily="2"/>
              <a:cs typeface="Times New Roman" pitchFamily="18" charset="0"/>
            </a:endParaRPr>
          </a:p>
          <a:p>
            <a:pPr fontAlgn="auto" hangingPunct="0">
              <a:spcBef>
                <a:spcPts val="0"/>
              </a:spcBef>
              <a:spcAft>
                <a:spcPts val="0"/>
              </a:spcAft>
              <a:buFont typeface="StarSymbol"/>
              <a:buNone/>
              <a:defRPr/>
            </a:pPr>
            <a:endParaRPr lang="en-US" sz="2000" dirty="0">
              <a:latin typeface="Times New Roman" pitchFamily="18" charset="0"/>
              <a:ea typeface="MS Gothic" pitchFamily="2"/>
              <a:cs typeface="Times New Roman" pitchFamily="18" charset="0"/>
            </a:endParaRPr>
          </a:p>
          <a:p>
            <a:pPr fontAlgn="auto" hangingPunct="0">
              <a:spcBef>
                <a:spcPts val="0"/>
              </a:spcBef>
              <a:spcAft>
                <a:spcPts val="0"/>
              </a:spcAft>
              <a:buFont typeface="StarSymbol"/>
              <a:buNone/>
              <a:defRPr/>
            </a:pPr>
            <a:endParaRPr lang="en-US" sz="2000" dirty="0">
              <a:latin typeface="Times New Roman" pitchFamily="18" charset="0"/>
              <a:ea typeface="MS Gothic" pitchFamily="2"/>
              <a:cs typeface="Times New Roman" pitchFamily="18" charset="0"/>
            </a:endParaRPr>
          </a:p>
          <a:p>
            <a:pPr fontAlgn="auto" hangingPunct="0">
              <a:spcBef>
                <a:spcPts val="0"/>
              </a:spcBef>
              <a:spcAft>
                <a:spcPts val="0"/>
              </a:spcAft>
              <a:buFont typeface="StarSymbol"/>
              <a:buNone/>
              <a:defRPr/>
            </a:pPr>
            <a:endParaRPr lang="en-US" sz="2000" dirty="0">
              <a:latin typeface="Times New Roman" pitchFamily="18" charset="0"/>
              <a:ea typeface="MS Gothic" pitchFamily="2"/>
              <a:cs typeface="Times New Roman" pitchFamily="18" charset="0"/>
            </a:endParaRPr>
          </a:p>
          <a:p>
            <a:pPr fontAlgn="auto" hangingPunct="0">
              <a:spcBef>
                <a:spcPts val="0"/>
              </a:spcBef>
              <a:spcAft>
                <a:spcPts val="0"/>
              </a:spcAft>
              <a:buFont typeface="StarSymbol"/>
              <a:buNone/>
              <a:defRPr/>
            </a:pPr>
            <a:r>
              <a:rPr lang="en-US" sz="2000" dirty="0">
                <a:latin typeface="Times New Roman" pitchFamily="18" charset="0"/>
                <a:ea typeface="MS Gothic" pitchFamily="2"/>
                <a:cs typeface="Times New Roman" pitchFamily="18" charset="0"/>
              </a:rPr>
              <a:t>Lori Lindsey- Clarkston ,RN</a:t>
            </a:r>
          </a:p>
          <a:p>
            <a:pPr fontAlgn="auto" hangingPunct="0">
              <a:spcBef>
                <a:spcPts val="0"/>
              </a:spcBef>
              <a:spcAft>
                <a:spcPts val="0"/>
              </a:spcAft>
              <a:buFont typeface="StarSymbol"/>
              <a:buNone/>
              <a:defRPr/>
            </a:pPr>
            <a:r>
              <a:rPr lang="en-US" sz="2000" dirty="0">
                <a:latin typeface="Times New Roman" pitchFamily="18" charset="0"/>
                <a:ea typeface="MS Gothic" pitchFamily="2"/>
                <a:cs typeface="Times New Roman" pitchFamily="18" charset="0"/>
              </a:rPr>
              <a:t>Lori Turner, RN</a:t>
            </a:r>
          </a:p>
          <a:p>
            <a:pPr fontAlgn="auto" hangingPunct="0">
              <a:spcBef>
                <a:spcPts val="0"/>
              </a:spcBef>
              <a:spcAft>
                <a:spcPts val="0"/>
              </a:spcAft>
              <a:buFont typeface="StarSymbol"/>
              <a:buNone/>
              <a:defRPr/>
            </a:pPr>
            <a:r>
              <a:rPr lang="en-US" sz="2000" dirty="0">
                <a:latin typeface="Times New Roman" pitchFamily="18" charset="0"/>
                <a:ea typeface="MS Gothic" pitchFamily="2"/>
                <a:cs typeface="Times New Roman" pitchFamily="18" charset="0"/>
              </a:rPr>
              <a:t>Michael Kruse, RN</a:t>
            </a:r>
          </a:p>
          <a:p>
            <a:pPr fontAlgn="auto" hangingPunct="0">
              <a:spcBef>
                <a:spcPts val="0"/>
              </a:spcBef>
              <a:spcAft>
                <a:spcPts val="0"/>
              </a:spcAft>
              <a:buFont typeface="StarSymbol"/>
              <a:buNone/>
              <a:defRPr/>
            </a:pPr>
            <a:r>
              <a:rPr lang="en-US" sz="2000" dirty="0">
                <a:latin typeface="Times New Roman" pitchFamily="18" charset="0"/>
                <a:ea typeface="MS Gothic" pitchFamily="2"/>
                <a:cs typeface="Times New Roman" pitchFamily="18" charset="0"/>
              </a:rPr>
              <a:t>Nicole Steele, RN</a:t>
            </a:r>
          </a:p>
          <a:p>
            <a:pPr fontAlgn="auto" hangingPunct="0">
              <a:spcBef>
                <a:spcPts val="0"/>
              </a:spcBef>
              <a:spcAft>
                <a:spcPts val="0"/>
              </a:spcAft>
              <a:buFont typeface="StarSymbol"/>
              <a:buNone/>
              <a:defRPr/>
            </a:pPr>
            <a:r>
              <a:rPr lang="en-US" sz="2000" dirty="0">
                <a:latin typeface="Times New Roman" pitchFamily="18" charset="0"/>
                <a:ea typeface="MS Gothic" pitchFamily="2"/>
                <a:cs typeface="Times New Roman" pitchFamily="18" charset="0"/>
              </a:rPr>
              <a:t>Rachel Davis, RN</a:t>
            </a:r>
          </a:p>
          <a:p>
            <a:pPr fontAlgn="auto" hangingPunct="0">
              <a:spcBef>
                <a:spcPts val="0"/>
              </a:spcBef>
              <a:spcAft>
                <a:spcPts val="0"/>
              </a:spcAft>
              <a:buFont typeface="StarSymbol"/>
              <a:buNone/>
              <a:defRPr/>
            </a:pPr>
            <a:r>
              <a:rPr lang="en-US" sz="2000" dirty="0">
                <a:latin typeface="Times New Roman" pitchFamily="18" charset="0"/>
                <a:ea typeface="MS Gothic" pitchFamily="2"/>
                <a:cs typeface="Times New Roman" pitchFamily="18" charset="0"/>
              </a:rPr>
              <a:t>Sheila Roth, RN</a:t>
            </a:r>
          </a:p>
          <a:p>
            <a:pPr fontAlgn="auto" hangingPunct="0">
              <a:spcBef>
                <a:spcPts val="0"/>
              </a:spcBef>
              <a:spcAft>
                <a:spcPts val="0"/>
              </a:spcAft>
              <a:buFont typeface="StarSymbol"/>
              <a:buNone/>
              <a:defRPr/>
            </a:pPr>
            <a:r>
              <a:rPr lang="en-US" sz="2000" dirty="0" err="1">
                <a:latin typeface="Times New Roman" pitchFamily="18" charset="0"/>
                <a:ea typeface="MS Gothic" pitchFamily="2"/>
                <a:cs typeface="Times New Roman" pitchFamily="18" charset="0"/>
              </a:rPr>
              <a:t>Tenika</a:t>
            </a:r>
            <a:r>
              <a:rPr lang="en-US" sz="2000" dirty="0">
                <a:latin typeface="Times New Roman" pitchFamily="18" charset="0"/>
                <a:ea typeface="MS Gothic" pitchFamily="2"/>
                <a:cs typeface="Times New Roman" pitchFamily="18" charset="0"/>
              </a:rPr>
              <a:t> McMillan, RN</a:t>
            </a:r>
          </a:p>
          <a:p>
            <a:pPr fontAlgn="auto" hangingPunct="0">
              <a:spcBef>
                <a:spcPts val="0"/>
              </a:spcBef>
              <a:spcAft>
                <a:spcPts val="0"/>
              </a:spcAft>
              <a:buFont typeface="StarSymbol"/>
              <a:buNone/>
              <a:defRPr/>
            </a:pPr>
            <a:endParaRPr lang="en-US" sz="2000" dirty="0">
              <a:latin typeface="Times New Roman" pitchFamily="18" charset="0"/>
              <a:ea typeface="MS Gothic" pitchFamily="2"/>
              <a:cs typeface="Times New Roman" pitchFamily="18" charset="0"/>
            </a:endParaRPr>
          </a:p>
          <a:p>
            <a:pPr fontAlgn="auto" hangingPunct="0">
              <a:spcBef>
                <a:spcPts val="0"/>
              </a:spcBef>
              <a:spcAft>
                <a:spcPts val="0"/>
              </a:spcAft>
              <a:buFont typeface="StarSymbol"/>
              <a:buNone/>
              <a:defRPr/>
            </a:pPr>
            <a:endParaRPr lang="en-US" sz="2000" dirty="0">
              <a:latin typeface="Times New Roman" pitchFamily="18" charset="0"/>
              <a:ea typeface="MS Gothic" pitchFamily="2"/>
              <a:cs typeface="Times New Roman" pitchFamily="18" charset="0"/>
            </a:endParaRPr>
          </a:p>
          <a:p>
            <a:pPr fontAlgn="auto" hangingPunct="0">
              <a:spcBef>
                <a:spcPts val="0"/>
              </a:spcBef>
              <a:spcAft>
                <a:spcPts val="0"/>
              </a:spcAft>
              <a:buFont typeface="StarSymbol"/>
              <a:buNone/>
              <a:defRPr/>
            </a:pPr>
            <a:endParaRPr lang="en-US" sz="2000" dirty="0">
              <a:latin typeface="Times New Roman" pitchFamily="18" charset="0"/>
              <a:ea typeface="MS Gothic" pitchFamily="2"/>
              <a:cs typeface="Times New Roman" pitchFamily="18" charset="0"/>
            </a:endParaRPr>
          </a:p>
        </p:txBody>
      </p:sp>
      <p:pic>
        <p:nvPicPr>
          <p:cNvPr id="14339" name="Picture 3"/>
          <p:cNvPicPr>
            <a:picLocks noChangeAspect="1"/>
          </p:cNvPicPr>
          <p:nvPr/>
        </p:nvPicPr>
        <p:blipFill>
          <a:blip r:embed="rId4" cstate="print"/>
          <a:srcRect/>
          <a:stretch>
            <a:fillRect/>
          </a:stretch>
        </p:blipFill>
        <p:spPr bwMode="auto">
          <a:xfrm>
            <a:off x="3614738" y="1798638"/>
            <a:ext cx="5529262" cy="3689350"/>
          </a:xfrm>
          <a:prstGeom prst="rect">
            <a:avLst/>
          </a:prstGeom>
          <a:noFill/>
          <a:ln w="9525">
            <a:noFill/>
            <a:miter lim="800000"/>
            <a:headEnd/>
            <a:tailEnd/>
          </a:ln>
        </p:spPr>
      </p:pic>
      <p:sp>
        <p:nvSpPr>
          <p:cNvPr id="5" name="TextBox 4"/>
          <p:cNvSpPr txBox="1"/>
          <p:nvPr/>
        </p:nvSpPr>
        <p:spPr>
          <a:xfrm>
            <a:off x="4953000" y="5715000"/>
            <a:ext cx="2038350" cy="319088"/>
          </a:xfrm>
          <a:prstGeom prst="rect">
            <a:avLst/>
          </a:prstGeom>
          <a:noFill/>
          <a:ln>
            <a:noFill/>
          </a:ln>
        </p:spPr>
        <p:txBody>
          <a:bodyPr lIns="81639" tIns="40820" rIns="81639" bIns="4082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fontAlgn="auto" hangingPunct="0">
              <a:spcBef>
                <a:spcPts val="0"/>
              </a:spcBef>
              <a:spcAft>
                <a:spcPts val="0"/>
              </a:spcAft>
              <a:buFont typeface="StarSymbol"/>
              <a:buNone/>
              <a:defRPr/>
            </a:pPr>
            <a:r>
              <a:rPr lang="en-US" sz="1600" dirty="0">
                <a:latin typeface="Arial" pitchFamily="18"/>
                <a:ea typeface="MS Gothic" pitchFamily="2"/>
                <a:cs typeface="Tahoma" pitchFamily="2"/>
              </a:rPr>
              <a:t>corbisimages.com</a:t>
            </a: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Content Placeholder 4"/>
          <p:cNvSpPr>
            <a:spLocks noGrp="1"/>
          </p:cNvSpPr>
          <p:nvPr>
            <p:ph idx="1"/>
          </p:nvPr>
        </p:nvSpPr>
        <p:spPr>
          <a:xfrm>
            <a:off x="457200" y="990600"/>
            <a:ext cx="8229600" cy="5016500"/>
          </a:xfrm>
        </p:spPr>
        <p:txBody>
          <a:bodyPr/>
          <a:lstStyle/>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Health problems of  Hispanics in the United States:</a:t>
            </a:r>
          </a:p>
          <a:p>
            <a:endParaRPr lang="en-US" sz="2000" smtClean="0">
              <a:latin typeface="Times New Roman" pitchFamily="18" charset="0"/>
              <a:cs typeface="Times New Roman" pitchFamily="18" charset="0"/>
            </a:endParaRPr>
          </a:p>
        </p:txBody>
      </p:sp>
      <p:sp>
        <p:nvSpPr>
          <p:cNvPr id="4" name="Title 3"/>
          <p:cNvSpPr>
            <a:spLocks noGrp="1"/>
          </p:cNvSpPr>
          <p:nvPr>
            <p:ph type="title"/>
          </p:nvPr>
        </p:nvSpPr>
        <p:spPr>
          <a:xfrm>
            <a:off x="381000" y="228600"/>
            <a:ext cx="8229600" cy="1288774"/>
          </a:xfrm>
        </p:spPr>
        <p:txBody>
          <a:bodyPr>
            <a:noAutofit/>
          </a:bodyPr>
          <a:lstStyle/>
          <a:p>
            <a:pPr algn="ctr" fontAlgn="auto">
              <a:spcAft>
                <a:spcPts val="0"/>
              </a:spcAft>
              <a:defRPr/>
            </a:pPr>
            <a:r>
              <a:rPr lang="en-US" sz="3600" b="0" dirty="0">
                <a:solidFill>
                  <a:schemeClr val="tx1"/>
                </a:solidFill>
                <a:latin typeface="Times New Roman" pitchFamily="18" charset="0"/>
                <a:cs typeface="Times New Roman" pitchFamily="18" charset="0"/>
              </a:rPr>
              <a:t>Impact o</a:t>
            </a:r>
            <a:r>
              <a:rPr lang="en-US" sz="3600" b="0" dirty="0" smtClean="0">
                <a:solidFill>
                  <a:schemeClr val="tx1"/>
                </a:solidFill>
                <a:latin typeface="Times New Roman" pitchFamily="18" charset="0"/>
                <a:cs typeface="Times New Roman" pitchFamily="18" charset="0"/>
              </a:rPr>
              <a:t>f Hispanics on </a:t>
            </a:r>
            <a:r>
              <a:rPr lang="en-US" sz="3600" b="0" dirty="0">
                <a:solidFill>
                  <a:schemeClr val="tx1"/>
                </a:solidFill>
                <a:latin typeface="Times New Roman" pitchFamily="18" charset="0"/>
                <a:cs typeface="Times New Roman" pitchFamily="18" charset="0"/>
              </a:rPr>
              <a:t>N</a:t>
            </a:r>
            <a:r>
              <a:rPr lang="en-US" sz="3600" b="0" dirty="0" smtClean="0">
                <a:solidFill>
                  <a:schemeClr val="tx1"/>
                </a:solidFill>
                <a:latin typeface="Times New Roman" pitchFamily="18" charset="0"/>
                <a:cs typeface="Times New Roman" pitchFamily="18" charset="0"/>
              </a:rPr>
              <a:t>ursing Care (cont’d)</a:t>
            </a:r>
            <a:r>
              <a:rPr lang="en-US" sz="3600" b="0" dirty="0">
                <a:solidFill>
                  <a:schemeClr val="tx1"/>
                </a:solidFill>
                <a:latin typeface="Times New Roman" pitchFamily="18" charset="0"/>
                <a:cs typeface="Times New Roman" pitchFamily="18" charset="0"/>
              </a:rPr>
              <a:t/>
            </a:r>
            <a:br>
              <a:rPr lang="en-US" sz="3600" b="0" dirty="0">
                <a:solidFill>
                  <a:schemeClr val="tx1"/>
                </a:solidFill>
                <a:latin typeface="Times New Roman" pitchFamily="18" charset="0"/>
                <a:cs typeface="Times New Roman" pitchFamily="18" charset="0"/>
              </a:rPr>
            </a:br>
            <a:endParaRPr lang="en-US" sz="3600" b="0" dirty="0">
              <a:solidFill>
                <a:schemeClr val="tx1"/>
              </a:solidFill>
              <a:latin typeface="Times New Roman" pitchFamily="18" charset="0"/>
              <a:cs typeface="Times New Roman" pitchFamily="18" charset="0"/>
            </a:endParaRPr>
          </a:p>
        </p:txBody>
      </p:sp>
      <p:sp>
        <p:nvSpPr>
          <p:cNvPr id="32771" name="Content Placeholder 5"/>
          <p:cNvSpPr>
            <a:spLocks noGrp="1"/>
          </p:cNvSpPr>
          <p:nvPr>
            <p:ph sz="half" idx="4294967295"/>
          </p:nvPr>
        </p:nvSpPr>
        <p:spPr>
          <a:xfrm>
            <a:off x="990600" y="1600200"/>
            <a:ext cx="8686800" cy="4635500"/>
          </a:xfrm>
        </p:spPr>
        <p:txBody>
          <a:bodyPr/>
          <a:lstStyle/>
          <a:p>
            <a:endParaRPr lang="en-US" sz="2000" smtClean="0">
              <a:latin typeface="Times New Roman" pitchFamily="18" charset="0"/>
              <a:cs typeface="Times New Roman" pitchFamily="18" charset="0"/>
            </a:endParaRPr>
          </a:p>
          <a:p>
            <a:pPr>
              <a:buFont typeface="Wingdings" pitchFamily="2" charset="2"/>
              <a:buChar char="v"/>
            </a:pPr>
            <a:endParaRPr lang="en-US" sz="2000" smtClean="0">
              <a:latin typeface="Times New Roman" pitchFamily="18" charset="0"/>
              <a:cs typeface="Times New Roman" pitchFamily="18" charset="0"/>
            </a:endParaRPr>
          </a:p>
          <a:p>
            <a:pPr lvl="1">
              <a:buFont typeface="Wingdings" pitchFamily="2" charset="2"/>
              <a:buChar char="v"/>
            </a:pPr>
            <a:r>
              <a:rPr lang="en-US" sz="2000" smtClean="0">
                <a:latin typeface="Times New Roman" pitchFamily="18" charset="0"/>
                <a:cs typeface="Times New Roman" pitchFamily="18" charset="0"/>
              </a:rPr>
              <a:t> Diabetes</a:t>
            </a:r>
          </a:p>
          <a:p>
            <a:pPr lvl="1">
              <a:buFont typeface="Verdana" pitchFamily="34" charset="0"/>
              <a:buNone/>
            </a:pPr>
            <a:endParaRPr lang="en-US" sz="2000" smtClean="0">
              <a:latin typeface="Times New Roman" pitchFamily="18" charset="0"/>
              <a:cs typeface="Times New Roman" pitchFamily="18" charset="0"/>
            </a:endParaRPr>
          </a:p>
          <a:p>
            <a:pPr lvl="1">
              <a:buFont typeface="Wingdings" pitchFamily="2" charset="2"/>
              <a:buChar char="v"/>
            </a:pPr>
            <a:r>
              <a:rPr lang="en-US" sz="2000" smtClean="0">
                <a:latin typeface="Times New Roman" pitchFamily="18" charset="0"/>
                <a:cs typeface="Times New Roman" pitchFamily="18" charset="0"/>
              </a:rPr>
              <a:t> Injuries and violence</a:t>
            </a:r>
          </a:p>
          <a:p>
            <a:pPr lvl="1">
              <a:buFont typeface="Verdana" pitchFamily="34" charset="0"/>
              <a:buNone/>
            </a:pPr>
            <a:endParaRPr lang="en-US" sz="2000" smtClean="0">
              <a:latin typeface="Times New Roman" pitchFamily="18" charset="0"/>
              <a:cs typeface="Times New Roman" pitchFamily="18" charset="0"/>
            </a:endParaRPr>
          </a:p>
          <a:p>
            <a:pPr lvl="1">
              <a:buFont typeface="Wingdings" pitchFamily="2" charset="2"/>
              <a:buChar char="v"/>
            </a:pPr>
            <a:r>
              <a:rPr lang="en-US" sz="2000" smtClean="0">
                <a:latin typeface="Times New Roman" pitchFamily="18" charset="0"/>
                <a:cs typeface="Times New Roman" pitchFamily="18" charset="0"/>
              </a:rPr>
              <a:t> Substance abuse</a:t>
            </a:r>
          </a:p>
          <a:p>
            <a:pPr lvl="1">
              <a:buFont typeface="Verdana" pitchFamily="34" charset="0"/>
              <a:buNone/>
            </a:pPr>
            <a:endParaRPr lang="en-US" sz="2000" smtClean="0">
              <a:latin typeface="Times New Roman" pitchFamily="18" charset="0"/>
              <a:cs typeface="Times New Roman" pitchFamily="18" charset="0"/>
            </a:endParaRPr>
          </a:p>
          <a:p>
            <a:pPr lvl="1">
              <a:buFont typeface="Wingdings" pitchFamily="2" charset="2"/>
              <a:buChar char="v"/>
            </a:pPr>
            <a:r>
              <a:rPr lang="en-US" sz="2000" smtClean="0">
                <a:latin typeface="Times New Roman" pitchFamily="18" charset="0"/>
                <a:cs typeface="Times New Roman" pitchFamily="18" charset="0"/>
              </a:rPr>
              <a:t> HIV/AIDS</a:t>
            </a:r>
          </a:p>
          <a:p>
            <a:pPr lvl="1">
              <a:buFont typeface="Verdana" pitchFamily="34" charset="0"/>
              <a:buNone/>
            </a:pPr>
            <a:endParaRPr lang="en-US" sz="2000" smtClean="0">
              <a:latin typeface="Times New Roman" pitchFamily="18" charset="0"/>
              <a:cs typeface="Times New Roman" pitchFamily="18" charset="0"/>
            </a:endParaRPr>
          </a:p>
          <a:p>
            <a:pPr lvl="1">
              <a:buFont typeface="Wingdings" pitchFamily="2" charset="2"/>
              <a:buChar char="v"/>
            </a:pPr>
            <a:r>
              <a:rPr lang="en-US" sz="2000" smtClean="0">
                <a:latin typeface="Times New Roman" pitchFamily="18" charset="0"/>
                <a:cs typeface="Times New Roman" pitchFamily="18" charset="0"/>
              </a:rPr>
              <a:t> Limited access to health  care</a:t>
            </a:r>
          </a:p>
          <a:p>
            <a:pPr>
              <a:buFont typeface="Wingdings 3" pitchFamily="18" charset="2"/>
              <a:buNone/>
            </a:pPr>
            <a:r>
              <a:rPr lang="en-US" sz="2000" smtClean="0">
                <a:latin typeface="Times New Roman" pitchFamily="18" charset="0"/>
                <a:cs typeface="Times New Roman" pitchFamily="18" charset="0"/>
              </a:rPr>
              <a:t>  </a:t>
            </a:r>
          </a:p>
          <a:p>
            <a:endParaRPr lang="en-US" sz="2000" smtClean="0">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algn="ctr" fontAlgn="auto">
              <a:spcAft>
                <a:spcPts val="0"/>
              </a:spcAft>
              <a:defRPr/>
            </a:pPr>
            <a:r>
              <a:rPr lang="en-US" sz="3600" b="0" dirty="0" smtClean="0">
                <a:solidFill>
                  <a:schemeClr val="tx1"/>
                </a:solidFill>
                <a:latin typeface="Times New Roman" pitchFamily="18" charset="0"/>
                <a:cs typeface="Times New Roman" pitchFamily="18" charset="0"/>
              </a:rPr>
              <a:t>Impact of Hispanics On Nursing Care (cont’d)</a:t>
            </a:r>
            <a:br>
              <a:rPr lang="en-US" sz="3600" b="0" dirty="0" smtClean="0">
                <a:solidFill>
                  <a:schemeClr val="tx1"/>
                </a:solidFill>
                <a:latin typeface="Times New Roman" pitchFamily="18" charset="0"/>
                <a:cs typeface="Times New Roman" pitchFamily="18" charset="0"/>
              </a:rPr>
            </a:br>
            <a:endParaRPr lang="en-US" sz="3600" b="0" dirty="0">
              <a:latin typeface="Times New Roman" pitchFamily="18" charset="0"/>
              <a:cs typeface="Times New Roman" pitchFamily="18" charset="0"/>
            </a:endParaRPr>
          </a:p>
        </p:txBody>
      </p:sp>
      <p:pic>
        <p:nvPicPr>
          <p:cNvPr id="34818" name="Content Placeholder 6" descr="hispanic chart.bmp"/>
          <p:cNvPicPr>
            <a:picLocks noGrp="1" noChangeAspect="1"/>
          </p:cNvPicPr>
          <p:nvPr>
            <p:ph sz="half" idx="1"/>
          </p:nvPr>
        </p:nvPicPr>
        <p:blipFill>
          <a:blip r:embed="rId4" cstate="print"/>
          <a:srcRect/>
          <a:stretch>
            <a:fillRect/>
          </a:stretch>
        </p:blipFill>
        <p:spPr>
          <a:xfrm>
            <a:off x="457200" y="1676400"/>
            <a:ext cx="4343400" cy="4114800"/>
          </a:xfrm>
        </p:spPr>
      </p:pic>
      <p:sp>
        <p:nvSpPr>
          <p:cNvPr id="34819" name="Content Placeholder 3"/>
          <p:cNvSpPr>
            <a:spLocks noGrp="1"/>
          </p:cNvSpPr>
          <p:nvPr>
            <p:ph sz="half" idx="2"/>
          </p:nvPr>
        </p:nvSpPr>
        <p:spPr>
          <a:xfrm>
            <a:off x="4876800" y="1481138"/>
            <a:ext cx="3810000" cy="4525962"/>
          </a:xfrm>
        </p:spPr>
        <p:txBody>
          <a:bodyPr/>
          <a:lstStyle/>
          <a:p>
            <a:pPr>
              <a:buFont typeface="Wingdings" pitchFamily="2" charset="2"/>
              <a:buChar char="v"/>
            </a:pPr>
            <a:r>
              <a:rPr lang="en-US" sz="2000" smtClean="0">
                <a:latin typeface="Times New Roman" pitchFamily="18" charset="0"/>
                <a:cs typeface="Times New Roman" pitchFamily="18" charset="0"/>
              </a:rPr>
              <a:t>Data from the Commonwealth Fund</a:t>
            </a:r>
          </a:p>
          <a:p>
            <a:pPr>
              <a:buFont typeface="Wingdings" pitchFamily="2" charset="2"/>
              <a:buChar char="v"/>
            </a:pPr>
            <a:endParaRPr lang="en-US" sz="2000" smtClean="0">
              <a:latin typeface="Times New Roman" pitchFamily="18" charset="0"/>
              <a:cs typeface="Times New Roman" pitchFamily="18" charset="0"/>
            </a:endParaRPr>
          </a:p>
          <a:p>
            <a:pPr>
              <a:buFont typeface="Wingdings 3" pitchFamily="18" charset="2"/>
              <a:buNone/>
            </a:pPr>
            <a:r>
              <a:rPr lang="en-US" sz="2000" smtClean="0">
                <a:latin typeface="Times New Roman" pitchFamily="18" charset="0"/>
                <a:cs typeface="Times New Roman" pitchFamily="18" charset="0"/>
              </a:rPr>
              <a:t> </a:t>
            </a:r>
          </a:p>
          <a:p>
            <a:pPr>
              <a:buFont typeface="Wingdings" pitchFamily="2" charset="2"/>
              <a:buChar char="v"/>
            </a:pPr>
            <a:r>
              <a:rPr lang="en-US" sz="2000" smtClean="0">
                <a:latin typeface="Times New Roman" pitchFamily="18" charset="0"/>
                <a:cs typeface="Times New Roman" pitchFamily="18" charset="0"/>
              </a:rPr>
              <a:t>Uninsured Hispanic adults are not getting needed care.</a:t>
            </a:r>
          </a:p>
          <a:p>
            <a:pPr>
              <a:buFont typeface="Wingdings" pitchFamily="2" charset="2"/>
              <a:buChar char="v"/>
            </a:pPr>
            <a:endParaRPr lang="en-US" sz="2000" smtClean="0">
              <a:latin typeface="Times New Roman" pitchFamily="18" charset="0"/>
              <a:cs typeface="Times New Roman" pitchFamily="18" charset="0"/>
            </a:endParaRP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1/4 of uninsured Hispanic adults with health problems had no doctor visits in the past year.</a:t>
            </a: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Autofit/>
          </a:bodyPr>
          <a:lstStyle/>
          <a:p>
            <a:pPr algn="ctr" fontAlgn="auto">
              <a:spcAft>
                <a:spcPts val="0"/>
              </a:spcAft>
              <a:defRPr/>
            </a:pPr>
            <a:r>
              <a:rPr lang="en-US" sz="3600" b="0" dirty="0" smtClean="0">
                <a:solidFill>
                  <a:schemeClr val="tx1"/>
                </a:solidFill>
                <a:latin typeface="Times New Roman" pitchFamily="18" charset="0"/>
                <a:cs typeface="Times New Roman" pitchFamily="18" charset="0"/>
              </a:rPr>
              <a:t>Impact Of Hispanics On Nursing Care (cont’d)</a:t>
            </a:r>
            <a:br>
              <a:rPr lang="en-US" sz="3600" b="0" dirty="0" smtClean="0">
                <a:solidFill>
                  <a:schemeClr val="tx1"/>
                </a:solidFill>
                <a:latin typeface="Times New Roman" pitchFamily="18" charset="0"/>
                <a:cs typeface="Times New Roman" pitchFamily="18" charset="0"/>
              </a:rPr>
            </a:br>
            <a:endParaRPr lang="en-US" sz="3600" b="0" dirty="0">
              <a:latin typeface="Times New Roman" pitchFamily="18" charset="0"/>
              <a:cs typeface="Times New Roman" pitchFamily="18" charset="0"/>
            </a:endParaRPr>
          </a:p>
        </p:txBody>
      </p:sp>
      <p:sp>
        <p:nvSpPr>
          <p:cNvPr id="36866" name="Content Placeholder 2"/>
          <p:cNvSpPr>
            <a:spLocks noGrp="1"/>
          </p:cNvSpPr>
          <p:nvPr>
            <p:ph idx="1"/>
          </p:nvPr>
        </p:nvSpPr>
        <p:spPr>
          <a:xfrm>
            <a:off x="457200" y="1676400"/>
            <a:ext cx="8229600" cy="4330700"/>
          </a:xfrm>
        </p:spPr>
        <p:txBody>
          <a:bodyPr/>
          <a:lstStyle/>
          <a:p>
            <a:pPr>
              <a:buFont typeface="Wingdings" pitchFamily="2" charset="2"/>
              <a:buChar char="v"/>
            </a:pPr>
            <a:r>
              <a:rPr lang="en-US" sz="2000" b="1" u="sng" strike="sngStrike" dirty="0" smtClean="0">
                <a:latin typeface="Times New Roman" pitchFamily="18" charset="0"/>
                <a:cs typeface="Times New Roman" pitchFamily="18" charset="0"/>
              </a:rPr>
              <a:t>Mexican </a:t>
            </a:r>
            <a:r>
              <a:rPr lang="en-US" sz="2000" dirty="0" smtClean="0">
                <a:latin typeface="Times New Roman" pitchFamily="18" charset="0"/>
                <a:cs typeface="Times New Roman" pitchFamily="18" charset="0"/>
              </a:rPr>
              <a:t>women promote healthy behaviors by diagnosing sick family members and prescribing home remedies.</a:t>
            </a:r>
          </a:p>
          <a:p>
            <a:pPr>
              <a:buFont typeface="Wingdings" pitchFamily="2" charset="2"/>
              <a:buChar char="v"/>
            </a:pPr>
            <a:endParaRPr lang="en-US" sz="2000" i="1" dirty="0" smtClean="0">
              <a:latin typeface="Times New Roman" pitchFamily="18" charset="0"/>
              <a:cs typeface="Times New Roman" pitchFamily="18" charset="0"/>
            </a:endParaRPr>
          </a:p>
          <a:p>
            <a:pPr>
              <a:buFont typeface="Wingdings" pitchFamily="2" charset="2"/>
              <a:buChar char="v"/>
            </a:pPr>
            <a:r>
              <a:rPr lang="en-US" sz="2000" i="1" dirty="0" err="1" smtClean="0">
                <a:latin typeface="Times New Roman" pitchFamily="18" charset="0"/>
                <a:cs typeface="Times New Roman" pitchFamily="18" charset="0"/>
              </a:rPr>
              <a:t>Familism</a:t>
            </a:r>
            <a:r>
              <a:rPr lang="en-US" sz="2000" dirty="0" smtClean="0">
                <a:latin typeface="Times New Roman" pitchFamily="18" charset="0"/>
                <a:cs typeface="Times New Roman" pitchFamily="18" charset="0"/>
              </a:rPr>
              <a:t> is a strong sense of family care and obligation; it is considered an important Mexican-American cultural value.</a:t>
            </a:r>
          </a:p>
          <a:p>
            <a:pPr>
              <a:buFont typeface="Wingdings" pitchFamily="2" charset="2"/>
              <a:buChar char="v"/>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Research shows that older Latina women view health not as the absence of illness, rather, they see the decline of health as natural and anticipated.</a:t>
            </a:r>
          </a:p>
          <a:p>
            <a:pPr>
              <a:buFont typeface="Wingdings" pitchFamily="2" charset="2"/>
              <a:buChar char="v"/>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 Hispanic elderly expect care from the family as they become more frail.</a:t>
            </a:r>
          </a:p>
          <a:p>
            <a:endParaRPr lang="en-US" sz="2000" dirty="0" smtClean="0"/>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0"/>
            <a:ext cx="7772400" cy="990600"/>
          </a:xfrm>
        </p:spPr>
        <p:txBody>
          <a:bodyPr>
            <a:noAutofit/>
          </a:bodyPr>
          <a:lstStyle/>
          <a:p>
            <a:pPr algn="ctr" fontAlgn="auto">
              <a:spcAft>
                <a:spcPts val="0"/>
              </a:spcAft>
              <a:defRPr/>
            </a:pPr>
            <a:r>
              <a:rPr lang="en-US" sz="3600" b="0" dirty="0" smtClean="0">
                <a:solidFill>
                  <a:schemeClr val="tx1"/>
                </a:solidFill>
                <a:latin typeface="Times New Roman" pitchFamily="18" charset="0"/>
                <a:cs typeface="Times New Roman" pitchFamily="18" charset="0"/>
              </a:rPr>
              <a:t>Providing Culturally Sensitive Care</a:t>
            </a:r>
            <a:endParaRPr lang="en-US" sz="3600" b="0" dirty="0">
              <a:solidFill>
                <a:schemeClr val="tx1"/>
              </a:solidFill>
              <a:latin typeface="Times New Roman" pitchFamily="18" charset="0"/>
              <a:cs typeface="Times New Roman" pitchFamily="18" charset="0"/>
            </a:endParaRPr>
          </a:p>
        </p:txBody>
      </p:sp>
      <p:sp>
        <p:nvSpPr>
          <p:cNvPr id="38914" name="Subtitle 2"/>
          <p:cNvSpPr>
            <a:spLocks noGrp="1"/>
          </p:cNvSpPr>
          <p:nvPr>
            <p:ph type="subTitle" idx="1"/>
          </p:nvPr>
        </p:nvSpPr>
        <p:spPr>
          <a:xfrm>
            <a:off x="1066800" y="762000"/>
            <a:ext cx="8229600" cy="5486400"/>
          </a:xfrm>
        </p:spPr>
        <p:txBody>
          <a:bodyPr/>
          <a:lstStyle/>
          <a:p>
            <a:pPr marR="0" algn="l"/>
            <a:endParaRPr lang="en-US" sz="2000" smtClean="0">
              <a:solidFill>
                <a:schemeClr val="tx1"/>
              </a:solidFill>
              <a:latin typeface="Times New Roman" pitchFamily="18" charset="0"/>
              <a:cs typeface="Times New Roman" pitchFamily="18" charset="0"/>
            </a:endParaRPr>
          </a:p>
          <a:p>
            <a:pPr marR="0" algn="l"/>
            <a:r>
              <a:rPr lang="en-US" sz="2000" smtClean="0">
                <a:solidFill>
                  <a:schemeClr val="tx1"/>
                </a:solidFill>
                <a:latin typeface="Times New Roman" pitchFamily="18" charset="0"/>
                <a:cs typeface="Times New Roman" pitchFamily="18" charset="0"/>
              </a:rPr>
              <a:t>Developing Cultural Competence:</a:t>
            </a:r>
          </a:p>
          <a:p>
            <a:pPr marR="0" algn="l"/>
            <a:endParaRPr lang="en-US" sz="2000" smtClean="0">
              <a:solidFill>
                <a:schemeClr val="tx1"/>
              </a:solidFill>
              <a:latin typeface="Times New Roman" pitchFamily="18" charset="0"/>
              <a:cs typeface="Times New Roman" pitchFamily="18" charset="0"/>
            </a:endParaRPr>
          </a:p>
          <a:p>
            <a:pPr marR="0" algn="l">
              <a:buFont typeface="Wingdings" pitchFamily="2" charset="2"/>
              <a:buChar char="v"/>
            </a:pPr>
            <a:r>
              <a:rPr lang="en-US" sz="2000" smtClean="0">
                <a:solidFill>
                  <a:schemeClr val="tx1"/>
                </a:solidFill>
                <a:latin typeface="Times New Roman" pitchFamily="18" charset="0"/>
                <a:cs typeface="Times New Roman" pitchFamily="18" charset="0"/>
              </a:rPr>
              <a:t> Is a constant learning process</a:t>
            </a:r>
          </a:p>
          <a:p>
            <a:pPr marR="0" algn="l"/>
            <a:endParaRPr lang="en-US" sz="2000" smtClean="0">
              <a:solidFill>
                <a:schemeClr val="tx1"/>
              </a:solidFill>
              <a:latin typeface="Times New Roman" pitchFamily="18" charset="0"/>
              <a:cs typeface="Times New Roman" pitchFamily="18" charset="0"/>
            </a:endParaRPr>
          </a:p>
          <a:p>
            <a:pPr marR="0" algn="l">
              <a:buFont typeface="Wingdings" pitchFamily="2" charset="2"/>
              <a:buChar char="v"/>
            </a:pPr>
            <a:r>
              <a:rPr lang="en-US" sz="2000" smtClean="0">
                <a:solidFill>
                  <a:schemeClr val="tx1"/>
                </a:solidFill>
                <a:latin typeface="Times New Roman" pitchFamily="18" charset="0"/>
                <a:cs typeface="Times New Roman" pitchFamily="18" charset="0"/>
              </a:rPr>
              <a:t> Nurses must first understand their own culture.</a:t>
            </a:r>
          </a:p>
          <a:p>
            <a:pPr marR="0" algn="l"/>
            <a:endParaRPr lang="en-US" sz="2000" smtClean="0">
              <a:solidFill>
                <a:schemeClr val="tx1"/>
              </a:solidFill>
              <a:latin typeface="Times New Roman" pitchFamily="18" charset="0"/>
              <a:cs typeface="Times New Roman" pitchFamily="18" charset="0"/>
            </a:endParaRPr>
          </a:p>
          <a:p>
            <a:pPr marR="0" algn="l">
              <a:buFont typeface="Wingdings" pitchFamily="2" charset="2"/>
              <a:buChar char="v"/>
            </a:pPr>
            <a:r>
              <a:rPr lang="en-US" sz="2000" smtClean="0">
                <a:solidFill>
                  <a:schemeClr val="tx1"/>
                </a:solidFill>
                <a:latin typeface="Times New Roman" pitchFamily="18" charset="0"/>
                <a:cs typeface="Times New Roman" pitchFamily="18" charset="0"/>
              </a:rPr>
              <a:t> Acquire knowledge and understanding of other  cultures     </a:t>
            </a:r>
          </a:p>
          <a:p>
            <a:pPr marR="0" algn="l"/>
            <a:r>
              <a:rPr lang="en-US" sz="2000" smtClean="0">
                <a:solidFill>
                  <a:schemeClr val="tx1"/>
                </a:solidFill>
                <a:latin typeface="Times New Roman" pitchFamily="18" charset="0"/>
                <a:cs typeface="Times New Roman" pitchFamily="18" charset="0"/>
              </a:rPr>
              <a:t>       </a:t>
            </a:r>
          </a:p>
          <a:p>
            <a:pPr marR="0" algn="l">
              <a:buFont typeface="Wingdings" pitchFamily="2" charset="2"/>
              <a:buChar char="v"/>
            </a:pPr>
            <a:r>
              <a:rPr lang="en-US" sz="2000" smtClean="0">
                <a:solidFill>
                  <a:schemeClr val="tx1"/>
                </a:solidFill>
                <a:latin typeface="Times New Roman" pitchFamily="18" charset="0"/>
                <a:cs typeface="Times New Roman" pitchFamily="18" charset="0"/>
              </a:rPr>
              <a:t> Respect for beliefs of other cultures</a:t>
            </a:r>
          </a:p>
          <a:p>
            <a:pPr marR="0" algn="l"/>
            <a:endParaRPr lang="en-US" sz="2000" smtClean="0">
              <a:solidFill>
                <a:schemeClr val="tx1"/>
              </a:solidFill>
              <a:latin typeface="Times New Roman" pitchFamily="18" charset="0"/>
              <a:cs typeface="Times New Roman" pitchFamily="18" charset="0"/>
            </a:endParaRPr>
          </a:p>
          <a:p>
            <a:pPr marR="0" algn="l">
              <a:buFont typeface="Wingdings" pitchFamily="2" charset="2"/>
              <a:buChar char="v"/>
            </a:pPr>
            <a:r>
              <a:rPr lang="en-US" sz="2000" smtClean="0">
                <a:solidFill>
                  <a:schemeClr val="tx1"/>
                </a:solidFill>
                <a:latin typeface="Times New Roman" pitchFamily="18" charset="0"/>
                <a:cs typeface="Times New Roman" pitchFamily="18" charset="0"/>
              </a:rPr>
              <a:t> Apply knowledge to nursing practices</a:t>
            </a:r>
          </a:p>
          <a:p>
            <a:pPr marR="0" algn="l"/>
            <a:endParaRPr lang="en-US" sz="2000" smtClean="0">
              <a:solidFill>
                <a:schemeClr val="tx1"/>
              </a:solidFill>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Content Placeholder 2"/>
          <p:cNvSpPr>
            <a:spLocks noGrp="1"/>
          </p:cNvSpPr>
          <p:nvPr>
            <p:ph sz="half" idx="1"/>
          </p:nvPr>
        </p:nvSpPr>
        <p:spPr>
          <a:xfrm>
            <a:off x="457200" y="1481138"/>
            <a:ext cx="4038600" cy="4525962"/>
          </a:xfrm>
        </p:spPr>
        <p:txBody>
          <a:bodyPr/>
          <a:lstStyle/>
          <a:p>
            <a:pPr>
              <a:buFont typeface="Wingdings" pitchFamily="2" charset="2"/>
              <a:buChar char="v"/>
            </a:pPr>
            <a:r>
              <a:rPr lang="en-US" sz="2000" smtClean="0">
                <a:latin typeface="Times New Roman" pitchFamily="18" charset="0"/>
                <a:cs typeface="Times New Roman" pitchFamily="18" charset="0"/>
              </a:rPr>
              <a:t>Communication</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Space</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Biological Variations</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Time</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Environmental Control</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Social Organizations</a:t>
            </a:r>
          </a:p>
          <a:p>
            <a:pPr>
              <a:buFont typeface="Wingdings 3" pitchFamily="18" charset="2"/>
              <a:buNone/>
            </a:pPr>
            <a:endParaRPr lang="en-US" sz="2000" smtClean="0">
              <a:latin typeface="Times New Roman" pitchFamily="18" charset="0"/>
              <a:cs typeface="Times New Roman" pitchFamily="18" charset="0"/>
            </a:endParaRPr>
          </a:p>
        </p:txBody>
      </p:sp>
      <p:sp>
        <p:nvSpPr>
          <p:cNvPr id="40962" name="Content Placeholder 3"/>
          <p:cNvSpPr>
            <a:spLocks noGrp="1"/>
          </p:cNvSpPr>
          <p:nvPr>
            <p:ph sz="half" idx="2"/>
          </p:nvPr>
        </p:nvSpPr>
        <p:spPr>
          <a:xfrm>
            <a:off x="4648200" y="1481138"/>
            <a:ext cx="4038600" cy="4525962"/>
          </a:xfrm>
        </p:spPr>
        <p:txBody>
          <a:bodyPr/>
          <a:lstStyle/>
          <a:p>
            <a:pPr>
              <a:buFont typeface="Wingdings" pitchFamily="2" charset="2"/>
              <a:buChar char="v"/>
            </a:pPr>
            <a:r>
              <a:rPr lang="en-US" sz="2000" smtClean="0">
                <a:latin typeface="Times New Roman" pitchFamily="18" charset="0"/>
                <a:cs typeface="Times New Roman" pitchFamily="18" charset="0"/>
              </a:rPr>
              <a:t>Sharing information appropriate to culture</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Who is the decision-maker?</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Include family</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Respect decisions</a:t>
            </a: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Applying Knowledge</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Understanding self </a:t>
            </a:r>
          </a:p>
          <a:p>
            <a:endParaRPr lang="en-US" sz="2000" smtClean="0"/>
          </a:p>
        </p:txBody>
      </p:sp>
      <p:sp>
        <p:nvSpPr>
          <p:cNvPr id="2" name="Title 1"/>
          <p:cNvSpPr>
            <a:spLocks noGrp="1"/>
          </p:cNvSpPr>
          <p:nvPr>
            <p:ph type="title"/>
          </p:nvPr>
        </p:nvSpPr>
        <p:spPr/>
        <p:txBody>
          <a:bodyPr/>
          <a:lstStyle/>
          <a:p>
            <a:pPr algn="ctr" fontAlgn="auto">
              <a:spcAft>
                <a:spcPts val="0"/>
              </a:spcAft>
              <a:defRPr/>
            </a:pPr>
            <a:r>
              <a:rPr lang="en-US" sz="3600" b="0" dirty="0" smtClean="0">
                <a:solidFill>
                  <a:schemeClr val="tx1"/>
                </a:solidFill>
                <a:latin typeface="Times New Roman" pitchFamily="18" charset="0"/>
                <a:cs typeface="Times New Roman" pitchFamily="18" charset="0"/>
              </a:rPr>
              <a:t>Domains Of </a:t>
            </a:r>
            <a:r>
              <a:rPr lang="en-US" sz="3600" b="0" dirty="0" err="1" smtClean="0">
                <a:solidFill>
                  <a:schemeClr val="tx1"/>
                </a:solidFill>
                <a:latin typeface="Times New Roman" pitchFamily="18" charset="0"/>
                <a:cs typeface="Times New Roman" pitchFamily="18" charset="0"/>
              </a:rPr>
              <a:t>Transcultural</a:t>
            </a:r>
            <a:r>
              <a:rPr lang="en-US" sz="3600" b="0" dirty="0" smtClean="0">
                <a:solidFill>
                  <a:schemeClr val="tx1"/>
                </a:solidFill>
                <a:latin typeface="Times New Roman" pitchFamily="18" charset="0"/>
                <a:cs typeface="Times New Roman" pitchFamily="18" charset="0"/>
              </a:rPr>
              <a:t> Nursing</a:t>
            </a:r>
            <a:endParaRPr lang="en-US" sz="3600" b="0" dirty="0">
              <a:solidFill>
                <a:schemeClr val="tx1"/>
              </a:solidFill>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Content Placeholder 5"/>
          <p:cNvSpPr>
            <a:spLocks noGrp="1"/>
          </p:cNvSpPr>
          <p:nvPr>
            <p:ph idx="1"/>
          </p:nvPr>
        </p:nvSpPr>
        <p:spPr>
          <a:xfrm>
            <a:off x="457200" y="914400"/>
            <a:ext cx="8229600" cy="5092700"/>
          </a:xfrm>
        </p:spPr>
        <p:txBody>
          <a:bodyPr/>
          <a:lstStyle/>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Being culturally aware allows for better patient care.</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Hispanics have many different origins.</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Belief in humoral theory</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Herbs and botanicals are used as preventative measures and treatments.</a:t>
            </a: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Familism is an important aspect of their culture.</a:t>
            </a: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Many uninsured Hispanics do not receive the health care they need.</a:t>
            </a: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endParaRPr lang="en-US" sz="2000" smtClean="0">
              <a:latin typeface="Times New Roman" pitchFamily="18" charset="0"/>
              <a:cs typeface="Times New Roman" pitchFamily="18" charset="0"/>
            </a:endParaRPr>
          </a:p>
        </p:txBody>
      </p:sp>
      <p:sp>
        <p:nvSpPr>
          <p:cNvPr id="5" name="Title 4"/>
          <p:cNvSpPr>
            <a:spLocks noGrp="1"/>
          </p:cNvSpPr>
          <p:nvPr>
            <p:ph type="title"/>
          </p:nvPr>
        </p:nvSpPr>
        <p:spPr/>
        <p:txBody>
          <a:bodyPr/>
          <a:lstStyle/>
          <a:p>
            <a:pPr algn="ctr" fontAlgn="auto">
              <a:spcAft>
                <a:spcPts val="0"/>
              </a:spcAft>
              <a:defRPr/>
            </a:pPr>
            <a:r>
              <a:rPr lang="en-US" sz="3600" b="0" dirty="0" smtClean="0">
                <a:solidFill>
                  <a:schemeClr val="tx1"/>
                </a:solidFill>
                <a:latin typeface="Times New Roman" pitchFamily="18" charset="0"/>
                <a:cs typeface="Times New Roman" pitchFamily="18" charset="0"/>
              </a:rPr>
              <a:t>Summary</a:t>
            </a:r>
            <a:endParaRPr lang="en-US" sz="3600" b="0" dirty="0">
              <a:solidFill>
                <a:schemeClr val="tx1"/>
              </a:solidFill>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228600" y="0"/>
            <a:ext cx="7999413" cy="1063625"/>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ctr" fontAlgn="auto">
              <a:spcAft>
                <a:spcPts val="0"/>
              </a:spcAft>
              <a:buFont typeface="StarSymbol"/>
              <a:buNone/>
              <a:defRPr/>
            </a:pPr>
            <a:r>
              <a:rPr lang="en-US" sz="3600" b="0" dirty="0" smtClean="0">
                <a:solidFill>
                  <a:schemeClr val="tx1"/>
                </a:solidFill>
                <a:latin typeface="Times New Roman" pitchFamily="18" charset="0"/>
                <a:cs typeface="Times New Roman" pitchFamily="18" charset="0"/>
              </a:rPr>
              <a:t>References</a:t>
            </a:r>
            <a:endParaRPr lang="en-US" sz="3600" b="0" dirty="0">
              <a:solidFill>
                <a:schemeClr val="tx1"/>
              </a:solidFill>
              <a:latin typeface="Times New Roman" pitchFamily="18" charset="0"/>
              <a:cs typeface="Times New Roman" pitchFamily="18" charset="0"/>
            </a:endParaRPr>
          </a:p>
        </p:txBody>
      </p:sp>
      <p:sp>
        <p:nvSpPr>
          <p:cNvPr id="4" name="TextBox 3"/>
          <p:cNvSpPr txBox="1"/>
          <p:nvPr/>
        </p:nvSpPr>
        <p:spPr>
          <a:xfrm>
            <a:off x="381000" y="1143000"/>
            <a:ext cx="7840663" cy="7961517"/>
          </a:xfrm>
          <a:prstGeom prst="rect">
            <a:avLst/>
          </a:prstGeom>
          <a:noFill/>
          <a:ln>
            <a:noFill/>
          </a:ln>
        </p:spPr>
        <p:txBody>
          <a:bodyPr lIns="81639" tIns="40820" rIns="81639" bIns="40820">
            <a:spAutoFit/>
          </a:bodyPr>
          <a:lstStyle/>
          <a:p>
            <a:pPr>
              <a:buSzPct val="45000"/>
              <a:buFont typeface="StarSymbol"/>
              <a:buNone/>
            </a:pPr>
            <a:r>
              <a:rPr lang="en-US" sz="1600" dirty="0">
                <a:latin typeface="Times New Roman" pitchFamily="18" charset="0"/>
                <a:cs typeface="Times New Roman" pitchFamily="18" charset="0"/>
              </a:rPr>
              <a:t>Caudle P. (1993). Providing culturally sensitive health care to Hispanic clients. </a:t>
            </a:r>
            <a:r>
              <a:rPr lang="en-US" sz="1600" i="1" dirty="0">
                <a:latin typeface="Times New Roman" pitchFamily="18" charset="0"/>
                <a:cs typeface="Times New Roman" pitchFamily="18" charset="0"/>
              </a:rPr>
              <a:t>Nurse 	Practice</a:t>
            </a:r>
            <a:r>
              <a:rPr lang="en-US" sz="1600" dirty="0">
                <a:latin typeface="Times New Roman" pitchFamily="18" charset="0"/>
                <a:cs typeface="Times New Roman" pitchFamily="18" charset="0"/>
              </a:rPr>
              <a:t>. </a:t>
            </a:r>
            <a:r>
              <a:rPr lang="en-US" sz="1600" b="1" u="sng" strike="sngStrike" dirty="0">
                <a:solidFill>
                  <a:srgbClr val="FF0000"/>
                </a:solidFill>
                <a:latin typeface="Times New Roman" pitchFamily="18" charset="0"/>
                <a:cs typeface="Times New Roman" pitchFamily="18" charset="0"/>
              </a:rPr>
              <a:t>1993 Dec</a:t>
            </a:r>
            <a:r>
              <a:rPr lang="en-US" sz="1600" dirty="0">
                <a:latin typeface="Times New Roman" pitchFamily="18" charset="0"/>
                <a:cs typeface="Times New Roman" pitchFamily="18" charset="0"/>
              </a:rPr>
              <a:t>;18(12):40, 43-6, 50-1. Retrieved from 	</a:t>
            </a:r>
            <a:r>
              <a:rPr lang="en-US" sz="1600" u="sng" dirty="0">
                <a:latin typeface="Times New Roman" pitchFamily="18" charset="0"/>
                <a:cs typeface="Times New Roman" pitchFamily="18" charset="0"/>
                <a:hlinkClick r:id="rId4"/>
              </a:rPr>
              <a:t>http://www.ncbi.nlm.nih.gov/pubmed</a:t>
            </a:r>
            <a:r>
              <a:rPr lang="en-US" sz="1600" dirty="0">
                <a:latin typeface="Times New Roman" pitchFamily="18" charset="0"/>
                <a:cs typeface="Times New Roman" pitchFamily="18" charset="0"/>
              </a:rPr>
              <a:t> </a:t>
            </a:r>
          </a:p>
          <a:p>
            <a:pPr hangingPunct="0">
              <a:buSzPct val="45000"/>
              <a:buFont typeface="StarSymbol"/>
              <a:buNone/>
            </a:pPr>
            <a:endParaRPr lang="en-US" sz="1600" dirty="0">
              <a:latin typeface="Times New Roman" pitchFamily="18" charset="0"/>
              <a:ea typeface="MS Gothic"/>
              <a:cs typeface="Times New Roman" pitchFamily="18" charset="0"/>
            </a:endParaRPr>
          </a:p>
          <a:p>
            <a:pPr hangingPunct="0">
              <a:buSzPct val="45000"/>
              <a:buFont typeface="StarSymbol"/>
              <a:buNone/>
            </a:pPr>
            <a:r>
              <a:rPr lang="en-US" sz="1600" dirty="0">
                <a:latin typeface="Times New Roman" pitchFamily="18" charset="0"/>
                <a:ea typeface="MS Gothic"/>
                <a:cs typeface="Times New Roman" pitchFamily="18" charset="0"/>
              </a:rPr>
              <a:t>Chitty, K. </a:t>
            </a:r>
            <a:r>
              <a:rPr lang="en-US" sz="1600" dirty="0" smtClean="0">
                <a:latin typeface="Times New Roman" pitchFamily="18" charset="0"/>
                <a:ea typeface="MS Gothic"/>
                <a:cs typeface="Times New Roman" pitchFamily="18" charset="0"/>
              </a:rPr>
              <a:t>K., </a:t>
            </a:r>
            <a:r>
              <a:rPr lang="en-US" sz="1600" dirty="0">
                <a:latin typeface="Times New Roman" pitchFamily="18" charset="0"/>
                <a:ea typeface="MS Gothic"/>
                <a:cs typeface="Times New Roman" pitchFamily="18" charset="0"/>
              </a:rPr>
              <a:t>&amp; Black, B. P. (2011). The history and social context of nursing. In </a:t>
            </a:r>
            <a:r>
              <a:rPr lang="en-US" sz="1600" i="1" dirty="0">
                <a:latin typeface="Times New Roman" pitchFamily="18" charset="0"/>
                <a:ea typeface="MS Gothic"/>
                <a:cs typeface="Times New Roman" pitchFamily="18" charset="0"/>
              </a:rPr>
              <a:t>Professional 	nursing: Concepts &amp; challenges.</a:t>
            </a:r>
            <a:r>
              <a:rPr lang="en-US" sz="1600" dirty="0">
                <a:latin typeface="Times New Roman" pitchFamily="18" charset="0"/>
                <a:ea typeface="MS Gothic"/>
                <a:cs typeface="Times New Roman" pitchFamily="18" charset="0"/>
              </a:rPr>
              <a:t> (6</a:t>
            </a:r>
            <a:r>
              <a:rPr lang="en-US" sz="1600" baseline="30000" dirty="0">
                <a:latin typeface="Times New Roman" pitchFamily="18" charset="0"/>
                <a:ea typeface="MS Gothic"/>
                <a:cs typeface="Times New Roman" pitchFamily="18" charset="0"/>
              </a:rPr>
              <a:t>th</a:t>
            </a:r>
            <a:r>
              <a:rPr lang="en-US" sz="1600" dirty="0">
                <a:latin typeface="Times New Roman" pitchFamily="18" charset="0"/>
                <a:ea typeface="MS Gothic"/>
                <a:cs typeface="Times New Roman" pitchFamily="18" charset="0"/>
              </a:rPr>
              <a:t> Ed., p. 52). Maryland Heights, MO: Sanders 	Elsevier.</a:t>
            </a:r>
          </a:p>
          <a:p>
            <a:pPr hangingPunct="0">
              <a:buSzPct val="45000"/>
              <a:buFont typeface="StarSymbol"/>
              <a:buNone/>
            </a:pPr>
            <a:r>
              <a:rPr lang="en-US" sz="1600" dirty="0">
                <a:latin typeface="Times New Roman" pitchFamily="18" charset="0"/>
                <a:ea typeface="MS Gothic"/>
                <a:cs typeface="Times New Roman" pitchFamily="18" charset="0"/>
              </a:rPr>
              <a:t>	</a:t>
            </a:r>
          </a:p>
          <a:p>
            <a:pPr hangingPunct="0">
              <a:buSzPct val="45000"/>
              <a:buFont typeface="StarSymbol"/>
              <a:buNone/>
            </a:pPr>
            <a:r>
              <a:rPr lang="en-US" sz="1600" dirty="0">
                <a:latin typeface="Times New Roman" pitchFamily="18" charset="0"/>
                <a:ea typeface="MS Gothic"/>
                <a:cs typeface="Times New Roman" pitchFamily="18" charset="0"/>
              </a:rPr>
              <a:t>Chitty, K. K, &amp; Black, B. P. (2011). Illness, culture, and caring: Impact on patients, 	families </a:t>
            </a:r>
            <a:r>
              <a:rPr lang="en-US" sz="1600" dirty="0" smtClean="0">
                <a:latin typeface="Times New Roman" pitchFamily="18" charset="0"/>
                <a:ea typeface="MS Gothic"/>
                <a:cs typeface="Times New Roman" pitchFamily="18" charset="0"/>
              </a:rPr>
              <a:t>and </a:t>
            </a:r>
            <a:r>
              <a:rPr lang="en-US" sz="1600" dirty="0">
                <a:latin typeface="Times New Roman" pitchFamily="18" charset="0"/>
                <a:ea typeface="MS Gothic"/>
                <a:cs typeface="Times New Roman" pitchFamily="18" charset="0"/>
              </a:rPr>
              <a:t>nurses. In </a:t>
            </a:r>
            <a:r>
              <a:rPr lang="en-US" sz="1600" i="1" dirty="0">
                <a:latin typeface="Times New Roman" pitchFamily="18" charset="0"/>
                <a:ea typeface="MS Gothic"/>
                <a:cs typeface="Times New Roman" pitchFamily="18" charset="0"/>
              </a:rPr>
              <a:t>Professional nursing: Concepts &amp; challenges.</a:t>
            </a:r>
            <a:r>
              <a:rPr lang="en-US" sz="1600" dirty="0">
                <a:latin typeface="Times New Roman" pitchFamily="18" charset="0"/>
                <a:ea typeface="MS Gothic"/>
                <a:cs typeface="Times New Roman" pitchFamily="18" charset="0"/>
              </a:rPr>
              <a:t> (6</a:t>
            </a:r>
            <a:r>
              <a:rPr lang="en-US" sz="1600" baseline="30000" dirty="0">
                <a:latin typeface="Times New Roman" pitchFamily="18" charset="0"/>
                <a:ea typeface="MS Gothic"/>
                <a:cs typeface="Times New Roman" pitchFamily="18" charset="0"/>
              </a:rPr>
              <a:t>th</a:t>
            </a:r>
            <a:r>
              <a:rPr lang="en-US" sz="1600" dirty="0">
                <a:latin typeface="Times New Roman" pitchFamily="18" charset="0"/>
                <a:ea typeface="MS Gothic"/>
                <a:cs typeface="Times New Roman" pitchFamily="18" charset="0"/>
              </a:rPr>
              <a:t> Ed., </a:t>
            </a:r>
            <a:r>
              <a:rPr lang="en-US" sz="1600" dirty="0" smtClean="0">
                <a:latin typeface="Times New Roman" pitchFamily="18" charset="0"/>
                <a:ea typeface="MS Gothic"/>
                <a:cs typeface="Times New Roman" pitchFamily="18" charset="0"/>
              </a:rPr>
              <a:t>	p</a:t>
            </a:r>
            <a:r>
              <a:rPr lang="en-US" sz="1600" dirty="0">
                <a:latin typeface="Times New Roman" pitchFamily="18" charset="0"/>
                <a:ea typeface="MS Gothic"/>
                <a:cs typeface="Times New Roman" pitchFamily="18" charset="0"/>
              </a:rPr>
              <a:t>. 231). </a:t>
            </a:r>
            <a:r>
              <a:rPr lang="en-US" sz="1600" dirty="0" smtClean="0">
                <a:latin typeface="Times New Roman" pitchFamily="18" charset="0"/>
                <a:ea typeface="MS Gothic"/>
                <a:cs typeface="Times New Roman" pitchFamily="18" charset="0"/>
              </a:rPr>
              <a:t>Maryland</a:t>
            </a:r>
            <a:r>
              <a:rPr lang="en-US" sz="1600" dirty="0">
                <a:latin typeface="Times New Roman" pitchFamily="18" charset="0"/>
                <a:ea typeface="MS Gothic"/>
                <a:cs typeface="Times New Roman" pitchFamily="18" charset="0"/>
              </a:rPr>
              <a:t>	Heights, MO: </a:t>
            </a:r>
            <a:r>
              <a:rPr lang="en-US" sz="1600" dirty="0">
                <a:solidFill>
                  <a:srgbClr val="FF0000"/>
                </a:solidFill>
                <a:latin typeface="Times New Roman" pitchFamily="18" charset="0"/>
                <a:ea typeface="MS Gothic"/>
                <a:cs typeface="Times New Roman" pitchFamily="18" charset="0"/>
              </a:rPr>
              <a:t>Sanders</a:t>
            </a:r>
            <a:r>
              <a:rPr lang="en-US" sz="1600" dirty="0">
                <a:latin typeface="Times New Roman" pitchFamily="18" charset="0"/>
                <a:ea typeface="MS Gothic"/>
                <a:cs typeface="Times New Roman" pitchFamily="18" charset="0"/>
              </a:rPr>
              <a:t> Elsevier.</a:t>
            </a:r>
          </a:p>
          <a:p>
            <a:pPr hangingPunct="0">
              <a:buSzPct val="45000"/>
              <a:buFont typeface="StarSymbol"/>
              <a:buNone/>
            </a:pPr>
            <a:endParaRPr lang="en-US" sz="1600" dirty="0">
              <a:latin typeface="Times New Roman" pitchFamily="18" charset="0"/>
              <a:cs typeface="Times New Roman" pitchFamily="18" charset="0"/>
            </a:endParaRPr>
          </a:p>
          <a:p>
            <a:pPr hangingPunct="0">
              <a:buSzPct val="45000"/>
              <a:buFont typeface="StarSymbol"/>
              <a:buNone/>
            </a:pPr>
            <a:r>
              <a:rPr lang="en-US" sz="1600" dirty="0">
                <a:latin typeface="Times New Roman" pitchFamily="18" charset="0"/>
                <a:cs typeface="Times New Roman" pitchFamily="18" charset="0"/>
              </a:rPr>
              <a:t>Commonwealth Fund  (2006). Hispanic and Black adult’s uninsured at much higher 	rates than </a:t>
            </a:r>
            <a:r>
              <a:rPr lang="en-US" sz="1600" dirty="0">
                <a:solidFill>
                  <a:srgbClr val="FF0000"/>
                </a:solidFill>
                <a:latin typeface="Times New Roman" pitchFamily="18" charset="0"/>
                <a:cs typeface="Times New Roman" pitchFamily="18" charset="0"/>
              </a:rPr>
              <a:t>w</a:t>
            </a:r>
            <a:r>
              <a:rPr lang="en-US" sz="1600" dirty="0">
                <a:latin typeface="Times New Roman" pitchFamily="18" charset="0"/>
                <a:cs typeface="Times New Roman" pitchFamily="18" charset="0"/>
              </a:rPr>
              <a:t>hite adults. </a:t>
            </a:r>
            <a:r>
              <a:rPr lang="en-US" sz="1600" i="1" dirty="0">
                <a:latin typeface="Times New Roman" pitchFamily="18" charset="0"/>
                <a:cs typeface="Times New Roman" pitchFamily="18" charset="0"/>
              </a:rPr>
              <a:t>The </a:t>
            </a:r>
            <a:r>
              <a:rPr lang="en-US" sz="1600" i="1" dirty="0">
                <a:solidFill>
                  <a:srgbClr val="FF0000"/>
                </a:solidFill>
                <a:latin typeface="Times New Roman" pitchFamily="18" charset="0"/>
                <a:cs typeface="Times New Roman" pitchFamily="18" charset="0"/>
              </a:rPr>
              <a:t>n</a:t>
            </a:r>
            <a:r>
              <a:rPr lang="en-US" sz="1600" i="1" dirty="0">
                <a:latin typeface="Times New Roman" pitchFamily="18" charset="0"/>
                <a:cs typeface="Times New Roman" pitchFamily="18" charset="0"/>
              </a:rPr>
              <a:t>ation's </a:t>
            </a:r>
            <a:r>
              <a:rPr lang="en-US" sz="1600" i="1" dirty="0">
                <a:solidFill>
                  <a:srgbClr val="FF0000"/>
                </a:solidFill>
                <a:latin typeface="Times New Roman" pitchFamily="18" charset="0"/>
                <a:cs typeface="Times New Roman" pitchFamily="18" charset="0"/>
              </a:rPr>
              <a:t>h</a:t>
            </a:r>
            <a:r>
              <a:rPr lang="en-US" sz="1600" i="1" dirty="0">
                <a:latin typeface="Times New Roman" pitchFamily="18" charset="0"/>
                <a:cs typeface="Times New Roman" pitchFamily="18" charset="0"/>
              </a:rPr>
              <a:t>ealth. </a:t>
            </a:r>
            <a:r>
              <a:rPr lang="en-US" sz="1600" dirty="0">
                <a:latin typeface="Times New Roman" pitchFamily="18" charset="0"/>
                <a:cs typeface="Times New Roman" pitchFamily="18" charset="0"/>
              </a:rPr>
              <a:t>October 2006. Retrieved from  	</a:t>
            </a:r>
            <a:r>
              <a:rPr lang="en-US" sz="1600" dirty="0">
                <a:latin typeface="Times New Roman" pitchFamily="18" charset="0"/>
                <a:cs typeface="Times New Roman" pitchFamily="18" charset="0"/>
                <a:hlinkClick r:id="rId5"/>
              </a:rPr>
              <a:t>http://www.nhchc.org/Hispanic_black_uninsured.pdf</a:t>
            </a:r>
            <a:endParaRPr lang="en-US" sz="1600" dirty="0">
              <a:latin typeface="Times New Roman" pitchFamily="18" charset="0"/>
              <a:cs typeface="Times New Roman" pitchFamily="18" charset="0"/>
            </a:endParaRPr>
          </a:p>
          <a:p>
            <a:pPr hangingPunct="0">
              <a:buSzPct val="45000"/>
              <a:buFont typeface="StarSymbol"/>
              <a:buNone/>
            </a:pPr>
            <a:endParaRPr lang="en-US" sz="1600" dirty="0">
              <a:latin typeface="Times New Roman" pitchFamily="18" charset="0"/>
              <a:cs typeface="Times New Roman" pitchFamily="18" charset="0"/>
            </a:endParaRPr>
          </a:p>
          <a:p>
            <a:pPr hangingPunct="0">
              <a:buSzPct val="45000"/>
              <a:buFont typeface="StarSymbol"/>
              <a:buNone/>
            </a:pPr>
            <a:r>
              <a:rPr lang="en-US" sz="1600" dirty="0" err="1">
                <a:latin typeface="Times New Roman" pitchFamily="18" charset="0"/>
                <a:cs typeface="Times New Roman" pitchFamily="18" charset="0"/>
              </a:rPr>
              <a:t>Jenko</a:t>
            </a:r>
            <a:r>
              <a:rPr lang="en-US" sz="1600" dirty="0">
                <a:latin typeface="Times New Roman" pitchFamily="18" charset="0"/>
                <a:cs typeface="Times New Roman" pitchFamily="18" charset="0"/>
              </a:rPr>
              <a:t>, M. (2010). </a:t>
            </a:r>
            <a:r>
              <a:rPr lang="en-US" sz="1600" dirty="0" err="1">
                <a:latin typeface="Times New Roman" pitchFamily="18" charset="0"/>
                <a:cs typeface="Times New Roman" pitchFamily="18" charset="0"/>
              </a:rPr>
              <a:t>Transcultural</a:t>
            </a:r>
            <a:r>
              <a:rPr lang="en-US" sz="1600" dirty="0">
                <a:latin typeface="Times New Roman" pitchFamily="18" charset="0"/>
                <a:cs typeface="Times New Roman" pitchFamily="18" charset="0"/>
              </a:rPr>
              <a:t> nursing principles.  Retrieved October 19, 2010 from  	</a:t>
            </a:r>
            <a:r>
              <a:rPr lang="en-US" sz="1600" dirty="0">
                <a:latin typeface="Times New Roman" pitchFamily="18" charset="0"/>
                <a:cs typeface="Times New Roman" pitchFamily="18" charset="0"/>
                <a:hlinkClick r:id="rId6"/>
              </a:rPr>
              <a:t>http://www.medscape.com/viewarticles/534031</a:t>
            </a:r>
            <a:endParaRPr lang="en-US" sz="1600" dirty="0">
              <a:latin typeface="Times New Roman" pitchFamily="18" charset="0"/>
              <a:cs typeface="Times New Roman" pitchFamily="18" charset="0"/>
            </a:endParaRPr>
          </a:p>
          <a:p>
            <a:pPr hangingPunct="0">
              <a:buSzPct val="45000"/>
              <a:buFont typeface="StarSymbol"/>
              <a:buNone/>
            </a:pPr>
            <a:endParaRPr lang="en-US" sz="1600" dirty="0">
              <a:latin typeface="Times New Roman" pitchFamily="18" charset="0"/>
              <a:ea typeface="MS Gothic"/>
              <a:cs typeface="MS Gothic"/>
            </a:endParaRPr>
          </a:p>
          <a:p>
            <a:pPr>
              <a:buSzPct val="45000"/>
              <a:buFont typeface="StarSymbol"/>
              <a:buNone/>
            </a:pPr>
            <a:endParaRPr lang="en-US" sz="1600" dirty="0">
              <a:latin typeface="Times New Roman" pitchFamily="18" charset="0"/>
              <a:cs typeface="Times New Roman" pitchFamily="18" charset="0"/>
            </a:endParaRPr>
          </a:p>
          <a:p>
            <a:pPr>
              <a:buSzPct val="45000"/>
              <a:buFont typeface="StarSymbol"/>
              <a:buNone/>
            </a:pPr>
            <a:endParaRPr lang="en-US" sz="1600" dirty="0">
              <a:latin typeface="Times New Roman" pitchFamily="18" charset="0"/>
              <a:cs typeface="Times New Roman" pitchFamily="18" charset="0"/>
            </a:endParaRPr>
          </a:p>
          <a:p>
            <a:pPr>
              <a:buSzPct val="45000"/>
              <a:buFont typeface="StarSymbol"/>
              <a:buChar char="●"/>
            </a:pPr>
            <a:endParaRPr lang="en-US" sz="1600" dirty="0">
              <a:latin typeface="Times New Roman" pitchFamily="18" charset="0"/>
              <a:cs typeface="Times New Roman" pitchFamily="18" charset="0"/>
            </a:endParaRPr>
          </a:p>
          <a:p>
            <a:pPr>
              <a:buSzPct val="45000"/>
              <a:buFont typeface="StarSymbol"/>
              <a:buChar char="●"/>
            </a:pPr>
            <a:endParaRPr lang="en-US" sz="1600" dirty="0">
              <a:latin typeface="Times New Roman" pitchFamily="18" charset="0"/>
              <a:cs typeface="Times New Roman" pitchFamily="18" charset="0"/>
            </a:endParaRPr>
          </a:p>
          <a:p>
            <a:pPr>
              <a:buSzPct val="45000"/>
              <a:buFont typeface="StarSymbol"/>
              <a:buNone/>
            </a:pPr>
            <a:endParaRPr lang="en-US" sz="1600" dirty="0">
              <a:latin typeface="Times New Roman" pitchFamily="18" charset="0"/>
              <a:cs typeface="Times New Roman" pitchFamily="18" charset="0"/>
            </a:endParaRPr>
          </a:p>
          <a:p>
            <a:pPr>
              <a:buSzPct val="45000"/>
              <a:buFont typeface="StarSymbol"/>
              <a:buNone/>
            </a:pPr>
            <a:endParaRPr lang="en-US" sz="1600" dirty="0">
              <a:latin typeface="Times New Roman" pitchFamily="18" charset="0"/>
              <a:cs typeface="Times New Roman" pitchFamily="18" charset="0"/>
            </a:endParaRPr>
          </a:p>
          <a:p>
            <a:pPr>
              <a:buSzPct val="45000"/>
              <a:buFont typeface="StarSymbol"/>
              <a:buNone/>
            </a:pPr>
            <a:endParaRPr lang="en-US" sz="1600" dirty="0">
              <a:latin typeface="Times New Roman" pitchFamily="18" charset="0"/>
              <a:cs typeface="Times New Roman" pitchFamily="18" charset="0"/>
            </a:endParaRPr>
          </a:p>
          <a:p>
            <a:pPr>
              <a:buSzPct val="45000"/>
              <a:buFont typeface="StarSymbol"/>
              <a:buNone/>
            </a:pPr>
            <a:endParaRPr lang="en-US" sz="1600" dirty="0">
              <a:latin typeface="Times New Roman" pitchFamily="18" charset="0"/>
              <a:cs typeface="Times New Roman" pitchFamily="18" charset="0"/>
            </a:endParaRPr>
          </a:p>
          <a:p>
            <a:pPr>
              <a:buSzPct val="45000"/>
              <a:buFont typeface="StarSymbol"/>
              <a:buNone/>
            </a:pPr>
            <a:endParaRPr lang="en-US" sz="1600" dirty="0">
              <a:latin typeface="Times New Roman" pitchFamily="18" charset="0"/>
              <a:cs typeface="Times New Roman" pitchFamily="18" charset="0"/>
            </a:endParaRPr>
          </a:p>
          <a:p>
            <a:pPr>
              <a:buSzPct val="45000"/>
              <a:buFont typeface="StarSymbol"/>
              <a:buNone/>
            </a:pPr>
            <a:endParaRPr lang="en-US" sz="1600" dirty="0">
              <a:latin typeface="Times New Roman" pitchFamily="18" charset="0"/>
              <a:cs typeface="Times New Roman" pitchFamily="18" charset="0"/>
            </a:endParaRPr>
          </a:p>
          <a:p>
            <a:pPr>
              <a:buSzPct val="45000"/>
              <a:buFont typeface="StarSymbol"/>
              <a:buChar char="●"/>
            </a:pPr>
            <a:endParaRPr lang="en-US" sz="1600" dirty="0">
              <a:latin typeface="Times New Roman" pitchFamily="18" charset="0"/>
              <a:cs typeface="Times New Roman" pitchFamily="18" charset="0"/>
            </a:endParaRPr>
          </a:p>
          <a:p>
            <a:pPr>
              <a:buSzPct val="45000"/>
              <a:buFont typeface="StarSymbol"/>
              <a:buChar char="●"/>
            </a:pPr>
            <a:r>
              <a:rPr lang="en-US" sz="1600" dirty="0">
                <a:latin typeface="Times New Roman" pitchFamily="18" charset="0"/>
                <a:cs typeface="Times New Roman" pitchFamily="18" charset="0"/>
              </a:rPr>
              <a:t>       </a:t>
            </a:r>
          </a:p>
          <a:p>
            <a:pPr hangingPunct="0">
              <a:buSzPct val="45000"/>
              <a:buFont typeface="StarSymbol"/>
              <a:buNone/>
            </a:pPr>
            <a:endParaRPr lang="en-US" sz="1600" dirty="0">
              <a:latin typeface="Times New Roman" pitchFamily="18" charset="0"/>
              <a:ea typeface="MS Gothic"/>
              <a:cs typeface="MS Gothic"/>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143000"/>
          </a:xfrm>
        </p:spPr>
        <p:txBody>
          <a:bodyPr/>
          <a:lstStyle/>
          <a:p>
            <a:pPr algn="ctr" fontAlgn="auto">
              <a:spcAft>
                <a:spcPts val="0"/>
              </a:spcAft>
              <a:defRPr/>
            </a:pPr>
            <a:r>
              <a:rPr lang="en-US" sz="3600" b="0" dirty="0" smtClean="0">
                <a:solidFill>
                  <a:schemeClr val="tx1"/>
                </a:solidFill>
                <a:latin typeface="Times New Roman" pitchFamily="18" charset="0"/>
                <a:cs typeface="Times New Roman" pitchFamily="18" charset="0"/>
              </a:rPr>
              <a:t>References </a:t>
            </a:r>
            <a:endParaRPr lang="en-US" sz="3600" b="0" dirty="0">
              <a:solidFill>
                <a:schemeClr val="tx1"/>
              </a:solidFill>
              <a:latin typeface="Times New Roman" pitchFamily="18" charset="0"/>
              <a:cs typeface="Times New Roman" pitchFamily="18" charset="0"/>
            </a:endParaRPr>
          </a:p>
        </p:txBody>
      </p:sp>
      <p:sp>
        <p:nvSpPr>
          <p:cNvPr id="47106" name="Content Placeholder 3"/>
          <p:cNvSpPr>
            <a:spLocks noGrp="1"/>
          </p:cNvSpPr>
          <p:nvPr>
            <p:ph idx="1"/>
          </p:nvPr>
        </p:nvSpPr>
        <p:spPr>
          <a:xfrm>
            <a:off x="457200" y="609600"/>
            <a:ext cx="8229600" cy="5397500"/>
          </a:xfrm>
        </p:spPr>
        <p:txBody>
          <a:bodyPr/>
          <a:lstStyle/>
          <a:p>
            <a:pPr>
              <a:buFont typeface="Wingdings 3" pitchFamily="18" charset="2"/>
              <a:buNone/>
            </a:pPr>
            <a:endParaRPr lang="en-US" sz="1600" dirty="0" smtClean="0">
              <a:latin typeface="Times New Roman" pitchFamily="18" charset="0"/>
              <a:cs typeface="Times New Roman" pitchFamily="18" charset="0"/>
            </a:endParaRPr>
          </a:p>
          <a:p>
            <a:pPr>
              <a:buFont typeface="Wingdings 3" pitchFamily="18" charset="2"/>
              <a:buNone/>
            </a:pPr>
            <a:r>
              <a:rPr lang="en-US" sz="1600" dirty="0" smtClean="0">
                <a:latin typeface="Times New Roman" pitchFamily="18" charset="0"/>
                <a:cs typeface="Times New Roman" pitchFamily="18" charset="0"/>
              </a:rPr>
              <a:t>Padilla, Y</a:t>
            </a:r>
            <a:r>
              <a:rPr lang="en-US" sz="1600" dirty="0" smtClean="0">
                <a:latin typeface="Times New Roman" pitchFamily="18" charset="0"/>
                <a:cs typeface="Times New Roman" pitchFamily="18" charset="0"/>
              </a:rPr>
              <a:t>.</a:t>
            </a:r>
            <a:r>
              <a:rPr lang="en-US" sz="1600" b="1" u="sng" strike="sngStrike" dirty="0" smtClean="0">
                <a:solidFill>
                  <a:srgbClr val="FF0000"/>
                </a:solidFill>
                <a:latin typeface="Times New Roman" pitchFamily="18" charset="0"/>
                <a:cs typeface="Times New Roman" pitchFamily="18" charset="0"/>
              </a:rPr>
              <a:t>, </a:t>
            </a:r>
            <a:r>
              <a:rPr lang="en-US" sz="1600" dirty="0" smtClean="0">
                <a:latin typeface="Times New Roman" pitchFamily="18" charset="0"/>
                <a:cs typeface="Times New Roman" pitchFamily="18" charset="0"/>
              </a:rPr>
              <a:t>&amp; Villalobos, G. (2007). Cultural responses to health among Mexican American women and their families. </a:t>
            </a:r>
            <a:r>
              <a:rPr lang="en-US" sz="1600" i="1" dirty="0" smtClean="0">
                <a:latin typeface="Times New Roman" pitchFamily="18" charset="0"/>
                <a:cs typeface="Times New Roman" pitchFamily="18" charset="0"/>
              </a:rPr>
              <a:t>Family &amp; community health. </a:t>
            </a:r>
            <a:r>
              <a:rPr lang="en-US" sz="1600" b="1" u="sng" strike="sngStrike" dirty="0" smtClean="0">
                <a:solidFill>
                  <a:srgbClr val="FF0000"/>
                </a:solidFill>
                <a:latin typeface="Times New Roman" pitchFamily="18" charset="0"/>
                <a:cs typeface="Times New Roman" pitchFamily="18" charset="0"/>
              </a:rPr>
              <a:t>March 2007</a:t>
            </a:r>
            <a:r>
              <a:rPr lang="en-US" sz="1600" dirty="0" smtClean="0">
                <a:latin typeface="Times New Roman" pitchFamily="18" charset="0"/>
                <a:cs typeface="Times New Roman" pitchFamily="18" charset="0"/>
              </a:rPr>
              <a:t>, </a:t>
            </a:r>
            <a:r>
              <a:rPr lang="en-US" sz="1600" i="1" dirty="0" smtClean="0">
                <a:latin typeface="Times New Roman" pitchFamily="18" charset="0"/>
                <a:cs typeface="Times New Roman" pitchFamily="18" charset="0"/>
              </a:rPr>
              <a:t>30</a:t>
            </a:r>
            <a:r>
              <a:rPr lang="en-US" sz="1600" dirty="0" smtClean="0">
                <a:latin typeface="Times New Roman" pitchFamily="18" charset="0"/>
                <a:cs typeface="Times New Roman" pitchFamily="18" charset="0"/>
              </a:rPr>
              <a:t> Retrieved from </a:t>
            </a:r>
            <a:r>
              <a:rPr lang="en-US" sz="1600" u="sng" dirty="0" smtClean="0">
                <a:latin typeface="Times New Roman" pitchFamily="18" charset="0"/>
                <a:cs typeface="Times New Roman" pitchFamily="18" charset="0"/>
                <a:hlinkClick r:id="rId4"/>
              </a:rPr>
              <a:t>http://www.nursingcenter.com/library/JournalArticle.asp?Article_ID=691987</a:t>
            </a:r>
            <a:endParaRPr lang="en-US" sz="1600" u="sng" dirty="0" smtClean="0">
              <a:latin typeface="Times New Roman" pitchFamily="18" charset="0"/>
              <a:cs typeface="Times New Roman" pitchFamily="18" charset="0"/>
            </a:endParaRPr>
          </a:p>
          <a:p>
            <a:pPr>
              <a:buFont typeface="Wingdings 3" pitchFamily="18" charset="2"/>
              <a:buNone/>
            </a:pPr>
            <a:endParaRPr lang="en-US" sz="1600" u="sng" dirty="0" smtClean="0">
              <a:latin typeface="Times New Roman" pitchFamily="18" charset="0"/>
              <a:cs typeface="Times New Roman" pitchFamily="18" charset="0"/>
            </a:endParaRPr>
          </a:p>
          <a:p>
            <a:pPr>
              <a:buFont typeface="Wingdings 3" pitchFamily="18" charset="2"/>
              <a:buNone/>
            </a:pPr>
            <a:r>
              <a:rPr lang="en-US" sz="1600" dirty="0" smtClean="0">
                <a:latin typeface="Times New Roman" pitchFamily="18" charset="0"/>
                <a:cs typeface="Times New Roman" pitchFamily="18" charset="0"/>
              </a:rPr>
              <a:t>Ramirez, R. R., &amp; De La Cruz, G. P. (Eds.). (2003, June). The Hispanic population in the United States: March 2002. Retrieved from </a:t>
            </a:r>
            <a:r>
              <a:rPr lang="en-US" sz="1600" dirty="0" smtClean="0">
                <a:latin typeface="Times New Roman" pitchFamily="18" charset="0"/>
                <a:cs typeface="Times New Roman" pitchFamily="18" charset="0"/>
                <a:hlinkClick r:id="rId5"/>
              </a:rPr>
              <a:t>http://www.census.gov/prod/2003pubs/p20545.pdf</a:t>
            </a:r>
            <a:endParaRPr lang="en-US" sz="1600" dirty="0" smtClean="0">
              <a:latin typeface="Times New Roman" pitchFamily="18" charset="0"/>
              <a:cs typeface="Times New Roman" pitchFamily="18" charset="0"/>
            </a:endParaRPr>
          </a:p>
          <a:p>
            <a:pPr>
              <a:buFont typeface="Wingdings 3" pitchFamily="18" charset="2"/>
              <a:buNone/>
            </a:pPr>
            <a:endParaRPr lang="en-US" sz="1600" dirty="0" smtClean="0">
              <a:latin typeface="Times New Roman" pitchFamily="18" charset="0"/>
              <a:cs typeface="Times New Roman" pitchFamily="18" charset="0"/>
            </a:endParaRPr>
          </a:p>
          <a:p>
            <a:pPr>
              <a:buFont typeface="Wingdings 3" pitchFamily="18" charset="2"/>
              <a:buNone/>
            </a:pPr>
            <a:r>
              <a:rPr lang="en-US" sz="1600" dirty="0" err="1" smtClean="0">
                <a:latin typeface="Times New Roman" pitchFamily="18" charset="0"/>
                <a:cs typeface="Times New Roman" pitchFamily="18" charset="0"/>
              </a:rPr>
              <a:t>Waldstein</a:t>
            </a:r>
            <a:r>
              <a:rPr lang="en-US" sz="1600" dirty="0" smtClean="0">
                <a:latin typeface="Times New Roman" pitchFamily="18" charset="0"/>
                <a:cs typeface="Times New Roman" pitchFamily="18" charset="0"/>
              </a:rPr>
              <a:t>, A. (2010). Popular medicine and self-care in a Mexican migrant community: Toward an explanation of an epidemiological paradox. </a:t>
            </a:r>
            <a:r>
              <a:rPr lang="en-US" sz="1600" i="1" dirty="0" smtClean="0">
                <a:latin typeface="Times New Roman" pitchFamily="18" charset="0"/>
                <a:cs typeface="Times New Roman" pitchFamily="18" charset="0"/>
              </a:rPr>
              <a:t>Medical anthropology </a:t>
            </a:r>
            <a:r>
              <a:rPr lang="en-US" sz="1600" b="1" u="sng" strike="sngStrike" dirty="0" smtClean="0">
                <a:solidFill>
                  <a:srgbClr val="FF0000"/>
                </a:solidFill>
                <a:latin typeface="Times New Roman" pitchFamily="18" charset="0"/>
                <a:cs typeface="Times New Roman" pitchFamily="18" charset="0"/>
              </a:rPr>
              <a:t>2010 Jan</a:t>
            </a:r>
            <a:r>
              <a:rPr lang="en-US" sz="1600" dirty="0" smtClean="0">
                <a:latin typeface="Times New Roman" pitchFamily="18" charset="0"/>
                <a:cs typeface="Times New Roman" pitchFamily="18" charset="0"/>
              </a:rPr>
              <a:t>; </a:t>
            </a:r>
            <a:r>
              <a:rPr lang="en-US" sz="1600" i="1" dirty="0" smtClean="0">
                <a:latin typeface="Times New Roman" pitchFamily="18" charset="0"/>
                <a:cs typeface="Times New Roman" pitchFamily="18" charset="0"/>
              </a:rPr>
              <a:t>29</a:t>
            </a:r>
            <a:r>
              <a:rPr lang="en-US" sz="1600" dirty="0" smtClean="0">
                <a:latin typeface="Times New Roman" pitchFamily="18" charset="0"/>
                <a:cs typeface="Times New Roman" pitchFamily="18" charset="0"/>
              </a:rPr>
              <a:t>(1), pp. 71-107. Retrieved from  </a:t>
            </a:r>
            <a:r>
              <a:rPr lang="en-US" sz="1600" dirty="0" smtClean="0">
                <a:latin typeface="Times New Roman" pitchFamily="18" charset="0"/>
                <a:cs typeface="Times New Roman" pitchFamily="18" charset="0"/>
                <a:hlinkClick r:id="rId6"/>
              </a:rPr>
              <a:t>http://web.ebscohost.com.ezproxy.lakeviewcol.edu:2048</a:t>
            </a:r>
            <a:endParaRPr lang="en-US" sz="1600" dirty="0" smtClean="0">
              <a:latin typeface="Times New Roman" pitchFamily="18" charset="0"/>
              <a:cs typeface="Times New Roman" pitchFamily="18" charset="0"/>
            </a:endParaRPr>
          </a:p>
          <a:p>
            <a:pPr>
              <a:buFont typeface="Wingdings 3" pitchFamily="18" charset="2"/>
              <a:buNone/>
            </a:pPr>
            <a:endParaRPr lang="en-US" sz="1600" dirty="0" smtClean="0">
              <a:latin typeface="Times New Roman" pitchFamily="18" charset="0"/>
              <a:cs typeface="Times New Roman" pitchFamily="18" charset="0"/>
            </a:endParaRPr>
          </a:p>
          <a:p>
            <a:pPr>
              <a:buFont typeface="Wingdings 3" pitchFamily="18" charset="2"/>
              <a:buNone/>
            </a:pPr>
            <a:r>
              <a:rPr lang="en-US" sz="1600" dirty="0" smtClean="0">
                <a:latin typeface="Times New Roman" pitchFamily="18" charset="0"/>
                <a:cs typeface="Times New Roman" pitchFamily="18" charset="0"/>
              </a:rPr>
              <a:t>Walsh, K. (2010). Hispanic American patients: Use of complementary and alternative medicine: Providing culturally competent care. </a:t>
            </a:r>
            <a:r>
              <a:rPr lang="en-US" sz="1600" i="1" dirty="0" smtClean="0">
                <a:latin typeface="Times New Roman" pitchFamily="18" charset="0"/>
                <a:cs typeface="Times New Roman" pitchFamily="18" charset="0"/>
              </a:rPr>
              <a:t>CINAHL nursing guide.  </a:t>
            </a:r>
            <a:r>
              <a:rPr lang="en-US" sz="1600" dirty="0" smtClean="0">
                <a:latin typeface="Times New Roman" pitchFamily="18" charset="0"/>
                <a:cs typeface="Times New Roman" pitchFamily="18" charset="0"/>
              </a:rPr>
              <a:t>Retrieved from Nursing Reference Center database.  </a:t>
            </a:r>
            <a:r>
              <a:rPr lang="en-US" sz="1600" u="sng" dirty="0" smtClean="0">
                <a:latin typeface="Times New Roman" pitchFamily="18" charset="0"/>
                <a:cs typeface="Times New Roman" pitchFamily="18" charset="0"/>
                <a:hlinkClick r:id="rId7"/>
              </a:rPr>
              <a:t>http://search.ebscohost.com/login.aspx?direct=true&amp;db=nrc&amp;AN=5000010855&amp;site=nrc-live</a:t>
            </a:r>
            <a:r>
              <a:rPr lang="en-US" sz="1600" u="sng" dirty="0" smtClean="0">
                <a:latin typeface="Times New Roman" pitchFamily="18" charset="0"/>
                <a:cs typeface="Times New Roman" pitchFamily="18" charset="0"/>
              </a:rPr>
              <a:t>.</a:t>
            </a:r>
            <a:endParaRPr lang="en-US" sz="1600" dirty="0" smtClean="0">
              <a:latin typeface="Times New Roman" pitchFamily="18" charset="0"/>
              <a:cs typeface="Times New Roman" pitchFamily="18" charset="0"/>
            </a:endParaRPr>
          </a:p>
          <a:p>
            <a:endParaRPr lang="en-US" sz="1600" dirty="0" smtClean="0">
              <a:latin typeface="Times New Roman" pitchFamily="18" charset="0"/>
              <a:cs typeface="Times New Roman" pitchFamily="18" charset="0"/>
            </a:endParaRPr>
          </a:p>
          <a:p>
            <a:pPr>
              <a:buFont typeface="Wingdings 3" pitchFamily="18" charset="2"/>
              <a:buNone/>
            </a:pPr>
            <a:r>
              <a:rPr lang="en-US" sz="1600" dirty="0" smtClean="0">
                <a:latin typeface="Times New Roman" pitchFamily="18" charset="0"/>
                <a:cs typeface="Times New Roman" pitchFamily="18" charset="0"/>
              </a:rPr>
              <a:t>Walsh, K., &amp; </a:t>
            </a:r>
            <a:r>
              <a:rPr lang="en-US" sz="1600" dirty="0" err="1" smtClean="0">
                <a:latin typeface="Times New Roman" pitchFamily="18" charset="0"/>
                <a:cs typeface="Times New Roman" pitchFamily="18" charset="0"/>
              </a:rPr>
              <a:t>Schub</a:t>
            </a:r>
            <a:r>
              <a:rPr lang="en-US" sz="1600" dirty="0" smtClean="0">
                <a:latin typeface="Times New Roman" pitchFamily="18" charset="0"/>
                <a:cs typeface="Times New Roman" pitchFamily="18" charset="0"/>
              </a:rPr>
              <a:t>, T. (2010). Hispanic American patients: Providing culturally competent care.  </a:t>
            </a:r>
            <a:r>
              <a:rPr lang="en-US" sz="1600" i="1" dirty="0" smtClean="0">
                <a:latin typeface="Times New Roman" pitchFamily="18" charset="0"/>
                <a:cs typeface="Times New Roman" pitchFamily="18" charset="0"/>
              </a:rPr>
              <a:t>CINAHL nursing guide.  </a:t>
            </a:r>
            <a:r>
              <a:rPr lang="en-US" sz="1600" dirty="0" smtClean="0">
                <a:latin typeface="Times New Roman" pitchFamily="18" charset="0"/>
                <a:cs typeface="Times New Roman" pitchFamily="18" charset="0"/>
              </a:rPr>
              <a:t>Retrieved from Nursing Reference Center database. </a:t>
            </a:r>
            <a:r>
              <a:rPr lang="en-US" sz="1600" u="sng" dirty="0" smtClean="0">
                <a:latin typeface="Times New Roman" pitchFamily="18" charset="0"/>
                <a:cs typeface="Times New Roman" pitchFamily="18" charset="0"/>
                <a:hlinkClick r:id="rId8"/>
              </a:rPr>
              <a:t>http://search.ebscohost.com/login.aspx?direct=true&amp;db=nrc&amp;AN=5000009486&amp;site=nrc-live</a:t>
            </a:r>
            <a:r>
              <a:rPr lang="en-US" sz="1600" u="sng" dirty="0" smtClean="0">
                <a:latin typeface="Times New Roman" pitchFamily="18" charset="0"/>
                <a:cs typeface="Times New Roman" pitchFamily="18" charset="0"/>
              </a:rPr>
              <a:t>.</a:t>
            </a:r>
            <a:endParaRPr lang="en-US" sz="1600" dirty="0" smtClean="0">
              <a:latin typeface="Times New Roman" pitchFamily="18" charset="0"/>
              <a:cs typeface="Times New Roman" pitchFamily="18" charset="0"/>
            </a:endParaRPr>
          </a:p>
          <a:p>
            <a:pPr>
              <a:buFont typeface="Wingdings 3" pitchFamily="18" charset="2"/>
              <a:buNone/>
            </a:pPr>
            <a:endParaRPr lang="en-US" sz="1600" dirty="0" smtClean="0">
              <a:latin typeface="Times New Roman" pitchFamily="18" charset="0"/>
              <a:cs typeface="Times New Roman" pitchFamily="18" charset="0"/>
            </a:endParaRPr>
          </a:p>
          <a:p>
            <a:pPr>
              <a:buFont typeface="Wingdings 3" pitchFamily="18" charset="2"/>
              <a:buNone/>
            </a:pPr>
            <a:endParaRPr lang="en-US" sz="1600" dirty="0" smtClean="0">
              <a:latin typeface="Times New Roman" pitchFamily="18" charset="0"/>
              <a:cs typeface="Times New Roman" pitchFamily="18" charset="0"/>
            </a:endParaRPr>
          </a:p>
          <a:p>
            <a:pPr>
              <a:buFont typeface="Wingdings 3" pitchFamily="18" charset="2"/>
              <a:buNone/>
            </a:pPr>
            <a:endParaRPr lang="en-US" sz="1600" dirty="0" smtClean="0">
              <a:latin typeface="Times New Roman" pitchFamily="18" charset="0"/>
              <a:cs typeface="Times New Roman" pitchFamily="18" charset="0"/>
            </a:endParaRPr>
          </a:p>
          <a:p>
            <a:pPr>
              <a:buFont typeface="Wingdings 3" pitchFamily="18" charset="2"/>
              <a:buNone/>
            </a:pPr>
            <a:endParaRPr lang="en-US" sz="1600" dirty="0" smtClean="0">
              <a:latin typeface="Times New Roman" pitchFamily="18" charset="0"/>
              <a:cs typeface="Times New Roman" pitchFamily="18" charset="0"/>
            </a:endParaRPr>
          </a:p>
          <a:p>
            <a:pPr>
              <a:buFont typeface="Wingdings 3" pitchFamily="18" charset="2"/>
              <a:buNone/>
            </a:pPr>
            <a:endParaRPr lang="en-US" sz="1600" dirty="0" smtClean="0">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457170" y="281516"/>
            <a:ext cx="8228766" cy="1128679"/>
          </a:xfrm>
        </p:spPr>
        <p:txBody>
          <a:bodyPr lIns="82945" tIns="41473" rIns="82945" bIns="41473">
            <a:normAutofit fontScale="90000"/>
          </a:bodyPr>
          <a:lstStyle/>
          <a:p>
            <a:pPr algn="ctr" fontAlgn="auto">
              <a:spcAft>
                <a:spcPts val="0"/>
              </a:spcAft>
              <a:defRPr/>
            </a:pPr>
            <a:r>
              <a:rPr lang="en-US" sz="4000" b="0" dirty="0">
                <a:solidFill>
                  <a:schemeClr val="tx1"/>
                </a:solidFill>
                <a:latin typeface="Times New Roman" pitchFamily="18"/>
              </a:rPr>
              <a:t>Introduction</a:t>
            </a:r>
            <a:r>
              <a:rPr lang="en-US" dirty="0"/>
              <a:t/>
            </a:r>
            <a:br>
              <a:rPr lang="en-US" dirty="0"/>
            </a:br>
            <a:endParaRPr lang="en-US" dirty="0"/>
          </a:p>
        </p:txBody>
      </p:sp>
      <p:sp>
        <p:nvSpPr>
          <p:cNvPr id="16386" name="Text Placeholder 2"/>
          <p:cNvSpPr>
            <a:spLocks noGrp="1"/>
          </p:cNvSpPr>
          <p:nvPr>
            <p:ph type="body" idx="4294967295"/>
          </p:nvPr>
        </p:nvSpPr>
        <p:spPr>
          <a:xfrm>
            <a:off x="273050" y="900113"/>
            <a:ext cx="8228013" cy="7721600"/>
          </a:xfrm>
        </p:spPr>
        <p:txBody>
          <a:bodyPr lIns="82945" tIns="41473" rIns="82945" bIns="41473"/>
          <a:lstStyle/>
          <a:p>
            <a:pPr>
              <a:buFont typeface="Wingdings 3" pitchFamily="18" charset="2"/>
              <a:buNone/>
            </a:pPr>
            <a:endParaRPr lang="en-US" sz="2000" smtClean="0">
              <a:latin typeface="Times New Roman" pitchFamily="18" charset="0"/>
              <a:cs typeface="Times New Roman" pitchFamily="18" charset="0"/>
            </a:endParaRPr>
          </a:p>
          <a:p>
            <a:pPr>
              <a:buFont typeface="Wingdings 3" pitchFamily="18" charset="2"/>
              <a:buNone/>
            </a:pPr>
            <a:r>
              <a:rPr lang="en-US" sz="2000" u="sng" smtClean="0">
                <a:latin typeface="Times New Roman" pitchFamily="18" charset="0"/>
                <a:cs typeface="Times New Roman" pitchFamily="18" charset="0"/>
              </a:rPr>
              <a:t>Hispanic/Latino cultural competency:</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Increase in Hispanic/Latino population</a:t>
            </a: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Hispanic/Latino representation in the U.S.</a:t>
            </a: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Cultural awareness of the Hispanic/Latino health practices/preferences</a:t>
            </a:r>
          </a:p>
          <a:p>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To identify impact of preferences related to nursing care </a:t>
            </a:r>
          </a:p>
          <a:p>
            <a:pPr>
              <a:buFont typeface="Wingdings 3" pitchFamily="18" charset="2"/>
              <a:buNone/>
            </a:pPr>
            <a:endParaRPr lang="en-US" sz="2000" smtClean="0">
              <a:latin typeface="Times New Roman" pitchFamily="18" charset="0"/>
              <a:cs typeface="Times New Roman" pitchFamily="18" charset="0"/>
            </a:endParaRPr>
          </a:p>
        </p:txBody>
      </p:sp>
      <p:sp>
        <p:nvSpPr>
          <p:cNvPr id="5" name="TextBox 4"/>
          <p:cNvSpPr txBox="1"/>
          <p:nvPr/>
        </p:nvSpPr>
        <p:spPr>
          <a:xfrm>
            <a:off x="3109913" y="6596063"/>
            <a:ext cx="165100" cy="319087"/>
          </a:xfrm>
          <a:prstGeom prst="rect">
            <a:avLst/>
          </a:prstGeom>
          <a:noFill/>
          <a:ln>
            <a:noFill/>
          </a:ln>
        </p:spPr>
        <p:txBody>
          <a:bodyPr lIns="81643" tIns="40817" rIns="81643" bIns="40817" compatLnSpc="0">
            <a:spAutoFit/>
          </a:bodyPr>
          <a:lstStyle/>
          <a:p>
            <a:pPr defTabSz="829452" fontAlgn="auto" hangingPunct="0">
              <a:spcBef>
                <a:spcPts val="0"/>
              </a:spcBef>
              <a:spcAft>
                <a:spcPts val="0"/>
              </a:spcAft>
              <a:defRPr sz="1800" b="0" i="0" u="none" strike="noStrike" kern="0" cap="none" spc="0" baseline="0">
                <a:solidFill>
                  <a:srgbClr val="000000"/>
                </a:solidFill>
                <a:uFillTx/>
              </a:defRPr>
            </a:pPr>
            <a:endParaRPr lang="en-US" sz="1600" kern="0" dirty="0">
              <a:solidFill>
                <a:srgbClr val="000000"/>
              </a:solidFill>
              <a:latin typeface="Arial" pitchFamily="18"/>
              <a:ea typeface="MS Gothic" pitchFamily="2"/>
              <a:cs typeface="Tahoma" pitchFamily="2"/>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792162"/>
          </a:xfrm>
        </p:spPr>
        <p:txBody>
          <a:bodyPr/>
          <a:lstStyle/>
          <a:p>
            <a:pPr algn="ctr" fontAlgn="auto">
              <a:spcAft>
                <a:spcPts val="0"/>
              </a:spcAft>
              <a:defRPr/>
            </a:pPr>
            <a:r>
              <a:rPr lang="en-US" sz="3600" b="0" dirty="0" smtClean="0">
                <a:solidFill>
                  <a:schemeClr val="tx1"/>
                </a:solidFill>
                <a:latin typeface="Times New Roman" pitchFamily="18" charset="0"/>
                <a:cs typeface="Times New Roman" pitchFamily="18" charset="0"/>
              </a:rPr>
              <a:t>Hispanic Demographics by Origin</a:t>
            </a:r>
            <a:endParaRPr lang="en-US" sz="3600" b="0" dirty="0">
              <a:solidFill>
                <a:schemeClr val="tx1"/>
              </a:solidFill>
              <a:latin typeface="Times New Roman" pitchFamily="18" charset="0"/>
              <a:cs typeface="Times New Roman" pitchFamily="18" charset="0"/>
            </a:endParaRPr>
          </a:p>
        </p:txBody>
      </p:sp>
      <p:sp>
        <p:nvSpPr>
          <p:cNvPr id="18434" name="Content Placeholder 2"/>
          <p:cNvSpPr>
            <a:spLocks noGrp="1"/>
          </p:cNvSpPr>
          <p:nvPr>
            <p:ph idx="1"/>
          </p:nvPr>
        </p:nvSpPr>
        <p:spPr>
          <a:xfrm>
            <a:off x="381000" y="914400"/>
            <a:ext cx="8229600" cy="5059363"/>
          </a:xfrm>
        </p:spPr>
        <p:txBody>
          <a:bodyPr/>
          <a:lstStyle/>
          <a:p>
            <a:pPr marL="0" indent="0">
              <a:buFont typeface="Wingdings 3" pitchFamily="18" charset="2"/>
              <a:buNone/>
            </a:pPr>
            <a:endParaRPr lang="en-US" sz="2000" smtClean="0">
              <a:latin typeface="Times New Roman" pitchFamily="18" charset="0"/>
              <a:cs typeface="Times New Roman" pitchFamily="18" charset="0"/>
            </a:endParaRPr>
          </a:p>
          <a:p>
            <a:pPr marL="0" indent="0">
              <a:buFont typeface="Wingdings 3" pitchFamily="18" charset="2"/>
              <a:buNone/>
            </a:pPr>
            <a:endParaRPr lang="en-US" sz="2000" smtClean="0">
              <a:latin typeface="Times New Roman" pitchFamily="18" charset="0"/>
              <a:cs typeface="Times New Roman" pitchFamily="18" charset="0"/>
            </a:endParaRPr>
          </a:p>
          <a:p>
            <a:pPr marL="0" indent="0">
              <a:buFont typeface="Wingdings 3" pitchFamily="18" charset="2"/>
              <a:buNone/>
            </a:pPr>
            <a:r>
              <a:rPr lang="en-US" sz="2000" smtClean="0">
                <a:latin typeface="Times New Roman" pitchFamily="18" charset="0"/>
                <a:cs typeface="Times New Roman" pitchFamily="18" charset="0"/>
              </a:rPr>
              <a:t>In 2002 the Hispanic population consisted of 37.4 million people.</a:t>
            </a:r>
          </a:p>
          <a:p>
            <a:pPr marL="0" indent="0">
              <a:buFont typeface="Wingdings 3" pitchFamily="18" charset="2"/>
              <a:buNone/>
            </a:pPr>
            <a:endParaRPr lang="en-US" sz="2000" smtClean="0">
              <a:latin typeface="Times New Roman" pitchFamily="18" charset="0"/>
              <a:cs typeface="Times New Roman" pitchFamily="18" charset="0"/>
            </a:endParaRPr>
          </a:p>
          <a:p>
            <a:pPr marL="0" indent="0">
              <a:buFont typeface="Wingdings 3" pitchFamily="18" charset="2"/>
              <a:buNone/>
            </a:pPr>
            <a:r>
              <a:rPr lang="en-US" sz="2000" smtClean="0">
                <a:latin typeface="Times New Roman" pitchFamily="18" charset="0"/>
                <a:cs typeface="Times New Roman" pitchFamily="18" charset="0"/>
              </a:rPr>
              <a:t>Hispanics by origin:</a:t>
            </a:r>
          </a:p>
          <a:p>
            <a:pPr marL="0" indent="0">
              <a:buFont typeface="Wingdings 3" pitchFamily="18" charset="2"/>
              <a:buNone/>
            </a:pPr>
            <a:r>
              <a:rPr lang="en-US" sz="2000" smtClean="0">
                <a:latin typeface="Times New Roman" pitchFamily="18" charset="0"/>
                <a:cs typeface="Times New Roman" pitchFamily="18" charset="0"/>
              </a:rPr>
              <a:t>	Mexicans - 66.9%</a:t>
            </a:r>
          </a:p>
          <a:p>
            <a:pPr marL="0" indent="0">
              <a:buFont typeface="Wingdings 3" pitchFamily="18" charset="2"/>
              <a:buNone/>
            </a:pPr>
            <a:r>
              <a:rPr lang="en-US" sz="2000" smtClean="0">
                <a:latin typeface="Times New Roman" pitchFamily="18" charset="0"/>
                <a:cs typeface="Times New Roman" pitchFamily="18" charset="0"/>
              </a:rPr>
              <a:t>	Central and South Americans - 14.3%</a:t>
            </a:r>
          </a:p>
          <a:p>
            <a:pPr marL="0" indent="0">
              <a:buFont typeface="Wingdings 3" pitchFamily="18" charset="2"/>
              <a:buNone/>
            </a:pPr>
            <a:r>
              <a:rPr lang="en-US" sz="2000" smtClean="0">
                <a:latin typeface="Times New Roman" pitchFamily="18" charset="0"/>
                <a:cs typeface="Times New Roman" pitchFamily="18" charset="0"/>
              </a:rPr>
              <a:t>	Puerto Ricans - 8.6%</a:t>
            </a:r>
          </a:p>
          <a:p>
            <a:pPr marL="0" indent="0">
              <a:buFont typeface="Wingdings 3" pitchFamily="18" charset="2"/>
              <a:buNone/>
            </a:pPr>
            <a:r>
              <a:rPr lang="en-US" sz="2000" smtClean="0">
                <a:latin typeface="Times New Roman" pitchFamily="18" charset="0"/>
                <a:cs typeface="Times New Roman" pitchFamily="18" charset="0"/>
              </a:rPr>
              <a:t>	Cubans - 3.7%</a:t>
            </a:r>
          </a:p>
          <a:p>
            <a:pPr marL="0" indent="0">
              <a:buFont typeface="Wingdings 3" pitchFamily="18" charset="2"/>
              <a:buNone/>
            </a:pPr>
            <a:r>
              <a:rPr lang="en-US" sz="2000" smtClean="0">
                <a:latin typeface="Times New Roman" pitchFamily="18" charset="0"/>
                <a:cs typeface="Times New Roman" pitchFamily="18" charset="0"/>
              </a:rPr>
              <a:t>	Other Hispanics - 6.5%</a:t>
            </a:r>
          </a:p>
          <a:p>
            <a:pPr marL="0" indent="0">
              <a:buFont typeface="Wingdings 3" pitchFamily="18" charset="2"/>
              <a:buNone/>
            </a:pPr>
            <a:endParaRPr lang="en-US" sz="2000" smtClean="0">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229600" cy="533400"/>
          </a:xfrm>
        </p:spPr>
        <p:txBody>
          <a:bodyPr>
            <a:noAutofit/>
          </a:bodyPr>
          <a:lstStyle/>
          <a:p>
            <a:pPr algn="ctr" fontAlgn="auto">
              <a:spcAft>
                <a:spcPts val="0"/>
              </a:spcAft>
              <a:defRPr/>
            </a:pPr>
            <a:r>
              <a:rPr lang="en-US" sz="3600" b="0" dirty="0" smtClean="0">
                <a:solidFill>
                  <a:schemeClr val="tx1"/>
                </a:solidFill>
                <a:latin typeface="Times New Roman" pitchFamily="18" charset="0"/>
                <a:cs typeface="Times New Roman" pitchFamily="18" charset="0"/>
              </a:rPr>
              <a:t>Hispanic Demographics By Age And Education</a:t>
            </a:r>
            <a:endParaRPr lang="en-US" sz="3600" b="0"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a:xfrm>
            <a:off x="914400" y="1219200"/>
            <a:ext cx="8001000" cy="4953000"/>
          </a:xfrm>
        </p:spPr>
        <p:txBody>
          <a:bodyPr>
            <a:normAutofit/>
          </a:bodyPr>
          <a:lstStyle/>
          <a:p>
            <a:pPr marL="365760" indent="-256032" fontAlgn="auto">
              <a:spcAft>
                <a:spcPts val="0"/>
              </a:spcAft>
              <a:buFont typeface="Wingdings 3"/>
              <a:buNone/>
              <a:defRPr/>
            </a:pPr>
            <a:endParaRPr lang="en-US" sz="2000" dirty="0" smtClean="0">
              <a:latin typeface="Times New Roman" pitchFamily="18" charset="0"/>
              <a:cs typeface="Times New Roman" pitchFamily="18" charset="0"/>
            </a:endParaRPr>
          </a:p>
          <a:p>
            <a:pPr marL="365760" indent="-256032" fontAlgn="auto">
              <a:spcAft>
                <a:spcPts val="0"/>
              </a:spcAft>
              <a:buFont typeface="Wingdings 3"/>
              <a:buNone/>
              <a:defRPr/>
            </a:pPr>
            <a:r>
              <a:rPr lang="en-US" sz="2000" dirty="0" smtClean="0">
                <a:latin typeface="Times New Roman" pitchFamily="18" charset="0"/>
                <a:cs typeface="Times New Roman" pitchFamily="18" charset="0"/>
              </a:rPr>
              <a:t>Age:</a:t>
            </a:r>
          </a:p>
          <a:p>
            <a:pPr marL="365760" indent="-256032" fontAlgn="auto">
              <a:spcAft>
                <a:spcPts val="0"/>
              </a:spcAft>
              <a:buFont typeface="Wingdings" pitchFamily="2" charset="2"/>
              <a:buChar char="v"/>
              <a:defRPr/>
            </a:pPr>
            <a:r>
              <a:rPr lang="en-US" sz="2000" dirty="0" smtClean="0">
                <a:latin typeface="Times New Roman" pitchFamily="18" charset="0"/>
                <a:cs typeface="Times New Roman" pitchFamily="18" charset="0"/>
              </a:rPr>
              <a:t> Under 18 years: - 34.4%</a:t>
            </a:r>
          </a:p>
          <a:p>
            <a:pPr marL="365760" indent="-256032" fontAlgn="auto">
              <a:spcAft>
                <a:spcPts val="0"/>
              </a:spcAft>
              <a:buFont typeface="Wingdings" pitchFamily="2" charset="2"/>
              <a:buChar char="v"/>
              <a:defRPr/>
            </a:pPr>
            <a:r>
              <a:rPr lang="en-US" sz="2000" dirty="0" smtClean="0">
                <a:latin typeface="Times New Roman" pitchFamily="18" charset="0"/>
                <a:cs typeface="Times New Roman" pitchFamily="18" charset="0"/>
              </a:rPr>
              <a:t> 18-64 years: -  60.5%</a:t>
            </a:r>
          </a:p>
          <a:p>
            <a:pPr marL="365760" indent="-256032" fontAlgn="auto">
              <a:spcAft>
                <a:spcPts val="0"/>
              </a:spcAft>
              <a:buFont typeface="Wingdings" pitchFamily="2" charset="2"/>
              <a:buChar char="v"/>
              <a:defRPr/>
            </a:pPr>
            <a:r>
              <a:rPr lang="en-US" sz="2000" dirty="0" smtClean="0">
                <a:latin typeface="Times New Roman" pitchFamily="18" charset="0"/>
                <a:cs typeface="Times New Roman" pitchFamily="18" charset="0"/>
              </a:rPr>
              <a:t> 65 years: and older -  5.1%</a:t>
            </a:r>
          </a:p>
          <a:p>
            <a:pPr marL="365760" indent="-256032" fontAlgn="auto">
              <a:spcAft>
                <a:spcPts val="0"/>
              </a:spcAft>
              <a:buFont typeface="Wingdings 3"/>
              <a:buNone/>
              <a:defRPr/>
            </a:pPr>
            <a:endParaRPr lang="en-US" sz="2000" dirty="0" smtClean="0">
              <a:latin typeface="Times New Roman" pitchFamily="18" charset="0"/>
              <a:cs typeface="Times New Roman" pitchFamily="18" charset="0"/>
            </a:endParaRPr>
          </a:p>
          <a:p>
            <a:pPr marL="365760" indent="-256032" fontAlgn="auto">
              <a:spcAft>
                <a:spcPts val="0"/>
              </a:spcAft>
              <a:buFont typeface="Wingdings 3"/>
              <a:buNone/>
              <a:defRPr/>
            </a:pPr>
            <a:r>
              <a:rPr lang="en-US" sz="2000" dirty="0" smtClean="0">
                <a:latin typeface="Times New Roman" pitchFamily="18" charset="0"/>
                <a:cs typeface="Times New Roman" pitchFamily="18" charset="0"/>
              </a:rPr>
              <a:t>Education:</a:t>
            </a:r>
          </a:p>
          <a:p>
            <a:pPr marL="365760" indent="-256032" fontAlgn="auto">
              <a:spcAft>
                <a:spcPts val="0"/>
              </a:spcAft>
              <a:buFont typeface="Wingdings" pitchFamily="2" charset="2"/>
              <a:buChar char="v"/>
              <a:defRPr/>
            </a:pPr>
            <a:r>
              <a:rPr lang="en-US" sz="2000" dirty="0" smtClean="0">
                <a:latin typeface="Times New Roman" pitchFamily="18" charset="0"/>
                <a:cs typeface="Times New Roman" pitchFamily="18" charset="0"/>
              </a:rPr>
              <a:t>Grades 9 and under -  27.0%</a:t>
            </a:r>
          </a:p>
          <a:p>
            <a:pPr marL="365760" indent="-256032" fontAlgn="auto">
              <a:spcAft>
                <a:spcPts val="0"/>
              </a:spcAft>
              <a:buFont typeface="Wingdings" pitchFamily="2" charset="2"/>
              <a:buChar char="v"/>
              <a:defRPr/>
            </a:pPr>
            <a:r>
              <a:rPr lang="en-US" sz="2000" dirty="0" smtClean="0">
                <a:latin typeface="Times New Roman" pitchFamily="18" charset="0"/>
                <a:cs typeface="Times New Roman" pitchFamily="18" charset="0"/>
              </a:rPr>
              <a:t>Grades 9-12 - 16.0%</a:t>
            </a:r>
          </a:p>
          <a:p>
            <a:pPr marL="365760" indent="-256032" fontAlgn="auto">
              <a:spcAft>
                <a:spcPts val="0"/>
              </a:spcAft>
              <a:buFont typeface="Wingdings" pitchFamily="2" charset="2"/>
              <a:buChar char="v"/>
              <a:defRPr/>
            </a:pPr>
            <a:r>
              <a:rPr lang="en-US" sz="2000" dirty="0" smtClean="0">
                <a:latin typeface="Times New Roman" pitchFamily="18" charset="0"/>
                <a:cs typeface="Times New Roman" pitchFamily="18" charset="0"/>
              </a:rPr>
              <a:t>High school graduate - 45.9%</a:t>
            </a:r>
          </a:p>
          <a:p>
            <a:pPr marL="365760" indent="-256032" fontAlgn="auto">
              <a:spcAft>
                <a:spcPts val="0"/>
              </a:spcAft>
              <a:buFont typeface="Wingdings" pitchFamily="2" charset="2"/>
              <a:buChar char="v"/>
              <a:defRPr/>
            </a:pPr>
            <a:r>
              <a:rPr lang="en-US" sz="2000" dirty="0" smtClean="0">
                <a:latin typeface="Times New Roman" pitchFamily="18" charset="0"/>
                <a:cs typeface="Times New Roman" pitchFamily="18" charset="0"/>
              </a:rPr>
              <a:t>Bachelor degree - 11.1%</a:t>
            </a:r>
          </a:p>
          <a:p>
            <a:pPr marL="457200" lvl="1" indent="0" fontAlgn="auto">
              <a:spcBef>
                <a:spcPts val="324"/>
              </a:spcBef>
              <a:spcAft>
                <a:spcPts val="0"/>
              </a:spcAft>
              <a:buFont typeface="Verdana"/>
              <a:buNone/>
              <a:defRPr/>
            </a:pPr>
            <a:endParaRPr lang="en-US" sz="2000" dirty="0" smtClean="0">
              <a:latin typeface="Times New Roman" pitchFamily="18" charset="0"/>
              <a:cs typeface="Times New Roman" pitchFamily="18" charset="0"/>
            </a:endParaRPr>
          </a:p>
          <a:p>
            <a:pPr marL="621792" lvl="1" fontAlgn="auto">
              <a:spcBef>
                <a:spcPts val="324"/>
              </a:spcBef>
              <a:spcAft>
                <a:spcPts val="0"/>
              </a:spcAft>
              <a:buFont typeface="Verdana"/>
              <a:buChar char="◦"/>
              <a:defRPr/>
            </a:pPr>
            <a:endParaRPr lang="en-US" sz="2000" dirty="0">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sz="3600" b="0" dirty="0" smtClean="0">
                <a:solidFill>
                  <a:schemeClr val="tx1"/>
                </a:solidFill>
                <a:latin typeface="Times New Roman" pitchFamily="18" charset="0"/>
                <a:cs typeface="Times New Roman" pitchFamily="18" charset="0"/>
              </a:rPr>
              <a:t>Hispanic</a:t>
            </a:r>
            <a:r>
              <a:rPr lang="en-US" sz="3600" b="0" dirty="0" smtClean="0">
                <a:latin typeface="Times New Roman" pitchFamily="18" charset="0"/>
                <a:cs typeface="Times New Roman" pitchFamily="18" charset="0"/>
              </a:rPr>
              <a:t> Health Preferences</a:t>
            </a:r>
            <a:endParaRPr lang="en-US" sz="3600" b="0" dirty="0">
              <a:latin typeface="Times New Roman" pitchFamily="18" charset="0"/>
              <a:cs typeface="Times New Roman" pitchFamily="18" charset="0"/>
            </a:endParaRPr>
          </a:p>
        </p:txBody>
      </p:sp>
      <p:sp>
        <p:nvSpPr>
          <p:cNvPr id="22530" name="TextBox 2"/>
          <p:cNvSpPr txBox="1">
            <a:spLocks noChangeArrowheads="1"/>
          </p:cNvSpPr>
          <p:nvPr/>
        </p:nvSpPr>
        <p:spPr bwMode="auto">
          <a:xfrm>
            <a:off x="1143000" y="1203325"/>
            <a:ext cx="7848600" cy="5018088"/>
          </a:xfrm>
          <a:prstGeom prst="rect">
            <a:avLst/>
          </a:prstGeom>
          <a:noFill/>
          <a:ln w="9525">
            <a:noFill/>
            <a:miter lim="800000"/>
            <a:headEnd/>
            <a:tailEnd/>
          </a:ln>
        </p:spPr>
        <p:txBody>
          <a:bodyPr>
            <a:spAutoFit/>
          </a:bodyPr>
          <a:lstStyle/>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Therapy or treatments are non-traditional</a:t>
            </a:r>
          </a:p>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Use of herbal medicine widely accepted</a:t>
            </a:r>
          </a:p>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Manual of herbal remedies</a:t>
            </a:r>
          </a:p>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Traditional folk medicine influences</a:t>
            </a:r>
          </a:p>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Level of education</a:t>
            </a:r>
          </a:p>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Exposure to science-based information</a:t>
            </a:r>
          </a:p>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Religious and spiritual values</a:t>
            </a:r>
          </a:p>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Age and income</a:t>
            </a: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sz="3600" b="0" dirty="0" smtClean="0">
                <a:solidFill>
                  <a:schemeClr val="tx1"/>
                </a:solidFill>
                <a:latin typeface="Times New Roman" pitchFamily="18" charset="0"/>
                <a:cs typeface="Times New Roman" pitchFamily="18" charset="0"/>
              </a:rPr>
              <a:t>Hispanic Health Preferences (cont’d)</a:t>
            </a:r>
            <a:endParaRPr lang="en-US" sz="3600" b="0" dirty="0">
              <a:solidFill>
                <a:schemeClr val="tx1"/>
              </a:solidFill>
              <a:latin typeface="Times New Roman" pitchFamily="18" charset="0"/>
              <a:cs typeface="Times New Roman" pitchFamily="18" charset="0"/>
            </a:endParaRPr>
          </a:p>
        </p:txBody>
      </p:sp>
      <p:sp>
        <p:nvSpPr>
          <p:cNvPr id="24578" name="TextBox 2"/>
          <p:cNvSpPr txBox="1">
            <a:spLocks noChangeArrowheads="1"/>
          </p:cNvSpPr>
          <p:nvPr/>
        </p:nvSpPr>
        <p:spPr bwMode="auto">
          <a:xfrm>
            <a:off x="669925" y="1566863"/>
            <a:ext cx="6248400" cy="1939925"/>
          </a:xfrm>
          <a:prstGeom prst="rect">
            <a:avLst/>
          </a:prstGeom>
          <a:noFill/>
          <a:ln w="9525">
            <a:noFill/>
            <a:miter lim="800000"/>
            <a:headEnd/>
            <a:tailEnd/>
          </a:ln>
        </p:spPr>
        <p:txBody>
          <a:bodyPr>
            <a:spAutoFit/>
          </a:bodyPr>
          <a:lstStyle/>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Attitude towards health:</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rPr>
              <a:t> Accepts Western biomedical health /health care</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rPr>
              <a:t> Complementary medicine widely supported</a:t>
            </a:r>
          </a:p>
        </p:txBody>
      </p:sp>
      <p:sp>
        <p:nvSpPr>
          <p:cNvPr id="24579" name="TextBox 3"/>
          <p:cNvSpPr txBox="1">
            <a:spLocks noChangeArrowheads="1"/>
          </p:cNvSpPr>
          <p:nvPr/>
        </p:nvSpPr>
        <p:spPr bwMode="auto">
          <a:xfrm>
            <a:off x="838200" y="3527425"/>
            <a:ext cx="7864475" cy="2246313"/>
          </a:xfrm>
          <a:prstGeom prst="rect">
            <a:avLst/>
          </a:prstGeom>
          <a:noFill/>
          <a:ln w="9525">
            <a:noFill/>
            <a:miter lim="800000"/>
            <a:headEnd/>
            <a:tailEnd/>
          </a:ln>
        </p:spPr>
        <p:txBody>
          <a:bodyPr wrap="none">
            <a:spAutoFit/>
          </a:bodyPr>
          <a:lstStyle/>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Attitude toward illness:</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rPr>
              <a:t> Illness result of inappropriate behavior, misfortune, or supernatural</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rPr>
              <a:t> Mental illness stigma unreported. Dismissed as case nerves</a:t>
            </a:r>
          </a:p>
          <a:p>
            <a:pPr lvl="1"/>
            <a:endParaRPr lang="en-US" sz="2000">
              <a:latin typeface="Lucida Sans Unicode" pitchFamily="34"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sz="3600" b="0" dirty="0" smtClean="0">
                <a:solidFill>
                  <a:schemeClr val="tx1"/>
                </a:solidFill>
                <a:latin typeface="Times New Roman" pitchFamily="18" charset="0"/>
                <a:cs typeface="Times New Roman" pitchFamily="18" charset="0"/>
              </a:rPr>
              <a:t>Hispanic Health Preferences (cont’d)</a:t>
            </a:r>
            <a:endParaRPr lang="en-US" sz="3600" b="0" dirty="0">
              <a:solidFill>
                <a:schemeClr val="tx1"/>
              </a:solidFill>
              <a:latin typeface="Times New Roman" pitchFamily="18" charset="0"/>
              <a:cs typeface="Times New Roman" pitchFamily="18" charset="0"/>
            </a:endParaRPr>
          </a:p>
        </p:txBody>
      </p:sp>
      <p:sp>
        <p:nvSpPr>
          <p:cNvPr id="26626" name="TextBox 2"/>
          <p:cNvSpPr txBox="1">
            <a:spLocks noChangeArrowheads="1"/>
          </p:cNvSpPr>
          <p:nvPr/>
        </p:nvSpPr>
        <p:spPr bwMode="auto">
          <a:xfrm>
            <a:off x="914400" y="1524000"/>
            <a:ext cx="6467475" cy="5016500"/>
          </a:xfrm>
          <a:prstGeom prst="rect">
            <a:avLst/>
          </a:prstGeom>
          <a:noFill/>
          <a:ln w="9525">
            <a:noFill/>
            <a:miter lim="800000"/>
            <a:headEnd/>
            <a:tailEnd/>
          </a:ln>
        </p:spPr>
        <p:txBody>
          <a:bodyPr wrap="none">
            <a:spAutoFit/>
          </a:bodyPr>
          <a:lstStyle/>
          <a:p>
            <a:pPr>
              <a:lnSpc>
                <a:spcPct val="200000"/>
              </a:lnSpc>
              <a:buClr>
                <a:schemeClr val="accent1"/>
              </a:buClr>
              <a:buFont typeface="Wingdings" pitchFamily="2" charset="2"/>
              <a:buChar char="v"/>
            </a:pPr>
            <a:r>
              <a:rPr lang="en-US" sz="2000">
                <a:latin typeface="Lucida Sans Unicode" pitchFamily="34" charset="0"/>
              </a:rPr>
              <a:t> </a:t>
            </a:r>
            <a:r>
              <a:rPr lang="en-US" sz="2000">
                <a:latin typeface="Times New Roman" pitchFamily="18" charset="0"/>
                <a:cs typeface="Times New Roman" pitchFamily="18" charset="0"/>
              </a:rPr>
              <a:t>Diseases result of body imbalance</a:t>
            </a:r>
          </a:p>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Humoral theory</a:t>
            </a:r>
          </a:p>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Four basic substances known as humors influence disease</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rPr>
              <a:t> Hot: Diarrhea </a:t>
            </a:r>
            <a:r>
              <a:rPr lang="en-US" sz="2000">
                <a:latin typeface="Times New Roman" pitchFamily="18" charset="0"/>
                <a:cs typeface="Times New Roman" pitchFamily="18" charset="0"/>
                <a:sym typeface="Wingdings" pitchFamily="2" charset="2"/>
              </a:rPr>
              <a:t> chilled medicines/food</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rPr>
              <a:t> Cold:  Postpartum period </a:t>
            </a:r>
            <a:r>
              <a:rPr lang="en-US" sz="2000">
                <a:latin typeface="Times New Roman" pitchFamily="18" charset="0"/>
                <a:cs typeface="Times New Roman" pitchFamily="18" charset="0"/>
                <a:sym typeface="Wingdings" pitchFamily="2" charset="2"/>
              </a:rPr>
              <a:t> onions / tobacco / liquor </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rPr>
              <a:t> Moist</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rPr>
              <a:t> Dry</a:t>
            </a:r>
          </a:p>
          <a:p>
            <a:pPr lvl="1">
              <a:lnSpc>
                <a:spcPct val="200000"/>
              </a:lnSpc>
            </a:pPr>
            <a:endParaRPr lang="en-US" sz="2000">
              <a:latin typeface="Lucida Sans Unicode" pitchFamily="34"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lstStyle/>
          <a:p>
            <a:pPr algn="ctr" fontAlgn="auto">
              <a:spcAft>
                <a:spcPts val="0"/>
              </a:spcAft>
              <a:defRPr/>
            </a:pPr>
            <a:r>
              <a:rPr lang="en-US" sz="3600" b="0" dirty="0" smtClean="0">
                <a:latin typeface="Times New Roman" pitchFamily="18" charset="0"/>
                <a:cs typeface="Times New Roman" pitchFamily="18" charset="0"/>
              </a:rPr>
              <a:t>Hispanic Health Preferences (cont’d)</a:t>
            </a:r>
            <a:endParaRPr lang="en-US" sz="3600" b="0" dirty="0">
              <a:latin typeface="Times New Roman" pitchFamily="18" charset="0"/>
              <a:cs typeface="Times New Roman" pitchFamily="18" charset="0"/>
            </a:endParaRPr>
          </a:p>
        </p:txBody>
      </p:sp>
      <p:sp>
        <p:nvSpPr>
          <p:cNvPr id="28674" name="TextBox 2"/>
          <p:cNvSpPr txBox="1">
            <a:spLocks noChangeArrowheads="1"/>
          </p:cNvSpPr>
          <p:nvPr/>
        </p:nvSpPr>
        <p:spPr bwMode="auto">
          <a:xfrm>
            <a:off x="914400" y="1219200"/>
            <a:ext cx="6308725" cy="5016500"/>
          </a:xfrm>
          <a:prstGeom prst="rect">
            <a:avLst/>
          </a:prstGeom>
          <a:noFill/>
          <a:ln w="9525">
            <a:noFill/>
            <a:miter lim="800000"/>
            <a:headEnd/>
            <a:tailEnd/>
          </a:ln>
        </p:spPr>
        <p:txBody>
          <a:bodyPr>
            <a:spAutoFit/>
          </a:bodyPr>
          <a:lstStyle/>
          <a:p>
            <a:pPr>
              <a:lnSpc>
                <a:spcPct val="200000"/>
              </a:lnSpc>
              <a:buClr>
                <a:schemeClr val="accent1"/>
              </a:buClr>
              <a:buFont typeface="Wingdings" pitchFamily="2" charset="2"/>
              <a:buChar char="v"/>
            </a:pPr>
            <a:r>
              <a:rPr lang="en-US" sz="2000">
                <a:latin typeface="Lucida Sans Unicode" pitchFamily="34" charset="0"/>
              </a:rPr>
              <a:t> </a:t>
            </a:r>
            <a:r>
              <a:rPr lang="en-US" sz="2000">
                <a:latin typeface="Times New Roman" pitchFamily="18" charset="0"/>
                <a:cs typeface="Times New Roman" pitchFamily="18" charset="0"/>
              </a:rPr>
              <a:t>Herbs &amp; botanicals used to prevent and treat</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rPr>
              <a:t> Include boiled orange and lemon tree leaves</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rPr>
              <a:t> Garlic </a:t>
            </a:r>
            <a:r>
              <a:rPr lang="en-US" sz="2000">
                <a:latin typeface="Times New Roman" pitchFamily="18" charset="0"/>
                <a:cs typeface="Times New Roman" pitchFamily="18" charset="0"/>
                <a:sym typeface="Wingdings" pitchFamily="2" charset="2"/>
              </a:rPr>
              <a:t> hypertension</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sym typeface="Wingdings" pitchFamily="2" charset="2"/>
              </a:rPr>
              <a:t> Eucalyptus  respiratory conditions</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sym typeface="Wingdings" pitchFamily="2" charset="2"/>
              </a:rPr>
              <a:t> Ginseng  athletic stamina / hot flashes / cancer</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sym typeface="Wingdings" pitchFamily="2" charset="2"/>
              </a:rPr>
              <a:t> Aloe Vera Juice  anti-inflammatory</a:t>
            </a:r>
            <a:endParaRPr lang="en-US" sz="2000">
              <a:latin typeface="Times New Roman" pitchFamily="18" charset="0"/>
              <a:cs typeface="Times New Roman" pitchFamily="18" charset="0"/>
            </a:endParaRPr>
          </a:p>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Fruits and vegetables</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rPr>
              <a:t> Pumpkin seeds, papaya, and pineapple </a:t>
            </a:r>
            <a:r>
              <a:rPr lang="en-US" sz="2000">
                <a:latin typeface="Times New Roman" pitchFamily="18" charset="0"/>
                <a:cs typeface="Times New Roman" pitchFamily="18" charset="0"/>
                <a:sym typeface="Wingdings" pitchFamily="2" charset="2"/>
              </a:rPr>
              <a:t> GI worms</a:t>
            </a:r>
            <a:endParaRPr lang="en-US" sz="2000">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066800"/>
          </a:xfrm>
        </p:spPr>
        <p:txBody>
          <a:bodyPr/>
          <a:lstStyle/>
          <a:p>
            <a:pPr algn="ctr" fontAlgn="auto">
              <a:spcAft>
                <a:spcPts val="0"/>
              </a:spcAft>
              <a:defRPr/>
            </a:pPr>
            <a:r>
              <a:rPr lang="en-US" sz="3600" b="0" dirty="0" smtClean="0">
                <a:latin typeface="Times New Roman" pitchFamily="18" charset="0"/>
                <a:cs typeface="Times New Roman" pitchFamily="18" charset="0"/>
              </a:rPr>
              <a:t>Hispanic Health Preferences (cont’d)</a:t>
            </a:r>
            <a:endParaRPr lang="en-US" sz="3600" b="0" dirty="0">
              <a:latin typeface="Times New Roman" pitchFamily="18" charset="0"/>
              <a:cs typeface="Times New Roman" pitchFamily="18" charset="0"/>
            </a:endParaRPr>
          </a:p>
        </p:txBody>
      </p:sp>
      <p:sp>
        <p:nvSpPr>
          <p:cNvPr id="30722" name="TextBox 2"/>
          <p:cNvSpPr txBox="1">
            <a:spLocks noChangeArrowheads="1"/>
          </p:cNvSpPr>
          <p:nvPr/>
        </p:nvSpPr>
        <p:spPr bwMode="auto">
          <a:xfrm>
            <a:off x="1295400" y="838200"/>
            <a:ext cx="6899275" cy="6862763"/>
          </a:xfrm>
          <a:prstGeom prst="rect">
            <a:avLst/>
          </a:prstGeom>
          <a:noFill/>
          <a:ln w="9525">
            <a:noFill/>
            <a:miter lim="800000"/>
            <a:headEnd/>
            <a:tailEnd/>
          </a:ln>
        </p:spPr>
        <p:txBody>
          <a:bodyPr>
            <a:spAutoFit/>
          </a:bodyPr>
          <a:lstStyle/>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Specialized water infused coconut &amp; rosemary </a:t>
            </a:r>
            <a:r>
              <a:rPr lang="en-US" sz="2000">
                <a:latin typeface="Times New Roman" pitchFamily="18" charset="0"/>
                <a:cs typeface="Times New Roman" pitchFamily="18" charset="0"/>
                <a:sym typeface="Wingdings" pitchFamily="2" charset="2"/>
              </a:rPr>
              <a:t> </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sym typeface="Wingdings" pitchFamily="2" charset="2"/>
              </a:rPr>
              <a:t> Relieve kidney problems / improve digestion</a:t>
            </a:r>
          </a:p>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Maravilla water (e.g., water with witch hazel tincture)</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sym typeface="Wingdings" pitchFamily="2" charset="2"/>
              </a:rPr>
              <a:t> To skin  acne and burns</a:t>
            </a:r>
          </a:p>
          <a:p>
            <a:pPr>
              <a:lnSpc>
                <a:spcPct val="200000"/>
              </a:lnSpc>
              <a:buClr>
                <a:schemeClr val="accent1"/>
              </a:buClr>
              <a:buFont typeface="Wingdings" pitchFamily="2" charset="2"/>
              <a:buChar char="v"/>
            </a:pPr>
            <a:r>
              <a:rPr lang="en-US" sz="2000">
                <a:latin typeface="Times New Roman" pitchFamily="18" charset="0"/>
                <a:cs typeface="Times New Roman" pitchFamily="18" charset="0"/>
                <a:sym typeface="Wingdings" pitchFamily="2" charset="2"/>
              </a:rPr>
              <a:t> Personal Hygiene:</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sym typeface="Wingdings" pitchFamily="2" charset="2"/>
              </a:rPr>
              <a:t> Privacy / modesty for men and women</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sym typeface="Wingdings" pitchFamily="2" charset="2"/>
              </a:rPr>
              <a:t> Postpartum period  ritual bath two weeks following    childbirth</a:t>
            </a:r>
          </a:p>
          <a:p>
            <a:pPr lvl="2">
              <a:lnSpc>
                <a:spcPct val="200000"/>
              </a:lnSpc>
              <a:buClr>
                <a:schemeClr val="accent1"/>
              </a:buClr>
              <a:buFont typeface="Wingdings" pitchFamily="2" charset="2"/>
              <a:buChar char="v"/>
            </a:pPr>
            <a:r>
              <a:rPr lang="en-US" sz="2000">
                <a:latin typeface="Times New Roman" pitchFamily="18" charset="0"/>
                <a:cs typeface="Times New Roman" pitchFamily="18" charset="0"/>
                <a:sym typeface="Wingdings" pitchFamily="2" charset="2"/>
              </a:rPr>
              <a:t> Washing hair  prohibited for 40 days after delivery</a:t>
            </a:r>
          </a:p>
          <a:p>
            <a:pPr>
              <a:buFontTx/>
              <a:buBlip>
                <a:blip r:embed="rId4"/>
              </a:buBlip>
            </a:pPr>
            <a:endParaRPr lang="en-US" sz="2000">
              <a:latin typeface="Lucida Sans Unicode" pitchFamily="34" charset="0"/>
              <a:sym typeface="Wingdings" pitchFamily="2" charset="2"/>
            </a:endParaRPr>
          </a:p>
          <a:p>
            <a:pPr>
              <a:buFontTx/>
              <a:buBlip>
                <a:blip r:embed="rId4"/>
              </a:buBlip>
            </a:pPr>
            <a:endParaRPr lang="en-US" sz="2000">
              <a:latin typeface="Lucida Sans Unicode" pitchFamily="34" charset="0"/>
              <a:sym typeface="Wingdings" pitchFamily="2" charset="2"/>
            </a:endParaRPr>
          </a:p>
          <a:p>
            <a:pPr>
              <a:buFontTx/>
              <a:buBlip>
                <a:blip r:embed="rId4"/>
              </a:buBlip>
            </a:pPr>
            <a:endParaRPr lang="en-US" sz="2000">
              <a:latin typeface="Lucida Sans Unicode" pitchFamily="34" charset="0"/>
              <a:sym typeface="Wingdings" pitchFamily="2" charset="2"/>
            </a:endParaRPr>
          </a:p>
          <a:p>
            <a:pPr>
              <a:buFontTx/>
              <a:buBlip>
                <a:blip r:embed="rId4"/>
              </a:buBlip>
            </a:pPr>
            <a:endParaRPr lang="en-US" sz="2000">
              <a:latin typeface="Lucida Sans Unicode" pitchFamily="34"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1436</TotalTime>
  <Words>2189</Words>
  <Application>Microsoft Office PowerPoint</Application>
  <PresentationFormat>On-screen Show (4:3)</PresentationFormat>
  <Paragraphs>307</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Concourse</vt:lpstr>
      <vt:lpstr>Slide 1</vt:lpstr>
      <vt:lpstr>Introduction </vt:lpstr>
      <vt:lpstr>Hispanic Demographics by Origin</vt:lpstr>
      <vt:lpstr>Hispanic Demographics By Age And Education</vt:lpstr>
      <vt:lpstr>Hispanic Health Preferences</vt:lpstr>
      <vt:lpstr>Hispanic Health Preferences (cont’d)</vt:lpstr>
      <vt:lpstr>Hispanic Health Preferences (cont’d)</vt:lpstr>
      <vt:lpstr>Hispanic Health Preferences (cont’d)</vt:lpstr>
      <vt:lpstr>Hispanic Health Preferences (cont’d)</vt:lpstr>
      <vt:lpstr>Impact of Hispanics on Nursing Care (cont’d) </vt:lpstr>
      <vt:lpstr>Impact of Hispanics On Nursing Care (cont’d) </vt:lpstr>
      <vt:lpstr>Impact Of Hispanics On Nursing Care (cont’d) </vt:lpstr>
      <vt:lpstr>Providing Culturally Sensitive Care</vt:lpstr>
      <vt:lpstr>Domains Of Transcultural Nursing</vt:lpstr>
      <vt:lpstr>Summary</vt:lpstr>
      <vt:lpstr>References</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61</cp:revision>
  <dcterms:created xsi:type="dcterms:W3CDTF">2010-10-22T00:41:49Z</dcterms:created>
  <dcterms:modified xsi:type="dcterms:W3CDTF">2010-10-26T02:23:36Z</dcterms:modified>
</cp:coreProperties>
</file>