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70" r:id="rId14"/>
    <p:sldId id="283" r:id="rId15"/>
    <p:sldId id="271" r:id="rId16"/>
    <p:sldId id="272" r:id="rId17"/>
    <p:sldId id="282" r:id="rId18"/>
    <p:sldId id="273" r:id="rId19"/>
    <p:sldId id="274" r:id="rId20"/>
    <p:sldId id="275" r:id="rId21"/>
    <p:sldId id="281" r:id="rId22"/>
    <p:sldId id="276" r:id="rId23"/>
    <p:sldId id="280" r:id="rId24"/>
    <p:sldId id="277" r:id="rId25"/>
    <p:sldId id="279" r:id="rId26"/>
    <p:sldId id="278" r:id="rId27"/>
    <p:sldId id="26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8" d="100"/>
          <a:sy n="48" d="100"/>
        </p:scale>
        <p:origin x="-138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8C8E638-3CA5-4237-9A64-81362376A7E4}" type="datetimeFigureOut">
              <a:rPr lang="en-US" smtClean="0"/>
              <a:pPr/>
              <a:t>2/6/2011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832D4D3-1DFC-4990-B4FD-020C639F23E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8C8E638-3CA5-4237-9A64-81362376A7E4}" type="datetimeFigureOut">
              <a:rPr lang="en-US" smtClean="0"/>
              <a:pPr/>
              <a:t>2/6/2011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32D4D3-1DFC-4990-B4FD-020C639F23E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8C8E638-3CA5-4237-9A64-81362376A7E4}" type="datetimeFigureOut">
              <a:rPr lang="en-US" smtClean="0"/>
              <a:pPr/>
              <a:t>2/6/2011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32D4D3-1DFC-4990-B4FD-020C639F23E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8C8E638-3CA5-4237-9A64-81362376A7E4}" type="datetimeFigureOut">
              <a:rPr lang="en-US" smtClean="0"/>
              <a:pPr/>
              <a:t>2/6/2011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32D4D3-1DFC-4990-B4FD-020C639F23E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8C8E638-3CA5-4237-9A64-81362376A7E4}" type="datetimeFigureOut">
              <a:rPr lang="en-US" smtClean="0"/>
              <a:pPr/>
              <a:t>2/6/2011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32D4D3-1DFC-4990-B4FD-020C639F23E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8C8E638-3CA5-4237-9A64-81362376A7E4}" type="datetimeFigureOut">
              <a:rPr lang="en-US" smtClean="0"/>
              <a:pPr/>
              <a:t>2/6/2011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832D4D3-1DFC-4990-B4FD-020C639F23E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8C8E638-3CA5-4237-9A64-81362376A7E4}" type="datetimeFigureOut">
              <a:rPr lang="en-US" smtClean="0"/>
              <a:pPr/>
              <a:t>2/6/2011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832D4D3-1DFC-4990-B4FD-020C639F23E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8C8E638-3CA5-4237-9A64-81362376A7E4}" type="datetimeFigureOut">
              <a:rPr lang="en-US" smtClean="0"/>
              <a:pPr/>
              <a:t>2/6/2011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832D4D3-1DFC-4990-B4FD-020C639F23E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8C8E638-3CA5-4237-9A64-81362376A7E4}" type="datetimeFigureOut">
              <a:rPr lang="en-US" smtClean="0"/>
              <a:pPr/>
              <a:t>2/6/2011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832D4D3-1DFC-4990-B4FD-020C639F23E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8C8E638-3CA5-4237-9A64-81362376A7E4}" type="datetimeFigureOut">
              <a:rPr lang="en-US" smtClean="0"/>
              <a:pPr/>
              <a:t>2/6/2011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832D4D3-1DFC-4990-B4FD-020C639F23E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8C8E638-3CA5-4237-9A64-81362376A7E4}" type="datetimeFigureOut">
              <a:rPr lang="en-US" smtClean="0"/>
              <a:pPr/>
              <a:t>2/6/2011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832D4D3-1DFC-4990-B4FD-020C639F23E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8C8E638-3CA5-4237-9A64-81362376A7E4}" type="datetimeFigureOut">
              <a:rPr lang="en-US" smtClean="0"/>
              <a:pPr/>
              <a:t>2/6/2011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832D4D3-1DFC-4990-B4FD-020C639F23E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Analysis </a:t>
            </a:r>
            <a:r>
              <a:rPr lang="en-US" dirty="0" smtClean="0"/>
              <a:t>of a Quantitative Research Article</a:t>
            </a:r>
            <a:endParaRPr lang="en-US" dirty="0"/>
          </a:p>
        </p:txBody>
      </p:sp>
      <p:sp>
        <p:nvSpPr>
          <p:cNvPr id="3" name="Subtitle 2"/>
          <p:cNvSpPr>
            <a:spLocks noGrp="1"/>
          </p:cNvSpPr>
          <p:nvPr>
            <p:ph type="subTitle" idx="1"/>
          </p:nvPr>
        </p:nvSpPr>
        <p:spPr/>
        <p:txBody>
          <a:bodyPr>
            <a:normAutofit/>
          </a:bodyPr>
          <a:lstStyle/>
          <a:p>
            <a:pPr algn="r"/>
            <a:r>
              <a:rPr lang="en-US" sz="1200" dirty="0" smtClean="0"/>
              <a:t>Karen Boyle, Melissa Florio, Kristina Jackson, Michael </a:t>
            </a:r>
            <a:r>
              <a:rPr lang="en-US" sz="1200" dirty="0" err="1" smtClean="0"/>
              <a:t>Larkner</a:t>
            </a:r>
            <a:r>
              <a:rPr lang="en-US" sz="1200" dirty="0" smtClean="0"/>
              <a:t>, Nicole </a:t>
            </a:r>
            <a:r>
              <a:rPr lang="en-US" sz="1200" dirty="0" err="1" smtClean="0"/>
              <a:t>Taksas</a:t>
            </a:r>
            <a:endParaRPr lang="en-US" sz="1200" dirty="0" smtClean="0"/>
          </a:p>
          <a:p>
            <a:pPr algn="r"/>
            <a:r>
              <a:rPr lang="en-US" sz="1200" dirty="0" smtClean="0"/>
              <a:t>Lakeview College of Nursing</a:t>
            </a:r>
          </a:p>
          <a:p>
            <a:pPr algn="r"/>
            <a:r>
              <a:rPr lang="en-US" sz="1200" dirty="0" smtClean="0"/>
              <a:t>N302-Nursing Research</a:t>
            </a:r>
          </a:p>
          <a:p>
            <a:pPr algn="r"/>
            <a:r>
              <a:rPr lang="en-US" sz="1200" dirty="0" smtClean="0"/>
              <a:t>February 6, 2011</a:t>
            </a:r>
          </a:p>
          <a:p>
            <a:pPr algn="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Literature review is the “</a:t>
            </a:r>
            <a:r>
              <a:rPr lang="en-US" dirty="0" smtClean="0"/>
              <a:t>analysis </a:t>
            </a:r>
            <a:r>
              <a:rPr lang="en-US" dirty="0" smtClean="0"/>
              <a:t>and synthesis of research sources to generate a picture of what is known and not known about a particular situation or research </a:t>
            </a:r>
            <a:r>
              <a:rPr lang="en-US" dirty="0" smtClean="0"/>
              <a:t>problem”</a:t>
            </a:r>
          </a:p>
          <a:p>
            <a:r>
              <a:rPr lang="en-US" dirty="0" smtClean="0"/>
              <a:t>In this study, it is not known if adding a coping skills class to the weight management program will contribute to greater weight loss.</a:t>
            </a:r>
          </a:p>
          <a:p>
            <a:endParaRPr lang="en-US" dirty="0" smtClean="0"/>
          </a:p>
          <a:p>
            <a:pPr>
              <a:buNone/>
            </a:pPr>
            <a:r>
              <a:rPr lang="en-US" sz="1200" dirty="0" smtClean="0"/>
              <a:t>Source:  Berry et al. (2007), p. </a:t>
            </a:r>
            <a:r>
              <a:rPr lang="en-US" sz="1200" dirty="0" smtClean="0"/>
              <a:t>63-71, Burns and grove (2010), p. 717</a:t>
            </a:r>
            <a:endParaRPr lang="en-US" sz="1200" dirty="0" smtClean="0"/>
          </a:p>
          <a:p>
            <a:pPr>
              <a:buNone/>
            </a:pPr>
            <a:endParaRPr lang="en-US" sz="1200" dirty="0" smtClean="0"/>
          </a:p>
        </p:txBody>
      </p:sp>
      <p:sp>
        <p:nvSpPr>
          <p:cNvPr id="2" name="Title 1"/>
          <p:cNvSpPr>
            <a:spLocks noGrp="1"/>
          </p:cNvSpPr>
          <p:nvPr>
            <p:ph type="title"/>
          </p:nvPr>
        </p:nvSpPr>
        <p:spPr/>
        <p:txBody>
          <a:bodyPr/>
          <a:lstStyle/>
          <a:p>
            <a:r>
              <a:rPr lang="en-US" dirty="0" smtClean="0"/>
              <a:t>Literature Review Support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study design that was used for this Quantitative research study was the experimental research study design</a:t>
            </a:r>
          </a:p>
          <a:p>
            <a:r>
              <a:rPr lang="en-US" dirty="0" smtClean="0"/>
              <a:t>This is because there is both a control group and an experimental </a:t>
            </a:r>
            <a:r>
              <a:rPr lang="en-US" dirty="0" smtClean="0"/>
              <a:t>group evaluated in the article study.</a:t>
            </a:r>
            <a:endParaRPr lang="en-US" dirty="0" smtClean="0"/>
          </a:p>
          <a:p>
            <a:endParaRPr lang="en-US" dirty="0" smtClean="0"/>
          </a:p>
          <a:p>
            <a:endParaRPr lang="en-US" dirty="0" smtClean="0"/>
          </a:p>
          <a:p>
            <a:endParaRPr lang="en-US" dirty="0" smtClean="0"/>
          </a:p>
          <a:p>
            <a:pPr>
              <a:buNone/>
            </a:pPr>
            <a:r>
              <a:rPr lang="en-US" sz="1200" dirty="0" smtClean="0"/>
              <a:t>Source:  Berry et al. (2007), p. 63-71</a:t>
            </a:r>
          </a:p>
          <a:p>
            <a:pPr>
              <a:buNone/>
            </a:pPr>
            <a:endParaRPr lang="en-US" sz="1200" dirty="0"/>
          </a:p>
        </p:txBody>
      </p:sp>
      <p:sp>
        <p:nvSpPr>
          <p:cNvPr id="2" name="Title 1"/>
          <p:cNvSpPr>
            <a:spLocks noGrp="1"/>
          </p:cNvSpPr>
          <p:nvPr>
            <p:ph type="title"/>
          </p:nvPr>
        </p:nvSpPr>
        <p:spPr/>
        <p:txBody>
          <a:bodyPr/>
          <a:lstStyle/>
          <a:p>
            <a:r>
              <a:rPr lang="en-US" dirty="0" smtClean="0"/>
              <a:t>Study Design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Sample Population- “A total sample of 80 parent-child dyads were inducted into the study”.</a:t>
            </a:r>
          </a:p>
          <a:p>
            <a:r>
              <a:rPr lang="en-US" dirty="0" smtClean="0"/>
              <a:t>“Parents ranged from 27-77 years, were 87.5% female, 35% Black, 36.2% Non-Hispanic-White, and 28.8% Hispanic”.</a:t>
            </a:r>
          </a:p>
          <a:p>
            <a:r>
              <a:rPr lang="en-US" dirty="0" smtClean="0"/>
              <a:t>“Children ranged from 7-17 years, were 58.8%male, 33.8% Black, 36.2% White, and 30.0% Hispanic”.</a:t>
            </a:r>
          </a:p>
          <a:p>
            <a:pPr>
              <a:buNone/>
            </a:pPr>
            <a:r>
              <a:rPr lang="en-US" sz="1200" dirty="0" smtClean="0"/>
              <a:t>Source:  Berry et al. (2007), p. 63-71</a:t>
            </a:r>
            <a:endParaRPr lang="en-US" sz="1200" dirty="0"/>
          </a:p>
        </p:txBody>
      </p:sp>
      <p:sp>
        <p:nvSpPr>
          <p:cNvPr id="2" name="Title 1"/>
          <p:cNvSpPr>
            <a:spLocks noGrp="1"/>
          </p:cNvSpPr>
          <p:nvPr>
            <p:ph type="title"/>
          </p:nvPr>
        </p:nvSpPr>
        <p:spPr/>
        <p:txBody>
          <a:bodyPr/>
          <a:lstStyle/>
          <a:p>
            <a:r>
              <a:rPr lang="en-US" dirty="0" smtClean="0"/>
              <a:t>Sample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“Repeated measures analysis of variance (ANOVA) was used to test the hypotheses that the participants in the experimental group would have improved parent and children clinical outcomes and improved parent health behavior at 3 months and 6 months when compared to control group</a:t>
            </a:r>
            <a:r>
              <a:rPr lang="en-US" dirty="0" smtClean="0"/>
              <a:t>”.</a:t>
            </a:r>
          </a:p>
          <a:p>
            <a:endParaRPr lang="en-US" dirty="0" smtClean="0"/>
          </a:p>
          <a:p>
            <a:endParaRPr lang="en-US" dirty="0" smtClean="0"/>
          </a:p>
          <a:p>
            <a:pPr>
              <a:buNone/>
            </a:pPr>
            <a:r>
              <a:rPr lang="en-US" sz="1200" dirty="0" smtClean="0"/>
              <a:t>Source:  Berry et al. (2007), p. 63-71</a:t>
            </a:r>
          </a:p>
          <a:p>
            <a:pPr>
              <a:buNone/>
            </a:pPr>
            <a:endParaRPr lang="en-US" sz="1200" dirty="0" smtClean="0"/>
          </a:p>
          <a:p>
            <a:endParaRPr lang="en-US" dirty="0"/>
          </a:p>
        </p:txBody>
      </p:sp>
      <p:sp>
        <p:nvSpPr>
          <p:cNvPr id="2" name="Title 1"/>
          <p:cNvSpPr>
            <a:spLocks noGrp="1"/>
          </p:cNvSpPr>
          <p:nvPr>
            <p:ph type="title"/>
          </p:nvPr>
        </p:nvSpPr>
        <p:spPr/>
        <p:txBody>
          <a:bodyPr/>
          <a:lstStyle/>
          <a:p>
            <a:r>
              <a:rPr lang="en-US" dirty="0" smtClean="0"/>
              <a:t>Data Collection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“As a part of the study each parent and child were given an </a:t>
            </a:r>
            <a:r>
              <a:rPr lang="en-US" dirty="0" err="1" smtClean="0"/>
              <a:t>Accusplit</a:t>
            </a:r>
            <a:r>
              <a:rPr lang="en-US" dirty="0" smtClean="0"/>
              <a:t> Eagle 170 Deluxe Activity Pedometer and a Pedometer Walking Book with a one-year pedometer log book”.</a:t>
            </a:r>
          </a:p>
          <a:p>
            <a:r>
              <a:rPr lang="en-US" dirty="0" smtClean="0"/>
              <a:t>“The pedometers counted steps, computed walking distance in miles, and computed calories burned”.</a:t>
            </a:r>
          </a:p>
          <a:p>
            <a:endParaRPr lang="en-US" dirty="0" smtClean="0"/>
          </a:p>
          <a:p>
            <a:pPr>
              <a:buNone/>
            </a:pPr>
            <a:r>
              <a:rPr lang="en-US" sz="1200" dirty="0" smtClean="0"/>
              <a:t>Source:  Berry et al. (2007), p. 63-71</a:t>
            </a:r>
          </a:p>
          <a:p>
            <a:pPr>
              <a:buNone/>
            </a:pPr>
            <a:endParaRPr lang="en-US" sz="1200" dirty="0"/>
          </a:p>
        </p:txBody>
      </p:sp>
      <p:sp>
        <p:nvSpPr>
          <p:cNvPr id="2" name="Title 1"/>
          <p:cNvSpPr>
            <a:spLocks noGrp="1"/>
          </p:cNvSpPr>
          <p:nvPr>
            <p:ph type="title"/>
          </p:nvPr>
        </p:nvSpPr>
        <p:spPr/>
        <p:txBody>
          <a:bodyPr/>
          <a:lstStyle/>
          <a:p>
            <a:r>
              <a:rPr lang="en-US" dirty="0" smtClean="0"/>
              <a:t>Tools Used for Data Analysis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“Data were entered into an SPSS database and checked for accuracy.”</a:t>
            </a:r>
          </a:p>
          <a:p>
            <a:r>
              <a:rPr lang="en-US" dirty="0" smtClean="0"/>
              <a:t>“Analyses were performed using version 13.0 of the Statistical Package for the Social Sciences.”</a:t>
            </a:r>
          </a:p>
          <a:p>
            <a:r>
              <a:rPr lang="en-US" dirty="0" smtClean="0"/>
              <a:t>“Chi-square and t-tests were used to compare baseline group differences.”</a:t>
            </a:r>
          </a:p>
          <a:p>
            <a:endParaRPr lang="en-US" dirty="0" smtClean="0"/>
          </a:p>
          <a:p>
            <a:pPr>
              <a:buNone/>
            </a:pPr>
            <a:r>
              <a:rPr lang="en-US" sz="1200" dirty="0" smtClean="0"/>
              <a:t>Source:  Berry et al. (2007), p. 63-71</a:t>
            </a:r>
          </a:p>
          <a:p>
            <a:pPr>
              <a:buNone/>
            </a:pPr>
            <a:endParaRPr lang="en-US" sz="1200" dirty="0"/>
          </a:p>
        </p:txBody>
      </p:sp>
      <p:sp>
        <p:nvSpPr>
          <p:cNvPr id="2" name="Title 1"/>
          <p:cNvSpPr>
            <a:spLocks noGrp="1"/>
          </p:cNvSpPr>
          <p:nvPr>
            <p:ph type="title"/>
          </p:nvPr>
        </p:nvSpPr>
        <p:spPr/>
        <p:txBody>
          <a:bodyPr>
            <a:normAutofit fontScale="90000"/>
          </a:bodyPr>
          <a:lstStyle/>
          <a:p>
            <a:r>
              <a:rPr lang="en-US" dirty="0" smtClean="0"/>
              <a:t>Tools </a:t>
            </a:r>
            <a:r>
              <a:rPr lang="en-US" dirty="0" smtClean="0"/>
              <a:t>Used for Data Analysis Cont.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“By 6 months, the experimental group parents had significantly lower BMI and BFP, and increased their pedometer steps compared to the control group”</a:t>
            </a:r>
          </a:p>
          <a:p>
            <a:r>
              <a:rPr lang="en-US" dirty="0" smtClean="0"/>
              <a:t>“Parents demonstrated significant improvement  in interpersonal relationships, behavior control and stress management, and showed trends toward improved nutrition, physical activity, health responsibility, negative affect eating, socially acceptable eating, problem solving, general family functioning, and family roles”</a:t>
            </a:r>
          </a:p>
          <a:p>
            <a:pPr>
              <a:buNone/>
            </a:pPr>
            <a:endParaRPr lang="en-US" sz="1200" dirty="0" smtClean="0"/>
          </a:p>
          <a:p>
            <a:pPr>
              <a:buNone/>
            </a:pPr>
            <a:r>
              <a:rPr lang="en-US" sz="1400" dirty="0" smtClean="0"/>
              <a:t>Source</a:t>
            </a:r>
            <a:r>
              <a:rPr lang="en-US" sz="1400" dirty="0" smtClean="0"/>
              <a:t>:  Berry et al. (2007), p. 69</a:t>
            </a:r>
            <a:endParaRPr lang="en-US" sz="1400" dirty="0"/>
          </a:p>
        </p:txBody>
      </p:sp>
      <p:sp>
        <p:nvSpPr>
          <p:cNvPr id="2" name="Title 1"/>
          <p:cNvSpPr>
            <a:spLocks noGrp="1"/>
          </p:cNvSpPr>
          <p:nvPr>
            <p:ph type="title"/>
          </p:nvPr>
        </p:nvSpPr>
        <p:spPr/>
        <p:txBody>
          <a:bodyPr/>
          <a:lstStyle/>
          <a:p>
            <a:r>
              <a:rPr lang="en-US" dirty="0" smtClean="0"/>
              <a:t>Researchers Find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“At 6 months, the experimental children demonstrated trends towards decreased BMI and BFP and increased pedometer steps”.</a:t>
            </a:r>
          </a:p>
          <a:p>
            <a:r>
              <a:rPr lang="en-US" dirty="0" smtClean="0"/>
              <a:t>“No significant differences or trends were noted in spirituality, communication, affective responsiveness, or affective involvement”.</a:t>
            </a:r>
          </a:p>
          <a:p>
            <a:endParaRPr lang="en-US" dirty="0"/>
          </a:p>
          <a:p>
            <a:endParaRPr lang="en-US" dirty="0" smtClean="0"/>
          </a:p>
          <a:p>
            <a:pPr>
              <a:buNone/>
            </a:pPr>
            <a:r>
              <a:rPr lang="en-US" sz="1200" dirty="0" smtClean="0"/>
              <a:t>Source:  Berry et al. (2007), p. 69</a:t>
            </a:r>
          </a:p>
          <a:p>
            <a:endParaRPr lang="en-US" dirty="0"/>
          </a:p>
        </p:txBody>
      </p:sp>
      <p:sp>
        <p:nvSpPr>
          <p:cNvPr id="2" name="Title 1"/>
          <p:cNvSpPr>
            <a:spLocks noGrp="1"/>
          </p:cNvSpPr>
          <p:nvPr>
            <p:ph type="title"/>
          </p:nvPr>
        </p:nvSpPr>
        <p:spPr/>
        <p:txBody>
          <a:bodyPr>
            <a:normAutofit/>
          </a:bodyPr>
          <a:lstStyle/>
          <a:p>
            <a:r>
              <a:rPr lang="en-US" dirty="0" smtClean="0"/>
              <a:t>Researchers Find Cont.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“Results from this pilot study demonstrate that the addition of CST for parents enhanced outcomes in an established weight management program for overweight youth”.</a:t>
            </a:r>
          </a:p>
          <a:p>
            <a:r>
              <a:rPr lang="en-US" dirty="0" smtClean="0"/>
              <a:t>“Both experimental parents and children had better outcomes compared with the control group”.</a:t>
            </a:r>
          </a:p>
          <a:p>
            <a:r>
              <a:rPr lang="en-US" dirty="0" smtClean="0"/>
              <a:t>“Both experimental and control group parents and children received NEEP and some form of exercise training and thus outcomes improved in both groups”.</a:t>
            </a:r>
          </a:p>
          <a:p>
            <a:pPr>
              <a:buNone/>
            </a:pPr>
            <a:r>
              <a:rPr lang="en-US" sz="1200" dirty="0" smtClean="0"/>
              <a:t>Source:  Berry et al. (2007), p.69-70</a:t>
            </a:r>
            <a:endParaRPr lang="en-US" sz="1300" dirty="0"/>
          </a:p>
        </p:txBody>
      </p:sp>
      <p:sp>
        <p:nvSpPr>
          <p:cNvPr id="2" name="Title 1"/>
          <p:cNvSpPr>
            <a:spLocks noGrp="1"/>
          </p:cNvSpPr>
          <p:nvPr>
            <p:ph type="title"/>
          </p:nvPr>
        </p:nvSpPr>
        <p:spPr/>
        <p:txBody>
          <a:bodyPr/>
          <a:lstStyle/>
          <a:p>
            <a:r>
              <a:rPr lang="en-US" dirty="0" smtClean="0"/>
              <a:t>Researchers Conclusion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“Following approval for protection of human subjects for the Yale School of Nursing and Yale New Haven Hospital Institutional Review Boards, parents whose children were enrolling in the Bright Bodies weight management program were given a brochure describing the study”.</a:t>
            </a:r>
          </a:p>
          <a:p>
            <a:r>
              <a:rPr lang="en-US" dirty="0" smtClean="0"/>
              <a:t>“If they were interested, the PI scheduled an appointment to meet with the parent and child to discuss the study and review the consent and child assent forms”.</a:t>
            </a:r>
          </a:p>
          <a:p>
            <a:pPr>
              <a:buNone/>
            </a:pPr>
            <a:r>
              <a:rPr lang="en-US" sz="1300" dirty="0" smtClean="0"/>
              <a:t>Source:  Berry et al. (2007), p. 63-71</a:t>
            </a:r>
          </a:p>
          <a:p>
            <a:endParaRPr lang="en-US" dirty="0"/>
          </a:p>
        </p:txBody>
      </p:sp>
      <p:sp>
        <p:nvSpPr>
          <p:cNvPr id="2" name="Title 1"/>
          <p:cNvSpPr>
            <a:spLocks noGrp="1"/>
          </p:cNvSpPr>
          <p:nvPr>
            <p:ph type="title"/>
          </p:nvPr>
        </p:nvSpPr>
        <p:spPr/>
        <p:txBody>
          <a:bodyPr/>
          <a:lstStyle/>
          <a:p>
            <a:r>
              <a:rPr lang="en-US" dirty="0" smtClean="0"/>
              <a:t>Were Human Rights Protected?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Quantitative research is the “formal, objective, systematic study process to describe and test relationships and to examine cause-and-effect interactions among variables”.</a:t>
            </a:r>
          </a:p>
          <a:p>
            <a:r>
              <a:rPr lang="en-US" dirty="0" smtClean="0"/>
              <a:t>It uses numerical data to examine relationships between variables and in currently dominating nursing research</a:t>
            </a:r>
            <a:endParaRPr lang="en-US" dirty="0"/>
          </a:p>
          <a:p>
            <a:endParaRPr lang="en-US" dirty="0" smtClean="0"/>
          </a:p>
          <a:p>
            <a:endParaRPr lang="en-US" dirty="0"/>
          </a:p>
          <a:p>
            <a:pPr>
              <a:buNone/>
            </a:pPr>
            <a:r>
              <a:rPr lang="en-US" sz="1200" dirty="0" smtClean="0"/>
              <a:t>Source:  </a:t>
            </a:r>
            <a:r>
              <a:rPr lang="en-US" sz="1200" dirty="0" smtClean="0"/>
              <a:t>Burns and Grove (2010), p. 717</a:t>
            </a:r>
            <a:endParaRPr lang="en-US" sz="1200" dirty="0"/>
          </a:p>
        </p:txBody>
      </p:sp>
      <p:sp>
        <p:nvSpPr>
          <p:cNvPr id="2" name="Title 1"/>
          <p:cNvSpPr>
            <a:spLocks noGrp="1"/>
          </p:cNvSpPr>
          <p:nvPr>
            <p:ph type="title"/>
          </p:nvPr>
        </p:nvSpPr>
        <p:spPr/>
        <p:txBody>
          <a:bodyPr>
            <a:normAutofit fontScale="90000"/>
          </a:bodyPr>
          <a:lstStyle/>
          <a:p>
            <a:r>
              <a:rPr lang="en-US" dirty="0" smtClean="0"/>
              <a:t>Introduction to Quantitative Research</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1.  It allows for new teaching opportunities for nurses to get involved with helping obese and overweight people with weight loss in addition to a weight management program.</a:t>
            </a:r>
          </a:p>
          <a:p>
            <a:pPr lvl="1"/>
            <a:r>
              <a:rPr lang="en-US" dirty="0" smtClean="0"/>
              <a:t>“Nurses can use cognitive behavioral modifications to teach parents and children the importance of daily exercise”.</a:t>
            </a:r>
          </a:p>
          <a:p>
            <a:pPr lvl="1"/>
            <a:r>
              <a:rPr lang="en-US" dirty="0" smtClean="0"/>
              <a:t>“Nurses can be instrumental in helping parents and children understand that weight management is difficult work, and that relapse is not uncommon, and should not be viewed as a failure”.</a:t>
            </a:r>
          </a:p>
          <a:p>
            <a:pPr lvl="1"/>
            <a:endParaRPr lang="en-US" dirty="0" smtClean="0"/>
          </a:p>
          <a:p>
            <a:pPr lvl="1"/>
            <a:endParaRPr lang="en-US" dirty="0" smtClean="0"/>
          </a:p>
          <a:p>
            <a:pPr>
              <a:buNone/>
            </a:pPr>
            <a:r>
              <a:rPr lang="en-US" sz="1400" dirty="0" smtClean="0"/>
              <a:t>Source:  Berry et al. (2007) p. 71</a:t>
            </a:r>
          </a:p>
        </p:txBody>
      </p:sp>
      <p:sp>
        <p:nvSpPr>
          <p:cNvPr id="2" name="Title 1"/>
          <p:cNvSpPr>
            <a:spLocks noGrp="1"/>
          </p:cNvSpPr>
          <p:nvPr>
            <p:ph type="title"/>
          </p:nvPr>
        </p:nvSpPr>
        <p:spPr/>
        <p:txBody>
          <a:bodyPr>
            <a:normAutofit fontScale="90000"/>
          </a:bodyPr>
          <a:lstStyle/>
          <a:p>
            <a:r>
              <a:rPr lang="en-US" dirty="0" smtClean="0"/>
              <a:t>Two Strengths of the Quantitative Research Study</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2. The study identifies a positive intervention to incorporate into the weight loss plan of </a:t>
            </a:r>
            <a:r>
              <a:rPr lang="en-US" dirty="0" smtClean="0"/>
              <a:t>anyone </a:t>
            </a:r>
            <a:r>
              <a:rPr lang="en-US" dirty="0" smtClean="0"/>
              <a:t>trying to loss weight and other methods have failed.</a:t>
            </a:r>
          </a:p>
          <a:p>
            <a:pPr lvl="1"/>
            <a:r>
              <a:rPr lang="en-US" dirty="0" smtClean="0"/>
              <a:t>One example of a different weight loss intervention used by this study is “the partnership between parent and child with parent role modeling healthy behavior change” which could be effective at changing the health behavior of the </a:t>
            </a:r>
            <a:r>
              <a:rPr lang="en-US" dirty="0" smtClean="0"/>
              <a:t>family.</a:t>
            </a:r>
            <a:endParaRPr lang="en-US" dirty="0" smtClean="0"/>
          </a:p>
          <a:p>
            <a:pPr>
              <a:buNone/>
            </a:pPr>
            <a:r>
              <a:rPr lang="en-US" sz="1200" dirty="0" smtClean="0"/>
              <a:t>Source:  Berry et al. (2007) p. 71</a:t>
            </a:r>
            <a:endParaRPr lang="en-US" sz="1200" dirty="0"/>
          </a:p>
        </p:txBody>
      </p:sp>
      <p:sp>
        <p:nvSpPr>
          <p:cNvPr id="2" name="Title 1"/>
          <p:cNvSpPr>
            <a:spLocks noGrp="1"/>
          </p:cNvSpPr>
          <p:nvPr>
            <p:ph type="title"/>
          </p:nvPr>
        </p:nvSpPr>
        <p:spPr/>
        <p:txBody>
          <a:bodyPr>
            <a:normAutofit fontScale="90000"/>
          </a:bodyPr>
          <a:lstStyle/>
          <a:p>
            <a:r>
              <a:rPr lang="en-US" dirty="0" smtClean="0"/>
              <a:t>Two Strengths of the Quantitative Research Study Cont.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1. “As a pilot study, these data do not provide definitive evidence that a NEEP, exercise, and CST program targeting obese multiethnic parents of overweight children will have long-lasting results”.</a:t>
            </a:r>
          </a:p>
          <a:p>
            <a:pPr lvl="1"/>
            <a:r>
              <a:rPr lang="en-US" dirty="0" smtClean="0"/>
              <a:t>Instead, “the data suggest  CST delivered to parents adds an important component to a traditional weight management program for children”.</a:t>
            </a:r>
          </a:p>
          <a:p>
            <a:pPr>
              <a:buNone/>
            </a:pPr>
            <a:endParaRPr lang="en-US" sz="1200" dirty="0" smtClean="0"/>
          </a:p>
          <a:p>
            <a:pPr>
              <a:buNone/>
            </a:pPr>
            <a:r>
              <a:rPr lang="en-US" sz="1200" dirty="0" smtClean="0"/>
              <a:t>Source</a:t>
            </a:r>
            <a:r>
              <a:rPr lang="en-US" sz="1200" dirty="0" smtClean="0"/>
              <a:t>:  Berry et al. (2007), p. 71</a:t>
            </a:r>
            <a:endParaRPr lang="en-US" sz="1200" dirty="0"/>
          </a:p>
        </p:txBody>
      </p:sp>
      <p:sp>
        <p:nvSpPr>
          <p:cNvPr id="2" name="Title 1"/>
          <p:cNvSpPr>
            <a:spLocks noGrp="1"/>
          </p:cNvSpPr>
          <p:nvPr>
            <p:ph type="title"/>
          </p:nvPr>
        </p:nvSpPr>
        <p:spPr/>
        <p:txBody>
          <a:bodyPr>
            <a:normAutofit fontScale="90000"/>
          </a:bodyPr>
          <a:lstStyle/>
          <a:p>
            <a:r>
              <a:rPr lang="en-US" dirty="0" smtClean="0"/>
              <a:t>Two Limitations of the Quantitative Research Study</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525963"/>
          </a:xfrm>
        </p:spPr>
        <p:txBody>
          <a:bodyPr>
            <a:normAutofit/>
          </a:bodyPr>
          <a:lstStyle/>
          <a:p>
            <a:r>
              <a:rPr lang="en-US" dirty="0" smtClean="0"/>
              <a:t>2.  Working with low-income multiethnic families.</a:t>
            </a:r>
          </a:p>
          <a:p>
            <a:pPr lvl="1"/>
            <a:r>
              <a:rPr lang="en-US" dirty="0" smtClean="0"/>
              <a:t>“drop out rates and loss to follow-up was moderate when working with low-income multiethnic families who move from two to three times a year”.</a:t>
            </a:r>
          </a:p>
          <a:p>
            <a:pPr lvl="1"/>
            <a:r>
              <a:rPr lang="en-US" dirty="0" smtClean="0"/>
              <a:t>Therefore it is important to gather “additional family members phone numbers and permission to call them if the study staff has difficulty contacting them”.</a:t>
            </a:r>
          </a:p>
          <a:p>
            <a:pPr>
              <a:buNone/>
            </a:pPr>
            <a:r>
              <a:rPr lang="en-US" sz="1200" dirty="0" smtClean="0"/>
              <a:t>Source</a:t>
            </a:r>
            <a:r>
              <a:rPr lang="en-US" sz="1200" dirty="0" smtClean="0"/>
              <a:t>:  Berry et al. (2007), p. 71</a:t>
            </a:r>
          </a:p>
          <a:p>
            <a:pPr lvl="1">
              <a:buNone/>
            </a:pPr>
            <a:endParaRPr lang="en-US" dirty="0" smtClean="0"/>
          </a:p>
        </p:txBody>
      </p:sp>
      <p:sp>
        <p:nvSpPr>
          <p:cNvPr id="2" name="Title 1"/>
          <p:cNvSpPr>
            <a:spLocks noGrp="1"/>
          </p:cNvSpPr>
          <p:nvPr>
            <p:ph type="title"/>
          </p:nvPr>
        </p:nvSpPr>
        <p:spPr/>
        <p:txBody>
          <a:bodyPr>
            <a:normAutofit fontScale="90000"/>
          </a:bodyPr>
          <a:lstStyle/>
          <a:p>
            <a:r>
              <a:rPr lang="en-US" dirty="0" smtClean="0"/>
              <a:t>Two Limitations of the Quantitative Research Study cont.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“Nurses can use CST in research and clinical practice to teach management and prevention of overweight and obesity in parents and children”.</a:t>
            </a:r>
          </a:p>
          <a:p>
            <a:r>
              <a:rPr lang="en-US" dirty="0" smtClean="0"/>
              <a:t>“Nurses can use cognitive behavioral modification to teach parents and children about the importance of daily exercise”.</a:t>
            </a:r>
            <a:endParaRPr lang="en-US" dirty="0"/>
          </a:p>
          <a:p>
            <a:pPr>
              <a:buNone/>
            </a:pPr>
            <a:endParaRPr lang="en-US" sz="1200" dirty="0" smtClean="0"/>
          </a:p>
          <a:p>
            <a:pPr>
              <a:buNone/>
            </a:pPr>
            <a:endParaRPr lang="en-US" sz="1200" dirty="0" smtClean="0"/>
          </a:p>
          <a:p>
            <a:pPr>
              <a:buNone/>
            </a:pPr>
            <a:r>
              <a:rPr lang="en-US" sz="1200" dirty="0" smtClean="0"/>
              <a:t>Source</a:t>
            </a:r>
            <a:r>
              <a:rPr lang="en-US" sz="1200" dirty="0" smtClean="0"/>
              <a:t>:  Berry et al. (2007), p. 71</a:t>
            </a:r>
            <a:endParaRPr lang="en-US" sz="1200" dirty="0"/>
          </a:p>
        </p:txBody>
      </p:sp>
      <p:sp>
        <p:nvSpPr>
          <p:cNvPr id="2" name="Title 1"/>
          <p:cNvSpPr>
            <a:spLocks noGrp="1"/>
          </p:cNvSpPr>
          <p:nvPr>
            <p:ph type="title"/>
          </p:nvPr>
        </p:nvSpPr>
        <p:spPr/>
        <p:txBody>
          <a:bodyPr/>
          <a:lstStyle/>
          <a:p>
            <a:r>
              <a:rPr lang="en-US" dirty="0" smtClean="0"/>
              <a:t>Importance of Study to Nursing</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“Parents and children can better understand the barriers they may be having to losing weight when the nurse is able to help them:</a:t>
            </a:r>
          </a:p>
          <a:p>
            <a:r>
              <a:rPr lang="en-US" dirty="0" smtClean="0"/>
              <a:t>identify the problem, </a:t>
            </a:r>
          </a:p>
          <a:p>
            <a:r>
              <a:rPr lang="en-US" dirty="0" smtClean="0"/>
              <a:t>determine goals, </a:t>
            </a:r>
          </a:p>
          <a:p>
            <a:r>
              <a:rPr lang="en-US" dirty="0" smtClean="0"/>
              <a:t>generate alternative solutions, </a:t>
            </a:r>
          </a:p>
          <a:p>
            <a:r>
              <a:rPr lang="en-US" dirty="0" smtClean="0"/>
              <a:t>examine the consequences, </a:t>
            </a:r>
          </a:p>
          <a:p>
            <a:r>
              <a:rPr lang="en-US" dirty="0" smtClean="0"/>
              <a:t>choose a solution, and </a:t>
            </a:r>
          </a:p>
          <a:p>
            <a:r>
              <a:rPr lang="en-US" dirty="0" smtClean="0"/>
              <a:t>evaluating the outcome using social problem solving”.</a:t>
            </a:r>
          </a:p>
          <a:p>
            <a:pPr>
              <a:buNone/>
            </a:pPr>
            <a:r>
              <a:rPr lang="en-US" sz="1300" dirty="0" smtClean="0"/>
              <a:t>Source: Berry et al. (2007), p. 71</a:t>
            </a:r>
          </a:p>
          <a:p>
            <a:endParaRPr lang="en-US" dirty="0"/>
          </a:p>
        </p:txBody>
      </p:sp>
      <p:sp>
        <p:nvSpPr>
          <p:cNvPr id="2" name="Title 1"/>
          <p:cNvSpPr>
            <a:spLocks noGrp="1"/>
          </p:cNvSpPr>
          <p:nvPr>
            <p:ph type="title"/>
          </p:nvPr>
        </p:nvSpPr>
        <p:spPr/>
        <p:txBody>
          <a:bodyPr>
            <a:normAutofit fontScale="90000"/>
          </a:bodyPr>
          <a:lstStyle/>
          <a:p>
            <a:r>
              <a:rPr lang="en-US" dirty="0" smtClean="0"/>
              <a:t>Importance of Study to Nursing Cont.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study demonstrates positive effects of CST for multiethnic obese parents and their overweight children</a:t>
            </a:r>
            <a:r>
              <a:rPr lang="en-US" dirty="0" smtClean="0"/>
              <a:t>”.</a:t>
            </a:r>
          </a:p>
          <a:p>
            <a:r>
              <a:rPr lang="en-US" dirty="0" smtClean="0"/>
              <a:t>This finding displays that “the addition of CST for parents enhanced outcomes in an established weight management program for overweight youth” and “both experimental parents and children had better outcomes compared with the control group”.</a:t>
            </a:r>
          </a:p>
          <a:p>
            <a:pPr>
              <a:buNone/>
            </a:pPr>
            <a:endParaRPr lang="en-US" sz="1200" dirty="0" smtClean="0"/>
          </a:p>
          <a:p>
            <a:pPr>
              <a:buNone/>
            </a:pPr>
            <a:r>
              <a:rPr lang="en-US" sz="1300" dirty="0" smtClean="0"/>
              <a:t>Source:  Berry et al. (2007), p. 63-71</a:t>
            </a:r>
            <a:endParaRPr lang="en-US" sz="1300" dirty="0" smtClean="0"/>
          </a:p>
        </p:txBody>
      </p:sp>
      <p:sp>
        <p:nvSpPr>
          <p:cNvPr id="2" name="Title 1"/>
          <p:cNvSpPr>
            <a:spLocks noGrp="1"/>
          </p:cNvSpPr>
          <p:nvPr>
            <p:ph type="title"/>
          </p:nvPr>
        </p:nvSpPr>
        <p:spPr/>
        <p:txBody>
          <a:bodyPr/>
          <a:lstStyle/>
          <a:p>
            <a:r>
              <a:rPr lang="en-US" dirty="0" smtClean="0"/>
              <a:t>Summary</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Berry, D., </a:t>
            </a:r>
            <a:r>
              <a:rPr lang="en-US" sz="2400" dirty="0" err="1" smtClean="0"/>
              <a:t>Savoey</a:t>
            </a:r>
            <a:r>
              <a:rPr lang="en-US" sz="2400" dirty="0" smtClean="0"/>
              <a:t>, M., </a:t>
            </a:r>
            <a:r>
              <a:rPr lang="en-US" sz="2400" dirty="0" err="1" smtClean="0"/>
              <a:t>Melkus</a:t>
            </a:r>
            <a:r>
              <a:rPr lang="en-US" sz="2400" dirty="0" smtClean="0"/>
              <a:t>, G., </a:t>
            </a:r>
            <a:r>
              <a:rPr lang="en-US" sz="2400" dirty="0" smtClean="0"/>
              <a:t>&amp; Grey</a:t>
            </a:r>
            <a:r>
              <a:rPr lang="en-US" sz="2400" dirty="0" smtClean="0"/>
              <a:t>, m. 	(2007). An intervention for multiethnic 	obese parents and overweight children. 	</a:t>
            </a:r>
            <a:r>
              <a:rPr lang="en-US" sz="2400" i="1" dirty="0" smtClean="0"/>
              <a:t>Applied Nursing Research, 20, 63-71.</a:t>
            </a:r>
          </a:p>
          <a:p>
            <a:r>
              <a:rPr lang="en-US" sz="2400" dirty="0"/>
              <a:t>Burns, N. &amp; Grove, S. K. (2010). </a:t>
            </a:r>
            <a:r>
              <a:rPr lang="en-US" sz="2400" i="1" dirty="0"/>
              <a:t>The practice of </a:t>
            </a:r>
            <a:r>
              <a:rPr lang="en-US" sz="2400" i="1" dirty="0" smtClean="0"/>
              <a:t>	nursing </a:t>
            </a:r>
            <a:r>
              <a:rPr lang="en-US" sz="2400" i="1" dirty="0"/>
              <a:t>research:  Appraisal, synthesis, and </a:t>
            </a:r>
            <a:r>
              <a:rPr lang="en-US" sz="2400" i="1" dirty="0" smtClean="0"/>
              <a:t> 	</a:t>
            </a:r>
            <a:r>
              <a:rPr lang="en-US" sz="2400" i="1" dirty="0" smtClean="0"/>
              <a:t>generation </a:t>
            </a:r>
            <a:r>
              <a:rPr lang="en-US" sz="2400" i="1" dirty="0"/>
              <a:t>of evidence</a:t>
            </a:r>
            <a:r>
              <a:rPr lang="en-US" sz="2400" dirty="0"/>
              <a:t>. (6</a:t>
            </a:r>
            <a:r>
              <a:rPr lang="en-US" sz="2400" baseline="30000" dirty="0"/>
              <a:t>th</a:t>
            </a:r>
            <a:r>
              <a:rPr lang="en-US" sz="2400" dirty="0"/>
              <a:t> ed.). St. Louis, </a:t>
            </a:r>
            <a:r>
              <a:rPr lang="en-US" sz="2400" dirty="0" smtClean="0"/>
              <a:t>MO</a:t>
            </a:r>
            <a:r>
              <a:rPr lang="en-US" sz="2400" dirty="0"/>
              <a:t>:  </a:t>
            </a:r>
            <a:r>
              <a:rPr lang="en-US" sz="2400" dirty="0" smtClean="0"/>
              <a:t>	Saunders </a:t>
            </a:r>
            <a:r>
              <a:rPr lang="en-US" sz="2400" dirty="0"/>
              <a:t>Elsevier.</a:t>
            </a:r>
          </a:p>
          <a:p>
            <a:pPr>
              <a:buNone/>
            </a:pPr>
            <a:endParaRPr lang="en-US" dirty="0"/>
          </a:p>
        </p:txBody>
      </p:sp>
      <p:sp>
        <p:nvSpPr>
          <p:cNvPr id="2" name="Title 1"/>
          <p:cNvSpPr>
            <a:spLocks noGrp="1"/>
          </p:cNvSpPr>
          <p:nvPr>
            <p:ph type="title"/>
          </p:nvPr>
        </p:nvSpPr>
        <p:spPr/>
        <p:txBody>
          <a:bodyPr/>
          <a:lstStyle/>
          <a:p>
            <a:r>
              <a:rPr lang="en-US" dirty="0" smtClean="0"/>
              <a:t>References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An example of a quantitative research study is the study done to “determine the effects of the addition of coping skills training for obese multiethnic parents whose overweight children were attending a weight management program” and is explained in the article, An Intervention for Multiethnic Obese Parents and Overweight Children by Diane Berry, Gail </a:t>
            </a:r>
            <a:r>
              <a:rPr lang="en-US" dirty="0" err="1" smtClean="0"/>
              <a:t>Melkus</a:t>
            </a:r>
            <a:r>
              <a:rPr lang="en-US" dirty="0" smtClean="0"/>
              <a:t>, Mary </a:t>
            </a:r>
            <a:r>
              <a:rPr lang="en-US" dirty="0" err="1" smtClean="0"/>
              <a:t>Savoye</a:t>
            </a:r>
            <a:r>
              <a:rPr lang="en-US" dirty="0" smtClean="0"/>
              <a:t>, and Margaret Grey.</a:t>
            </a:r>
          </a:p>
          <a:p>
            <a:r>
              <a:rPr lang="en-US" dirty="0" smtClean="0"/>
              <a:t>The purpose of this presentation is to analyze the above study and how the Quantitative research design was used to gather the research.</a:t>
            </a:r>
            <a:endParaRPr lang="en-US" dirty="0"/>
          </a:p>
          <a:p>
            <a:endParaRPr lang="en-US" dirty="0" smtClean="0"/>
          </a:p>
          <a:p>
            <a:endParaRPr lang="en-US" dirty="0"/>
          </a:p>
          <a:p>
            <a:endParaRPr lang="en-US" dirty="0" smtClean="0"/>
          </a:p>
          <a:p>
            <a:pPr>
              <a:buNone/>
            </a:pPr>
            <a:r>
              <a:rPr lang="en-US" sz="1500" dirty="0" smtClean="0"/>
              <a:t>Source: </a:t>
            </a:r>
            <a:r>
              <a:rPr lang="en-US" sz="1500" dirty="0" smtClean="0"/>
              <a:t>Berry et al. (2007) pp. 63</a:t>
            </a:r>
            <a:endParaRPr lang="en-US" sz="1500" dirty="0"/>
          </a:p>
        </p:txBody>
      </p:sp>
      <p:sp>
        <p:nvSpPr>
          <p:cNvPr id="2" name="Title 1"/>
          <p:cNvSpPr>
            <a:spLocks noGrp="1"/>
          </p:cNvSpPr>
          <p:nvPr>
            <p:ph type="title"/>
          </p:nvPr>
        </p:nvSpPr>
        <p:spPr/>
        <p:txBody>
          <a:bodyPr>
            <a:normAutofit fontScale="90000"/>
          </a:bodyPr>
          <a:lstStyle/>
          <a:p>
            <a:r>
              <a:rPr lang="en-US" dirty="0" smtClean="0"/>
              <a:t>Quantitative Research Example and Analysis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The problem that was being addressed in the Quantitative research study was the fact that “obesity is increasing at an alarming rate in the United States”.</a:t>
            </a:r>
          </a:p>
          <a:p>
            <a:r>
              <a:rPr lang="en-US" dirty="0" smtClean="0"/>
              <a:t>According to Berry, “Currently, 64% of adults are either overweight or obese and 30% of children are either at risk  for overweight or overweight” which was a leading reason the study was conducted.</a:t>
            </a:r>
            <a:endParaRPr lang="en-US" dirty="0"/>
          </a:p>
          <a:p>
            <a:endParaRPr lang="en-US" dirty="0" smtClean="0"/>
          </a:p>
          <a:p>
            <a:endParaRPr lang="en-US" dirty="0"/>
          </a:p>
          <a:p>
            <a:endParaRPr lang="en-US" dirty="0" smtClean="0"/>
          </a:p>
          <a:p>
            <a:pPr>
              <a:buNone/>
            </a:pPr>
            <a:r>
              <a:rPr lang="en-US" sz="1400" dirty="0" smtClean="0"/>
              <a:t>Source:  </a:t>
            </a:r>
            <a:r>
              <a:rPr lang="en-US" sz="1400" dirty="0" smtClean="0"/>
              <a:t>Berry et al. (2007), p. 63</a:t>
            </a:r>
            <a:endParaRPr lang="en-US" sz="1400" dirty="0"/>
          </a:p>
        </p:txBody>
      </p:sp>
      <p:sp>
        <p:nvSpPr>
          <p:cNvPr id="2" name="Title 1"/>
          <p:cNvSpPr>
            <a:spLocks noGrp="1"/>
          </p:cNvSpPr>
          <p:nvPr>
            <p:ph type="title"/>
          </p:nvPr>
        </p:nvSpPr>
        <p:spPr/>
        <p:txBody>
          <a:bodyPr>
            <a:normAutofit/>
          </a:bodyPr>
          <a:lstStyle/>
          <a:p>
            <a:r>
              <a:rPr lang="en-US" dirty="0" smtClean="0"/>
              <a:t>Problem Being Addressed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The purpose of this quantitative research study is to “determine the effects of the addition of coping skills training for obese multiethnic parents whose overweight children were attending a weight management program” </a:t>
            </a:r>
          </a:p>
          <a:p>
            <a:endParaRPr lang="en-US" dirty="0"/>
          </a:p>
          <a:p>
            <a:endParaRPr lang="en-US" dirty="0" smtClean="0"/>
          </a:p>
          <a:p>
            <a:pPr>
              <a:buNone/>
            </a:pPr>
            <a:r>
              <a:rPr lang="en-US" sz="1200" dirty="0" smtClean="0"/>
              <a:t>Source:  </a:t>
            </a:r>
            <a:r>
              <a:rPr lang="en-US" sz="1200" dirty="0" smtClean="0"/>
              <a:t>Berry et al. (2007), p. 63</a:t>
            </a:r>
            <a:endParaRPr lang="en-US" sz="1200" dirty="0"/>
          </a:p>
        </p:txBody>
      </p:sp>
      <p:sp>
        <p:nvSpPr>
          <p:cNvPr id="4" name="Title 3"/>
          <p:cNvSpPr>
            <a:spLocks noGrp="1"/>
          </p:cNvSpPr>
          <p:nvPr>
            <p:ph type="title"/>
          </p:nvPr>
        </p:nvSpPr>
        <p:spPr/>
        <p:txBody>
          <a:bodyPr/>
          <a:lstStyle/>
          <a:p>
            <a:r>
              <a:rPr lang="en-US" dirty="0" smtClean="0"/>
              <a:t>Purpose of Study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29200"/>
          </a:xfrm>
        </p:spPr>
        <p:txBody>
          <a:bodyPr>
            <a:normAutofit/>
          </a:bodyPr>
          <a:lstStyle/>
          <a:p>
            <a:r>
              <a:rPr lang="en-US" dirty="0" smtClean="0"/>
              <a:t>The primary research question of this quantitative study was “what are the effects of the addition of CST for obese multiethnic parents whose overweight children were attending a weight management program on clinical outcomes of parents and their children and health behavior outcomes of parents?”</a:t>
            </a:r>
          </a:p>
          <a:p>
            <a:endParaRPr lang="en-US" dirty="0"/>
          </a:p>
          <a:p>
            <a:endParaRPr lang="en-US" sz="1200" dirty="0" smtClean="0"/>
          </a:p>
          <a:p>
            <a:pPr>
              <a:buNone/>
            </a:pPr>
            <a:r>
              <a:rPr lang="en-US" sz="1200" dirty="0" smtClean="0"/>
              <a:t>Source:  </a:t>
            </a:r>
            <a:r>
              <a:rPr lang="en-US" sz="1200" dirty="0" smtClean="0"/>
              <a:t>Berry et al. (2007), p. 65</a:t>
            </a:r>
            <a:endParaRPr lang="en-US" sz="1200" dirty="0"/>
          </a:p>
        </p:txBody>
      </p:sp>
      <p:sp>
        <p:nvSpPr>
          <p:cNvPr id="2" name="Title 1"/>
          <p:cNvSpPr>
            <a:spLocks noGrp="1"/>
          </p:cNvSpPr>
          <p:nvPr>
            <p:ph type="title"/>
          </p:nvPr>
        </p:nvSpPr>
        <p:spPr/>
        <p:txBody>
          <a:bodyPr/>
          <a:lstStyle/>
          <a:p>
            <a:r>
              <a:rPr lang="en-US" dirty="0" smtClean="0"/>
              <a:t>Primary Research Question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t>Independent variable- “Treatment, intervention, or experimental activity that is manipulated or varied by the researcher to create an effect on the dependent variable”.</a:t>
            </a:r>
          </a:p>
          <a:p>
            <a:pPr>
              <a:buNone/>
            </a:pPr>
            <a:r>
              <a:rPr lang="en-US" dirty="0" smtClean="0"/>
              <a:t>Dependent variable- “Response, behavior, or outcome that is predicted and measured in research; changes in the dependent variable are presumed to be caused by the independent variable”.</a:t>
            </a:r>
            <a:endParaRPr lang="en-US" dirty="0"/>
          </a:p>
          <a:p>
            <a:pPr>
              <a:buNone/>
            </a:pPr>
            <a:r>
              <a:rPr lang="en-US" sz="1200" dirty="0" smtClean="0"/>
              <a:t>Source:  </a:t>
            </a:r>
            <a:r>
              <a:rPr lang="en-US" sz="1200" dirty="0" smtClean="0"/>
              <a:t>Burns and Grove (2010), p. 696-703</a:t>
            </a:r>
            <a:endParaRPr lang="en-US" sz="1200" dirty="0"/>
          </a:p>
        </p:txBody>
      </p:sp>
      <p:sp>
        <p:nvSpPr>
          <p:cNvPr id="2" name="Title 1"/>
          <p:cNvSpPr>
            <a:spLocks noGrp="1"/>
          </p:cNvSpPr>
          <p:nvPr>
            <p:ph type="title"/>
          </p:nvPr>
        </p:nvSpPr>
        <p:spPr/>
        <p:txBody>
          <a:bodyPr/>
          <a:lstStyle/>
          <a:p>
            <a:r>
              <a:rPr lang="en-US" dirty="0" smtClean="0"/>
              <a:t>Research Study Variables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independent variable, or treatment variable in this Quantitative study </a:t>
            </a:r>
            <a:r>
              <a:rPr lang="en-US" dirty="0" smtClean="0"/>
              <a:t>is adding the coping skills class to the experimental group versus not having a coping skills class with the control group after the attendance of a weight management class.</a:t>
            </a:r>
          </a:p>
          <a:p>
            <a:endParaRPr lang="en-US" dirty="0" smtClean="0"/>
          </a:p>
          <a:p>
            <a:endParaRPr lang="en-US" dirty="0" smtClean="0"/>
          </a:p>
          <a:p>
            <a:pPr>
              <a:buNone/>
            </a:pPr>
            <a:r>
              <a:rPr lang="en-US" sz="1200" dirty="0" smtClean="0"/>
              <a:t>Source:  Berry et al. (2007), p. 63-71</a:t>
            </a:r>
            <a:endParaRPr lang="en-US" sz="1200" dirty="0"/>
          </a:p>
        </p:txBody>
      </p:sp>
      <p:sp>
        <p:nvSpPr>
          <p:cNvPr id="2" name="Title 1"/>
          <p:cNvSpPr>
            <a:spLocks noGrp="1"/>
          </p:cNvSpPr>
          <p:nvPr>
            <p:ph type="title"/>
          </p:nvPr>
        </p:nvSpPr>
        <p:spPr/>
        <p:txBody>
          <a:bodyPr/>
          <a:lstStyle/>
          <a:p>
            <a:r>
              <a:rPr lang="en-US" dirty="0" smtClean="0"/>
              <a:t>Independent Variable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dependent variable, or predicted outcome of this study is </a:t>
            </a:r>
            <a:r>
              <a:rPr lang="en-US" dirty="0" smtClean="0"/>
              <a:t>that the addition of the coping skills class will have a greater outcome of weight loss when added to a weight management program to the experimental group but both groups will lose weight from the weight management program.</a:t>
            </a:r>
          </a:p>
          <a:p>
            <a:pPr>
              <a:buNone/>
            </a:pPr>
            <a:endParaRPr lang="en-US" sz="1200" dirty="0" smtClean="0"/>
          </a:p>
          <a:p>
            <a:pPr>
              <a:buNone/>
            </a:pPr>
            <a:endParaRPr lang="en-US" sz="1200" dirty="0" smtClean="0"/>
          </a:p>
          <a:p>
            <a:pPr>
              <a:buNone/>
            </a:pPr>
            <a:r>
              <a:rPr lang="en-US" sz="1200" dirty="0" smtClean="0"/>
              <a:t>Source:  Berry et al. (2007), p. 63-71</a:t>
            </a:r>
          </a:p>
          <a:p>
            <a:pPr>
              <a:buNone/>
            </a:pPr>
            <a:endParaRPr lang="en-US" sz="1200" dirty="0" smtClean="0"/>
          </a:p>
        </p:txBody>
      </p:sp>
      <p:sp>
        <p:nvSpPr>
          <p:cNvPr id="2" name="Title 1"/>
          <p:cNvSpPr>
            <a:spLocks noGrp="1"/>
          </p:cNvSpPr>
          <p:nvPr>
            <p:ph type="title"/>
          </p:nvPr>
        </p:nvSpPr>
        <p:spPr/>
        <p:txBody>
          <a:bodyPr/>
          <a:lstStyle/>
          <a:p>
            <a:r>
              <a:rPr lang="en-US" dirty="0" smtClean="0"/>
              <a:t>Dependent Variable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4681</TotalTime>
  <Words>1855</Words>
  <Application>Microsoft Office PowerPoint</Application>
  <PresentationFormat>On-screen Show (4:3)</PresentationFormat>
  <Paragraphs>146</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Concourse</vt:lpstr>
      <vt:lpstr>Analysis of a Quantitative Research Article</vt:lpstr>
      <vt:lpstr>Introduction to Quantitative Research</vt:lpstr>
      <vt:lpstr>Quantitative Research Example and Analysis</vt:lpstr>
      <vt:lpstr>Problem Being Addressed</vt:lpstr>
      <vt:lpstr>Purpose of Study</vt:lpstr>
      <vt:lpstr>Primary Research Question</vt:lpstr>
      <vt:lpstr>Research Study Variables</vt:lpstr>
      <vt:lpstr>Independent Variable</vt:lpstr>
      <vt:lpstr>Dependent Variable</vt:lpstr>
      <vt:lpstr>Literature Review Support</vt:lpstr>
      <vt:lpstr>Study Design</vt:lpstr>
      <vt:lpstr>Sample</vt:lpstr>
      <vt:lpstr>Data Collection</vt:lpstr>
      <vt:lpstr>Tools Used for Data Analysis</vt:lpstr>
      <vt:lpstr>Tools Used for Data Analysis Cont.</vt:lpstr>
      <vt:lpstr>Researchers Find</vt:lpstr>
      <vt:lpstr>Researchers Find Cont.</vt:lpstr>
      <vt:lpstr>Researchers Conclusion</vt:lpstr>
      <vt:lpstr>Were Human Rights Protected?</vt:lpstr>
      <vt:lpstr>Two Strengths of the Quantitative Research Study</vt:lpstr>
      <vt:lpstr>Two Strengths of the Quantitative Research Study Cont.</vt:lpstr>
      <vt:lpstr>Two Limitations of the Quantitative Research Study</vt:lpstr>
      <vt:lpstr>Two Limitations of the Quantitative Research Study cont.</vt:lpstr>
      <vt:lpstr>Importance of Study to Nursing</vt:lpstr>
      <vt:lpstr>Importance of Study to Nursing Cont.</vt:lpstr>
      <vt:lpstr>Summary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Mel</dc:creator>
  <cp:lastModifiedBy>Mel</cp:lastModifiedBy>
  <cp:revision>58</cp:revision>
  <dcterms:created xsi:type="dcterms:W3CDTF">2011-02-03T03:20:26Z</dcterms:created>
  <dcterms:modified xsi:type="dcterms:W3CDTF">2011-02-08T00:06:15Z</dcterms:modified>
</cp:coreProperties>
</file>