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sldIdLst>
    <p:sldId id="256" r:id="rId2"/>
    <p:sldId id="270" r:id="rId3"/>
    <p:sldId id="271" r:id="rId4"/>
    <p:sldId id="260" r:id="rId5"/>
    <p:sldId id="261" r:id="rId6"/>
    <p:sldId id="262" r:id="rId7"/>
    <p:sldId id="263" r:id="rId8"/>
    <p:sldId id="264" r:id="rId9"/>
    <p:sldId id="265" r:id="rId10"/>
    <p:sldId id="266" r:id="rId11"/>
    <p:sldId id="267" r:id="rId12"/>
    <p:sldId id="268" r:id="rId13"/>
    <p:sldId id="269" r:id="rId14"/>
    <p:sldId id="279" r:id="rId15"/>
    <p:sldId id="276" r:id="rId16"/>
    <p:sldId id="277" r:id="rId17"/>
    <p:sldId id="278" r:id="rId18"/>
    <p:sldId id="257" r:id="rId19"/>
    <p:sldId id="259" r:id="rId20"/>
    <p:sldId id="272" r:id="rId21"/>
    <p:sldId id="25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4C"/>
    <a:srgbClr val="003366"/>
    <a:srgbClr val="003399"/>
    <a:srgbClr val="CCFF99"/>
    <a:srgbClr val="99FF66"/>
    <a:srgbClr val="66FF33"/>
    <a:srgbClr val="66FF66"/>
    <a:srgbClr val="66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5088" autoAdjust="0"/>
  </p:normalViewPr>
  <p:slideViewPr>
    <p:cSldViewPr>
      <p:cViewPr varScale="1">
        <p:scale>
          <a:sx n="39" d="100"/>
          <a:sy n="39" d="100"/>
        </p:scale>
        <p:origin x="-142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8D807D9-A8C6-4B27-B1B7-EF3FBD23783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801EE28-515B-476A-8939-E55B8E864B74}" type="slidenum">
              <a:rPr lang="en-US"/>
              <a:pPr/>
              <a:t>2</a:t>
            </a:fld>
            <a:endParaRPr lang="en-US"/>
          </a:p>
        </p:txBody>
      </p:sp>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p:txBody>
          <a:bodyPr/>
          <a:lstStyle/>
          <a:p>
            <a:pPr>
              <a:spcBef>
                <a:spcPct val="0"/>
              </a:spcBef>
            </a:pPr>
            <a:r>
              <a:rPr lang="en-US"/>
              <a:t>“Currently, cardiovascular disease, including AMI, is the leading cause of death in the United States.</a:t>
            </a:r>
            <a:r>
              <a:rPr lang="en-US" baseline="30000"/>
              <a:t> </a:t>
            </a:r>
            <a:r>
              <a:rPr lang="en-US"/>
              <a:t>Each year 900,000 people in the United States are diagnosed with AMI; of these, approximately 225,000 cases result in death and, it is estimated that an additional 125,000 patients die before obtaining medical care” (The Joint Commission, 2002, p. 21).</a:t>
            </a:r>
          </a:p>
          <a:p>
            <a:pPr>
              <a:spcBef>
                <a:spcPct val="0"/>
              </a:spcBef>
            </a:pPr>
            <a:r>
              <a:rPr lang="en-US"/>
              <a:t>The Joint Commission identified (AMI) as a priority focus area for hospital core measure development. (The Joint Commission, 2002)</a:t>
            </a:r>
          </a:p>
          <a:p>
            <a:pPr>
              <a:spcBef>
                <a:spcPct val="0"/>
              </a:spcBef>
            </a:pPr>
            <a:endParaRPr lang="en-US"/>
          </a:p>
        </p:txBody>
      </p:sp>
      <p:sp>
        <p:nvSpPr>
          <p:cNvPr id="4813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CD9D211-B590-444F-9039-30F0CF842E73}" type="slidenum">
              <a:rPr lang="en-US" sz="1200">
                <a:latin typeface="Calibri" pitchFamily="34" charset="0"/>
              </a:rPr>
              <a:pPr algn="r"/>
              <a:t>2</a:t>
            </a:fld>
            <a:endParaRPr lang="en-US" sz="120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8D25CEE-91C0-4945-BDE6-8C23DCDD2088}" type="slidenum">
              <a:rPr lang="en-US"/>
              <a:pPr/>
              <a:t>11</a:t>
            </a:fld>
            <a:endParaRPr lang="en-US"/>
          </a:p>
        </p:txBody>
      </p:sp>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p:txBody>
          <a:bodyPr/>
          <a:lstStyle/>
          <a:p>
            <a:pPr>
              <a:spcBef>
                <a:spcPct val="0"/>
              </a:spcBef>
            </a:pPr>
            <a:r>
              <a:rPr lang="en-US" dirty="0"/>
              <a:t>Carle Foundation Hospital also exceed the national average in providing adult smoking cessation advice/counseling and prescribing a beta-blocker at discharge</a:t>
            </a:r>
            <a:r>
              <a:rPr lang="en-US" dirty="0" smtClean="0"/>
              <a:t>. </a:t>
            </a:r>
            <a:r>
              <a:rPr lang="en-US" b="1" u="sng" dirty="0" smtClean="0"/>
              <a:t>CITATION?</a:t>
            </a:r>
            <a:r>
              <a:rPr lang="en-US" dirty="0" smtClean="0"/>
              <a:t>  </a:t>
            </a:r>
            <a:r>
              <a:rPr lang="en-US" dirty="0"/>
              <a:t>“Smoking triggers coronary spasm, reduces the anti-ischemic effects of beta blockers, and increases mortality after AMI.  Evidence indicates that within one year of quitting smoking, a patient’s risk of acute myocardial </a:t>
            </a:r>
            <a:r>
              <a:rPr lang="en-US" dirty="0" err="1"/>
              <a:t>reinfarction</a:t>
            </a:r>
            <a:r>
              <a:rPr lang="en-US" dirty="0"/>
              <a:t> and AMI mortality is reduced” </a:t>
            </a:r>
            <a:r>
              <a:rPr lang="en-US" dirty="0" smtClean="0"/>
              <a:t>(</a:t>
            </a:r>
            <a:r>
              <a:rPr lang="en-US" b="1" u="sng" dirty="0" smtClean="0"/>
              <a:t>THE J</a:t>
            </a:r>
            <a:r>
              <a:rPr lang="en-US" dirty="0" smtClean="0"/>
              <a:t>oint </a:t>
            </a:r>
            <a:r>
              <a:rPr lang="en-US" dirty="0"/>
              <a:t>Commission, 2002, p. 23).  Beta blockers are classified as antihypertensive medications, which used after discharge can reduce the workload of the heart, thus, reducing the risk of re-experiencing an acute myocardial infarction</a:t>
            </a:r>
            <a:r>
              <a:rPr lang="en-US" dirty="0" smtClean="0"/>
              <a:t>. </a:t>
            </a:r>
            <a:r>
              <a:rPr lang="en-US" b="1" u="sng" dirty="0" smtClean="0"/>
              <a:t>CITATION?</a:t>
            </a:r>
            <a:endParaRPr lang="en-US" b="1" u="sng" dirty="0"/>
          </a:p>
        </p:txBody>
      </p:sp>
      <p:sp>
        <p:nvSpPr>
          <p:cNvPr id="21507"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995AD480-857F-4DA6-A07E-3E1BA8F7E8EB}" type="slidenum">
              <a:rPr lang="en-US" sz="1200">
                <a:latin typeface="Calibri" pitchFamily="34" charset="0"/>
              </a:rPr>
              <a:pPr algn="r"/>
              <a:t>11</a:t>
            </a:fld>
            <a:endParaRPr lang="en-US" sz="120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BCDA4B5-8F17-48E5-830D-ED9E90EC312A}" type="slidenum">
              <a:rPr lang="en-US"/>
              <a:pPr/>
              <a:t>12</a:t>
            </a:fld>
            <a:endParaRPr lang="en-US"/>
          </a:p>
        </p:txBody>
      </p:sp>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p:txBody>
          <a:bodyPr/>
          <a:lstStyle/>
          <a:p>
            <a:pPr>
              <a:spcBef>
                <a:spcPct val="0"/>
              </a:spcBef>
            </a:pPr>
            <a:r>
              <a:rPr lang="en-US" dirty="0"/>
              <a:t>Carle Foundation Hospital </a:t>
            </a:r>
            <a:r>
              <a:rPr lang="en-US" b="1" u="sng" dirty="0"/>
              <a:t>did </a:t>
            </a:r>
            <a:r>
              <a:rPr lang="en-US" dirty="0"/>
              <a:t>not provide information regarding beta blocker administration at arrival.  A beta blocker is prescribed at arrival because evidence indicates that beta blocker therapy reduces the degree of infarction and the incidence of </a:t>
            </a:r>
            <a:r>
              <a:rPr lang="en-US" dirty="0" err="1"/>
              <a:t>reinfarction</a:t>
            </a:r>
            <a:r>
              <a:rPr lang="en-US" dirty="0"/>
              <a:t> in patients who receive thrombolytic therapy </a:t>
            </a:r>
            <a:r>
              <a:rPr lang="en-US" dirty="0" smtClean="0"/>
              <a:t>(</a:t>
            </a:r>
            <a:r>
              <a:rPr lang="en-US" b="1" u="sng" dirty="0" smtClean="0"/>
              <a:t>THE</a:t>
            </a:r>
            <a:r>
              <a:rPr lang="en-US" dirty="0" smtClean="0"/>
              <a:t> Joint </a:t>
            </a:r>
            <a:r>
              <a:rPr lang="en-US" dirty="0"/>
              <a:t>Commission, 2002, p. 24).  Carle Foundation Hospital </a:t>
            </a:r>
            <a:r>
              <a:rPr lang="en-US" b="1" u="sng" dirty="0"/>
              <a:t>did </a:t>
            </a:r>
            <a:r>
              <a:rPr lang="en-US" dirty="0"/>
              <a:t>not provide a time to </a:t>
            </a:r>
            <a:r>
              <a:rPr lang="en-US" dirty="0" err="1"/>
              <a:t>thrombolysis</a:t>
            </a:r>
            <a:r>
              <a:rPr lang="en-US" dirty="0"/>
              <a:t> so a comparison to the national average cannot be made.</a:t>
            </a:r>
          </a:p>
        </p:txBody>
      </p:sp>
      <p:sp>
        <p:nvSpPr>
          <p:cNvPr id="2355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0B3745B8-F5B7-4D3F-ABAC-7170CC509E2F}" type="slidenum">
              <a:rPr lang="en-US" sz="1200">
                <a:latin typeface="Calibri" pitchFamily="34" charset="0"/>
              </a:rPr>
              <a:pPr algn="r"/>
              <a:t>12</a:t>
            </a:fld>
            <a:endParaRPr lang="en-US" sz="12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7777376-A339-4308-920F-87DBB5235630}" type="slidenum">
              <a:rPr lang="en-US"/>
              <a:pPr/>
              <a:t>13</a:t>
            </a:fld>
            <a:endParaRPr lang="en-US"/>
          </a:p>
        </p:txBody>
      </p:sp>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p:txBody>
          <a:bodyPr/>
          <a:lstStyle/>
          <a:p>
            <a:pPr>
              <a:spcBef>
                <a:spcPct val="0"/>
              </a:spcBef>
            </a:pPr>
            <a:r>
              <a:rPr lang="en-US" sz="1200" dirty="0"/>
              <a:t>Carle Foundation Hospital also exceeds the national average in the time a patient undergoes PTCA upon admission for acute myocardial infarction.  “Evidence indicates that the timing of reperfusion is critical to the effective management of AMI patients and the earlier therapy is initiated, the better the outcome” </a:t>
            </a:r>
            <a:r>
              <a:rPr lang="en-US" sz="1200" dirty="0" smtClean="0"/>
              <a:t>(</a:t>
            </a:r>
            <a:r>
              <a:rPr lang="en-US" sz="1200" b="1" u="sng" dirty="0" smtClean="0"/>
              <a:t>THE</a:t>
            </a:r>
            <a:r>
              <a:rPr lang="en-US" sz="1200" baseline="0" dirty="0" smtClean="0"/>
              <a:t> </a:t>
            </a:r>
            <a:r>
              <a:rPr lang="en-US" sz="1200" dirty="0" smtClean="0"/>
              <a:t>Joint  </a:t>
            </a:r>
            <a:r>
              <a:rPr lang="en-US" sz="1200" dirty="0"/>
              <a:t>Commission, 2002, p. 24).  The risk of mortality with AMI may be reduced with PTCA </a:t>
            </a:r>
            <a:r>
              <a:rPr lang="en-US" sz="1200" dirty="0" smtClean="0"/>
              <a:t>(</a:t>
            </a:r>
            <a:r>
              <a:rPr lang="en-US" sz="1200" b="1" u="sng" dirty="0" err="1" smtClean="0"/>
              <a:t>THE</a:t>
            </a:r>
            <a:r>
              <a:rPr lang="en-US" sz="1200" dirty="0" err="1" smtClean="0"/>
              <a:t>Joint</a:t>
            </a:r>
            <a:r>
              <a:rPr lang="en-US" sz="1200" dirty="0" smtClean="0"/>
              <a:t> </a:t>
            </a:r>
            <a:r>
              <a:rPr lang="en-US" sz="1200" dirty="0"/>
              <a:t>Commission, 2002, 24).  Information regarding national inpatient mortality is not available. Therefore, it is unknown how Carle Foundation Hospital compares to the national average.</a:t>
            </a:r>
          </a:p>
        </p:txBody>
      </p:sp>
      <p:sp>
        <p:nvSpPr>
          <p:cNvPr id="2560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B688A0AE-F69A-44F0-9E10-586488899821}" type="slidenum">
              <a:rPr lang="en-US" sz="1200">
                <a:latin typeface="Calibri" pitchFamily="34" charset="0"/>
              </a:rPr>
              <a:pPr algn="r"/>
              <a:t>13</a:t>
            </a:fld>
            <a:endParaRPr lang="en-US" sz="12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9DB4A6-4AF9-4250-A148-9D2DD0556CDF}" type="slidenum">
              <a:rPr lang="en-US"/>
              <a:pPr/>
              <a:t>15</a:t>
            </a:fld>
            <a:endParaRPr lang="en-US"/>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pPr>
              <a:spcBef>
                <a:spcPct val="0"/>
              </a:spcBef>
            </a:pPr>
            <a:r>
              <a:rPr lang="en-US" dirty="0"/>
              <a:t>When a patient enters the ED with a symptom like chest pain (potentially an </a:t>
            </a:r>
            <a:r>
              <a:rPr lang="en-US" b="1" u="sng" dirty="0" smtClean="0"/>
              <a:t>A</a:t>
            </a:r>
            <a:r>
              <a:rPr lang="en-US" dirty="0" smtClean="0"/>
              <a:t>MI</a:t>
            </a:r>
            <a:r>
              <a:rPr lang="en-US" dirty="0"/>
              <a:t>) it is taken very seriously. At Carle hospital there is no exception and the things that follow are taken just as serious. This would start with immediate vital signs and a stat 12 lead EKG. After the assessment, the patient would then possibly </a:t>
            </a:r>
            <a:r>
              <a:rPr lang="en-US" b="1" u="sng" dirty="0"/>
              <a:t>endear </a:t>
            </a:r>
            <a:r>
              <a:rPr lang="en-US" dirty="0"/>
              <a:t>several lab tests such as CBC and CMP. Tests would most likely include a chest x-ray or MRI. All of these procedures are vital in determining whether or not the patient has suffered from </a:t>
            </a:r>
            <a:r>
              <a:rPr lang="en-US" dirty="0" smtClean="0"/>
              <a:t>an </a:t>
            </a:r>
            <a:r>
              <a:rPr lang="en-US" b="1" u="sng" dirty="0" smtClean="0"/>
              <a:t>A</a:t>
            </a:r>
            <a:r>
              <a:rPr lang="en-US" dirty="0" smtClean="0"/>
              <a:t>MI</a:t>
            </a:r>
            <a:r>
              <a:rPr lang="en-US" dirty="0"/>
              <a:t>. While it is all taking place it is important to ensure safety with such things as assure one side rail is up at all times. As the patient and the health care team are awaiting results, the physician should be notified of any significant changes and/or reoccurrence of chest pain (Premier, 2009</a:t>
            </a:r>
            <a:r>
              <a:rPr lang="en-US" dirty="0" smtClean="0"/>
              <a:t>).</a:t>
            </a:r>
          </a:p>
          <a:p>
            <a:pPr>
              <a:spcBef>
                <a:spcPct val="0"/>
              </a:spcBef>
            </a:pPr>
            <a:endParaRPr lang="en-US" dirty="0" smtClean="0"/>
          </a:p>
          <a:p>
            <a:pPr>
              <a:spcBef>
                <a:spcPct val="0"/>
              </a:spcBef>
            </a:pPr>
            <a:r>
              <a:rPr lang="en-US" b="1" u="sng" dirty="0" smtClean="0"/>
              <a:t>THE</a:t>
            </a:r>
            <a:r>
              <a:rPr lang="en-US" b="1" u="sng" baseline="0" dirty="0" smtClean="0"/>
              <a:t> LAST SENTENCE IS THE ONLY INFORMATION CITED. HENCE, THIS PARAGRAPH IS CITED INCOMPLETELY</a:t>
            </a:r>
            <a:r>
              <a:rPr lang="en-US" baseline="0"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ECC5A9-08DC-48D3-94E6-BE3BBD74BF3F}" type="slidenum">
              <a:rPr lang="en-US"/>
              <a:pPr/>
              <a:t>16</a:t>
            </a:fld>
            <a:endParaRPr lang="en-US"/>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pPr>
              <a:spcBef>
                <a:spcPct val="0"/>
              </a:spcBef>
            </a:pPr>
            <a:r>
              <a:rPr lang="en-US" dirty="0"/>
              <a:t>It is not always an option for a patient to remain in the ED as they await the results of whether or not they have or have not suffered from an </a:t>
            </a:r>
            <a:r>
              <a:rPr lang="en-US" b="1" u="sng" dirty="0" smtClean="0"/>
              <a:t>A</a:t>
            </a:r>
            <a:r>
              <a:rPr lang="en-US" dirty="0" smtClean="0"/>
              <a:t>MI</a:t>
            </a:r>
            <a:r>
              <a:rPr lang="en-US" dirty="0"/>
              <a:t>. In that case they would move to observation. On this unit many labs are </a:t>
            </a:r>
            <a:r>
              <a:rPr lang="en-US" b="1" u="sng" dirty="0"/>
              <a:t>continue </a:t>
            </a:r>
            <a:r>
              <a:rPr lang="en-US" dirty="0"/>
              <a:t>to be run as well as other tests taken, such as stress tests. The continued care of the patient, to </a:t>
            </a:r>
            <a:r>
              <a:rPr lang="en-US" b="1" u="sng" dirty="0"/>
              <a:t>r</a:t>
            </a:r>
            <a:r>
              <a:rPr lang="en-US" dirty="0"/>
              <a:t>ule </a:t>
            </a:r>
            <a:r>
              <a:rPr lang="en-US" b="1" dirty="0"/>
              <a:t>o</a:t>
            </a:r>
            <a:r>
              <a:rPr lang="en-US" dirty="0"/>
              <a:t>ut the MI (ROMI) is “strongly physician run” and therefore the nursing management is purely based on the </a:t>
            </a:r>
            <a:r>
              <a:rPr lang="en-US" b="1" u="sng" dirty="0"/>
              <a:t>physicians</a:t>
            </a:r>
            <a:r>
              <a:rPr lang="en-US" dirty="0"/>
              <a:t> orders and decisions in regard to the patient care (M. </a:t>
            </a:r>
            <a:r>
              <a:rPr lang="en-US" dirty="0" err="1"/>
              <a:t>Strack</a:t>
            </a:r>
            <a:r>
              <a:rPr lang="en-US" dirty="0"/>
              <a:t>, RN, personal communication, November 2010).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D58BA0-A56B-46FE-A4F3-1C8E02494568}" type="slidenum">
              <a:rPr lang="en-US"/>
              <a:pPr/>
              <a:t>17</a:t>
            </a:fld>
            <a:endParaRPr lang="en-US"/>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pPr>
              <a:spcBef>
                <a:spcPct val="0"/>
              </a:spcBef>
            </a:pPr>
            <a:r>
              <a:rPr lang="en-US" dirty="0"/>
              <a:t>A patient that did indeed suffer </a:t>
            </a:r>
            <a:r>
              <a:rPr lang="en-US" dirty="0" smtClean="0"/>
              <a:t>an </a:t>
            </a:r>
            <a:r>
              <a:rPr lang="en-US" b="1" u="sng" dirty="0" smtClean="0"/>
              <a:t>A</a:t>
            </a:r>
            <a:r>
              <a:rPr lang="en-US" dirty="0" smtClean="0"/>
              <a:t>MI </a:t>
            </a:r>
            <a:r>
              <a:rPr lang="en-US" dirty="0"/>
              <a:t>might remain in the hospital on the cardiac unit and be cared for by the nurses and other staff guided by a specific care plan. The patient is continually monitored, via a cardiac monitor and these are continuously watched by a monitor tech for any significant changes. The care plan carried out by the nurse and ordered by the physician dictates everything from the kind of activity a patient should take part in to the medications to be taken. The ultimate goal is reached when the patient can safely go home with a diagnosis and discharge instructions on medications, signs and symptoms of an MI and lifestyle choices to remain healthy and prevent cardiac readmissions (M. </a:t>
            </a:r>
            <a:r>
              <a:rPr lang="en-US" dirty="0" err="1"/>
              <a:t>Strack</a:t>
            </a:r>
            <a:r>
              <a:rPr lang="en-US" dirty="0"/>
              <a:t>, RN, personal communication, November 2009).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9259DF-80EF-416E-9DA2-03D8494E0392}" type="slidenum">
              <a:rPr lang="en-US"/>
              <a:pPr/>
              <a:t>18</a:t>
            </a:fld>
            <a:endParaRPr lang="en-US"/>
          </a:p>
        </p:txBody>
      </p:sp>
      <p:sp>
        <p:nvSpPr>
          <p:cNvPr id="5122" name="Rectangle 2"/>
          <p:cNvSpPr>
            <a:spLocks noRo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dirty="0"/>
              <a:t>Carle Foundation Hospital’s performance related to</a:t>
            </a:r>
            <a:r>
              <a:rPr lang="en-US" b="1" u="sng" dirty="0"/>
              <a:t> t</a:t>
            </a:r>
            <a:r>
              <a:rPr lang="en-US" dirty="0"/>
              <a:t>he Joint Commission core measure standards for acute myocardial infarction patients is good overall. Carle meets or exceeds the national average for all of the AMI core measure standards (U.S. Department of Health </a:t>
            </a:r>
            <a:r>
              <a:rPr lang="en-US" b="0" dirty="0"/>
              <a:t>and</a:t>
            </a:r>
            <a:r>
              <a:rPr lang="en-US" dirty="0"/>
              <a:t> Human Services, 2010). These measures seem to be followed without many protocols set in place as the only standing orders for AMI patients are included in Emergency Department protocols and patient care plans. Generally, the patient’s physician often makes all other final orders. Carle has standards of care for suspected and diagnosed AMI patients but many of the recommendations are not included in </a:t>
            </a:r>
            <a:r>
              <a:rPr lang="en-US" b="1" u="sng" dirty="0"/>
              <a:t>t</a:t>
            </a:r>
            <a:r>
              <a:rPr lang="en-US" dirty="0"/>
              <a:t>he Joint Commission’s core measure set and only aspirin administration was found on both sets of standards (Carle Foundation Hospital, 2009; </a:t>
            </a:r>
            <a:r>
              <a:rPr lang="en-US" b="1" u="sng" dirty="0" smtClean="0"/>
              <a:t>THE</a:t>
            </a:r>
            <a:r>
              <a:rPr lang="en-US" dirty="0" smtClean="0"/>
              <a:t> Joint </a:t>
            </a:r>
            <a:r>
              <a:rPr lang="en-US" dirty="0"/>
              <a:t>Commission, 2010).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31831A-C009-48FE-9607-EF47AC8421AE}" type="slidenum">
              <a:rPr lang="en-US"/>
              <a:pPr/>
              <a:t>19</a:t>
            </a:fld>
            <a:endParaRPr lang="en-US"/>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a:t>Carle keeps statistics on the care that AMI patients admitted to various floors receive in relation to</a:t>
            </a:r>
            <a:r>
              <a:rPr lang="en-US" b="1" u="sng" dirty="0"/>
              <a:t> t</a:t>
            </a:r>
            <a:r>
              <a:rPr lang="en-US" dirty="0"/>
              <a:t>he Joint Commission’s core measure standards. According to Premier (2009), the following units had at or near 100% of patients receiving care included in the Joint Commission’s AMI core measure standards for 2009: Rogers 6, Tower 6, </a:t>
            </a:r>
            <a:r>
              <a:rPr lang="en-US" dirty="0" err="1"/>
              <a:t>Stepdown</a:t>
            </a:r>
            <a:r>
              <a:rPr lang="en-US" dirty="0"/>
              <a:t> ICU, Rogers 8, and CVICU. Not all core measures were included for all units but the majority measured data for patients who received: aspirin at arrival, aspirin prescribed at discharge, ACEI or ARB for LVSD, adult smoking cessation advi</a:t>
            </a:r>
            <a:r>
              <a:rPr lang="en-US" b="1" u="sng" dirty="0"/>
              <a:t>s</a:t>
            </a:r>
            <a:r>
              <a:rPr lang="en-US" dirty="0"/>
              <a:t>e/counseling, beta-blocker prescribed at discharge, and lipid lowering therapy at discharge. This data emphasizes the fact that Carle is performing in conjunction with </a:t>
            </a:r>
            <a:r>
              <a:rPr lang="en-US" b="1" u="sng" dirty="0"/>
              <a:t>t</a:t>
            </a:r>
            <a:r>
              <a:rPr lang="en-US" dirty="0"/>
              <a:t>he Joint Commission standards and that many patients are receiving the recommended care despite having few accessible protocols in place. </a:t>
            </a:r>
            <a:r>
              <a:rPr lang="en-US" b="1" u="sng" dirty="0" smtClean="0"/>
              <a:t>CITATION?</a:t>
            </a:r>
            <a:endParaRPr lang="en-US" b="1" u="sng"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34A3436-7814-49A1-B628-EE37E0386DAA}" type="slidenum">
              <a:rPr lang="en-US"/>
              <a:pPr/>
              <a:t>20</a:t>
            </a:fld>
            <a:endParaRPr lang="en-US"/>
          </a:p>
        </p:txBody>
      </p:sp>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p:txBody>
          <a:bodyPr/>
          <a:lstStyle/>
          <a:p>
            <a:pPr>
              <a:spcBef>
                <a:spcPct val="0"/>
              </a:spcBef>
            </a:pPr>
            <a:r>
              <a:rPr lang="en-US" b="1" u="sng" dirty="0" smtClean="0"/>
              <a:t>Your</a:t>
            </a:r>
            <a:r>
              <a:rPr lang="en-US" b="1" u="sng" baseline="0" dirty="0" smtClean="0"/>
              <a:t> group didn’t do evidence based research.  This presentation showed the relationship between research, the development of evidence-based guidelines, and the implementation of those guidelines in real practice.</a:t>
            </a:r>
            <a:endParaRPr lang="en-US" b="1" u="sng" dirty="0"/>
          </a:p>
        </p:txBody>
      </p:sp>
      <p:sp>
        <p:nvSpPr>
          <p:cNvPr id="5222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58C3146-88EC-4AC2-9032-4C957B03B1A4}" type="slidenum">
              <a:rPr lang="en-US" sz="1200">
                <a:latin typeface="Calibri" pitchFamily="34" charset="0"/>
              </a:rPr>
              <a:pPr algn="r"/>
              <a:t>20</a:t>
            </a:fld>
            <a:endParaRPr lang="en-US"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2867AEA-2580-4DD5-B11A-306109C668DF}" type="slidenum">
              <a:rPr lang="en-US"/>
              <a:pPr/>
              <a:t>3</a:t>
            </a:fld>
            <a:endParaRPr lang="en-US"/>
          </a:p>
        </p:txBody>
      </p:sp>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p:txBody>
          <a:bodyPr/>
          <a:lstStyle/>
          <a:p>
            <a:pPr>
              <a:spcBef>
                <a:spcPct val="0"/>
              </a:spcBef>
            </a:pPr>
            <a:r>
              <a:rPr lang="en-US"/>
              <a:t>Carle Foundation Hospital’s performance, policies, and procedures that are in place will be compared to the national averages.  Finally, the hospital’s performance, policies, and procedures will be compared with the Joint Commission's recommendations.</a:t>
            </a:r>
          </a:p>
          <a:p>
            <a:pPr>
              <a:spcBef>
                <a:spcPct val="0"/>
              </a:spcBef>
            </a:pPr>
            <a:endParaRPr lang="en-US"/>
          </a:p>
        </p:txBody>
      </p:sp>
      <p:sp>
        <p:nvSpPr>
          <p:cNvPr id="5018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361F447-BCC2-4976-B11D-55CED925DE1E}" type="slidenum">
              <a:rPr lang="en-US" sz="1200">
                <a:latin typeface="Calibri" pitchFamily="34" charset="0"/>
              </a:rPr>
              <a:pPr algn="r"/>
              <a:t>3</a:t>
            </a:fld>
            <a:endParaRPr lang="en-US" sz="12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89ECF542-E85E-4592-90F0-A1FE7E047E9C}" type="slidenum">
              <a:rPr lang="en-US"/>
              <a:pPr/>
              <a:t>4</a:t>
            </a:fld>
            <a:endParaRPr lang="en-US"/>
          </a:p>
        </p:txBody>
      </p:sp>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p:txBody>
          <a:bodyPr/>
          <a:lstStyle/>
          <a:p>
            <a:pPr>
              <a:spcBef>
                <a:spcPct val="0"/>
              </a:spcBef>
            </a:pPr>
            <a:r>
              <a:rPr lang="en-US" dirty="0"/>
              <a:t>Carle Foundation is a not-for-profit organization that owns and operates Carle Foundation Hospital (CFH).  Carle Foundation Hospital is located in Urbana, Illinois.  The hospital has a capacity of 325 beds and is the regions only Level I Trauma Center.  There are over 25 key services that are offered here at Carle.  A few of them would be the surgical intensive care unit, the cardiovascular intensive care unit, neonatal intensive care unit, and Level III </a:t>
            </a:r>
            <a:r>
              <a:rPr lang="en-US" dirty="0" err="1"/>
              <a:t>perinatal</a:t>
            </a:r>
            <a:r>
              <a:rPr lang="en-US" dirty="0"/>
              <a:t> services.  Carle Foundation Hospital has partnered with the Carle physicians group to offer the Carle Heart Center, the Carle Cancer Center, and Women’s Health Services.  They have eight branches that are located through East Central Illinois.  The branches are located in Urbana, Tuscola, Rantoul, Monticello, Mahomet, Danville, and two are in Champaign.  Carle’s Physician Group consists of over 320 physicians with 50 medical specialties. (The Carle Foundation, 2010)</a:t>
            </a:r>
          </a:p>
        </p:txBody>
      </p:sp>
      <p:sp>
        <p:nvSpPr>
          <p:cNvPr id="1536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40C04249-46BA-47CB-88F1-857ED7EF5FCB}" type="slidenum">
              <a:rPr lang="en-US" sz="1200">
                <a:latin typeface="Calibri" pitchFamily="34" charset="0"/>
              </a:rPr>
              <a:pPr algn="r"/>
              <a:t>4</a:t>
            </a:fld>
            <a:endParaRPr lang="en-US" sz="12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79D3F76-70F9-4652-BA8A-38D1A2DC406B}" type="slidenum">
              <a:rPr lang="en-US"/>
              <a:pPr/>
              <a:t>5</a:t>
            </a:fld>
            <a:endParaRPr lang="en-US"/>
          </a:p>
        </p:txBody>
      </p:sp>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p:txBody>
          <a:bodyPr/>
          <a:lstStyle/>
          <a:p>
            <a:pPr marL="0" lvl="1">
              <a:lnSpc>
                <a:spcPct val="80000"/>
              </a:lnSpc>
              <a:spcBef>
                <a:spcPct val="0"/>
              </a:spcBef>
            </a:pPr>
            <a:r>
              <a:rPr lang="en-US" sz="1100" dirty="0"/>
              <a:t>Carle Foundation hospital has a nationally recognized cardiovascular program called the Carle Heart and Vascular Institute. The institute offers a complete range of advanced cardiac services.  These services consist of the Cardiac Device Clinic, Cardiac Rehabilitation, Cardiovascular and Thoracic Surgery, Diagnostics, Electrophysiology, General Cardiology, Interventional Cardiology, Peripheral Vascular Center, and Chest Pain Emergency Center. The surgeons at the Carle Heart and Vascular Institute perform more open heart surgeries, catheterizations and angioplasty procedures than any other hospital in the region.  Carle has received numerous awards. </a:t>
            </a:r>
            <a:r>
              <a:rPr lang="en-US" sz="1100" dirty="0" err="1"/>
              <a:t>HealthGrades</a:t>
            </a:r>
            <a:r>
              <a:rPr lang="en-US" sz="1100" dirty="0"/>
              <a:t> ® has awarded Carle Foundation Hospital a five star rating for treatment of Heart failure for five years in a row (2006-2010), treatment of Heart Attack for two years in a row (2009-2010), coronary bypass interventional procedures, and for cardiology services. </a:t>
            </a:r>
            <a:r>
              <a:rPr lang="en-US" sz="1100" dirty="0" err="1"/>
              <a:t>HealthGrades</a:t>
            </a:r>
            <a:r>
              <a:rPr lang="en-US" sz="1100" dirty="0"/>
              <a:t> ® also ranked Carle Foundation Hospital as one of the top 10% hospitals in the nation for their cardiology services.  Joint Commission recently visited Carle’s facility in November, and has reaccredited the hospital.  On August 19, 2009, Carle was granted Magnet status by the American Nurses Credentialing Center.  Only 6% of hospitals in the United States are currently holding Magnet Status.  6% means fewer than 300 hospitals in the United States are Magnet, and 30 of those hospitals are located in Illinois.  Carle Foundation has received these awards for their high standards, excellent care, and following the core measures that are necessary in saving lives and keeping people healthy. (The Carle Foundation, 2010)</a:t>
            </a:r>
          </a:p>
          <a:p>
            <a:pPr>
              <a:lnSpc>
                <a:spcPct val="80000"/>
              </a:lnSpc>
              <a:spcBef>
                <a:spcPct val="0"/>
              </a:spcBef>
            </a:pPr>
            <a:endParaRPr lang="en-US" sz="1100" dirty="0"/>
          </a:p>
        </p:txBody>
      </p:sp>
      <p:sp>
        <p:nvSpPr>
          <p:cNvPr id="17411"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A3773C5A-E4FD-4B3C-B70C-DF0A06CDA7B4}" type="slidenum">
              <a:rPr lang="en-US" sz="1200">
                <a:latin typeface="Calibri" pitchFamily="34" charset="0"/>
              </a:rPr>
              <a:pPr algn="r"/>
              <a:t>5</a:t>
            </a:fld>
            <a:endParaRPr lang="en-US" sz="12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9D50CE5-9D2F-480C-941F-BC0F43FF76DF}" type="slidenum">
              <a:rPr lang="en-US"/>
              <a:pPr/>
              <a:t>6</a:t>
            </a:fld>
            <a:endParaRPr lang="en-US"/>
          </a:p>
        </p:txBody>
      </p:sp>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p:txBody>
          <a:bodyPr/>
          <a:lstStyle/>
          <a:p>
            <a:pPr marL="0" lvl="2">
              <a:spcBef>
                <a:spcPct val="0"/>
              </a:spcBef>
            </a:pPr>
            <a:r>
              <a:rPr lang="en-US" dirty="0"/>
              <a:t>The core measures set up by the Joint Commission are steps that hospitals should follow when a client presents to them with symptoms of a disease. Core measure number one states that the patient should receive aspirin at the arrival to the hospital.  This step is necessary because studies have proven that aspirin can help save the lives of a patient who is having an acute myocardial infarction (AMI).  The administration of aspirin should occur over a period of 24 hours prior to and after the arrival of the patient to the hospital.  That is a 48 hour time frame in which aspirin should be administered.  Core measure number two is that aspirin should be prescribed at discharge.  This is because aspirin is shown to prevent subsequent AMI in 3.5-4% of patients who were previously treated for an AMI </a:t>
            </a:r>
            <a:r>
              <a:rPr lang="en-US" dirty="0" smtClean="0"/>
              <a:t>(</a:t>
            </a:r>
            <a:r>
              <a:rPr lang="en-US" b="1" u="sng" dirty="0" smtClean="0"/>
              <a:t>THE</a:t>
            </a:r>
            <a:r>
              <a:rPr lang="en-US" baseline="0" dirty="0" smtClean="0"/>
              <a:t> </a:t>
            </a:r>
            <a:r>
              <a:rPr lang="en-US" dirty="0" smtClean="0"/>
              <a:t>Joint </a:t>
            </a:r>
            <a:r>
              <a:rPr lang="en-US" dirty="0"/>
              <a:t>Commission, 2010, p. 22).  Core measure number three is the administration of </a:t>
            </a:r>
            <a:r>
              <a:rPr lang="en-US" b="1" u="sng" dirty="0"/>
              <a:t>ACEI’s or ARBS for an LVSD</a:t>
            </a:r>
            <a:r>
              <a:rPr lang="en-US" sz="1000" b="1" u="sng" dirty="0"/>
              <a:t>.  </a:t>
            </a:r>
            <a:r>
              <a:rPr lang="en-US" dirty="0"/>
              <a:t>ACEIs should be administered after a patient has recovered from an AMI to improve their long-term survival status.  ARBs should only be administered as a second choice drug when there is a contraindication with ACEIs.  Core measure number four recommends adult smoking cessation advice and counseling because smoking coupled with an AMI greatly increases patient mortality rate.  Core measure number five is to prescribe beta-blockers at discharge.  This is a core measure because studies have proven that long term therapy of beta blockers can decrease cardiac death in patients who have had an AMI. (The Joint Commission, 2002, pp. 21-25)</a:t>
            </a:r>
          </a:p>
          <a:p>
            <a:pPr marL="0" lvl="2">
              <a:spcBef>
                <a:spcPct val="0"/>
              </a:spcBef>
            </a:pPr>
            <a:endParaRPr lang="en-US" dirty="0"/>
          </a:p>
        </p:txBody>
      </p:sp>
      <p:sp>
        <p:nvSpPr>
          <p:cNvPr id="1945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1A31EECE-1BEE-40B5-BE9E-AF5305D8BFD4}" type="slidenum">
              <a:rPr lang="en-US" sz="1200">
                <a:latin typeface="Calibri" pitchFamily="34" charset="0"/>
              </a:rPr>
              <a:pPr algn="r"/>
              <a:t>6</a:t>
            </a:fld>
            <a:endParaRPr lang="en-US" sz="12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9A2D257-72C6-47CD-84A6-BA53D60A37FD}" type="slidenum">
              <a:rPr lang="en-US"/>
              <a:pPr/>
              <a:t>7</a:t>
            </a:fld>
            <a:endParaRPr lang="en-US"/>
          </a:p>
        </p:txBody>
      </p:sp>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p:txBody>
          <a:bodyPr/>
          <a:lstStyle/>
          <a:p>
            <a:pPr marL="0" lvl="2">
              <a:spcBef>
                <a:spcPct val="0"/>
              </a:spcBef>
            </a:pPr>
            <a:r>
              <a:rPr lang="en-US" dirty="0"/>
              <a:t>Core measure six states that beta blockers should be administered upon arrival to the hospital.  This is because beta-blocker therapy can reduce the degree of infarction and incidence of complications in patients who are not receiving simultaneous thrombolytic therapy.  Core measure seven is the time necessary to administer thrombolytic therapy.  This is a core measure because there is only a small time frame to administer thrombolytic therapy until the chances of death increase.  In order to decrease the risk of death, thrombolytic therapy must be administered within 3 hours of the onset AMI symptoms.  Core measure number eight states the time frame to administer PCTA.  This is a core measure because </a:t>
            </a:r>
            <a:r>
              <a:rPr lang="en-US" b="1" dirty="0"/>
              <a:t>PTCA </a:t>
            </a:r>
            <a:r>
              <a:rPr lang="en-US" dirty="0"/>
              <a:t>should be administered within 90 minutes of arrival at the hospital in order to show improvements in the patient’s condition.  Core measure number nine is the inpatient mortality.  This is among the core measures because it shows that mortality is significantly increased if the quality of care is not given to the patient.  The core measures should be put into effect upon arrival of an AMI patient. This decreases the risk of patient mortality. Core measure number ten recommends prescription of </a:t>
            </a:r>
            <a:r>
              <a:rPr lang="en-US" dirty="0" err="1"/>
              <a:t>statin</a:t>
            </a:r>
            <a:r>
              <a:rPr lang="en-US" dirty="0"/>
              <a:t> medications upon discharge.  Multiple research studies have proven that </a:t>
            </a:r>
            <a:r>
              <a:rPr lang="en-US" dirty="0" err="1"/>
              <a:t>statin</a:t>
            </a:r>
            <a:r>
              <a:rPr lang="en-US" dirty="0"/>
              <a:t> drugs decrease the risk of death and other cardiovascular incidents in patients with a prior AMI. (The Joint Commission, 2002, pp. 21-25)</a:t>
            </a:r>
          </a:p>
        </p:txBody>
      </p:sp>
      <p:sp>
        <p:nvSpPr>
          <p:cNvPr id="21507"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64C650FA-B4B6-43A5-ACBC-923AA1E33003}" type="slidenum">
              <a:rPr lang="en-US" sz="1200">
                <a:latin typeface="Calibri" pitchFamily="34" charset="0"/>
              </a:rPr>
              <a:pPr algn="r"/>
              <a:t>7</a:t>
            </a:fld>
            <a:endParaRPr lang="en-US" sz="120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7975FA7-64F0-4361-9189-BE1B070CE5D7}" type="slidenum">
              <a:rPr lang="en-US"/>
              <a:pPr/>
              <a:t>8</a:t>
            </a:fld>
            <a:endParaRPr lang="en-US"/>
          </a:p>
        </p:txBody>
      </p:sp>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p:txBody>
          <a:bodyPr/>
          <a:lstStyle/>
          <a:p>
            <a:pPr>
              <a:spcBef>
                <a:spcPct val="0"/>
              </a:spcBef>
            </a:pPr>
            <a:r>
              <a:rPr lang="en-US" dirty="0"/>
              <a:t>The Joint Commission used the following articles to support their reasoning for creation of the  acute myocardial infarction core measure set.  </a:t>
            </a:r>
            <a:r>
              <a:rPr lang="en-US" b="1" u="sng" dirty="0"/>
              <a:t>Thee </a:t>
            </a:r>
            <a:r>
              <a:rPr lang="en-US" dirty="0"/>
              <a:t>research from these articles helped the Joint Commission determine the rationale and considerations underlying each measure.</a:t>
            </a:r>
          </a:p>
        </p:txBody>
      </p:sp>
      <p:sp>
        <p:nvSpPr>
          <p:cNvPr id="1536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0EF657DF-5426-4A89-8007-3F5583C3CA63}" type="slidenum">
              <a:rPr lang="en-US" sz="1200">
                <a:latin typeface="Calibri" pitchFamily="34" charset="0"/>
              </a:rPr>
              <a:pPr algn="r"/>
              <a:t>8</a:t>
            </a:fld>
            <a:endParaRPr lang="en-US" sz="120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87FECEB-85CA-4D10-9BED-4DC2C2CA1F40}" type="slidenum">
              <a:rPr lang="en-US"/>
              <a:pPr/>
              <a:t>9</a:t>
            </a:fld>
            <a:endParaRPr lang="en-US"/>
          </a:p>
        </p:txBody>
      </p:sp>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p:txBody>
          <a:bodyPr/>
          <a:lstStyle/>
          <a:p>
            <a:pPr>
              <a:spcBef>
                <a:spcPct val="0"/>
              </a:spcBef>
            </a:pPr>
            <a:endParaRPr lang="en-US"/>
          </a:p>
        </p:txBody>
      </p:sp>
      <p:sp>
        <p:nvSpPr>
          <p:cNvPr id="17411"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E78B5E08-16ED-450F-A01F-7B5849828DE1}" type="slidenum">
              <a:rPr lang="en-US" sz="1200">
                <a:latin typeface="Calibri" pitchFamily="34" charset="0"/>
              </a:rPr>
              <a:pPr algn="r"/>
              <a:t>9</a:t>
            </a:fld>
            <a:endParaRPr lang="en-US"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C814386-0620-44EB-BB05-D5314B74580E}" type="slidenum">
              <a:rPr lang="en-US"/>
              <a:pPr/>
              <a:t>10</a:t>
            </a:fld>
            <a:endParaRPr lang="en-US"/>
          </a:p>
        </p:txBody>
      </p:sp>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p:txBody>
          <a:bodyPr/>
          <a:lstStyle/>
          <a:p>
            <a:pPr>
              <a:spcBef>
                <a:spcPct val="0"/>
              </a:spcBef>
            </a:pPr>
            <a:r>
              <a:rPr lang="en-US" dirty="0"/>
              <a:t>Carle Foundation Hospital’s performance in caring for patients diagnosed with acute myocardial infarction exceeds the national average in patients receiving aspirin at arrival and discharge.  This is a simple measure that potentially changes the outcome of myocardial infarction.  Patients with contraindications to aspirin are excluded from the measured population </a:t>
            </a:r>
            <a:r>
              <a:rPr lang="en-US" dirty="0" smtClean="0"/>
              <a:t>(</a:t>
            </a:r>
            <a:r>
              <a:rPr lang="en-US" b="1" u="sng" dirty="0" smtClean="0"/>
              <a:t>THE</a:t>
            </a:r>
            <a:r>
              <a:rPr lang="en-US" dirty="0" smtClean="0"/>
              <a:t> Joint </a:t>
            </a:r>
            <a:r>
              <a:rPr lang="en-US" dirty="0"/>
              <a:t>Commission, 2002, p. 22).  In addition, Carle Foundation Hospital exceeded the national average in patients receiving ACEI for LVSD, or left ventricular systolic dysfunction.  “Clinical trials have established that the use of </a:t>
            </a:r>
            <a:r>
              <a:rPr lang="en-US" dirty="0" err="1"/>
              <a:t>angiotensin</a:t>
            </a:r>
            <a:r>
              <a:rPr lang="en-US" dirty="0"/>
              <a:t> converting enzyme inhibitor (ACEI) began after a patient has recovered from an acute myocardial infarction improves long-term survival…” </a:t>
            </a:r>
            <a:r>
              <a:rPr lang="en-US" dirty="0" smtClean="0"/>
              <a:t>(</a:t>
            </a:r>
            <a:r>
              <a:rPr lang="en-US" b="1" u="sng" dirty="0" smtClean="0"/>
              <a:t>THE</a:t>
            </a:r>
            <a:r>
              <a:rPr lang="en-US" dirty="0" smtClean="0"/>
              <a:t> Joint </a:t>
            </a:r>
            <a:r>
              <a:rPr lang="en-US" dirty="0"/>
              <a:t>Commission, 2002, p. 23).</a:t>
            </a:r>
          </a:p>
        </p:txBody>
      </p:sp>
      <p:sp>
        <p:nvSpPr>
          <p:cNvPr id="1945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fld id="{6C1CEEDF-6FB5-4831-8405-ED280D7C6735}" type="slidenum">
              <a:rPr lang="en-US" sz="1200">
                <a:latin typeface="Calibri" pitchFamily="34" charset="0"/>
              </a:rPr>
              <a:pPr algn="r"/>
              <a:t>10</a:t>
            </a:fld>
            <a:endParaRPr 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5058"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450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50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45061" name="Rectangle 5"/>
          <p:cNvSpPr>
            <a:spLocks noGrp="1" noChangeArrowheads="1"/>
          </p:cNvSpPr>
          <p:nvPr>
            <p:ph type="dt" sz="half" idx="2"/>
          </p:nvPr>
        </p:nvSpPr>
        <p:spPr/>
        <p:txBody>
          <a:bodyPr/>
          <a:lstStyle>
            <a:lvl1pPr>
              <a:defRPr/>
            </a:lvl1pPr>
          </a:lstStyle>
          <a:p>
            <a:endParaRPr lang="en-US" altLang="en-US"/>
          </a:p>
        </p:txBody>
      </p:sp>
      <p:sp>
        <p:nvSpPr>
          <p:cNvPr id="45062" name="Rectangle 6"/>
          <p:cNvSpPr>
            <a:spLocks noGrp="1" noChangeArrowheads="1"/>
          </p:cNvSpPr>
          <p:nvPr>
            <p:ph type="ftr" sz="quarter" idx="3"/>
          </p:nvPr>
        </p:nvSpPr>
        <p:spPr/>
        <p:txBody>
          <a:bodyPr/>
          <a:lstStyle>
            <a:lvl1pPr>
              <a:defRPr/>
            </a:lvl1pPr>
          </a:lstStyle>
          <a:p>
            <a:endParaRPr lang="en-US" altLang="en-US"/>
          </a:p>
        </p:txBody>
      </p:sp>
      <p:sp>
        <p:nvSpPr>
          <p:cNvPr id="45063" name="Rectangle 7"/>
          <p:cNvSpPr>
            <a:spLocks noGrp="1" noChangeArrowheads="1"/>
          </p:cNvSpPr>
          <p:nvPr>
            <p:ph type="sldNum" sz="quarter" idx="4"/>
          </p:nvPr>
        </p:nvSpPr>
        <p:spPr/>
        <p:txBody>
          <a:bodyPr/>
          <a:lstStyle>
            <a:lvl1pPr>
              <a:defRPr/>
            </a:lvl1pPr>
          </a:lstStyle>
          <a:p>
            <a:fld id="{DE5C1135-E7AB-40E7-A14A-699F31CF5E70}" type="slidenum">
              <a:rPr lang="en-US" altLang="en-US"/>
              <a:pPr/>
              <a:t>‹#›</a:t>
            </a:fld>
            <a:endParaRPr lang="en-US" altLang="en-US"/>
          </a:p>
        </p:txBody>
      </p:sp>
      <p:grpSp>
        <p:nvGrpSpPr>
          <p:cNvPr id="45064" name="Group 8"/>
          <p:cNvGrpSpPr>
            <a:grpSpLocks/>
          </p:cNvGrpSpPr>
          <p:nvPr/>
        </p:nvGrpSpPr>
        <p:grpSpPr bwMode="auto">
          <a:xfrm>
            <a:off x="7493000" y="2992438"/>
            <a:ext cx="1338263" cy="2189162"/>
            <a:chOff x="4704" y="1885"/>
            <a:chExt cx="843" cy="1379"/>
          </a:xfrm>
        </p:grpSpPr>
        <p:sp>
          <p:nvSpPr>
            <p:cNvPr id="45065"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6"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7"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8"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69"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70"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71"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2"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en-US"/>
            </a:p>
          </p:txBody>
        </p:sp>
        <p:sp>
          <p:nvSpPr>
            <p:cNvPr id="45073"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en-US"/>
            </a:p>
          </p:txBody>
        </p:sp>
        <p:sp>
          <p:nvSpPr>
            <p:cNvPr id="45074"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5"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6"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en-US"/>
            </a:p>
          </p:txBody>
        </p:sp>
        <p:sp>
          <p:nvSpPr>
            <p:cNvPr id="45077"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en-US"/>
            </a:p>
          </p:txBody>
        </p:sp>
        <p:sp>
          <p:nvSpPr>
            <p:cNvPr id="45078"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45079"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0"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1"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2"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3"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4"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5"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en-US"/>
            </a:p>
          </p:txBody>
        </p:sp>
        <p:sp>
          <p:nvSpPr>
            <p:cNvPr id="45086"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en-US"/>
            </a:p>
          </p:txBody>
        </p:sp>
        <p:sp>
          <p:nvSpPr>
            <p:cNvPr id="45087"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45088"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45089"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0"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45091"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45092"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3"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4"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5"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en-US"/>
            </a:p>
          </p:txBody>
        </p:sp>
      </p:grpSp>
      <p:sp>
        <p:nvSpPr>
          <p:cNvPr id="45096"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C0F4238-212D-43EB-B0CC-646E55407F59}"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F28F2E4-E134-4DD7-9A77-60C72D11779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F07EB40-8F9C-43A4-B738-3E2823D956D6}"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2E033DE-8A96-4143-BCB9-5868CD7E179B}"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8E0A54-4299-49AA-B864-8FA7F14B5D9C}"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B03A89F-4267-4007-89A7-52C5CBA46140}"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D4D73F6B-26EB-4410-863D-611F077646D6}"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4EF059C-6F9D-4626-9DED-6C376734F2C3}"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BAEC33E-5036-4AAD-AD00-B42B3ACCB6E7}"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EE8D5C9-BCFF-4DDC-AD97-6CCD741174A5}"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64C"/>
        </a:solidFill>
        <a:effectLst/>
      </p:bgPr>
    </p:bg>
    <p:spTree>
      <p:nvGrpSpPr>
        <p:cNvPr id="1" name=""/>
        <p:cNvGrpSpPr/>
        <p:nvPr/>
      </p:nvGrpSpPr>
      <p:grpSpPr>
        <a:xfrm>
          <a:off x="0" y="0"/>
          <a:ext cx="0" cy="0"/>
          <a:chOff x="0" y="0"/>
          <a:chExt cx="0" cy="0"/>
        </a:xfrm>
      </p:grpSpPr>
      <p:sp>
        <p:nvSpPr>
          <p:cNvPr id="4403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44035"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44036"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403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4403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ltLang="en-US"/>
          </a:p>
        </p:txBody>
      </p:sp>
      <p:sp>
        <p:nvSpPr>
          <p:cNvPr id="4403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C3F1AFE9-1319-49D2-A0CC-1647111FF376}" type="slidenum">
              <a:rPr lang="en-US" altLang="en-US"/>
              <a:pPr/>
              <a:t>‹#›</a:t>
            </a:fld>
            <a:endParaRPr lang="en-US" altLang="en-US"/>
          </a:p>
        </p:txBody>
      </p:sp>
      <p:grpSp>
        <p:nvGrpSpPr>
          <p:cNvPr id="44040" name="Group 8"/>
          <p:cNvGrpSpPr>
            <a:grpSpLocks/>
          </p:cNvGrpSpPr>
          <p:nvPr/>
        </p:nvGrpSpPr>
        <p:grpSpPr bwMode="auto">
          <a:xfrm>
            <a:off x="8153400" y="152400"/>
            <a:ext cx="792163" cy="1295400"/>
            <a:chOff x="5136" y="960"/>
            <a:chExt cx="528" cy="864"/>
          </a:xfrm>
        </p:grpSpPr>
        <p:sp>
          <p:nvSpPr>
            <p:cNvPr id="4404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a:p>
          </p:txBody>
        </p:sp>
        <p:sp>
          <p:nvSpPr>
            <p:cNvPr id="44042"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a:p>
          </p:txBody>
        </p:sp>
        <p:sp>
          <p:nvSpPr>
            <p:cNvPr id="44043"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a:p>
          </p:txBody>
        </p:sp>
        <p:sp>
          <p:nvSpPr>
            <p:cNvPr id="44044"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5"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6"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7"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a:p>
          </p:txBody>
        </p:sp>
        <p:sp>
          <p:nvSpPr>
            <p:cNvPr id="44048"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a:p>
          </p:txBody>
        </p:sp>
        <p:sp>
          <p:nvSpPr>
            <p:cNvPr id="44049"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a:p>
          </p:txBody>
        </p:sp>
        <p:sp>
          <p:nvSpPr>
            <p:cNvPr id="44050"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44051"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44052"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a:p>
          </p:txBody>
        </p:sp>
        <p:sp>
          <p:nvSpPr>
            <p:cNvPr id="4405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a:p>
          </p:txBody>
        </p:sp>
        <p:sp>
          <p:nvSpPr>
            <p:cNvPr id="44054"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44055"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44056"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a:p>
          </p:txBody>
        </p:sp>
        <p:sp>
          <p:nvSpPr>
            <p:cNvPr id="4405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44058"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44059"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44060"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4406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a:p>
          </p:txBody>
        </p:sp>
        <p:sp>
          <p:nvSpPr>
            <p:cNvPr id="44062"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a:p>
          </p:txBody>
        </p:sp>
        <p:sp>
          <p:nvSpPr>
            <p:cNvPr id="44063"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44064"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44065"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a:p>
          </p:txBody>
        </p:sp>
        <p:sp>
          <p:nvSpPr>
            <p:cNvPr id="44066"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44067"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44068"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44069"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44070"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a:p>
          </p:txBody>
        </p:sp>
        <p:sp>
          <p:nvSpPr>
            <p:cNvPr id="44071"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a:p>
          </p:txBody>
        </p:sp>
      </p:gr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8600" y="457200"/>
            <a:ext cx="7543800" cy="2305050"/>
          </a:xfrm>
        </p:spPr>
        <p:txBody>
          <a:bodyPr/>
          <a:lstStyle/>
          <a:p>
            <a:r>
              <a:rPr lang="en-US" sz="4400"/>
              <a:t>AMI Joint Commission Standards at </a:t>
            </a:r>
            <a:br>
              <a:rPr lang="en-US" sz="4400"/>
            </a:br>
            <a:r>
              <a:rPr lang="en-US" sz="4400"/>
              <a:t>Carle Foundation Hospital</a:t>
            </a:r>
          </a:p>
        </p:txBody>
      </p:sp>
      <p:sp>
        <p:nvSpPr>
          <p:cNvPr id="2051" name="Rectangle 3"/>
          <p:cNvSpPr>
            <a:spLocks noGrp="1" noChangeArrowheads="1"/>
          </p:cNvSpPr>
          <p:nvPr>
            <p:ph type="subTitle" idx="1"/>
          </p:nvPr>
        </p:nvSpPr>
        <p:spPr>
          <a:xfrm>
            <a:off x="304800" y="3276600"/>
            <a:ext cx="6934200" cy="1752600"/>
          </a:xfrm>
        </p:spPr>
        <p:txBody>
          <a:bodyPr/>
          <a:lstStyle/>
          <a:p>
            <a:pPr>
              <a:lnSpc>
                <a:spcPct val="90000"/>
              </a:lnSpc>
            </a:pPr>
            <a:r>
              <a:rPr lang="en-US" sz="2400"/>
              <a:t>Lakeview College of Nursing</a:t>
            </a:r>
          </a:p>
          <a:p>
            <a:pPr>
              <a:lnSpc>
                <a:spcPct val="90000"/>
              </a:lnSpc>
            </a:pPr>
            <a:r>
              <a:rPr lang="en-US" sz="2400"/>
              <a:t>N302 Nursing Research</a:t>
            </a:r>
          </a:p>
          <a:p>
            <a:pPr>
              <a:lnSpc>
                <a:spcPct val="90000"/>
              </a:lnSpc>
            </a:pPr>
            <a:r>
              <a:rPr lang="en-US" sz="2400"/>
              <a:t>Emily Cler, Gloria Davis, Katie Fochtmann,</a:t>
            </a:r>
          </a:p>
          <a:p>
            <a:pPr>
              <a:lnSpc>
                <a:spcPct val="90000"/>
              </a:lnSpc>
            </a:pPr>
            <a:r>
              <a:rPr lang="en-US" sz="2400"/>
              <a:t>Lindsey Foley, Amanda Fricke, &amp; Kelly Strader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274638"/>
            <a:ext cx="6705600" cy="1554162"/>
          </a:xfrm>
        </p:spPr>
        <p:txBody>
          <a:bodyPr anchor="ctr">
            <a:normAutofit/>
          </a:bodyPr>
          <a:lstStyle/>
          <a:p>
            <a:r>
              <a:rPr lang="en-US" sz="4000"/>
              <a:t>Carle’s Core Measure Performance</a:t>
            </a:r>
          </a:p>
        </p:txBody>
      </p:sp>
      <p:sp>
        <p:nvSpPr>
          <p:cNvPr id="21507" name="Content Placeholder 4"/>
          <p:cNvSpPr>
            <a:spLocks noGrp="1"/>
          </p:cNvSpPr>
          <p:nvPr>
            <p:ph idx="4294967295"/>
          </p:nvPr>
        </p:nvSpPr>
        <p:spPr>
          <a:xfrm>
            <a:off x="152400" y="2286000"/>
            <a:ext cx="8991600" cy="4114800"/>
          </a:xfrm>
        </p:spPr>
        <p:txBody>
          <a:bodyPr/>
          <a:lstStyle/>
          <a:p>
            <a:pPr marL="342900" lvl="1" indent="-342900">
              <a:lnSpc>
                <a:spcPct val="90000"/>
              </a:lnSpc>
              <a:buFont typeface="Wingdings" pitchFamily="2" charset="2"/>
              <a:buNone/>
            </a:pPr>
            <a:r>
              <a:rPr lang="en-US" sz="3000" b="1"/>
              <a:t>AMI Measure		Carle	National Average</a:t>
            </a:r>
          </a:p>
          <a:p>
            <a:pPr>
              <a:lnSpc>
                <a:spcPct val="90000"/>
              </a:lnSpc>
              <a:buFont typeface="Wingdings" pitchFamily="2" charset="2"/>
              <a:buNone/>
            </a:pPr>
            <a:endParaRPr lang="en-US"/>
          </a:p>
          <a:p>
            <a:pPr>
              <a:lnSpc>
                <a:spcPct val="90000"/>
              </a:lnSpc>
              <a:buFont typeface="Wingdings" pitchFamily="2" charset="2"/>
              <a:buNone/>
            </a:pPr>
            <a:r>
              <a:rPr lang="en-US" sz="2800"/>
              <a:t>Aspirin at arrival		99%			95%</a:t>
            </a:r>
          </a:p>
          <a:p>
            <a:pPr>
              <a:lnSpc>
                <a:spcPct val="90000"/>
              </a:lnSpc>
              <a:buFont typeface="Wingdings" pitchFamily="2" charset="2"/>
              <a:buNone/>
            </a:pPr>
            <a:endParaRPr lang="en-US" sz="2800"/>
          </a:p>
          <a:p>
            <a:pPr>
              <a:lnSpc>
                <a:spcPct val="90000"/>
              </a:lnSpc>
              <a:buFont typeface="Wingdings" pitchFamily="2" charset="2"/>
              <a:buNone/>
            </a:pPr>
            <a:r>
              <a:rPr lang="en-US" sz="2800"/>
              <a:t>Aspirin at discharge	100%			94%</a:t>
            </a:r>
          </a:p>
          <a:p>
            <a:pPr>
              <a:lnSpc>
                <a:spcPct val="90000"/>
              </a:lnSpc>
              <a:buFont typeface="Wingdings" pitchFamily="2" charset="2"/>
              <a:buNone/>
            </a:pPr>
            <a:endParaRPr lang="en-US" sz="2800"/>
          </a:p>
          <a:p>
            <a:pPr>
              <a:lnSpc>
                <a:spcPct val="90000"/>
              </a:lnSpc>
              <a:buFont typeface="Wingdings" pitchFamily="2" charset="2"/>
              <a:buNone/>
            </a:pPr>
            <a:r>
              <a:rPr lang="en-US" sz="2800"/>
              <a:t>ACEI for LVSD		96%			93%</a:t>
            </a:r>
          </a:p>
          <a:p>
            <a:pPr algn="r">
              <a:lnSpc>
                <a:spcPct val="90000"/>
              </a:lnSpc>
              <a:buFont typeface="Wingdings" pitchFamily="2" charset="2"/>
              <a:buNone/>
            </a:pPr>
            <a:endParaRPr lang="en-US" sz="1900"/>
          </a:p>
          <a:p>
            <a:pPr algn="r">
              <a:lnSpc>
                <a:spcPct val="90000"/>
              </a:lnSpc>
              <a:buFont typeface="Wingdings" pitchFamily="2" charset="2"/>
              <a:buNone/>
            </a:pPr>
            <a:endParaRPr lang="en-US" sz="1200"/>
          </a:p>
          <a:p>
            <a:pPr algn="r">
              <a:lnSpc>
                <a:spcPct val="90000"/>
              </a:lnSpc>
              <a:buFont typeface="Wingdings" pitchFamily="2" charset="2"/>
              <a:buNone/>
            </a:pPr>
            <a:r>
              <a:rPr lang="en-US" sz="2000"/>
              <a:t>(U.S. Department of Health and Human Services, 2010)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3"/>
          <p:cNvSpPr>
            <a:spLocks noGrp="1"/>
          </p:cNvSpPr>
          <p:nvPr>
            <p:ph idx="4294967295"/>
          </p:nvPr>
        </p:nvSpPr>
        <p:spPr>
          <a:xfrm>
            <a:off x="304800" y="2209800"/>
            <a:ext cx="8839200" cy="4267200"/>
          </a:xfrm>
        </p:spPr>
        <p:txBody>
          <a:bodyPr/>
          <a:lstStyle/>
          <a:p>
            <a:pPr>
              <a:lnSpc>
                <a:spcPct val="80000"/>
              </a:lnSpc>
              <a:buFont typeface="Wingdings" pitchFamily="2" charset="2"/>
              <a:buNone/>
            </a:pPr>
            <a:r>
              <a:rPr lang="en-US" b="1"/>
              <a:t>AMI Measure		Carle	National Average</a:t>
            </a:r>
          </a:p>
          <a:p>
            <a:pPr>
              <a:lnSpc>
                <a:spcPct val="80000"/>
              </a:lnSpc>
              <a:buFont typeface="Wingdings" pitchFamily="2" charset="2"/>
              <a:buNone/>
            </a:pPr>
            <a:endParaRPr lang="en-US"/>
          </a:p>
          <a:p>
            <a:pPr>
              <a:lnSpc>
                <a:spcPct val="80000"/>
              </a:lnSpc>
              <a:buFont typeface="Wingdings" pitchFamily="2" charset="2"/>
              <a:buNone/>
            </a:pPr>
            <a:r>
              <a:rPr lang="en-US" sz="2800"/>
              <a:t>Adult smoking		100%			97%</a:t>
            </a:r>
          </a:p>
          <a:p>
            <a:pPr>
              <a:lnSpc>
                <a:spcPct val="80000"/>
              </a:lnSpc>
              <a:buFont typeface="Wingdings" pitchFamily="2" charset="2"/>
              <a:buNone/>
            </a:pPr>
            <a:r>
              <a:rPr lang="en-US" sz="2800"/>
              <a:t>cessation advice/</a:t>
            </a:r>
          </a:p>
          <a:p>
            <a:pPr>
              <a:lnSpc>
                <a:spcPct val="80000"/>
              </a:lnSpc>
              <a:buFont typeface="Wingdings" pitchFamily="2" charset="2"/>
              <a:buNone/>
            </a:pPr>
            <a:r>
              <a:rPr lang="en-US" sz="2800"/>
              <a:t>counseling</a:t>
            </a:r>
          </a:p>
          <a:p>
            <a:pPr>
              <a:lnSpc>
                <a:spcPct val="80000"/>
              </a:lnSpc>
              <a:buFont typeface="Wingdings" pitchFamily="2" charset="2"/>
              <a:buNone/>
            </a:pPr>
            <a:endParaRPr lang="en-US" sz="2800"/>
          </a:p>
          <a:p>
            <a:pPr>
              <a:lnSpc>
                <a:spcPct val="80000"/>
              </a:lnSpc>
              <a:buFont typeface="Wingdings" pitchFamily="2" charset="2"/>
              <a:buNone/>
            </a:pPr>
            <a:r>
              <a:rPr lang="en-US" sz="2800"/>
              <a:t>Beta-blocker		99%			94%</a:t>
            </a:r>
          </a:p>
          <a:p>
            <a:pPr>
              <a:lnSpc>
                <a:spcPct val="80000"/>
              </a:lnSpc>
              <a:buFont typeface="Wingdings" pitchFamily="2" charset="2"/>
              <a:buNone/>
            </a:pPr>
            <a:r>
              <a:rPr lang="en-US" sz="2800"/>
              <a:t>prescribed at </a:t>
            </a:r>
          </a:p>
          <a:p>
            <a:pPr>
              <a:lnSpc>
                <a:spcPct val="80000"/>
              </a:lnSpc>
              <a:buFont typeface="Wingdings" pitchFamily="2" charset="2"/>
              <a:buNone/>
            </a:pPr>
            <a:r>
              <a:rPr lang="en-US" sz="2800"/>
              <a:t>discharge</a:t>
            </a:r>
            <a:r>
              <a:rPr lang="en-US"/>
              <a:t> </a:t>
            </a:r>
            <a:endParaRPr lang="en-US" sz="1900"/>
          </a:p>
          <a:p>
            <a:pPr algn="r">
              <a:lnSpc>
                <a:spcPct val="80000"/>
              </a:lnSpc>
              <a:buFont typeface="Wingdings" pitchFamily="2" charset="2"/>
              <a:buNone/>
            </a:pPr>
            <a:r>
              <a:rPr lang="en-US" sz="2000"/>
              <a:t>(U.S. Department of Health and Human Services, 2010)</a:t>
            </a:r>
          </a:p>
        </p:txBody>
      </p:sp>
      <p:sp>
        <p:nvSpPr>
          <p:cNvPr id="4" name="Title 3"/>
          <p:cNvSpPr>
            <a:spLocks/>
          </p:cNvSpPr>
          <p:nvPr/>
        </p:nvSpPr>
        <p:spPr bwMode="auto">
          <a:xfrm>
            <a:off x="457200" y="274638"/>
            <a:ext cx="7162800" cy="1554162"/>
          </a:xfrm>
          <a:prstGeom prst="rect">
            <a:avLst/>
          </a:prstGeom>
          <a:noFill/>
          <a:ln w="9525">
            <a:noFill/>
            <a:miter lim="800000"/>
            <a:headEnd/>
            <a:tailEnd/>
          </a:ln>
          <a:effectLst/>
        </p:spPr>
        <p:txBody>
          <a:bodyPr anchor="ctr"/>
          <a:lstStyle/>
          <a:p>
            <a:r>
              <a:rPr lang="en-US" sz="4000" b="1">
                <a:solidFill>
                  <a:schemeClr val="tx2"/>
                </a:solidFill>
              </a:rPr>
              <a:t>Carle’s Core Measure Performance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4294967295"/>
          </p:nvPr>
        </p:nvSpPr>
        <p:spPr>
          <a:xfrm>
            <a:off x="228600" y="2209800"/>
            <a:ext cx="8915400" cy="4221163"/>
          </a:xfrm>
        </p:spPr>
        <p:txBody>
          <a:bodyPr/>
          <a:lstStyle/>
          <a:p>
            <a:pPr>
              <a:buFont typeface="Wingdings" pitchFamily="2" charset="2"/>
              <a:buNone/>
            </a:pPr>
            <a:r>
              <a:rPr lang="en-US" b="1"/>
              <a:t>AMI Measure		Carle 	National Average</a:t>
            </a:r>
          </a:p>
          <a:p>
            <a:pPr>
              <a:buFont typeface="Wingdings" pitchFamily="2" charset="2"/>
              <a:buNone/>
            </a:pPr>
            <a:endParaRPr lang="en-US"/>
          </a:p>
          <a:p>
            <a:pPr>
              <a:buFont typeface="Wingdings" pitchFamily="2" charset="2"/>
              <a:buNone/>
            </a:pPr>
            <a:r>
              <a:rPr lang="en-US" sz="2800"/>
              <a:t>Beta-blocker at		Unknown	     Unknown</a:t>
            </a:r>
          </a:p>
          <a:p>
            <a:pPr>
              <a:buFont typeface="Wingdings" pitchFamily="2" charset="2"/>
              <a:buNone/>
            </a:pPr>
            <a:r>
              <a:rPr lang="en-US" sz="2800"/>
              <a:t>arrival</a:t>
            </a:r>
          </a:p>
          <a:p>
            <a:pPr>
              <a:buFont typeface="Wingdings" pitchFamily="2" charset="2"/>
              <a:buNone/>
            </a:pPr>
            <a:endParaRPr lang="en-US" sz="2800"/>
          </a:p>
          <a:p>
            <a:pPr>
              <a:buFont typeface="Wingdings" pitchFamily="2" charset="2"/>
              <a:buNone/>
            </a:pPr>
            <a:r>
              <a:rPr lang="en-US" sz="2800"/>
              <a:t>Time to 			NA			48%</a:t>
            </a:r>
          </a:p>
          <a:p>
            <a:pPr>
              <a:buFont typeface="Wingdings" pitchFamily="2" charset="2"/>
              <a:buNone/>
            </a:pPr>
            <a:r>
              <a:rPr lang="en-US" sz="2800"/>
              <a:t>Thrombolysis</a:t>
            </a:r>
          </a:p>
          <a:p>
            <a:pPr algn="r">
              <a:lnSpc>
                <a:spcPct val="80000"/>
              </a:lnSpc>
              <a:buFont typeface="Wingdings" pitchFamily="2" charset="2"/>
              <a:buNone/>
            </a:pPr>
            <a:endParaRPr lang="en-US" sz="1900"/>
          </a:p>
          <a:p>
            <a:pPr algn="r">
              <a:lnSpc>
                <a:spcPct val="80000"/>
              </a:lnSpc>
              <a:buFont typeface="Wingdings" pitchFamily="2" charset="2"/>
              <a:buNone/>
            </a:pPr>
            <a:r>
              <a:rPr lang="en-US" sz="2000"/>
              <a:t>(U.S. Department of Health and Human Services, 2010)</a:t>
            </a:r>
          </a:p>
        </p:txBody>
      </p:sp>
      <p:sp>
        <p:nvSpPr>
          <p:cNvPr id="4" name="Title 3"/>
          <p:cNvSpPr>
            <a:spLocks/>
          </p:cNvSpPr>
          <p:nvPr/>
        </p:nvSpPr>
        <p:spPr bwMode="auto">
          <a:xfrm>
            <a:off x="457200" y="274638"/>
            <a:ext cx="6934200" cy="1554162"/>
          </a:xfrm>
          <a:prstGeom prst="rect">
            <a:avLst/>
          </a:prstGeom>
          <a:noFill/>
          <a:ln w="9525">
            <a:noFill/>
            <a:miter lim="800000"/>
            <a:headEnd/>
            <a:tailEnd/>
          </a:ln>
          <a:effectLst/>
        </p:spPr>
        <p:txBody>
          <a:bodyPr anchor="ctr"/>
          <a:lstStyle/>
          <a:p>
            <a:r>
              <a:rPr lang="en-US" sz="4000" b="1">
                <a:solidFill>
                  <a:schemeClr val="tx2"/>
                </a:solidFill>
              </a:rPr>
              <a:t>Carle’s Core Measure Performance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4294967295"/>
          </p:nvPr>
        </p:nvSpPr>
        <p:spPr>
          <a:xfrm>
            <a:off x="228600" y="2133600"/>
            <a:ext cx="8915400" cy="4144963"/>
          </a:xfrm>
        </p:spPr>
        <p:txBody>
          <a:bodyPr/>
          <a:lstStyle/>
          <a:p>
            <a:pPr>
              <a:buFont typeface="Wingdings" pitchFamily="2" charset="2"/>
              <a:buNone/>
            </a:pPr>
            <a:r>
              <a:rPr lang="en-US" b="1"/>
              <a:t>AMI Measure		Carle	National Average</a:t>
            </a:r>
          </a:p>
          <a:p>
            <a:pPr>
              <a:buFont typeface="Wingdings" pitchFamily="2" charset="2"/>
              <a:buNone/>
            </a:pPr>
            <a:endParaRPr lang="en-US"/>
          </a:p>
          <a:p>
            <a:pPr>
              <a:buFont typeface="Wingdings" pitchFamily="2" charset="2"/>
              <a:buNone/>
            </a:pPr>
            <a:r>
              <a:rPr lang="en-US" sz="2800"/>
              <a:t>Time to PTCA		91%			84%</a:t>
            </a:r>
          </a:p>
          <a:p>
            <a:pPr>
              <a:buFont typeface="Wingdings" pitchFamily="2" charset="2"/>
              <a:buNone/>
            </a:pPr>
            <a:endParaRPr lang="en-US" sz="2800"/>
          </a:p>
          <a:p>
            <a:pPr>
              <a:buFont typeface="Wingdings" pitchFamily="2" charset="2"/>
              <a:buNone/>
            </a:pPr>
            <a:r>
              <a:rPr lang="en-US" sz="2800"/>
              <a:t>Inpatient mortality      No different		NA</a:t>
            </a:r>
          </a:p>
          <a:p>
            <a:pPr>
              <a:buFont typeface="Wingdings" pitchFamily="2" charset="2"/>
              <a:buNone/>
            </a:pPr>
            <a:r>
              <a:rPr lang="en-US" sz="2800"/>
              <a:t>				          than US</a:t>
            </a:r>
          </a:p>
          <a:p>
            <a:pPr>
              <a:buFont typeface="Wingdings" pitchFamily="2" charset="2"/>
              <a:buNone/>
            </a:pPr>
            <a:r>
              <a:rPr lang="en-US" sz="2800"/>
              <a:t>			                national rate</a:t>
            </a:r>
          </a:p>
          <a:p>
            <a:pPr algn="r">
              <a:lnSpc>
                <a:spcPct val="80000"/>
              </a:lnSpc>
              <a:buFont typeface="Wingdings" pitchFamily="2" charset="2"/>
              <a:buNone/>
            </a:pPr>
            <a:endParaRPr lang="en-US" sz="2000"/>
          </a:p>
          <a:p>
            <a:pPr algn="r">
              <a:lnSpc>
                <a:spcPct val="80000"/>
              </a:lnSpc>
              <a:buFont typeface="Wingdings" pitchFamily="2" charset="2"/>
              <a:buNone/>
            </a:pPr>
            <a:r>
              <a:rPr lang="en-US" sz="2000"/>
              <a:t>(U.S. Department of Health and Human Services, 2010)</a:t>
            </a:r>
          </a:p>
        </p:txBody>
      </p:sp>
      <p:sp>
        <p:nvSpPr>
          <p:cNvPr id="4" name="Title 3"/>
          <p:cNvSpPr>
            <a:spLocks/>
          </p:cNvSpPr>
          <p:nvPr/>
        </p:nvSpPr>
        <p:spPr bwMode="auto">
          <a:xfrm>
            <a:off x="457200" y="228600"/>
            <a:ext cx="6781800" cy="1554163"/>
          </a:xfrm>
          <a:prstGeom prst="rect">
            <a:avLst/>
          </a:prstGeom>
          <a:noFill/>
          <a:ln w="9525">
            <a:noFill/>
            <a:miter lim="800000"/>
            <a:headEnd/>
            <a:tailEnd/>
          </a:ln>
          <a:effectLst/>
        </p:spPr>
        <p:txBody>
          <a:bodyPr anchor="ctr"/>
          <a:lstStyle/>
          <a:p>
            <a:r>
              <a:rPr lang="en-US" sz="4000" b="1">
                <a:solidFill>
                  <a:schemeClr val="tx2"/>
                </a:solidFill>
              </a:rPr>
              <a:t>Carle’s Core Measure Performance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5" name="Rectangle 9"/>
          <p:cNvSpPr>
            <a:spLocks noGrp="1" noChangeArrowheads="1"/>
          </p:cNvSpPr>
          <p:nvPr>
            <p:ph type="title"/>
          </p:nvPr>
        </p:nvSpPr>
        <p:spPr>
          <a:xfrm>
            <a:off x="609600" y="1524000"/>
            <a:ext cx="7543800" cy="2925763"/>
          </a:xfrm>
        </p:spPr>
        <p:txBody>
          <a:bodyPr/>
          <a:lstStyle/>
          <a:p>
            <a:pPr algn="ctr"/>
            <a:r>
              <a:rPr lang="en-US" sz="5400"/>
              <a:t>Carle’s Protocols and Procedures for AMI Patients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381000"/>
            <a:ext cx="7543800" cy="808038"/>
          </a:xfrm>
        </p:spPr>
        <p:txBody>
          <a:bodyPr/>
          <a:lstStyle/>
          <a:p>
            <a:r>
              <a:rPr lang="en-US" sz="4000"/>
              <a:t>Emergency Department</a:t>
            </a:r>
          </a:p>
        </p:txBody>
      </p:sp>
      <p:sp>
        <p:nvSpPr>
          <p:cNvPr id="59395" name="Rectangle 3"/>
          <p:cNvSpPr>
            <a:spLocks noGrp="1" noChangeArrowheads="1"/>
          </p:cNvSpPr>
          <p:nvPr>
            <p:ph type="body" idx="1"/>
          </p:nvPr>
        </p:nvSpPr>
        <p:spPr>
          <a:xfrm>
            <a:off x="457200" y="1828800"/>
            <a:ext cx="8229600" cy="4411663"/>
          </a:xfrm>
        </p:spPr>
        <p:txBody>
          <a:bodyPr/>
          <a:lstStyle/>
          <a:p>
            <a:r>
              <a:rPr lang="en-US" sz="3600"/>
              <a:t>Vital signs</a:t>
            </a:r>
          </a:p>
          <a:p>
            <a:r>
              <a:rPr lang="en-US" sz="3600"/>
              <a:t>Tests and labs</a:t>
            </a:r>
          </a:p>
          <a:p>
            <a:r>
              <a:rPr lang="en-US" sz="3600"/>
              <a:t>Medications</a:t>
            </a:r>
          </a:p>
          <a:p>
            <a:r>
              <a:rPr lang="en-US" sz="3600"/>
              <a:t>Safety</a:t>
            </a:r>
          </a:p>
          <a:p>
            <a:r>
              <a:rPr lang="en-US" sz="3600"/>
              <a:t>Physician notification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457200"/>
            <a:ext cx="7543800" cy="1295400"/>
          </a:xfrm>
        </p:spPr>
        <p:txBody>
          <a:bodyPr/>
          <a:lstStyle/>
          <a:p>
            <a:r>
              <a:rPr lang="en-US" sz="4000"/>
              <a:t>Observation</a:t>
            </a:r>
            <a:br>
              <a:rPr lang="en-US" sz="4000"/>
            </a:br>
            <a:r>
              <a:rPr lang="en-US" sz="4000"/>
              <a:t>(Clinical Decisions Unit)</a:t>
            </a:r>
          </a:p>
        </p:txBody>
      </p:sp>
      <p:sp>
        <p:nvSpPr>
          <p:cNvPr id="61443" name="Rectangle 3"/>
          <p:cNvSpPr>
            <a:spLocks noGrp="1" noChangeArrowheads="1"/>
          </p:cNvSpPr>
          <p:nvPr>
            <p:ph type="body" idx="1"/>
          </p:nvPr>
        </p:nvSpPr>
        <p:spPr>
          <a:xfrm>
            <a:off x="457200" y="1981200"/>
            <a:ext cx="8229600" cy="3581400"/>
          </a:xfrm>
        </p:spPr>
        <p:txBody>
          <a:bodyPr/>
          <a:lstStyle/>
          <a:p>
            <a:r>
              <a:rPr lang="en-US" sz="3600"/>
              <a:t>Nursing management</a:t>
            </a:r>
          </a:p>
          <a:p>
            <a:r>
              <a:rPr lang="en-US" sz="3600"/>
              <a:t>Tests</a:t>
            </a:r>
          </a:p>
          <a:p>
            <a:r>
              <a:rPr lang="en-US" sz="3600"/>
              <a:t>Physician orders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457200"/>
            <a:ext cx="7543800" cy="808038"/>
          </a:xfrm>
        </p:spPr>
        <p:txBody>
          <a:bodyPr/>
          <a:lstStyle/>
          <a:p>
            <a:r>
              <a:rPr lang="en-US" sz="4000"/>
              <a:t>Cardiovascular Unit</a:t>
            </a:r>
          </a:p>
        </p:txBody>
      </p:sp>
      <p:sp>
        <p:nvSpPr>
          <p:cNvPr id="63491" name="Rectangle 3"/>
          <p:cNvSpPr>
            <a:spLocks noGrp="1" noChangeArrowheads="1"/>
          </p:cNvSpPr>
          <p:nvPr>
            <p:ph type="body" idx="1"/>
          </p:nvPr>
        </p:nvSpPr>
        <p:spPr>
          <a:xfrm>
            <a:off x="457200" y="1828800"/>
            <a:ext cx="8229600" cy="4411663"/>
          </a:xfrm>
        </p:spPr>
        <p:txBody>
          <a:bodyPr/>
          <a:lstStyle/>
          <a:p>
            <a:r>
              <a:rPr lang="en-US" sz="3600"/>
              <a:t>Nursing management</a:t>
            </a:r>
          </a:p>
          <a:p>
            <a:r>
              <a:rPr lang="en-US" sz="3600"/>
              <a:t>Medical care</a:t>
            </a:r>
          </a:p>
          <a:p>
            <a:r>
              <a:rPr lang="en-US" sz="3600"/>
              <a:t>Care plans</a:t>
            </a:r>
          </a:p>
          <a:p>
            <a:r>
              <a:rPr lang="en-US" sz="3600"/>
              <a:t>Discharge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04800"/>
            <a:ext cx="7543800" cy="1295400"/>
          </a:xfrm>
        </p:spPr>
        <p:txBody>
          <a:bodyPr/>
          <a:lstStyle/>
          <a:p>
            <a:r>
              <a:rPr lang="en-US" sz="4000"/>
              <a:t>Carle’s Protocols vs. Joint Commission’s Standards</a:t>
            </a:r>
          </a:p>
        </p:txBody>
      </p:sp>
      <p:sp>
        <p:nvSpPr>
          <p:cNvPr id="3075" name="Rectangle 3"/>
          <p:cNvSpPr>
            <a:spLocks noGrp="1" noChangeArrowheads="1"/>
          </p:cNvSpPr>
          <p:nvPr>
            <p:ph type="body" idx="1"/>
          </p:nvPr>
        </p:nvSpPr>
        <p:spPr>
          <a:xfrm>
            <a:off x="457200" y="1905000"/>
            <a:ext cx="8229600" cy="4411663"/>
          </a:xfrm>
        </p:spPr>
        <p:txBody>
          <a:bodyPr/>
          <a:lstStyle/>
          <a:p>
            <a:r>
              <a:rPr lang="en-US"/>
              <a:t>Overall good performance</a:t>
            </a:r>
          </a:p>
          <a:p>
            <a:r>
              <a:rPr lang="en-US"/>
              <a:t>Protocols set up for initial patient care </a:t>
            </a:r>
          </a:p>
          <a:p>
            <a:pPr lvl="1"/>
            <a:r>
              <a:rPr lang="en-US"/>
              <a:t>Labwork, EKG monitoring, oxygen, normal saline, chest x-ray, aspirin administration</a:t>
            </a:r>
          </a:p>
          <a:p>
            <a:r>
              <a:rPr lang="en-US"/>
              <a:t>Care plans for ongoing patient care</a:t>
            </a:r>
          </a:p>
          <a:p>
            <a:pPr lvl="1"/>
            <a:r>
              <a:rPr lang="en-US"/>
              <a:t>Include discharge teaching</a:t>
            </a:r>
          </a:p>
          <a:p>
            <a:r>
              <a:rPr lang="en-US"/>
              <a:t>Physician’s orders once admitted</a:t>
            </a:r>
          </a:p>
          <a:p>
            <a:pPr lvl="1"/>
            <a:endParaRPr lang="en-US"/>
          </a:p>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81000"/>
            <a:ext cx="6781800" cy="1295400"/>
          </a:xfrm>
        </p:spPr>
        <p:txBody>
          <a:bodyPr/>
          <a:lstStyle/>
          <a:p>
            <a:r>
              <a:rPr lang="en-US" sz="4000"/>
              <a:t>Carle’s AMI Core Measure Rates</a:t>
            </a:r>
          </a:p>
        </p:txBody>
      </p:sp>
      <p:sp>
        <p:nvSpPr>
          <p:cNvPr id="7171" name="Rectangle 3"/>
          <p:cNvSpPr>
            <a:spLocks noGrp="1" noChangeArrowheads="1"/>
          </p:cNvSpPr>
          <p:nvPr>
            <p:ph type="body" idx="1"/>
          </p:nvPr>
        </p:nvSpPr>
        <p:spPr>
          <a:xfrm>
            <a:off x="457200" y="1981200"/>
            <a:ext cx="8229600" cy="3657600"/>
          </a:xfrm>
        </p:spPr>
        <p:txBody>
          <a:bodyPr/>
          <a:lstStyle/>
          <a:p>
            <a:r>
              <a:rPr lang="en-US"/>
              <a:t>Carle measured the rate of AMI patients who received various treatments in conjunction with the core measures in 2009</a:t>
            </a:r>
          </a:p>
          <a:p>
            <a:r>
              <a:rPr lang="en-US"/>
              <a:t>Rogers 6, Tower 6, Stepdown ICU, Rogers 8, and CVICU all had at or near 100% of patients receiving the recommended care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a:xfrm>
            <a:off x="533400" y="228600"/>
            <a:ext cx="7086600" cy="1295400"/>
          </a:xfrm>
        </p:spPr>
        <p:txBody>
          <a:bodyPr anchor="ctr"/>
          <a:lstStyle/>
          <a:p>
            <a:r>
              <a:rPr lang="en-US" sz="4000"/>
              <a:t>Introduction</a:t>
            </a:r>
          </a:p>
        </p:txBody>
      </p:sp>
      <p:sp>
        <p:nvSpPr>
          <p:cNvPr id="47107" name="Content Placeholder 2"/>
          <p:cNvSpPr>
            <a:spLocks noGrp="1"/>
          </p:cNvSpPr>
          <p:nvPr>
            <p:ph idx="4294967295"/>
          </p:nvPr>
        </p:nvSpPr>
        <p:spPr/>
        <p:txBody>
          <a:bodyPr/>
          <a:lstStyle/>
          <a:p>
            <a:r>
              <a:rPr lang="en-US"/>
              <a:t>Cardiovascular disease, including acute myocardial infarction (AMI) is the leading cause of death in the United States.</a:t>
            </a:r>
          </a:p>
          <a:p>
            <a:r>
              <a:rPr lang="en-US"/>
              <a:t>The Joint Commission's cardiovascular advisory panel provides core procedures for identifying evidence based measures for assessing the overall quality of care provided for myocardial infarction patients.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idx="4294967295"/>
          </p:nvPr>
        </p:nvSpPr>
        <p:spPr>
          <a:xfrm>
            <a:off x="457200" y="228600"/>
            <a:ext cx="6553200" cy="1295400"/>
          </a:xfrm>
        </p:spPr>
        <p:txBody>
          <a:bodyPr anchor="ctr"/>
          <a:lstStyle/>
          <a:p>
            <a:r>
              <a:rPr lang="en-US" sz="4000"/>
              <a:t>Summary</a:t>
            </a:r>
          </a:p>
        </p:txBody>
      </p:sp>
      <p:sp>
        <p:nvSpPr>
          <p:cNvPr id="3" name="Content Placeholder 2"/>
          <p:cNvSpPr>
            <a:spLocks noGrp="1"/>
          </p:cNvSpPr>
          <p:nvPr>
            <p:ph idx="4294967295"/>
          </p:nvPr>
        </p:nvSpPr>
        <p:spPr/>
        <p:txBody>
          <a:bodyPr>
            <a:normAutofit/>
          </a:bodyPr>
          <a:lstStyle/>
          <a:p>
            <a:pPr>
              <a:lnSpc>
                <a:spcPct val="90000"/>
              </a:lnSpc>
            </a:pPr>
            <a:r>
              <a:rPr lang="en-US" sz="2800" dirty="0"/>
              <a:t>The guidelines set by</a:t>
            </a:r>
            <a:r>
              <a:rPr lang="en-US" sz="2800" b="1" u="sng" dirty="0">
                <a:solidFill>
                  <a:srgbClr val="FF0000"/>
                </a:solidFill>
              </a:rPr>
              <a:t> the </a:t>
            </a:r>
            <a:r>
              <a:rPr lang="en-US" sz="2800" dirty="0"/>
              <a:t>Joint Commission are intended to assist health care personnel and primary care providers in decision making in the appropriate care of a client presenting with an AMI. </a:t>
            </a:r>
          </a:p>
          <a:p>
            <a:pPr>
              <a:lnSpc>
                <a:spcPct val="90000"/>
              </a:lnSpc>
            </a:pPr>
            <a:r>
              <a:rPr lang="en-US" sz="2800" dirty="0"/>
              <a:t>The results of the </a:t>
            </a:r>
            <a:r>
              <a:rPr lang="en-US" sz="2800" b="1" u="sng" dirty="0" smtClean="0">
                <a:solidFill>
                  <a:srgbClr val="FF0000"/>
                </a:solidFill>
              </a:rPr>
              <a:t>evidenced based research? </a:t>
            </a:r>
            <a:r>
              <a:rPr lang="en-US" sz="2800" dirty="0" smtClean="0"/>
              <a:t>show </a:t>
            </a:r>
            <a:r>
              <a:rPr lang="en-US" sz="2800" dirty="0"/>
              <a:t>that Carle Foundation Hospital’s performance related to the Joint Commission core measures meets or exceeds the national average for treating acute myocardial infarction patients. </a:t>
            </a:r>
          </a:p>
          <a:p>
            <a:pPr>
              <a:lnSpc>
                <a:spcPct val="90000"/>
              </a:lnSpc>
            </a:pP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04800"/>
            <a:ext cx="7543800" cy="884238"/>
          </a:xfrm>
        </p:spPr>
        <p:txBody>
          <a:bodyPr/>
          <a:lstStyle/>
          <a:p>
            <a:r>
              <a:rPr lang="en-US" sz="4000"/>
              <a:t>References</a:t>
            </a:r>
          </a:p>
        </p:txBody>
      </p:sp>
      <p:sp>
        <p:nvSpPr>
          <p:cNvPr id="6147" name="Rectangle 3"/>
          <p:cNvSpPr>
            <a:spLocks noGrp="1" noChangeArrowheads="1"/>
          </p:cNvSpPr>
          <p:nvPr>
            <p:ph type="body" idx="1"/>
          </p:nvPr>
        </p:nvSpPr>
        <p:spPr>
          <a:xfrm>
            <a:off x="457200" y="1447800"/>
            <a:ext cx="8229600" cy="5029200"/>
          </a:xfrm>
        </p:spPr>
        <p:txBody>
          <a:bodyPr/>
          <a:lstStyle/>
          <a:p>
            <a:pPr>
              <a:buFont typeface="Wingdings" pitchFamily="2" charset="2"/>
              <a:buNone/>
            </a:pPr>
            <a:r>
              <a:rPr lang="en-US" sz="2100" dirty="0"/>
              <a:t>Carle Foundation Hospital. (2009). </a:t>
            </a:r>
            <a:r>
              <a:rPr lang="en-US" sz="2100" i="1" dirty="0"/>
              <a:t>Care of the patient in the chest pain emergency center. </a:t>
            </a:r>
            <a:r>
              <a:rPr lang="en-US" sz="2100" dirty="0"/>
              <a:t>Nursing Emergency Department – Nursing standard 400.07.</a:t>
            </a:r>
          </a:p>
          <a:p>
            <a:pPr>
              <a:buFont typeface="Wingdings" pitchFamily="2" charset="2"/>
              <a:buNone/>
            </a:pPr>
            <a:r>
              <a:rPr lang="en-US" sz="2100" dirty="0"/>
              <a:t>The Carle Foundation. (2010). </a:t>
            </a:r>
            <a:r>
              <a:rPr lang="en-US" sz="2100" b="1" u="sng" dirty="0" smtClean="0">
                <a:solidFill>
                  <a:srgbClr val="FF0000"/>
                </a:solidFill>
              </a:rPr>
              <a:t>Title of section of information? </a:t>
            </a:r>
            <a:r>
              <a:rPr lang="en-US" sz="2100" dirty="0" smtClean="0"/>
              <a:t>Retrieved </a:t>
            </a:r>
            <a:r>
              <a:rPr lang="en-US" sz="2100" dirty="0"/>
              <a:t>from www.carle.com</a:t>
            </a:r>
          </a:p>
          <a:p>
            <a:pPr>
              <a:buFont typeface="Wingdings" pitchFamily="2" charset="2"/>
              <a:buNone/>
            </a:pPr>
            <a:r>
              <a:rPr lang="en-US" sz="2100" dirty="0"/>
              <a:t>The Joint Commission. (2002). </a:t>
            </a:r>
            <a:r>
              <a:rPr lang="en-US" sz="2100" i="1" dirty="0"/>
              <a:t>A comprehensive review of development and testing for national implementation of hospital core measures </a:t>
            </a:r>
            <a:r>
              <a:rPr lang="en-US" sz="2100" dirty="0"/>
              <a:t>[PDF document]. Retrieved from www.jointcommission.org/assets/1/18/A_Comprehensive_Review_of_Development_for_Core_Measures.pdf</a:t>
            </a:r>
          </a:p>
          <a:p>
            <a:pPr>
              <a:buFont typeface="Wingdings" pitchFamily="2" charset="2"/>
              <a:buNone/>
            </a:pPr>
            <a:r>
              <a:rPr lang="en-US" sz="2100" dirty="0"/>
              <a:t>Premier. (2009). </a:t>
            </a:r>
            <a:r>
              <a:rPr lang="en-US" sz="2100" i="1" dirty="0"/>
              <a:t>Core measures for acute myocardial infarction. </a:t>
            </a:r>
            <a:r>
              <a:rPr lang="en-US" sz="2100" dirty="0"/>
              <a:t>Carle Foundation Hospital</a:t>
            </a:r>
            <a:r>
              <a:rPr lang="en-US" sz="2100" dirty="0" smtClean="0"/>
              <a:t>. </a:t>
            </a:r>
            <a:r>
              <a:rPr lang="en-US" sz="2100" b="1" u="sng" dirty="0" smtClean="0">
                <a:solidFill>
                  <a:srgbClr val="FF0000"/>
                </a:solidFill>
              </a:rPr>
              <a:t>Retrieved from??</a:t>
            </a:r>
            <a:endParaRPr lang="en-US" sz="2100" b="1" u="sng" dirty="0">
              <a:solidFill>
                <a:srgbClr val="FF0000"/>
              </a:solidFill>
            </a:endParaRPr>
          </a:p>
          <a:p>
            <a:pPr>
              <a:buFont typeface="Wingdings" pitchFamily="2" charset="2"/>
              <a:buNone/>
            </a:pPr>
            <a:r>
              <a:rPr lang="en-US" sz="2100" dirty="0"/>
              <a:t>U.S. Department of Health and Human Services. (2010). Hospital compare. Retrieved from http://www.hospitalcompare.hhs.gov/ hospital-</a:t>
            </a:r>
            <a:r>
              <a:rPr lang="en-US" sz="2100" dirty="0" err="1"/>
              <a:t>profile.aspx?pid</a:t>
            </a:r>
            <a:r>
              <a:rPr lang="en-US" sz="2100" dirty="0"/>
              <a:t>=140091&amp;lat=40.10894&amp;lng=-88.28127&amp;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4294967295"/>
          </p:nvPr>
        </p:nvSpPr>
        <p:spPr>
          <a:xfrm>
            <a:off x="457200" y="1676400"/>
            <a:ext cx="8229600" cy="4906963"/>
          </a:xfrm>
        </p:spPr>
        <p:txBody>
          <a:bodyPr/>
          <a:lstStyle/>
          <a:p>
            <a:r>
              <a:rPr lang="en-US"/>
              <a:t>The purpose of this research is to compare how Carle Foundation Hospital’s  protocols and performances regarding AMI patients compares to the Joint Commission's Core Measure set. </a:t>
            </a:r>
          </a:p>
          <a:p>
            <a:r>
              <a:rPr lang="en-US"/>
              <a:t>An overview of Carle Hospital will be given, followed by an overview of the core measure set and the research articles that were used to develop it.</a:t>
            </a:r>
          </a:p>
        </p:txBody>
      </p:sp>
      <p:sp>
        <p:nvSpPr>
          <p:cNvPr id="49155" name="Title 1"/>
          <p:cNvSpPr>
            <a:spLocks/>
          </p:cNvSpPr>
          <p:nvPr/>
        </p:nvSpPr>
        <p:spPr bwMode="auto">
          <a:xfrm>
            <a:off x="533400" y="228600"/>
            <a:ext cx="7086600" cy="1295400"/>
          </a:xfrm>
          <a:prstGeom prst="rect">
            <a:avLst/>
          </a:prstGeom>
          <a:noFill/>
          <a:ln w="9525">
            <a:noFill/>
            <a:miter lim="800000"/>
            <a:headEnd/>
            <a:tailEnd/>
          </a:ln>
          <a:effectLst/>
        </p:spPr>
        <p:txBody>
          <a:bodyPr anchor="ctr"/>
          <a:lstStyle/>
          <a:p>
            <a:r>
              <a:rPr lang="en-US" sz="4000" b="1">
                <a:solidFill>
                  <a:schemeClr val="tx2"/>
                </a:solidFill>
              </a:rPr>
              <a:t>Introduction Cont.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533400" y="228600"/>
            <a:ext cx="7239000" cy="1295400"/>
          </a:xfrm>
        </p:spPr>
        <p:txBody>
          <a:bodyPr anchor="ctr"/>
          <a:lstStyle/>
          <a:p>
            <a:r>
              <a:rPr lang="en-US" sz="4400"/>
              <a:t>Carle Foundation Hospital</a:t>
            </a:r>
          </a:p>
        </p:txBody>
      </p:sp>
      <p:sp>
        <p:nvSpPr>
          <p:cNvPr id="3" name="Content Placeholder 2"/>
          <p:cNvSpPr>
            <a:spLocks noGrp="1"/>
          </p:cNvSpPr>
          <p:nvPr>
            <p:ph idx="4294967295"/>
          </p:nvPr>
        </p:nvSpPr>
        <p:spPr/>
        <p:txBody>
          <a:bodyPr>
            <a:normAutofit/>
          </a:bodyPr>
          <a:lstStyle/>
          <a:p>
            <a:pPr>
              <a:lnSpc>
                <a:spcPct val="80000"/>
              </a:lnSpc>
            </a:pPr>
            <a:r>
              <a:rPr lang="en-US"/>
              <a:t>Located in Urbana, Illinois  </a:t>
            </a:r>
          </a:p>
          <a:p>
            <a:pPr>
              <a:lnSpc>
                <a:spcPct val="80000"/>
              </a:lnSpc>
            </a:pPr>
            <a:r>
              <a:rPr lang="en-US"/>
              <a:t>Level I trauma center</a:t>
            </a:r>
          </a:p>
          <a:p>
            <a:pPr>
              <a:lnSpc>
                <a:spcPct val="80000"/>
              </a:lnSpc>
            </a:pPr>
            <a:r>
              <a:rPr lang="en-US"/>
              <a:t>325 bed facility</a:t>
            </a:r>
          </a:p>
          <a:p>
            <a:pPr>
              <a:lnSpc>
                <a:spcPct val="80000"/>
              </a:lnSpc>
            </a:pPr>
            <a:r>
              <a:rPr lang="en-US"/>
              <a:t>Offers over 25 key services including a surgical intensive care unit, cardiovascular intensive care unit, neonatal intensive care unit, and  Level III perinatal services</a:t>
            </a:r>
          </a:p>
          <a:p>
            <a:pPr>
              <a:lnSpc>
                <a:spcPct val="80000"/>
              </a:lnSpc>
            </a:pPr>
            <a:r>
              <a:rPr lang="en-US"/>
              <a:t>Partnered with Carle physician group</a:t>
            </a:r>
            <a:r>
              <a:rPr lang="en-US" sz="2800"/>
              <a:t>  </a:t>
            </a:r>
          </a:p>
          <a:p>
            <a:pPr lvl="1">
              <a:lnSpc>
                <a:spcPct val="80000"/>
              </a:lnSpc>
            </a:pPr>
            <a:r>
              <a:rPr lang="en-US"/>
              <a:t>Eight branches located throughout East Central Illinois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533400" y="304800"/>
            <a:ext cx="7391400" cy="1143000"/>
          </a:xfrm>
        </p:spPr>
        <p:txBody>
          <a:bodyPr anchor="ctr"/>
          <a:lstStyle/>
          <a:p>
            <a:r>
              <a:rPr lang="en-US" sz="4400"/>
              <a:t>Carle Foundation Hospital</a:t>
            </a:r>
          </a:p>
        </p:txBody>
      </p:sp>
      <p:sp>
        <p:nvSpPr>
          <p:cNvPr id="3" name="Content Placeholder 2"/>
          <p:cNvSpPr>
            <a:spLocks noGrp="1"/>
          </p:cNvSpPr>
          <p:nvPr>
            <p:ph idx="4294967295"/>
          </p:nvPr>
        </p:nvSpPr>
        <p:spPr>
          <a:xfrm>
            <a:off x="457200" y="1524000"/>
            <a:ext cx="8229600" cy="5105400"/>
          </a:xfrm>
        </p:spPr>
        <p:txBody>
          <a:bodyPr>
            <a:normAutofit/>
          </a:bodyPr>
          <a:lstStyle/>
          <a:p>
            <a:pPr>
              <a:lnSpc>
                <a:spcPct val="80000"/>
              </a:lnSpc>
            </a:pPr>
            <a:r>
              <a:rPr lang="en-US" sz="2600"/>
              <a:t>Carle Heart and Vascular Institute</a:t>
            </a:r>
          </a:p>
          <a:p>
            <a:pPr lvl="1">
              <a:lnSpc>
                <a:spcPct val="80000"/>
              </a:lnSpc>
            </a:pPr>
            <a:r>
              <a:rPr lang="en-US" sz="2300"/>
              <a:t>Nationally recognized cardiovascular program</a:t>
            </a:r>
          </a:p>
          <a:p>
            <a:pPr lvl="1">
              <a:lnSpc>
                <a:spcPct val="80000"/>
              </a:lnSpc>
            </a:pPr>
            <a:r>
              <a:rPr lang="en-US" sz="2300"/>
              <a:t>Advanced cardiac services consist of:</a:t>
            </a:r>
          </a:p>
          <a:p>
            <a:pPr lvl="2">
              <a:lnSpc>
                <a:spcPct val="80000"/>
              </a:lnSpc>
            </a:pPr>
            <a:r>
              <a:rPr lang="en-US"/>
              <a:t>Cardiac Device Clinic, Cardiac Rehabilitation, Cardiovascular and Thoracic Surgery, Diagnostics, Electrophysiology, General Cardiology, Interventional Cardiology, Peripheral Vascular Center, and Chest Pain Emergency Center.</a:t>
            </a:r>
          </a:p>
          <a:p>
            <a:pPr lvl="1">
              <a:lnSpc>
                <a:spcPct val="80000"/>
              </a:lnSpc>
            </a:pPr>
            <a:r>
              <a:rPr lang="en-US" sz="2300"/>
              <a:t>Procedures performed:</a:t>
            </a:r>
          </a:p>
          <a:p>
            <a:pPr lvl="2">
              <a:lnSpc>
                <a:spcPct val="80000"/>
              </a:lnSpc>
            </a:pPr>
            <a:r>
              <a:rPr lang="en-US" sz="2200"/>
              <a:t>Open heart surgeries, catheterizations, and angioplasty procedures</a:t>
            </a:r>
          </a:p>
          <a:p>
            <a:pPr>
              <a:lnSpc>
                <a:spcPct val="80000"/>
              </a:lnSpc>
            </a:pPr>
            <a:r>
              <a:rPr lang="en-US" sz="2600"/>
              <a:t>Awards:</a:t>
            </a:r>
          </a:p>
          <a:p>
            <a:pPr lvl="1">
              <a:lnSpc>
                <a:spcPct val="80000"/>
              </a:lnSpc>
            </a:pPr>
            <a:r>
              <a:rPr lang="en-US" sz="2300"/>
              <a:t>Top 10% in nation for cardiology services </a:t>
            </a:r>
          </a:p>
          <a:p>
            <a:pPr lvl="1">
              <a:lnSpc>
                <a:spcPct val="80000"/>
              </a:lnSpc>
            </a:pPr>
            <a:r>
              <a:rPr lang="en-US" sz="2300"/>
              <a:t>Joint Commission accreditation</a:t>
            </a:r>
          </a:p>
          <a:p>
            <a:pPr lvl="1">
              <a:lnSpc>
                <a:spcPct val="80000"/>
              </a:lnSpc>
            </a:pPr>
            <a:r>
              <a:rPr lang="en-US" sz="2300"/>
              <a:t>Magnet</a:t>
            </a:r>
            <a:endParaRPr lang="en-US" sz="21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ormAutofit fontScale="90000"/>
          </a:bodyPr>
          <a:lstStyle/>
          <a:p>
            <a:r>
              <a:rPr lang="en-US" sz="4000"/>
              <a:t>Joint Commission’s Core Measures for Acute Myocardial Infarction</a:t>
            </a:r>
          </a:p>
        </p:txBody>
      </p:sp>
      <p:sp>
        <p:nvSpPr>
          <p:cNvPr id="13315" name="Content Placeholder 2"/>
          <p:cNvSpPr>
            <a:spLocks noGrp="1"/>
          </p:cNvSpPr>
          <p:nvPr>
            <p:ph idx="4294967295"/>
          </p:nvPr>
        </p:nvSpPr>
        <p:spPr>
          <a:xfrm>
            <a:off x="609600" y="2514600"/>
            <a:ext cx="8229600" cy="3505200"/>
          </a:xfrm>
        </p:spPr>
        <p:txBody>
          <a:bodyPr/>
          <a:lstStyle/>
          <a:p>
            <a:r>
              <a:rPr lang="en-US"/>
              <a:t>AMI-1: Aspirin at Arrival</a:t>
            </a:r>
          </a:p>
          <a:p>
            <a:r>
              <a:rPr lang="en-US"/>
              <a:t>AMI-2: Aspirin Prescribed at Discharge</a:t>
            </a:r>
          </a:p>
          <a:p>
            <a:r>
              <a:rPr lang="en-US"/>
              <a:t>AMI-3: ACEI or ARB for LVSD</a:t>
            </a:r>
          </a:p>
          <a:p>
            <a:r>
              <a:rPr lang="en-US"/>
              <a:t>AMI-4: Adult Smoking Cessation Advice/Counseling</a:t>
            </a:r>
          </a:p>
          <a:p>
            <a:r>
              <a:rPr lang="en-US"/>
              <a:t>AMI-5: Beta-Blocker Prescribed at Discharge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ormAutofit fontScale="90000"/>
          </a:bodyPr>
          <a:lstStyle/>
          <a:p>
            <a:r>
              <a:rPr lang="en-US" sz="4000"/>
              <a:t>Joint Commission’s Core Measures for Acute Myocardial Infarction</a:t>
            </a:r>
          </a:p>
        </p:txBody>
      </p:sp>
      <p:sp>
        <p:nvSpPr>
          <p:cNvPr id="15363" name="Content Placeholder 2"/>
          <p:cNvSpPr>
            <a:spLocks noGrp="1"/>
          </p:cNvSpPr>
          <p:nvPr>
            <p:ph idx="4294967295"/>
          </p:nvPr>
        </p:nvSpPr>
        <p:spPr>
          <a:xfrm>
            <a:off x="609600" y="2667000"/>
            <a:ext cx="8229600" cy="3429000"/>
          </a:xfrm>
        </p:spPr>
        <p:txBody>
          <a:bodyPr/>
          <a:lstStyle/>
          <a:p>
            <a:r>
              <a:rPr lang="en-US"/>
              <a:t>AMI-6: Beta Blocker at Arrival</a:t>
            </a:r>
          </a:p>
          <a:p>
            <a:r>
              <a:rPr lang="en-US"/>
              <a:t>AMI-7: Time to Thrombolysis</a:t>
            </a:r>
          </a:p>
          <a:p>
            <a:r>
              <a:rPr lang="en-US"/>
              <a:t>AMI-8: Time to PCTA</a:t>
            </a:r>
          </a:p>
          <a:p>
            <a:r>
              <a:rPr lang="en-US"/>
              <a:t>AMI-9: Inpatient Mortality</a:t>
            </a:r>
          </a:p>
          <a:p>
            <a:r>
              <a:rPr lang="en-US"/>
              <a:t>AMI-10: Statin Prescribed at Discharge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ormAutofit fontScale="90000"/>
          </a:bodyPr>
          <a:lstStyle/>
          <a:p>
            <a:r>
              <a:rPr lang="en-US" sz="4000"/>
              <a:t>Research Articles Cited by the Joint Commission</a:t>
            </a:r>
          </a:p>
        </p:txBody>
      </p:sp>
      <p:sp>
        <p:nvSpPr>
          <p:cNvPr id="3" name="Content Placeholder 2"/>
          <p:cNvSpPr>
            <a:spLocks noGrp="1"/>
          </p:cNvSpPr>
          <p:nvPr>
            <p:ph idx="4294967295"/>
          </p:nvPr>
        </p:nvSpPr>
        <p:spPr/>
        <p:txBody>
          <a:bodyPr>
            <a:normAutofit lnSpcReduction="10000"/>
          </a:bodyPr>
          <a:lstStyle/>
          <a:p>
            <a:pPr>
              <a:buClr>
                <a:schemeClr val="tx1"/>
              </a:buClr>
              <a:buFontTx/>
              <a:buChar char="•"/>
            </a:pPr>
            <a:r>
              <a:rPr lang="en-US" sz="2000" i="1"/>
              <a:t>Quality of Medical Care Delivered to Medicare Beneficiaries: A Profile at State and National Levels</a:t>
            </a:r>
            <a:r>
              <a:rPr lang="en-US" sz="2000"/>
              <a:t> (Jenks, S.F., Cuerdon, T., Burwen, D.R., Fleming, B., Houck, P.M., Kussmaul, A.E., Nilasena, D.S., Ordin, D.L., &amp; Arday, D.R., 2000)</a:t>
            </a:r>
          </a:p>
          <a:p>
            <a:pPr>
              <a:buClr>
                <a:schemeClr val="tx1"/>
              </a:buClr>
              <a:buFontTx/>
              <a:buChar char="•"/>
            </a:pPr>
            <a:r>
              <a:rPr lang="en-US" sz="2000" i="1"/>
              <a:t>Trends in Acute Myocardial Infarction Management: Use of the National Registry of  Myocardial Infarction in Quality Improvement</a:t>
            </a:r>
            <a:r>
              <a:rPr lang="en-US" sz="2000"/>
              <a:t> (French, W.J., 2000) </a:t>
            </a:r>
          </a:p>
          <a:p>
            <a:pPr>
              <a:buClr>
                <a:schemeClr val="tx1"/>
              </a:buClr>
              <a:buFontTx/>
              <a:buChar char="•"/>
            </a:pPr>
            <a:r>
              <a:rPr lang="en-US" sz="2000" i="1"/>
              <a:t>ACC/AHA Guidelines for Management of Patients with Acute Myocardial Infarction: Executive Summary</a:t>
            </a:r>
            <a:r>
              <a:rPr lang="en-US" sz="2000"/>
              <a:t> (Ryan, T.J. et al, 1999)  </a:t>
            </a:r>
          </a:p>
          <a:p>
            <a:pPr>
              <a:buClr>
                <a:schemeClr val="tx1"/>
              </a:buClr>
              <a:buFontTx/>
              <a:buChar char="•"/>
            </a:pPr>
            <a:r>
              <a:rPr lang="en-US" sz="2000" i="1"/>
              <a:t>Prevention and Cessation of Cigarette Smoking: Control of Tobacco Use </a:t>
            </a:r>
            <a:r>
              <a:rPr lang="en-US" sz="2000"/>
              <a:t>(National Cancer Institute, 2001) </a:t>
            </a:r>
            <a:endParaRPr lang="en-US" sz="2000" i="1"/>
          </a:p>
          <a:p>
            <a:pPr>
              <a:buClr>
                <a:schemeClr val="tx1"/>
              </a:buClr>
              <a:buFontTx/>
              <a:buChar char="•"/>
            </a:pPr>
            <a:r>
              <a:rPr lang="en-US" sz="2000" i="1"/>
              <a:t>Guidelines for the Evaluation and Management of Chronic Heart Failure in the Adult</a:t>
            </a:r>
            <a:r>
              <a:rPr lang="en-US" sz="2000"/>
              <a:t> (American College of Cardiology/American Heart Association, 2001)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ormAutofit fontScale="90000"/>
          </a:bodyPr>
          <a:lstStyle/>
          <a:p>
            <a:r>
              <a:rPr lang="en-US" sz="4000"/>
              <a:t>Research Articles Cited by the Joint Commission</a:t>
            </a:r>
          </a:p>
        </p:txBody>
      </p:sp>
      <p:sp>
        <p:nvSpPr>
          <p:cNvPr id="3" name="Content Placeholder 2"/>
          <p:cNvSpPr>
            <a:spLocks noGrp="1"/>
          </p:cNvSpPr>
          <p:nvPr>
            <p:ph idx="4294967295"/>
          </p:nvPr>
        </p:nvSpPr>
        <p:spPr/>
        <p:txBody>
          <a:bodyPr>
            <a:normAutofit lnSpcReduction="10000"/>
          </a:bodyPr>
          <a:lstStyle/>
          <a:p>
            <a:r>
              <a:rPr lang="en-US" sz="2000" i="1" dirty="0"/>
              <a:t>Guidelines from the Infectious Diseases Society of America: Practice Guidelines for the Management of Community  Acquired Pneumonia in Adults</a:t>
            </a:r>
            <a:r>
              <a:rPr lang="en-US" sz="2000" dirty="0"/>
              <a:t> (Bartlett, J.G., Dowell, S.F., </a:t>
            </a:r>
            <a:r>
              <a:rPr lang="en-US" sz="2000" dirty="0" err="1"/>
              <a:t>Mandell</a:t>
            </a:r>
            <a:r>
              <a:rPr lang="en-US" sz="2000" dirty="0"/>
              <a:t>, L.A., File, T.M. Jr., Musher, D.M., Fine, M.J., 2000)</a:t>
            </a:r>
            <a:endParaRPr lang="en-US" sz="2000" i="1" dirty="0"/>
          </a:p>
          <a:p>
            <a:pPr>
              <a:buClr>
                <a:schemeClr val="tx1"/>
              </a:buClr>
              <a:buFontTx/>
              <a:buChar char="•"/>
            </a:pPr>
            <a:r>
              <a:rPr lang="en-US" sz="2000" i="1" dirty="0"/>
              <a:t>Clinical Interventions to Prevent HFSA Guidelines for Management of Patients With Heart Failure Caused by Left Ventricular Systolic Dysfunction: Pharmacological Approaches</a:t>
            </a:r>
            <a:r>
              <a:rPr lang="en-US" sz="2000" dirty="0"/>
              <a:t> (Heart Failure Society of America, 2001)</a:t>
            </a:r>
          </a:p>
          <a:p>
            <a:pPr>
              <a:buClr>
                <a:schemeClr val="tx1"/>
              </a:buClr>
              <a:buFontTx/>
              <a:buChar char="•"/>
            </a:pPr>
            <a:r>
              <a:rPr lang="en-US" sz="2000" i="1" dirty="0"/>
              <a:t>Guidelines </a:t>
            </a:r>
            <a:r>
              <a:rPr lang="en-US" sz="2000" b="1" i="1" u="sng" dirty="0">
                <a:solidFill>
                  <a:srgbClr val="FF0000"/>
                </a:solidFill>
              </a:rPr>
              <a:t>front</a:t>
            </a:r>
            <a:r>
              <a:rPr lang="en-US" sz="2000" i="1" dirty="0"/>
              <a:t> Tobacco Use by Children and Adolescents. A Supplement to How to Help Your Patients Stop Smoking: A National Cancer Institute Manual for Physicians </a:t>
            </a:r>
            <a:r>
              <a:rPr lang="en-US" sz="2000" dirty="0"/>
              <a:t>(Fiore, M.C., Bailey, W.C., Cohen, S.J., et al., 2000)</a:t>
            </a:r>
          </a:p>
          <a:p>
            <a:pPr>
              <a:buClr>
                <a:schemeClr val="tx1"/>
              </a:buClr>
              <a:buFontTx/>
              <a:buChar char="•"/>
            </a:pPr>
            <a:r>
              <a:rPr lang="en-US" sz="2000" i="1" dirty="0"/>
              <a:t>CDC's Public Health Surveillance for Women, Infants, and Children</a:t>
            </a:r>
            <a:r>
              <a:rPr lang="en-US" sz="2000" dirty="0"/>
              <a:t> (CDC, 1994)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240</TotalTime>
  <Words>3340</Words>
  <Application>Microsoft Office PowerPoint</Application>
  <PresentationFormat>On-screen Show (4:3)</PresentationFormat>
  <Paragraphs>180</Paragraphs>
  <Slides>21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Times New Roman</vt:lpstr>
      <vt:lpstr>Wingdings</vt:lpstr>
      <vt:lpstr>Calibri</vt:lpstr>
      <vt:lpstr>Network</vt:lpstr>
      <vt:lpstr>AMI Joint Commission Standards at  Carle Foundation Hospital</vt:lpstr>
      <vt:lpstr>Introduction</vt:lpstr>
      <vt:lpstr>Slide 3</vt:lpstr>
      <vt:lpstr>Carle Foundation Hospital</vt:lpstr>
      <vt:lpstr>Carle Foundation Hospital</vt:lpstr>
      <vt:lpstr>Joint Commission’s Core Measures for Acute Myocardial Infarction</vt:lpstr>
      <vt:lpstr>Joint Commission’s Core Measures for Acute Myocardial Infarction</vt:lpstr>
      <vt:lpstr>Research Articles Cited by the Joint Commission</vt:lpstr>
      <vt:lpstr>Research Articles Cited by the Joint Commission</vt:lpstr>
      <vt:lpstr>Carle’s Core Measure Performance</vt:lpstr>
      <vt:lpstr>Slide 11</vt:lpstr>
      <vt:lpstr>Slide 12</vt:lpstr>
      <vt:lpstr>Slide 13</vt:lpstr>
      <vt:lpstr>Carle’s Protocols and Procedures for AMI Patients</vt:lpstr>
      <vt:lpstr>Emergency Department</vt:lpstr>
      <vt:lpstr>Observation (Clinical Decisions Unit)</vt:lpstr>
      <vt:lpstr>Cardiovascular Unit</vt:lpstr>
      <vt:lpstr>Carle’s Protocols vs. Joint Commission’s Standards</vt:lpstr>
      <vt:lpstr>Carle’s AMI Core Measure Rates</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 Joint Commission Standards at  Carle Foundation Hospital</dc:title>
  <dc:creator>Lindsey</dc:creator>
  <cp:lastModifiedBy> </cp:lastModifiedBy>
  <cp:revision>70</cp:revision>
  <dcterms:created xsi:type="dcterms:W3CDTF">2010-12-03T19:53:49Z</dcterms:created>
  <dcterms:modified xsi:type="dcterms:W3CDTF">2010-12-07T19:27:50Z</dcterms:modified>
</cp:coreProperties>
</file>