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56" r:id="rId2"/>
    <p:sldId id="272" r:id="rId3"/>
    <p:sldId id="273" r:id="rId4"/>
    <p:sldId id="274" r:id="rId5"/>
    <p:sldId id="262" r:id="rId6"/>
    <p:sldId id="263" r:id="rId7"/>
    <p:sldId id="267" r:id="rId8"/>
    <p:sldId id="268" r:id="rId9"/>
    <p:sldId id="269" r:id="rId10"/>
    <p:sldId id="270" r:id="rId11"/>
    <p:sldId id="257" r:id="rId12"/>
    <p:sldId id="258" r:id="rId13"/>
    <p:sldId id="259" r:id="rId14"/>
    <p:sldId id="260" r:id="rId15"/>
    <p:sldId id="264" r:id="rId16"/>
    <p:sldId id="265" r:id="rId17"/>
    <p:sldId id="266" r:id="rId18"/>
    <p:sldId id="275" r:id="rId19"/>
    <p:sldId id="261" r:id="rId20"/>
    <p:sldId id="271"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39" autoAdjust="0"/>
  </p:normalViewPr>
  <p:slideViewPr>
    <p:cSldViewPr>
      <p:cViewPr>
        <p:scale>
          <a:sx n="65" d="100"/>
          <a:sy n="65" d="100"/>
        </p:scale>
        <p:origin x="-6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FA725A0-B054-40E2-9FC4-F3D72E6EFECC}" type="datetimeFigureOut">
              <a:rPr lang="en-US"/>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FB5B0D6-92D9-4866-94C1-C22FDB0AAA2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spect="1" noTextEdit="1"/>
          </p:cNvSpPr>
          <p:nvPr>
            <p:ph type="sldImg"/>
          </p:nvPr>
        </p:nvSpPr>
        <p:spPr bwMode="auto">
          <a:noFill/>
          <a:ln>
            <a:solidFill>
              <a:srgbClr val="000000"/>
            </a:solidFill>
            <a:miter lim="800000"/>
            <a:headEnd/>
            <a:tailEnd/>
          </a:ln>
        </p:spPr>
      </p:sp>
      <p:sp>
        <p:nvSpPr>
          <p:cNvPr id="24579" name="Rectangle 1027"/>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Times New Roman" charset="0"/>
              </a:rPr>
              <a:t>The purpose of the presentation is to provide information about Carle </a:t>
            </a:r>
            <a:r>
              <a:rPr lang="en-US" b="1" u="sng" dirty="0" smtClean="0">
                <a:cs typeface="Times New Roman" charset="0"/>
              </a:rPr>
              <a:t>h</a:t>
            </a:r>
            <a:r>
              <a:rPr lang="en-US" dirty="0" smtClean="0">
                <a:cs typeface="Times New Roman" charset="0"/>
              </a:rPr>
              <a:t>ospital’s evidence based practice regarding heart failure (HF) core measures.  In this presentation, these students will provide background information about Carle </a:t>
            </a:r>
            <a:r>
              <a:rPr lang="en-US" b="1" u="sng" dirty="0" smtClean="0">
                <a:cs typeface="Times New Roman" charset="0"/>
              </a:rPr>
              <a:t>h</a:t>
            </a:r>
            <a:r>
              <a:rPr lang="en-US" dirty="0" smtClean="0">
                <a:cs typeface="Times New Roman" charset="0"/>
              </a:rPr>
              <a:t>ospital.  Next, these students will give information about the Joint Commission’s standards for heart failure.  In addition, a list of research articles that contributed to the development of the heart failure core measure will be provided.  Then, these students will summarize Carle </a:t>
            </a:r>
            <a:r>
              <a:rPr lang="en-US" b="1" u="sng" dirty="0" smtClean="0">
                <a:cs typeface="Times New Roman" charset="0"/>
              </a:rPr>
              <a:t>h</a:t>
            </a:r>
            <a:r>
              <a:rPr lang="en-US" dirty="0" smtClean="0">
                <a:cs typeface="Times New Roman" charset="0"/>
              </a:rPr>
              <a:t>ospital’s performance related to heart failure, and provide an overview of Carle </a:t>
            </a:r>
            <a:r>
              <a:rPr lang="en-US" b="1" u="sng" dirty="0" smtClean="0">
                <a:cs typeface="Times New Roman" charset="0"/>
              </a:rPr>
              <a:t>h</a:t>
            </a:r>
            <a:r>
              <a:rPr lang="en-US" dirty="0" smtClean="0">
                <a:cs typeface="Times New Roman" charset="0"/>
              </a:rPr>
              <a:t>ospital’s protocols for heart failure.  Finally, these students will compare Carle </a:t>
            </a:r>
            <a:r>
              <a:rPr lang="en-US" b="1" u="sng" dirty="0" smtClean="0">
                <a:cs typeface="Times New Roman" charset="0"/>
              </a:rPr>
              <a:t>h</a:t>
            </a:r>
            <a:r>
              <a:rPr lang="en-US" dirty="0" smtClean="0">
                <a:cs typeface="Times New Roman" charset="0"/>
              </a:rPr>
              <a:t>ospital’s protocols with the protocols of the Joint Commission.</a:t>
            </a:r>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Before patients leave the hospital, the staff is responsible for providing specific discharge instructions. These include information regarding activity </a:t>
            </a:r>
            <a:r>
              <a:rPr lang="en-US" b="1" u="sng" dirty="0" smtClean="0"/>
              <a:t>level instructions </a:t>
            </a:r>
            <a:r>
              <a:rPr lang="en-US" dirty="0" smtClean="0"/>
              <a:t>including what patients can and cannot do; diet instructions including what patients should, and shouldn’t eat or drink; medications; follow-up appointment; monitoring daily weight; and what to do if symptoms get worse. This information is meant to help patients manage their symptoms after discharge. Carle gives written instructions to the patient or caregiver at discharge or during the hospital stay. (Carle Foundation Hospital, 2010</a:t>
            </a:r>
            <a:r>
              <a:rPr lang="en-US" b="1" u="sng" dirty="0" smtClean="0"/>
              <a:t>). </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B6CF438D-18A0-40B2-BA94-7C67B1410D67}"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Carle uses the test called </a:t>
            </a:r>
            <a:r>
              <a:rPr lang="en-US" b="1" u="sng" dirty="0" smtClean="0"/>
              <a:t>evaluation of the left ventricular systolic (LVS) function </a:t>
            </a:r>
            <a:r>
              <a:rPr lang="en-US" dirty="0" smtClean="0"/>
              <a:t>to determine how well the heart is pumping. The LVS function test determines whether the left side of the heart is pumping properly. Carle indicates that this test is important because it determines what area of the heart is affected. Other ways Carle determines how well the heart is pumping include the patients’ medical history, a physical examination, </a:t>
            </a:r>
            <a:r>
              <a:rPr lang="en-US" dirty="0" err="1" smtClean="0"/>
              <a:t>auscultating</a:t>
            </a:r>
            <a:r>
              <a:rPr lang="en-US" dirty="0" smtClean="0"/>
              <a:t> heart sounds, and diagnostic tests including an electrocardiogram, chest x-ray, blood work, and echocardiogram. (Carle Foundation Hospital, 2010</a:t>
            </a:r>
            <a:r>
              <a:rPr lang="en-US" b="1" u="sng" dirty="0" smtClean="0"/>
              <a:t>). </a:t>
            </a:r>
          </a:p>
        </p:txBody>
      </p:sp>
      <p:sp>
        <p:nvSpPr>
          <p:cNvPr id="34820" name="Slide Number Placeholder 3"/>
          <p:cNvSpPr>
            <a:spLocks noGrp="1"/>
          </p:cNvSpPr>
          <p:nvPr>
            <p:ph type="sldNum" sz="quarter" idx="5"/>
          </p:nvPr>
        </p:nvSpPr>
        <p:spPr bwMode="auto">
          <a:noFill/>
          <a:ln>
            <a:miter lim="800000"/>
            <a:headEnd/>
            <a:tailEnd/>
          </a:ln>
        </p:spPr>
        <p:txBody>
          <a:bodyPr/>
          <a:lstStyle/>
          <a:p>
            <a:fld id="{5A6E5C65-C049-4DCE-AA32-7309108B5CA9}"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To treat patients with heart failure, Carle uses ACE inhibitors and ARBs. Carle indicates that ACE inhibitors and ARBs are beneficial in treating patients with HF and a decreased function of the left side of the heart. In addition, Carle indicates that using these medications after a heart attack reduces the risk of death from future heart attacks. Carle indicates that using ACE inhibitors and ARBs helps the heart lower blood pressure and reduces the work the heart has to perform. Because the mechanism of action is different between ACE inhibitors and ARBs, the doctor determines which medication patients will be prescribed. For patients who have had a heart attack and/or heart failure, Carle prescribes ACE inhibitors . Patients who have a decreased heart function, Carle prescribes ARBs. (Carle Foundation Hospital, 2010</a:t>
            </a:r>
            <a:r>
              <a:rPr lang="en-US" b="1" u="sng" dirty="0" smtClean="0"/>
              <a:t>). </a:t>
            </a:r>
          </a:p>
        </p:txBody>
      </p:sp>
      <p:sp>
        <p:nvSpPr>
          <p:cNvPr id="35844" name="Slide Number Placeholder 3"/>
          <p:cNvSpPr>
            <a:spLocks noGrp="1"/>
          </p:cNvSpPr>
          <p:nvPr>
            <p:ph type="sldNum" sz="quarter" idx="5"/>
          </p:nvPr>
        </p:nvSpPr>
        <p:spPr bwMode="auto">
          <a:noFill/>
          <a:ln>
            <a:miter lim="800000"/>
            <a:headEnd/>
            <a:tailEnd/>
          </a:ln>
        </p:spPr>
        <p:txBody>
          <a:bodyPr/>
          <a:lstStyle/>
          <a:p>
            <a:fld id="{DA6E6BC4-0085-46D1-9C6B-F4A283AAEE04}"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Before discharge, patients are given information to help them quit smoking. Carle indicates that smoking cessation counseling is important because smoking increases the risk of developing heart failure by increasing clots in blood vessels and worsening heart disease. (Carle Foundation Hospital, 2010</a:t>
            </a:r>
            <a:r>
              <a:rPr lang="en-US" b="1" u="sng" dirty="0" smtClean="0"/>
              <a:t>). </a:t>
            </a:r>
          </a:p>
        </p:txBody>
      </p:sp>
      <p:sp>
        <p:nvSpPr>
          <p:cNvPr id="36868" name="Slide Number Placeholder 3"/>
          <p:cNvSpPr>
            <a:spLocks noGrp="1"/>
          </p:cNvSpPr>
          <p:nvPr>
            <p:ph type="sldNum" sz="quarter" idx="5"/>
          </p:nvPr>
        </p:nvSpPr>
        <p:spPr bwMode="auto">
          <a:noFill/>
          <a:ln>
            <a:miter lim="800000"/>
            <a:headEnd/>
            <a:tailEnd/>
          </a:ln>
        </p:spPr>
        <p:txBody>
          <a:bodyPr/>
          <a:lstStyle/>
          <a:p>
            <a:fld id="{28369870-A235-4468-9CF6-6AD787CAE9AD}"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Joint Commission (2010) addresses many issues in the discharge teaching that should be given to heart failure patients. These areas that are addressed include activity level, discharge medications, diet, follow-up appointments, monitoring of patient’s weight, and what to do if symptoms get worse. By giving the </a:t>
            </a:r>
            <a:r>
              <a:rPr lang="en-US" b="1" u="sng" dirty="0" smtClean="0"/>
              <a:t>patient’s</a:t>
            </a:r>
            <a:r>
              <a:rPr lang="en-US" dirty="0" smtClean="0"/>
              <a:t> the proper education regarding discharge instructions, patients can be more aware of the consequences of not following dietary and activity restrictions, and the importance of monitoring of a patient’s weight. (Joint Commission, 2010)</a:t>
            </a:r>
          </a:p>
          <a:p>
            <a:pPr eaLnBrk="1" hangingPunct="1">
              <a:spcBef>
                <a:spcPct val="0"/>
              </a:spcBef>
            </a:pPr>
            <a:endParaRPr lang="en-US" dirty="0" smtClean="0"/>
          </a:p>
          <a:p>
            <a:pPr eaLnBrk="1" hangingPunct="1">
              <a:spcBef>
                <a:spcPct val="0"/>
              </a:spcBef>
            </a:pPr>
            <a:r>
              <a:rPr lang="en-US" dirty="0" smtClean="0"/>
              <a:t>Carle Foundation Hospital (2010) also includes many of the same areas in the discharge teaching. The areas that Carle Foundation Hospital focuses on include daily weight, what the patient should and shouldn’t eat, what the patient is allowed to drink, what to do if symptoms worsen, and information on follow-up appointments. This information is presented to the patient either during their stay at the hospital or at the time of discharge. (Carle Foundation Hospital, 2010)</a:t>
            </a:r>
          </a:p>
          <a:p>
            <a:pPr eaLnBrk="1" hangingPunct="1">
              <a:spcBef>
                <a:spcPct val="0"/>
              </a:spcBef>
            </a:pPr>
            <a:endParaRPr lang="en-US" dirty="0" smtClean="0"/>
          </a:p>
          <a:p>
            <a:pPr eaLnBrk="1" hangingPunct="1">
              <a:spcBef>
                <a:spcPct val="0"/>
              </a:spcBef>
            </a:pPr>
            <a:r>
              <a:rPr lang="en-US" dirty="0" smtClean="0"/>
              <a:t>In comparing the protocols of Carle Foundation Hospital and the core competencies written by the Joint Commission, there are many similarities. Both organizations address the same areas of interest in the discharge instructions as well as how they present the information, written information. The only difference found in the two policies is the fact that Carle Foundation Hospital presents the information to the patient either during the hospital stay or at the time of discharge, while Joint Commission presents the information only at the time of discharge. </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According to the Joint Commission (2010), left ventricular systolic (LVS) function is tested for all heart failure patients. This testing can be done before hospitalization, during hospitalization, or scheduled to be completed after discharge. This test will give the health care providers an idea of what medications patients should be prescribed based on the results of the LVS functioning test. (Joint Commission, 2010)</a:t>
            </a:r>
          </a:p>
          <a:p>
            <a:pPr eaLnBrk="1" hangingPunct="1">
              <a:spcBef>
                <a:spcPct val="0"/>
              </a:spcBef>
            </a:pPr>
            <a:endParaRPr lang="en-US" dirty="0" smtClean="0"/>
          </a:p>
          <a:p>
            <a:pPr eaLnBrk="1" hangingPunct="1">
              <a:spcBef>
                <a:spcPct val="0"/>
              </a:spcBef>
            </a:pPr>
            <a:r>
              <a:rPr lang="en-US" dirty="0" smtClean="0"/>
              <a:t>Carle Foundation Hospital (2010) states that LVS functioning should be evaluated for every heart failure patient, however, it is not clear as to when this testing should be done. This test is used to see how well the left side of the heart is functioning. Other measures of how the heart is functioning are also used at Carle Foundation Hospital, including medical history of the patient, a physical examination, </a:t>
            </a:r>
            <a:r>
              <a:rPr lang="en-US" dirty="0" err="1" smtClean="0"/>
              <a:t>auscultating</a:t>
            </a:r>
            <a:r>
              <a:rPr lang="en-US" dirty="0" smtClean="0"/>
              <a:t> heart sounds, and other tests. (Carle Foundation Hospital, 2010)</a:t>
            </a:r>
          </a:p>
          <a:p>
            <a:pPr eaLnBrk="1" hangingPunct="1">
              <a:spcBef>
                <a:spcPct val="0"/>
              </a:spcBef>
            </a:pPr>
            <a:endParaRPr lang="en-US" dirty="0" smtClean="0"/>
          </a:p>
          <a:p>
            <a:pPr eaLnBrk="1" hangingPunct="1">
              <a:spcBef>
                <a:spcPct val="0"/>
              </a:spcBef>
            </a:pPr>
            <a:r>
              <a:rPr lang="en-US" dirty="0" smtClean="0"/>
              <a:t>While Carle Foundation Hospital does not specify a time when LVS functioning should be evaluated as the Joint Commission does, the protocol and the core competency have the same description and the same purpose for heart failure patients, determining if the patient’ s heart </a:t>
            </a:r>
            <a:r>
              <a:rPr lang="en-US" b="1" u="sng" dirty="0" smtClean="0"/>
              <a:t>if</a:t>
            </a:r>
            <a:r>
              <a:rPr lang="en-US" dirty="0" smtClean="0"/>
              <a:t> functioning properly. </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Joint Commission (2010) describes left ventricular systolic dysfunction (LVSD) as a left ventricular ejection fraction (LVEF) of less than </a:t>
            </a:r>
            <a:r>
              <a:rPr lang="en-US" b="1" u="sng" dirty="0" smtClean="0"/>
              <a:t>forty percent</a:t>
            </a:r>
            <a:r>
              <a:rPr lang="en-US" dirty="0" smtClean="0"/>
              <a:t>. ARB and ACEI’s have been shown to be very effective in the treatment of LVSD for heart failure patients. Thus, the Joint Commission prescribes these medications at the time of discharge. (Joint Commission, 2010)</a:t>
            </a:r>
          </a:p>
          <a:p>
            <a:pPr eaLnBrk="1" hangingPunct="1">
              <a:spcBef>
                <a:spcPct val="0"/>
              </a:spcBef>
            </a:pPr>
            <a:endParaRPr lang="en-US" dirty="0" smtClean="0"/>
          </a:p>
          <a:p>
            <a:pPr eaLnBrk="1" hangingPunct="1">
              <a:spcBef>
                <a:spcPct val="0"/>
              </a:spcBef>
            </a:pPr>
            <a:r>
              <a:rPr lang="en-US" dirty="0" smtClean="0"/>
              <a:t>Carle Foundation Hospital (2010) prescribes ACE inhibitors or ARB’s before a patient with heart failure and LVSD</a:t>
            </a:r>
            <a:r>
              <a:rPr lang="en-US" b="1" u="sng" dirty="0" smtClean="0"/>
              <a:t> leave </a:t>
            </a:r>
            <a:r>
              <a:rPr lang="en-US" dirty="0" smtClean="0"/>
              <a:t>the hospital. The rationale for this protocol states that early treatment with these medications can reduce the chance of a heart attack in the future for patients with heart failure. If these medications are prescribed before the patient is discharged, the compliance will be increased. (Carle Foundation Hospital, 2010)</a:t>
            </a:r>
          </a:p>
          <a:p>
            <a:pPr eaLnBrk="1" hangingPunct="1">
              <a:spcBef>
                <a:spcPct val="0"/>
              </a:spcBef>
            </a:pPr>
            <a:endParaRPr lang="en-US" dirty="0" smtClean="0"/>
          </a:p>
          <a:p>
            <a:pPr eaLnBrk="1" hangingPunct="1">
              <a:spcBef>
                <a:spcPct val="0"/>
              </a:spcBef>
            </a:pPr>
            <a:r>
              <a:rPr lang="en-US" dirty="0" smtClean="0"/>
              <a:t>These protocols and core competencies state very similar goals and treatments. Both Carle Foundation Hospital and the Joint Commission prescribe ARB and ACE inhibitors for the same condition and at the same time, before the patient is discharged from the hospital. </a:t>
            </a:r>
          </a:p>
          <a:p>
            <a:pPr eaLnBrk="1" hangingPunct="1">
              <a:spcBef>
                <a:spcPct val="0"/>
              </a:spcBef>
            </a:pPr>
            <a:endParaRPr lang="en-US" dirty="0" smtClean="0"/>
          </a:p>
          <a:p>
            <a:pPr eaLnBrk="1" hangingPunct="1">
              <a:spcBef>
                <a:spcPct val="0"/>
              </a:spcBef>
            </a:pPr>
            <a:r>
              <a:rPr lang="en-US" dirty="0" smtClean="0"/>
              <a:t>The Joint Commission (2010) states that counseling will be provided to all adult smokers while in the hospital and diagnosed with heart failure. The definition used of a smoker is any patient who has smoked a cigarette within the past year prior to being hospitalized. If the counseling leads to smoking cessation, those patients will have decreased mortality rates. (Joint Commission, 2010)</a:t>
            </a:r>
          </a:p>
          <a:p>
            <a:pPr eaLnBrk="1" hangingPunct="1">
              <a:spcBef>
                <a:spcPct val="0"/>
              </a:spcBef>
            </a:pPr>
            <a:endParaRPr lang="en-US" dirty="0" smtClean="0"/>
          </a:p>
          <a:p>
            <a:pPr eaLnBrk="1" hangingPunct="1">
              <a:spcBef>
                <a:spcPct val="0"/>
              </a:spcBef>
            </a:pPr>
            <a:r>
              <a:rPr lang="en-US" dirty="0" smtClean="0"/>
              <a:t>Carle Foundation Hospital (2010) ensures that patients with heart failure who smoke cigarettes receive counseling regarding their smoking habits. They state that smoking has not only been shown to cause heart disease and heart attacks, but also lung disease and mortality. Therefore, with counseling, smokers can be aware of the consequences of their choices. (Carle Foundation Hospital, 2010)</a:t>
            </a:r>
          </a:p>
          <a:p>
            <a:pPr eaLnBrk="1" hangingPunct="1">
              <a:spcBef>
                <a:spcPct val="0"/>
              </a:spcBef>
            </a:pPr>
            <a:endParaRPr lang="en-US" dirty="0" smtClean="0"/>
          </a:p>
          <a:p>
            <a:pPr eaLnBrk="1" hangingPunct="1">
              <a:spcBef>
                <a:spcPct val="0"/>
              </a:spcBef>
            </a:pPr>
            <a:r>
              <a:rPr lang="en-US" dirty="0" smtClean="0"/>
              <a:t>Both Carle Foundation Hospital and the Joint Commission have very similar reasoning and policies regarding the counseling of smokers while hospitalized with heart failure. The consequences are explained to the patient and information is given regarding how smoking can affect the patient’s life. </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	In conclusion, these students used Carle </a:t>
            </a:r>
            <a:r>
              <a:rPr lang="en-US" b="1" u="sng" dirty="0" smtClean="0"/>
              <a:t>h</a:t>
            </a:r>
            <a:r>
              <a:rPr lang="en-US" dirty="0" smtClean="0"/>
              <a:t>ospital, which is a </a:t>
            </a:r>
            <a:r>
              <a:rPr lang="en-US" b="1" u="sng" dirty="0" smtClean="0"/>
              <a:t>level II </a:t>
            </a:r>
            <a:r>
              <a:rPr lang="en-US" dirty="0" smtClean="0"/>
              <a:t>trauma center located in Urbana, Illinois, for the basis of this evidence based nursing </a:t>
            </a:r>
            <a:r>
              <a:rPr lang="en-US" dirty="0" smtClean="0"/>
              <a:t>research </a:t>
            </a:r>
            <a:r>
              <a:rPr lang="en-US" b="1" u="sng" dirty="0" smtClean="0"/>
              <a:t>(add) presentation</a:t>
            </a:r>
            <a:r>
              <a:rPr lang="en-US" dirty="0" smtClean="0"/>
              <a:t>. </a:t>
            </a:r>
            <a:r>
              <a:rPr lang="en-US" dirty="0" smtClean="0"/>
              <a:t>The heart failure core measures were compared between the Joint Commission and Carle Foundation Hospital.  The core measures used by the Joint Commission are: HF- 1, which entails information regarding discharge instructions; HF-2, which measures left ventricular systolic (LVS) function; HF-3, which describes ACEI or ARB for LVSD; and HF-4, which gives information about adult smoking cessation advice/counseling.  The core measures used by Carle Hospital are: activity level, diet, medications, follow- up appointments, daily weight monitoring, and what to do if symptoms worsen.</a:t>
            </a:r>
          </a:p>
          <a:p>
            <a:pPr eaLnBrk="1" hangingPunct="1"/>
            <a:r>
              <a:rPr lang="en-US" dirty="0" smtClean="0"/>
              <a:t>	The Joint Commission’s and Carle Hospital’s protocols were very similar to one another.  For instance, both the Joint Commission and Carle Hospital entail all of the same principles into their discharge teaching. Also, both organizations teach about weight loss, cardiac monitoring, diet, exercise, and smoking cessation.  In addition, both organizations use the same medications to treat LVSD (ARBs and ACEIs).  The only discrepancy noted was that Carle</a:t>
            </a:r>
            <a:r>
              <a:rPr lang="en-US" b="1" u="sng" dirty="0" smtClean="0"/>
              <a:t> h</a:t>
            </a:r>
            <a:r>
              <a:rPr lang="en-US" dirty="0" smtClean="0"/>
              <a:t>ospital gives much of their education and discharge instructions prior to discharge, whereas the Joint Commission suggests giving them at the time of discharge. </a:t>
            </a:r>
          </a:p>
          <a:p>
            <a:pPr eaLnBrk="1" hangingPunct="1"/>
            <a:endParaRPr lang="en-US" dirty="0" smtClean="0"/>
          </a:p>
        </p:txBody>
      </p:sp>
      <p:sp>
        <p:nvSpPr>
          <p:cNvPr id="4" name="Slide Number Placeholder 3"/>
          <p:cNvSpPr>
            <a:spLocks noGrp="1"/>
          </p:cNvSpPr>
          <p:nvPr>
            <p:ph type="sldNum" sz="quarter" idx="5"/>
          </p:nvPr>
        </p:nvSpPr>
        <p:spPr/>
        <p:txBody>
          <a:bodyPr/>
          <a:lstStyle/>
          <a:p>
            <a:fld id="{132C5D34-FFA4-43F3-BE7C-48CE9C362E09}"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5B0D6-92D9-4866-94C1-C22FDB0AAA2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Carle Hospital is also known as Carle Foundation Hospital which is a not-</a:t>
            </a:r>
            <a:r>
              <a:rPr lang="en-US" b="1" u="sng" dirty="0" smtClean="0"/>
              <a:t>so</a:t>
            </a:r>
            <a:r>
              <a:rPr lang="en-US" dirty="0" smtClean="0"/>
              <a:t>-profit hospital located in Urbana, Illinois. It is the region’s only Level I trauma unit with a 325 bed tertiary care facility comprised of more than 25 departments </a:t>
            </a:r>
            <a:r>
              <a:rPr lang="en-US" b="1" u="sng" dirty="0" smtClean="0"/>
              <a:t>which including </a:t>
            </a:r>
            <a:r>
              <a:rPr lang="en-US" dirty="0" smtClean="0"/>
              <a:t>surgical, cardiac, neurological, and neonatal intensive care units. (Carle Foundation Hospital, 2010)</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Rot="1" noChangeAspect="1" noTextEdit="1"/>
          </p:cNvSpPr>
          <p:nvPr>
            <p:ph type="sldImg"/>
          </p:nvPr>
        </p:nvSpPr>
        <p:spPr bwMode="auto">
          <a:noFill/>
          <a:ln>
            <a:solidFill>
              <a:srgbClr val="000000"/>
            </a:solidFill>
            <a:miter lim="800000"/>
            <a:headEnd/>
            <a:tailEnd/>
          </a:ln>
        </p:spPr>
      </p:sp>
      <p:sp>
        <p:nvSpPr>
          <p:cNvPr id="26627" name="Rectangle 1027"/>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Times New Roman" charset="0"/>
              </a:rPr>
              <a:t>	The Joint Commission has four measure sets for HF.  First, HF- 1 entails information regarding discharge instructions.  Second, HF-2 is a core measure for evaluation of left ventricular systolic (LVS) function.  Third, HF-3 describes ACEI or ARB for LVSD.  Finally, HF-4 gives information about adult smoking cessation advice/counseling</a:t>
            </a:r>
            <a:r>
              <a:rPr lang="en-US" dirty="0" smtClean="0">
                <a:cs typeface="Times New Roman" charset="0"/>
              </a:rPr>
              <a:t>. </a:t>
            </a:r>
            <a:r>
              <a:rPr lang="en-US" b="1" u="sng" dirty="0" smtClean="0">
                <a:cs typeface="Times New Roman" charset="0"/>
              </a:rPr>
              <a:t>Citation?</a:t>
            </a:r>
            <a:endParaRPr lang="en-US" b="1" u="sng" dirty="0" smtClean="0">
              <a:cs typeface="Times New Roman" charset="0"/>
            </a:endParaRPr>
          </a:p>
          <a:p>
            <a:pPr eaLnBrk="1" hangingPunct="1"/>
            <a:r>
              <a:rPr lang="en-US" dirty="0" smtClean="0">
                <a:cs typeface="Times New Roman" charset="0"/>
              </a:rPr>
              <a:t>	HF-1 requires that all patients that are discharged with HF receive necessary discharge instructions regarding follow-up care.  The Joint Commission and Centers for Medicare and Medicaid Services (2010) specifications manual requires that the discharge instructions encompass “activity level, diet, discharge medications, follow-up appointment, weight monitoring, and what to do if symptoms worsen” (p. HF-1-1).  These authors state that the rationale for this measure is that “patient non-compliance with diet and medications is an important reason for changes in clinical status” (p. HF-1-1).</a:t>
            </a:r>
          </a:p>
          <a:p>
            <a:pPr eaLnBrk="1" hangingPunct="1"/>
            <a:r>
              <a:rPr lang="en-US" dirty="0" smtClean="0">
                <a:cs typeface="Times New Roman" charset="0"/>
              </a:rPr>
              <a:t>	As for the second measure, HF-2, the Joint Commission and Centers for Medicare and Medicaid Services (2010) specifications manual requires that all patients with HF undergo an evaluation of LVS function “before arrival, during hospitalization, or is planned for after discharge” (p. HF-2-1).   These authors state the rationale for the measure is to identify patients that have low LVS function, in order to adequately treat them with the appropriate medications to reduce the chance of death.  Jessup (2009) and HFSA (2006) state that the evaluation of LVS function is the most important diagnostic test for HF patients (as cited in The Joint Commission and Centers for Medicare and Medicaid Services specifications manual, 2010, p. HF-2-1).</a:t>
            </a:r>
          </a:p>
          <a:p>
            <a:pPr eaLnBrk="1" hangingPunct="1"/>
            <a:r>
              <a:rPr lang="en-US" dirty="0" smtClean="0">
                <a:cs typeface="Times New Roman" charset="0"/>
              </a:rPr>
              <a:t>	The third measure, HF-3, requires that all HF patients who have left ventricular systolic dysfunction (LVSD) be prescribed </a:t>
            </a:r>
            <a:r>
              <a:rPr lang="en-US" dirty="0" err="1" smtClean="0">
                <a:cs typeface="Times New Roman" charset="0"/>
              </a:rPr>
              <a:t>angiotensin</a:t>
            </a:r>
            <a:r>
              <a:rPr lang="en-US" dirty="0" smtClean="0">
                <a:cs typeface="Times New Roman" charset="0"/>
              </a:rPr>
              <a:t>-converting enzyme inhibitor (ACEI) or </a:t>
            </a:r>
            <a:r>
              <a:rPr lang="en-US" dirty="0" err="1" smtClean="0">
                <a:cs typeface="Times New Roman" charset="0"/>
              </a:rPr>
              <a:t>angiotensin</a:t>
            </a:r>
            <a:r>
              <a:rPr lang="en-US" dirty="0" smtClean="0">
                <a:cs typeface="Times New Roman" charset="0"/>
              </a:rPr>
              <a:t> receptor blocker (ARB) medications at discharge.  The Joint Commission and Centers for Medicare and Medicaid Services (2010) specifications manual describes LVSD as “ as chart documentation of a left ventricular ejection fraction (LVEF) less than 40% or a narrative description of left ventricular systolic (LVS) function consistent with moderate or severe systolic dysfunction” (p. HF-3-1).  These authors explain that ACEI or ARB medications will reduce the death rate in HF patients with LVSD (p. HF-3-1).</a:t>
            </a:r>
          </a:p>
          <a:p>
            <a:pPr eaLnBrk="1" hangingPunct="1"/>
            <a:r>
              <a:rPr lang="en-US" dirty="0" smtClean="0">
                <a:cs typeface="Times New Roman" charset="0"/>
              </a:rPr>
              <a:t>	Lastly, the Joint Commission and Centers for Medicare and Medicaid Services (2010) specifications manual requires that patients with HF that smoke receive education regarding smoking cessation or counseling for smoking cessation for the fourth core measure HF-4.  These authors state “a smoker is defined as someone who has smoked cigarettes anytime during the year prior to hospital arrival.” (p. HF-4-1).  In addition, these authors explain the rationale for this measure is that “ smoking cessation reduces mortality and morbidity in all populations [and] patients who receive even brief smoking-cessation advice from their care providers are more likely to quit” (p. HF-4-1).</a:t>
            </a:r>
            <a:r>
              <a:rPr 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According to U.S. Department of Health and Human </a:t>
            </a:r>
            <a:r>
              <a:rPr lang="en-US" dirty="0" smtClean="0"/>
              <a:t>Services </a:t>
            </a:r>
            <a:r>
              <a:rPr lang="en-US" b="1" u="sng" dirty="0" smtClean="0"/>
              <a:t>(date) </a:t>
            </a:r>
            <a:r>
              <a:rPr lang="en-US" dirty="0" smtClean="0"/>
              <a:t>, </a:t>
            </a:r>
            <a:r>
              <a:rPr lang="en-US" dirty="0" smtClean="0"/>
              <a:t>the shown articles were used in order to develop the core measures stated by the Joint Commission regarding policies for heart failure patients in the hospital setting. </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According to U.S. Department of Health and Human </a:t>
            </a:r>
            <a:r>
              <a:rPr lang="en-US" dirty="0" smtClean="0"/>
              <a:t>Services </a:t>
            </a:r>
            <a:r>
              <a:rPr lang="en-US" b="1" u="sng" dirty="0" smtClean="0"/>
              <a:t>(date</a:t>
            </a:r>
            <a:r>
              <a:rPr lang="en-US" dirty="0" smtClean="0"/>
              <a:t>) , </a:t>
            </a:r>
            <a:r>
              <a:rPr lang="en-US" dirty="0" smtClean="0"/>
              <a:t>the preceding articles were used in order to develop the core measures stated by the Joint Commission regarding policies for heart failure patients in the hospital setting. </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Rot="1" noChangeAspect="1" noTextEdit="1"/>
          </p:cNvSpPr>
          <p:nvPr>
            <p:ph type="sldImg"/>
          </p:nvPr>
        </p:nvSpPr>
        <p:spPr bwMode="auto">
          <a:noFill/>
          <a:ln>
            <a:solidFill>
              <a:srgbClr val="000000"/>
            </a:solidFill>
            <a:miter lim="800000"/>
            <a:headEnd/>
            <a:tailEnd/>
          </a:ln>
        </p:spPr>
      </p:sp>
      <p:sp>
        <p:nvSpPr>
          <p:cNvPr id="29699" name="Rectangle 2051"/>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Times New Roman" charset="0"/>
              </a:rPr>
              <a:t>Discharge instructions are to be given to every heart failure patient before they leave the hospital to instruct them on how to manage their chronic condition (Quality Indicators for Congestive Heart Failure, 2010).  In 2009 only 89.3% of patients received these instructions. Carle plans to improve this percentage by giving each patient a booklet entitled “Living Well With Heart Failure” and documenting the action (CHF Core Measure CC-1, 2010). </a:t>
            </a:r>
          </a:p>
          <a:p>
            <a:pPr eaLnBrk="1" hangingPunct="1"/>
            <a:endParaRPr lang="en-US" dirty="0" smtClean="0">
              <a:cs typeface="Times New Roman" charset="0"/>
            </a:endParaRPr>
          </a:p>
          <a:p>
            <a:pPr eaLnBrk="1" hangingPunct="1"/>
            <a:r>
              <a:rPr lang="en-US" dirty="0" smtClean="0">
                <a:cs typeface="Times New Roman" charset="0"/>
              </a:rPr>
              <a:t>The distribution of hospital quality scores is categorized into deciles to identify top performers for each condition. Hospitals in 20% of performers (first two deciles) for a </a:t>
            </a:r>
            <a:r>
              <a:rPr lang="en-US" b="1" u="sng" dirty="0" smtClean="0">
                <a:cs typeface="Times New Roman" charset="0"/>
              </a:rPr>
              <a:t>give</a:t>
            </a:r>
            <a:r>
              <a:rPr lang="en-US" dirty="0" smtClean="0">
                <a:cs typeface="Times New Roman" charset="0"/>
              </a:rPr>
              <a:t> condition are given a financial payment for </a:t>
            </a:r>
            <a:r>
              <a:rPr lang="en-US" b="1" u="sng" dirty="0" smtClean="0">
                <a:cs typeface="Times New Roman" charset="0"/>
              </a:rPr>
              <a:t>as a</a:t>
            </a:r>
            <a:r>
              <a:rPr lang="en-US" dirty="0" smtClean="0">
                <a:cs typeface="Times New Roman" charset="0"/>
              </a:rPr>
              <a:t> reward for the quality of their care. Hospitals in the top </a:t>
            </a:r>
            <a:r>
              <a:rPr lang="en-US" dirty="0" err="1" smtClean="0">
                <a:cs typeface="Times New Roman" charset="0"/>
              </a:rPr>
              <a:t>decile</a:t>
            </a:r>
            <a:r>
              <a:rPr lang="en-US" dirty="0" smtClean="0">
                <a:cs typeface="Times New Roman" charset="0"/>
              </a:rPr>
              <a:t> </a:t>
            </a:r>
            <a:r>
              <a:rPr lang="en-US" b="1" u="sng" dirty="0" smtClean="0">
                <a:cs typeface="Times New Roman" charset="0"/>
              </a:rPr>
              <a:t>receives</a:t>
            </a:r>
            <a:r>
              <a:rPr lang="en-US" dirty="0" smtClean="0">
                <a:cs typeface="Times New Roman" charset="0"/>
              </a:rPr>
              <a:t> 2% bonus of their </a:t>
            </a:r>
            <a:r>
              <a:rPr lang="en-US" b="1" u="sng" dirty="0" err="1" smtClean="0">
                <a:cs typeface="Times New Roman" charset="0"/>
              </a:rPr>
              <a:t>m</a:t>
            </a:r>
            <a:r>
              <a:rPr lang="en-US" dirty="0" err="1" smtClean="0">
                <a:cs typeface="Times New Roman" charset="0"/>
              </a:rPr>
              <a:t>edicare</a:t>
            </a:r>
            <a:r>
              <a:rPr lang="en-US" dirty="0" smtClean="0">
                <a:cs typeface="Times New Roman" charset="0"/>
              </a:rPr>
              <a:t> payments for the measured condition, and hospitals in the second </a:t>
            </a:r>
            <a:r>
              <a:rPr lang="en-US" dirty="0" err="1" smtClean="0">
                <a:cs typeface="Times New Roman" charset="0"/>
              </a:rPr>
              <a:t>decile</a:t>
            </a:r>
            <a:r>
              <a:rPr lang="en-US" dirty="0" smtClean="0">
                <a:cs typeface="Times New Roman" charset="0"/>
              </a:rPr>
              <a:t> are paid </a:t>
            </a:r>
            <a:r>
              <a:rPr lang="en-US" b="1" u="sng" dirty="0" smtClean="0">
                <a:cs typeface="Times New Roman" charset="0"/>
              </a:rPr>
              <a:t>in</a:t>
            </a:r>
            <a:r>
              <a:rPr lang="en-US" dirty="0" smtClean="0">
                <a:cs typeface="Times New Roman" charset="0"/>
              </a:rPr>
              <a:t> 1% bonus. If by the third year the hospital does not show improvements higher than the baseline, their Medicare payments will be adjusted. (Joint Commission Resources, 2005, p. 118)</a:t>
            </a:r>
            <a:r>
              <a:rPr lang="en-US" b="1" u="sng" dirty="0" smtClean="0">
                <a:cs typeface="Times New Roman" charset="0"/>
              </a:rPr>
              <a:t>. </a:t>
            </a:r>
            <a:endParaRPr lang="en-US" b="1" u="sng" dirty="0" smtClean="0">
              <a:cs typeface="Times New Roman" charset="0"/>
            </a:endParaRPr>
          </a:p>
          <a:p>
            <a:pPr eaLnBrk="1" hangingPunct="1"/>
            <a:endParaRPr lang="en-US" b="1" u="sng" dirty="0" smtClean="0">
              <a:cs typeface="Times New Roman" charset="0"/>
            </a:endParaRPr>
          </a:p>
          <a:p>
            <a:pPr eaLnBrk="1" hangingPunct="1"/>
            <a:r>
              <a:rPr lang="en-US" b="1" u="sng" dirty="0" smtClean="0">
                <a:cs typeface="Times New Roman" charset="0"/>
              </a:rPr>
              <a:t>You obtained some amazing and very interesting information here! You took the treasure</a:t>
            </a:r>
            <a:r>
              <a:rPr lang="en-US" b="1" u="sng" baseline="0" dirty="0" smtClean="0">
                <a:cs typeface="Times New Roman" charset="0"/>
              </a:rPr>
              <a:t> hunt to a new level.</a:t>
            </a:r>
            <a:endParaRPr lang="en-US" b="1" u="sng" dirty="0" smtClean="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TextEdit="1"/>
          </p:cNvSpPr>
          <p:nvPr>
            <p:ph type="sldImg"/>
          </p:nvPr>
        </p:nvSpPr>
        <p:spPr bwMode="auto">
          <a:noFill/>
          <a:ln>
            <a:solidFill>
              <a:srgbClr val="000000"/>
            </a:solidFill>
            <a:miter lim="800000"/>
            <a:headEnd/>
            <a:tailEnd/>
          </a:ln>
        </p:spPr>
      </p:sp>
      <p:sp>
        <p:nvSpPr>
          <p:cNvPr id="30723" name="Rectangle 1027"/>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Times New Roman" charset="0"/>
              </a:rPr>
              <a:t>This core measure states that each heart failure patient is to receive a left ventricular systolic function test to allow physicians to evaluate the extent of failure in each patient. This test allows physicians to individualize care to the particular needs </a:t>
            </a:r>
            <a:r>
              <a:rPr lang="en-US" b="1" u="sng" dirty="0" smtClean="0">
                <a:cs typeface="Times New Roman" charset="0"/>
              </a:rPr>
              <a:t>to</a:t>
            </a:r>
            <a:r>
              <a:rPr lang="en-US" dirty="0" smtClean="0">
                <a:cs typeface="Times New Roman" charset="0"/>
              </a:rPr>
              <a:t> each client (Quality Indicators for Congestive Heart Failure, 2010).  In 2008 and 2009 100% of Carle’s heart failure clients received this test (CHF Core Measure CC-1, 2010).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TextEdit="1"/>
          </p:cNvSpPr>
          <p:nvPr>
            <p:ph type="sldImg"/>
          </p:nvPr>
        </p:nvSpPr>
        <p:spPr bwMode="auto">
          <a:noFill/>
          <a:ln>
            <a:solidFill>
              <a:srgbClr val="000000"/>
            </a:solidFill>
            <a:miter lim="800000"/>
            <a:headEnd/>
            <a:tailEnd/>
          </a:ln>
        </p:spPr>
      </p:sp>
      <p:sp>
        <p:nvSpPr>
          <p:cNvPr id="31747" name="Rectangle 1027"/>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Times New Roman" charset="0"/>
              </a:rPr>
              <a:t>This core measure states that each heart failure client should be given a prescription for an ACE inhibitor or ARB before being discharged from the hospital (Quality Indicators for Congestive Heart Failure, 2010). These medications are highly beneficial for heart failure patients and each patient should be evaluated for the proper medication before they leave the hospital. In 2009 94.1% of patients received a prescription for </a:t>
            </a:r>
            <a:r>
              <a:rPr lang="en-US" b="1" u="sng" dirty="0" smtClean="0">
                <a:cs typeface="Times New Roman" charset="0"/>
              </a:rPr>
              <a:t>a</a:t>
            </a:r>
            <a:r>
              <a:rPr lang="en-US" dirty="0" smtClean="0">
                <a:cs typeface="Times New Roman" charset="0"/>
              </a:rPr>
              <a:t> one of these medications to help them control their heart failure (CHF Core Measure CC-1, 2010). Carle has implemented training sessions to try to increase this number.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spect="1" noTextEdit="1"/>
          </p:cNvSpPr>
          <p:nvPr>
            <p:ph type="sldImg"/>
          </p:nvPr>
        </p:nvSpPr>
        <p:spPr bwMode="auto">
          <a:noFill/>
          <a:ln>
            <a:solidFill>
              <a:srgbClr val="000000"/>
            </a:solidFill>
            <a:miter lim="800000"/>
            <a:headEnd/>
            <a:tailEnd/>
          </a:ln>
        </p:spPr>
      </p:sp>
      <p:sp>
        <p:nvSpPr>
          <p:cNvPr id="32771" name="Rectangle 1027"/>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Times New Roman" charset="0"/>
              </a:rPr>
              <a:t>This core measure requires all congestive heart failure patients to be given information regarding smoking cessation before they are discharged from the hospital (Quality Indicators for Congestive Heart Failure, 2010). In 2008 and 2009 100% of patients at Carle hospital received this information (CHF Core Measure CC-1, 2010</a:t>
            </a:r>
            <a:r>
              <a:rPr lang="en-US" b="1" u="sng" dirty="0" smtClean="0">
                <a:cs typeface="Times New Roman" charset="0"/>
              </a:rPr>
              <a:t>)</a:t>
            </a:r>
            <a:r>
              <a:rPr lang="en-US" b="1" u="sng"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3365500"/>
            <a:chOff x="0" y="0"/>
            <a:chExt cx="5760" cy="2120"/>
          </a:xfrm>
        </p:grpSpPr>
        <p:pic>
          <p:nvPicPr>
            <p:cNvPr id="5" name="Picture 3" descr="D:\FRONTPAGE THEMES\ARTSY\ARTBANNA.PNG"/>
            <p:cNvPicPr>
              <a:picLocks noChangeAspect="1" noChangeArrowheads="1"/>
            </p:cNvPicPr>
            <p:nvPr userDrawn="1"/>
          </p:nvPicPr>
          <p:blipFill>
            <a:blip r:embed="rId2" cstate="print"/>
            <a:srcRect l="8125"/>
            <a:stretch>
              <a:fillRect/>
            </a:stretch>
          </p:blipFill>
          <p:spPr bwMode="invGray">
            <a:xfrm>
              <a:off x="0" y="0"/>
              <a:ext cx="5760" cy="576"/>
            </a:xfrm>
            <a:prstGeom prst="rect">
              <a:avLst/>
            </a:prstGeom>
            <a:noFill/>
            <a:ln w="9525">
              <a:noFill/>
              <a:miter lim="800000"/>
              <a:headEnd/>
              <a:tailEnd/>
            </a:ln>
          </p:spPr>
        </p:pic>
        <p:pic>
          <p:nvPicPr>
            <p:cNvPr id="6" name="Picture 4" descr="P:\!Themes\Artsy\Arthsepa.gif"/>
            <p:cNvPicPr>
              <a:picLocks noChangeAspect="1" noChangeArrowheads="1"/>
            </p:cNvPicPr>
            <p:nvPr userDrawn="1"/>
          </p:nvPicPr>
          <p:blipFill>
            <a:blip r:embed="rId3" cstate="print"/>
            <a:srcRect/>
            <a:stretch>
              <a:fillRect/>
            </a:stretch>
          </p:blipFill>
          <p:spPr bwMode="auto">
            <a:xfrm>
              <a:off x="2688" y="2059"/>
              <a:ext cx="2832" cy="61"/>
            </a:xfrm>
            <a:prstGeom prst="rect">
              <a:avLst/>
            </a:prstGeom>
            <a:noFill/>
            <a:ln w="9525">
              <a:noFill/>
              <a:miter lim="800000"/>
              <a:headEnd/>
              <a:tailEnd/>
            </a:ln>
          </p:spPr>
        </p:pic>
      </p:grpSp>
      <p:sp>
        <p:nvSpPr>
          <p:cNvPr id="24581" name="Rectangle 5"/>
          <p:cNvSpPr>
            <a:spLocks noGrp="1" noChangeArrowheads="1"/>
          </p:cNvSpPr>
          <p:nvPr>
            <p:ph type="ctrTitle"/>
          </p:nvPr>
        </p:nvSpPr>
        <p:spPr>
          <a:xfrm>
            <a:off x="990600" y="1905000"/>
            <a:ext cx="7772400" cy="1143000"/>
          </a:xfrm>
        </p:spPr>
        <p:txBody>
          <a:bodyPr/>
          <a:lstStyle>
            <a:lvl1pPr algn="r">
              <a:defRPr/>
            </a:lvl1pPr>
          </a:lstStyle>
          <a:p>
            <a:pPr lvl="0"/>
            <a:r>
              <a:rPr lang="en-US" noProof="0" smtClean="0"/>
              <a:t>Click to edit Master title style</a:t>
            </a:r>
          </a:p>
        </p:txBody>
      </p:sp>
      <p:sp>
        <p:nvSpPr>
          <p:cNvPr id="24582"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3359150" y="634365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972D05A0-CA52-48CD-BEA7-EF6849A58D70}" type="datetimeFigureOut">
              <a:rPr lang="en-US"/>
              <a:pPr/>
              <a:t>12/7/2010</a:t>
            </a:fld>
            <a:endParaRPr lang="en-US"/>
          </a:p>
        </p:txBody>
      </p:sp>
      <p:sp>
        <p:nvSpPr>
          <p:cNvPr id="8" name="Rectangle 8"/>
          <p:cNvSpPr>
            <a:spLocks noGrp="1" noChangeArrowheads="1"/>
          </p:cNvSpPr>
          <p:nvPr>
            <p:ph type="ftr" sz="quarter" idx="11"/>
          </p:nvPr>
        </p:nvSpPr>
        <p:spPr>
          <a:xfrm>
            <a:off x="6019800" y="634365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endParaRPr lang="en-US"/>
          </a:p>
        </p:txBody>
      </p:sp>
      <p:sp>
        <p:nvSpPr>
          <p:cNvPr id="9" name="Rectangle 9"/>
          <p:cNvSpPr>
            <a:spLocks noGrp="1" noChangeArrowheads="1"/>
          </p:cNvSpPr>
          <p:nvPr>
            <p:ph type="sldNum" sz="quarter" idx="12"/>
          </p:nvPr>
        </p:nvSpPr>
        <p:spPr>
          <a:xfrm>
            <a:off x="125413" y="6361113"/>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7735E03E-17E6-4DF3-884A-3DAE1EE998B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6A48B67A-2D7C-4609-BB4C-B0B8ABA5DE7E}" type="datetimeFigureOut">
              <a:rPr lang="en-US"/>
              <a:pPr/>
              <a:t>12/7/2010</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4596D066-627D-4C8F-B6F1-380C5A9BEE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CF7513D1-1A6C-46CA-A947-07667CACE936}" type="datetimeFigureOut">
              <a:rPr lang="en-US"/>
              <a:pPr/>
              <a:t>12/7/2010</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A3AFC99D-1BD3-4E25-9D91-05A1C2B855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F8DF13CA-3E32-4ACD-8690-EAB7235EA306}" type="datetimeFigureOut">
              <a:rPr lang="en-US"/>
              <a:pPr/>
              <a:t>12/7/2010</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3B3B3B21-5745-495D-86DE-4B8DF67C870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24293EDB-3F10-4568-A0D4-46D40ADCB6AC}" type="datetimeFigureOut">
              <a:rPr lang="en-US"/>
              <a:pPr/>
              <a:t>12/7/2010</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14989424-BB5F-4541-B0D2-65A1A5B5B1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fld id="{6CFAEECA-855D-42EF-896D-5DA3CF10E948}" type="datetimeFigureOut">
              <a:rPr lang="en-US"/>
              <a:pPr/>
              <a:t>12/7/2010</a:t>
            </a:fld>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fld id="{514A82B6-2EF1-4A50-94EA-62DE696E38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fld id="{D42484E2-E6D8-4C80-A78A-A6E53537E039}" type="datetimeFigureOut">
              <a:rPr lang="en-US"/>
              <a:pPr/>
              <a:t>12/7/2010</a:t>
            </a:fld>
            <a:endParaRPr lang="en-US"/>
          </a:p>
        </p:txBody>
      </p:sp>
      <p:sp>
        <p:nvSpPr>
          <p:cNvPr id="8" name="Rectangle 8"/>
          <p:cNvSpPr>
            <a:spLocks noGrp="1" noChangeArrowheads="1"/>
          </p:cNvSpPr>
          <p:nvPr>
            <p:ph type="ftr" sz="quarter" idx="11"/>
          </p:nvPr>
        </p:nvSpPr>
        <p:spPr>
          <a:ln/>
        </p:spPr>
        <p:txBody>
          <a:bodyPr/>
          <a:lstStyle>
            <a:lvl1pPr>
              <a:defRPr/>
            </a:lvl1pPr>
          </a:lstStyle>
          <a:p>
            <a:endParaRPr lang="en-US"/>
          </a:p>
        </p:txBody>
      </p:sp>
      <p:sp>
        <p:nvSpPr>
          <p:cNvPr id="9" name="Rectangle 9"/>
          <p:cNvSpPr>
            <a:spLocks noGrp="1" noChangeArrowheads="1"/>
          </p:cNvSpPr>
          <p:nvPr>
            <p:ph type="sldNum" sz="quarter" idx="12"/>
          </p:nvPr>
        </p:nvSpPr>
        <p:spPr>
          <a:ln/>
        </p:spPr>
        <p:txBody>
          <a:bodyPr/>
          <a:lstStyle>
            <a:lvl1pPr>
              <a:defRPr/>
            </a:lvl1pPr>
          </a:lstStyle>
          <a:p>
            <a:fld id="{3D994442-0087-4FF1-8767-5C0B36579B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fld id="{8EFE208C-A291-42D0-BBB0-15F2664843D4}" type="datetimeFigureOut">
              <a:rPr lang="en-US"/>
              <a:pPr/>
              <a:t>12/7/2010</a:t>
            </a:fld>
            <a:endParaRPr lang="en-US"/>
          </a:p>
        </p:txBody>
      </p:sp>
      <p:sp>
        <p:nvSpPr>
          <p:cNvPr id="4" name="Rectangle 8"/>
          <p:cNvSpPr>
            <a:spLocks noGrp="1" noChangeArrowheads="1"/>
          </p:cNvSpPr>
          <p:nvPr>
            <p:ph type="ftr" sz="quarter" idx="11"/>
          </p:nvPr>
        </p:nvSpPr>
        <p:spPr>
          <a:ln/>
        </p:spPr>
        <p:txBody>
          <a:bodyPr/>
          <a:lstStyle>
            <a:lvl1pPr>
              <a:defRPr/>
            </a:lvl1pPr>
          </a:lstStyle>
          <a:p>
            <a:endParaRPr lang="en-US"/>
          </a:p>
        </p:txBody>
      </p:sp>
      <p:sp>
        <p:nvSpPr>
          <p:cNvPr id="5" name="Rectangle 9"/>
          <p:cNvSpPr>
            <a:spLocks noGrp="1" noChangeArrowheads="1"/>
          </p:cNvSpPr>
          <p:nvPr>
            <p:ph type="sldNum" sz="quarter" idx="12"/>
          </p:nvPr>
        </p:nvSpPr>
        <p:spPr>
          <a:ln/>
        </p:spPr>
        <p:txBody>
          <a:bodyPr/>
          <a:lstStyle>
            <a:lvl1pPr>
              <a:defRPr/>
            </a:lvl1pPr>
          </a:lstStyle>
          <a:p>
            <a:fld id="{8203B34B-9AC9-4138-ACC3-910011FFC11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E437C80B-2B47-440E-97A1-CA2FB04045E4}" type="datetimeFigureOut">
              <a:rPr lang="en-US"/>
              <a:pPr/>
              <a:t>12/7/2010</a:t>
            </a:fld>
            <a:endParaRPr lang="en-US"/>
          </a:p>
        </p:txBody>
      </p:sp>
      <p:sp>
        <p:nvSpPr>
          <p:cNvPr id="3" name="Rectangle 8"/>
          <p:cNvSpPr>
            <a:spLocks noGrp="1" noChangeArrowheads="1"/>
          </p:cNvSpPr>
          <p:nvPr>
            <p:ph type="ftr" sz="quarter" idx="11"/>
          </p:nvPr>
        </p:nvSpPr>
        <p:spPr>
          <a:ln/>
        </p:spPr>
        <p:txBody>
          <a:bodyPr/>
          <a:lstStyle>
            <a:lvl1pPr>
              <a:defRPr/>
            </a:lvl1pPr>
          </a:lstStyle>
          <a:p>
            <a:endParaRPr lang="en-US"/>
          </a:p>
        </p:txBody>
      </p:sp>
      <p:sp>
        <p:nvSpPr>
          <p:cNvPr id="4" name="Rectangle 9"/>
          <p:cNvSpPr>
            <a:spLocks noGrp="1" noChangeArrowheads="1"/>
          </p:cNvSpPr>
          <p:nvPr>
            <p:ph type="sldNum" sz="quarter" idx="12"/>
          </p:nvPr>
        </p:nvSpPr>
        <p:spPr>
          <a:ln/>
        </p:spPr>
        <p:txBody>
          <a:bodyPr/>
          <a:lstStyle>
            <a:lvl1pPr>
              <a:defRPr/>
            </a:lvl1pPr>
          </a:lstStyle>
          <a:p>
            <a:fld id="{C58BCC2F-1687-47C7-934D-DBFFD9F65E4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0F6E1940-CF95-4FE5-9ADA-5F702115614E}" type="datetimeFigureOut">
              <a:rPr lang="en-US"/>
              <a:pPr/>
              <a:t>12/7/2010</a:t>
            </a:fld>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fld id="{EFE1D5E0-8C61-4C74-A0B4-F9D3E44E32B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7111066E-C2E5-4725-A0C7-A3BFA5DFE5E6}" type="datetimeFigureOut">
              <a:rPr lang="en-US"/>
              <a:pPr/>
              <a:t>12/7/2010</a:t>
            </a:fld>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fld id="{2F091CCF-F8C1-4CEC-B42E-5E998AE59E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1636713"/>
            <a:ext cx="9148763" cy="4618037"/>
            <a:chOff x="-5" y="1031"/>
            <a:chExt cx="5763" cy="2909"/>
          </a:xfrm>
        </p:grpSpPr>
        <p:pic>
          <p:nvPicPr>
            <p:cNvPr id="1032" name="Picture 3" descr="D:\FRONTPAGE THEMES\ARTSY\ARTHSEPA.PNG"/>
            <p:cNvPicPr>
              <a:picLocks noChangeAspect="1" noChangeArrowheads="1"/>
            </p:cNvPicPr>
            <p:nvPr/>
          </p:nvPicPr>
          <p:blipFill>
            <a:blip r:embed="rId13" cstate="print"/>
            <a:srcRect/>
            <a:stretch>
              <a:fillRect/>
            </a:stretch>
          </p:blipFill>
          <p:spPr bwMode="gray">
            <a:xfrm>
              <a:off x="3778" y="3893"/>
              <a:ext cx="1980" cy="47"/>
            </a:xfrm>
            <a:prstGeom prst="rect">
              <a:avLst/>
            </a:prstGeom>
            <a:noFill/>
            <a:ln w="9525">
              <a:noFill/>
              <a:miter lim="800000"/>
              <a:headEnd/>
              <a:tailEnd/>
            </a:ln>
          </p:spPr>
        </p:pic>
        <p:pic>
          <p:nvPicPr>
            <p:cNvPr id="1033" name="Picture 4" descr="P:\!Themes\Artsy\Arthsepa.gif"/>
            <p:cNvPicPr>
              <a:picLocks noChangeAspect="1" noChangeArrowheads="1"/>
            </p:cNvPicPr>
            <p:nvPr/>
          </p:nvPicPr>
          <p:blipFill>
            <a:blip r:embed="rId14" cstate="print"/>
            <a:srcRect/>
            <a:stretch>
              <a:fillRect/>
            </a:stretch>
          </p:blipFill>
          <p:spPr bwMode="auto">
            <a:xfrm>
              <a:off x="-5" y="1031"/>
              <a:ext cx="2832" cy="61"/>
            </a:xfrm>
            <a:prstGeom prst="rect">
              <a:avLst/>
            </a:prstGeom>
            <a:noFill/>
            <a:ln w="9525">
              <a:noFill/>
              <a:miter lim="800000"/>
              <a:headEnd/>
              <a:tailEnd/>
            </a:ln>
          </p:spPr>
        </p:pic>
      </p:grpSp>
      <p:sp>
        <p:nvSpPr>
          <p:cNvPr id="1027" name="Rectangle 5"/>
          <p:cNvSpPr>
            <a:spLocks noGrp="1" noChangeArrowheads="1"/>
          </p:cNvSpPr>
          <p:nvPr>
            <p:ph type="title"/>
          </p:nvPr>
        </p:nvSpPr>
        <p:spPr bwMode="auto">
          <a:xfrm>
            <a:off x="317500" y="722313"/>
            <a:ext cx="8637588"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8"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9" name="Rectangle 7"/>
          <p:cNvSpPr>
            <a:spLocks noGrp="1" noChangeArrowheads="1"/>
          </p:cNvSpPr>
          <p:nvPr>
            <p:ph type="dt" sz="half" idx="2"/>
          </p:nvPr>
        </p:nvSpPr>
        <p:spPr bwMode="auto">
          <a:xfrm>
            <a:off x="3433763" y="634365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Arial" charset="0"/>
              </a:defRPr>
            </a:lvl1pPr>
          </a:lstStyle>
          <a:p>
            <a:fld id="{B1A6FB01-212F-4190-8F3B-9DE3F2D3143C}" type="datetimeFigureOut">
              <a:rPr lang="en-US"/>
              <a:pPr/>
              <a:t>12/7/2010</a:t>
            </a:fld>
            <a:endParaRPr lang="en-US"/>
          </a:p>
        </p:txBody>
      </p:sp>
      <p:sp>
        <p:nvSpPr>
          <p:cNvPr id="23560" name="Rectangle 8"/>
          <p:cNvSpPr>
            <a:spLocks noGrp="1" noChangeArrowheads="1"/>
          </p:cNvSpPr>
          <p:nvPr>
            <p:ph type="ftr" sz="quarter" idx="3"/>
          </p:nvPr>
        </p:nvSpPr>
        <p:spPr bwMode="auto">
          <a:xfrm>
            <a:off x="6108700" y="634365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endParaRPr lang="en-US"/>
          </a:p>
        </p:txBody>
      </p:sp>
      <p:sp>
        <p:nvSpPr>
          <p:cNvPr id="23561" name="Rectangle 9"/>
          <p:cNvSpPr>
            <a:spLocks noGrp="1" noChangeArrowheads="1"/>
          </p:cNvSpPr>
          <p:nvPr>
            <p:ph type="sldNum" sz="quarter" idx="4"/>
          </p:nvPr>
        </p:nvSpPr>
        <p:spPr bwMode="auto">
          <a:xfrm>
            <a:off x="146050" y="6361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latin typeface="Arial" charset="0"/>
              </a:defRPr>
            </a:lvl1pPr>
          </a:lstStyle>
          <a:p>
            <a:fld id="{0E735059-1292-45EC-B353-F66AF1EF097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ooks.go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85800" y="1814513"/>
            <a:ext cx="7772400" cy="2101850"/>
          </a:xfrm>
        </p:spPr>
        <p:txBody>
          <a:bodyPr anchor="ctr"/>
          <a:lstStyle/>
          <a:p>
            <a:pPr algn="r" eaLnBrk="1" hangingPunct="1"/>
            <a:r>
              <a:rPr lang="en-US" smtClean="0"/>
              <a:t>Carle Hospital Policy and Protocols Related to Heart Failure</a:t>
            </a:r>
          </a:p>
        </p:txBody>
      </p:sp>
      <p:sp>
        <p:nvSpPr>
          <p:cNvPr id="3075" name="Subtitle 2"/>
          <p:cNvSpPr>
            <a:spLocks noGrp="1"/>
          </p:cNvSpPr>
          <p:nvPr>
            <p:ph type="subTitle" idx="4294967295"/>
          </p:nvPr>
        </p:nvSpPr>
        <p:spPr>
          <a:xfrm>
            <a:off x="1981200" y="3962400"/>
            <a:ext cx="6383338" cy="1593850"/>
          </a:xfrm>
        </p:spPr>
        <p:txBody>
          <a:bodyPr/>
          <a:lstStyle/>
          <a:p>
            <a:pPr marL="0" indent="0" algn="r" eaLnBrk="1" hangingPunct="1">
              <a:buFont typeface="Wingdings" pitchFamily="2" charset="2"/>
              <a:buNone/>
            </a:pPr>
            <a:r>
              <a:rPr lang="en-US" sz="1800" smtClean="0">
                <a:solidFill>
                  <a:schemeClr val="hlink"/>
                </a:solidFill>
              </a:rPr>
              <a:t>Group Project 4:</a:t>
            </a:r>
          </a:p>
          <a:p>
            <a:pPr marL="0" indent="0" algn="r" eaLnBrk="1" hangingPunct="1">
              <a:buFont typeface="Wingdings" pitchFamily="2" charset="2"/>
              <a:buNone/>
            </a:pPr>
            <a:r>
              <a:rPr lang="en-US" sz="1800" smtClean="0">
                <a:solidFill>
                  <a:schemeClr val="hlink"/>
                </a:solidFill>
              </a:rPr>
              <a:t>Grace Suh</a:t>
            </a:r>
          </a:p>
          <a:p>
            <a:pPr marL="0" indent="0" algn="r" eaLnBrk="1" hangingPunct="1">
              <a:buFont typeface="Wingdings" pitchFamily="2" charset="2"/>
              <a:buNone/>
            </a:pPr>
            <a:r>
              <a:rPr lang="en-US" sz="1800" smtClean="0">
                <a:solidFill>
                  <a:schemeClr val="hlink"/>
                </a:solidFill>
              </a:rPr>
              <a:t>Brianna Pieri</a:t>
            </a:r>
          </a:p>
          <a:p>
            <a:pPr marL="0" indent="0" algn="r" eaLnBrk="1" hangingPunct="1">
              <a:buFont typeface="Wingdings" pitchFamily="2" charset="2"/>
              <a:buNone/>
            </a:pPr>
            <a:r>
              <a:rPr lang="en-US" sz="1800" smtClean="0">
                <a:solidFill>
                  <a:schemeClr val="hlink"/>
                </a:solidFill>
              </a:rPr>
              <a:t>Samantha Hammis</a:t>
            </a:r>
          </a:p>
          <a:p>
            <a:pPr marL="0" indent="0" algn="r" eaLnBrk="1" hangingPunct="1">
              <a:buFont typeface="Wingdings" pitchFamily="2" charset="2"/>
              <a:buNone/>
            </a:pPr>
            <a:r>
              <a:rPr lang="en-US" sz="1800" smtClean="0">
                <a:solidFill>
                  <a:schemeClr val="hlink"/>
                </a:solidFill>
              </a:rPr>
              <a:t>Jessica Cooper</a:t>
            </a:r>
          </a:p>
          <a:p>
            <a:pPr marL="0" indent="0" algn="r" eaLnBrk="1" hangingPunct="1">
              <a:buFont typeface="Wingdings" pitchFamily="2" charset="2"/>
              <a:buNone/>
            </a:pPr>
            <a:r>
              <a:rPr lang="en-US" sz="1800" smtClean="0">
                <a:solidFill>
                  <a:schemeClr val="hlink"/>
                </a:solidFill>
              </a:rPr>
              <a:t>Anna-Joy Schneeloch</a:t>
            </a:r>
          </a:p>
        </p:txBody>
      </p:sp>
      <p:pic>
        <p:nvPicPr>
          <p:cNvPr id="3079" name="Picture 7"/>
          <p:cNvPicPr>
            <a:picLocks noChangeAspect="1" noChangeArrowheads="1"/>
          </p:cNvPicPr>
          <p:nvPr/>
        </p:nvPicPr>
        <p:blipFill>
          <a:blip r:embed="rId2" cstate="print"/>
          <a:srcRect/>
          <a:stretch>
            <a:fillRect/>
          </a:stretch>
        </p:blipFill>
        <p:spPr bwMode="auto">
          <a:xfrm>
            <a:off x="228600" y="3352800"/>
            <a:ext cx="4953000" cy="3048000"/>
          </a:xfrm>
          <a:prstGeom prst="rect">
            <a:avLst/>
          </a:prstGeom>
          <a:noFill/>
          <a:ln w="9525">
            <a:noFill/>
            <a:miter lim="800000"/>
            <a:headEnd/>
            <a:tailEnd/>
          </a:ln>
          <a:effectLst/>
        </p:spPr>
      </p:pic>
      <p:sp>
        <p:nvSpPr>
          <p:cNvPr id="3080" name="Text Box 8"/>
          <p:cNvSpPr txBox="1">
            <a:spLocks noChangeArrowheads="1"/>
          </p:cNvSpPr>
          <p:nvPr/>
        </p:nvSpPr>
        <p:spPr bwMode="auto">
          <a:xfrm>
            <a:off x="609600" y="6400800"/>
            <a:ext cx="47244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http://www.carle.org/about/newsroom/media-photos.aspx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8637588" cy="1431925"/>
          </a:xfrm>
        </p:spPr>
        <p:txBody>
          <a:bodyPr/>
          <a:lstStyle/>
          <a:p>
            <a:pPr algn="ctr" eaLnBrk="1" hangingPunct="1"/>
            <a:r>
              <a:rPr lang="en-US" smtClean="0">
                <a:cs typeface="Times New Roman" charset="0"/>
              </a:rPr>
              <a:t>Heart Failure Core Measure: Smoking Cessation Counseling</a:t>
            </a:r>
            <a:r>
              <a:rPr lang="en-US" smtClean="0">
                <a:latin typeface="Calibri" pitchFamily="34" charset="0"/>
                <a:cs typeface="Times New Roman" charset="0"/>
              </a:rPr>
              <a:t> </a:t>
            </a:r>
          </a:p>
        </p:txBody>
      </p:sp>
      <p:sp>
        <p:nvSpPr>
          <p:cNvPr id="12291" name="Rectangle 3"/>
          <p:cNvSpPr>
            <a:spLocks noGrp="1" noChangeArrowheads="1"/>
          </p:cNvSpPr>
          <p:nvPr>
            <p:ph type="body" idx="1"/>
          </p:nvPr>
        </p:nvSpPr>
        <p:spPr/>
        <p:txBody>
          <a:bodyPr/>
          <a:lstStyle/>
          <a:p>
            <a:pPr eaLnBrk="1" hangingPunct="1"/>
            <a:r>
              <a:rPr lang="en-US" dirty="0" smtClean="0">
                <a:latin typeface="Calibri" pitchFamily="34" charset="0"/>
                <a:cs typeface="Times New Roman" charset="0"/>
              </a:rPr>
              <a:t>Joint </a:t>
            </a:r>
            <a:r>
              <a:rPr lang="en-US" b="1" u="sng" dirty="0" smtClean="0">
                <a:solidFill>
                  <a:srgbClr val="FF0000"/>
                </a:solidFill>
                <a:latin typeface="Calibri" pitchFamily="34" charset="0"/>
                <a:cs typeface="Times New Roman" charset="0"/>
              </a:rPr>
              <a:t>Commissions</a:t>
            </a:r>
            <a:r>
              <a:rPr lang="en-US" dirty="0" smtClean="0">
                <a:latin typeface="Calibri" pitchFamily="34" charset="0"/>
                <a:cs typeface="Times New Roman" charset="0"/>
              </a:rPr>
              <a:t> top </a:t>
            </a:r>
            <a:r>
              <a:rPr lang="en-US" dirty="0" err="1" smtClean="0">
                <a:latin typeface="Calibri" pitchFamily="34" charset="0"/>
                <a:cs typeface="Times New Roman" charset="0"/>
              </a:rPr>
              <a:t>decile</a:t>
            </a:r>
            <a:r>
              <a:rPr lang="en-US" dirty="0" smtClean="0">
                <a:latin typeface="Calibri" pitchFamily="34" charset="0"/>
                <a:cs typeface="Times New Roman" charset="0"/>
              </a:rPr>
              <a:t> in 2009 was 100% </a:t>
            </a:r>
          </a:p>
          <a:p>
            <a:pPr eaLnBrk="1" hangingPunct="1"/>
            <a:r>
              <a:rPr lang="en-US" dirty="0" smtClean="0">
                <a:latin typeface="Calibri" pitchFamily="34" charset="0"/>
                <a:cs typeface="Times New Roman" charset="0"/>
              </a:rPr>
              <a:t>In 2008 and 2009 Carle Hospital had an average of 100% </a:t>
            </a:r>
          </a:p>
          <a:p>
            <a:pPr eaLnBrk="1" hangingPunct="1"/>
            <a:r>
              <a:rPr lang="en-US" dirty="0" smtClean="0">
                <a:latin typeface="Calibri" pitchFamily="34" charset="0"/>
                <a:cs typeface="Times New Roman" charset="0"/>
              </a:rPr>
              <a:t>Ranked in top </a:t>
            </a:r>
            <a:r>
              <a:rPr lang="en-US" dirty="0" err="1" smtClean="0">
                <a:latin typeface="Calibri" pitchFamily="34" charset="0"/>
                <a:cs typeface="Times New Roman" charset="0"/>
              </a:rPr>
              <a:t>decile</a:t>
            </a:r>
            <a:r>
              <a:rPr lang="en-US" dirty="0" smtClean="0">
                <a:latin typeface="Calibri" pitchFamily="34" charset="0"/>
                <a:cs typeface="Times New Roman" charset="0"/>
              </a:rPr>
              <a:t> for both 2008 and 2009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algn="ctr" eaLnBrk="1" hangingPunct="1"/>
            <a:r>
              <a:rPr lang="en-US" smtClean="0"/>
              <a:t>Overview of Carle’s Protocols: Discharge Teaching</a:t>
            </a:r>
          </a:p>
        </p:txBody>
      </p:sp>
      <p:sp>
        <p:nvSpPr>
          <p:cNvPr id="13315" name="Content Placeholder 2"/>
          <p:cNvSpPr>
            <a:spLocks noGrp="1"/>
          </p:cNvSpPr>
          <p:nvPr>
            <p:ph idx="4294967295"/>
          </p:nvPr>
        </p:nvSpPr>
        <p:spPr/>
        <p:txBody>
          <a:bodyPr/>
          <a:lstStyle/>
          <a:p>
            <a:pPr eaLnBrk="1" hangingPunct="1"/>
            <a:r>
              <a:rPr lang="en-US" smtClean="0"/>
              <a:t>Activity level </a:t>
            </a:r>
          </a:p>
          <a:p>
            <a:pPr eaLnBrk="1" hangingPunct="1"/>
            <a:r>
              <a:rPr lang="en-US" smtClean="0"/>
              <a:t>Diet </a:t>
            </a:r>
          </a:p>
          <a:p>
            <a:pPr eaLnBrk="1" hangingPunct="1"/>
            <a:r>
              <a:rPr lang="en-US" smtClean="0"/>
              <a:t>Medications </a:t>
            </a:r>
          </a:p>
          <a:p>
            <a:pPr eaLnBrk="1" hangingPunct="1"/>
            <a:r>
              <a:rPr lang="en-US" smtClean="0"/>
              <a:t>Follow-up appointment</a:t>
            </a:r>
          </a:p>
          <a:p>
            <a:pPr eaLnBrk="1" hangingPunct="1"/>
            <a:r>
              <a:rPr lang="en-US" smtClean="0"/>
              <a:t>Monitoring daily weight</a:t>
            </a:r>
          </a:p>
          <a:p>
            <a:pPr eaLnBrk="1" hangingPunct="1"/>
            <a:r>
              <a:rPr lang="en-US" smtClean="0"/>
              <a:t>What to do if symptoms get worse</a:t>
            </a:r>
          </a:p>
        </p:txBody>
      </p:sp>
      <p:pic>
        <p:nvPicPr>
          <p:cNvPr id="13317" name="Picture 5"/>
          <p:cNvPicPr>
            <a:picLocks noChangeAspect="1" noChangeArrowheads="1"/>
          </p:cNvPicPr>
          <p:nvPr/>
        </p:nvPicPr>
        <p:blipFill>
          <a:blip r:embed="rId3" cstate="print"/>
          <a:srcRect/>
          <a:stretch>
            <a:fillRect/>
          </a:stretch>
        </p:blipFill>
        <p:spPr bwMode="auto">
          <a:xfrm>
            <a:off x="5791200" y="1828800"/>
            <a:ext cx="2952750" cy="2952750"/>
          </a:xfrm>
          <a:prstGeom prst="rect">
            <a:avLst/>
          </a:prstGeom>
          <a:noFill/>
          <a:ln w="9525">
            <a:noFill/>
            <a:miter lim="800000"/>
            <a:headEnd/>
            <a:tailEnd/>
          </a:ln>
          <a:effectLst/>
        </p:spPr>
      </p:pic>
      <p:sp>
        <p:nvSpPr>
          <p:cNvPr id="13318" name="Text Box 6"/>
          <p:cNvSpPr txBox="1">
            <a:spLocks noChangeArrowheads="1"/>
          </p:cNvSpPr>
          <p:nvPr/>
        </p:nvSpPr>
        <p:spPr bwMode="auto">
          <a:xfrm>
            <a:off x="4572000" y="6248400"/>
            <a:ext cx="4572000" cy="457200"/>
          </a:xfrm>
          <a:prstGeom prst="rect">
            <a:avLst/>
          </a:prstGeom>
          <a:noFill/>
          <a:ln w="9525">
            <a:noFill/>
            <a:miter lim="800000"/>
            <a:headEnd/>
            <a:tailEnd/>
          </a:ln>
          <a:effectLst/>
        </p:spPr>
        <p:txBody>
          <a:bodyPr>
            <a:spAutoFit/>
          </a:bodyPr>
          <a:lstStyle/>
          <a:p>
            <a:pPr algn="ctr">
              <a:spcBef>
                <a:spcPct val="50000"/>
              </a:spcBef>
            </a:pPr>
            <a:r>
              <a:rPr lang="en-US" sz="1200">
                <a:latin typeface="Arial" charset="0"/>
              </a:rPr>
              <a:t>http://www.davita.com/diet-and-nutrition/diet-basics/exercise-for-people-with-chronic-kidney-disease/a/497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algn="ctr" eaLnBrk="1" hangingPunct="1"/>
            <a:r>
              <a:rPr lang="en-US" smtClean="0"/>
              <a:t>Overview of Carle’s Protocols – </a:t>
            </a:r>
            <a:br>
              <a:rPr lang="en-US" smtClean="0"/>
            </a:br>
            <a:r>
              <a:rPr lang="en-US" smtClean="0"/>
              <a:t>Left Ventricular Function Testing</a:t>
            </a:r>
          </a:p>
        </p:txBody>
      </p:sp>
      <p:sp>
        <p:nvSpPr>
          <p:cNvPr id="14339" name="Content Placeholder 2"/>
          <p:cNvSpPr>
            <a:spLocks noGrp="1"/>
          </p:cNvSpPr>
          <p:nvPr>
            <p:ph idx="4294967295"/>
          </p:nvPr>
        </p:nvSpPr>
        <p:spPr/>
        <p:txBody>
          <a:bodyPr/>
          <a:lstStyle/>
          <a:p>
            <a:pPr eaLnBrk="1" hangingPunct="1"/>
            <a:r>
              <a:rPr lang="en-US" dirty="0" smtClean="0"/>
              <a:t>Evaluation of the Left Ventricular Systolic  (LVS) Function</a:t>
            </a:r>
          </a:p>
          <a:p>
            <a:pPr eaLnBrk="1" hangingPunct="1"/>
            <a:r>
              <a:rPr lang="en-US" dirty="0" smtClean="0"/>
              <a:t>Other ways to determine</a:t>
            </a:r>
            <a:r>
              <a:rPr lang="en-US" b="1" u="sng" dirty="0" smtClean="0">
                <a:solidFill>
                  <a:srgbClr val="FF0000"/>
                </a:solidFill>
              </a:rPr>
              <a:t>s </a:t>
            </a:r>
            <a:r>
              <a:rPr lang="en-US" dirty="0" smtClean="0"/>
              <a:t>heart status:</a:t>
            </a:r>
          </a:p>
          <a:p>
            <a:pPr lvl="1" eaLnBrk="1" hangingPunct="1"/>
            <a:r>
              <a:rPr lang="en-US" dirty="0" smtClean="0"/>
              <a:t>Medical history</a:t>
            </a:r>
          </a:p>
          <a:p>
            <a:pPr lvl="1" eaLnBrk="1" hangingPunct="1"/>
            <a:r>
              <a:rPr lang="en-US" dirty="0" smtClean="0"/>
              <a:t>Physical Examination</a:t>
            </a:r>
          </a:p>
          <a:p>
            <a:pPr lvl="1" eaLnBrk="1" hangingPunct="1"/>
            <a:r>
              <a:rPr lang="en-US" dirty="0" err="1" smtClean="0"/>
              <a:t>Auscultating</a:t>
            </a:r>
            <a:r>
              <a:rPr lang="en-US" dirty="0" smtClean="0"/>
              <a:t> heart sounds</a:t>
            </a:r>
          </a:p>
          <a:p>
            <a:pPr lvl="1" eaLnBrk="1" hangingPunct="1"/>
            <a:r>
              <a:rPr lang="en-US" dirty="0" smtClean="0"/>
              <a:t>Diagnostic tests </a:t>
            </a:r>
          </a:p>
          <a:p>
            <a:pPr lvl="2" eaLnBrk="1" hangingPunct="1"/>
            <a:r>
              <a:rPr lang="en-US" dirty="0" smtClean="0"/>
              <a:t>EEG, chest x-ray, blood work, ECG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algn="ctr" eaLnBrk="1" hangingPunct="1"/>
            <a:r>
              <a:rPr lang="en-US" smtClean="0"/>
              <a:t>Overview of Carle’s Protocols – </a:t>
            </a:r>
            <a:br>
              <a:rPr lang="en-US" smtClean="0"/>
            </a:br>
            <a:r>
              <a:rPr lang="en-US" smtClean="0"/>
              <a:t>ACE Inhibitors or ARBs</a:t>
            </a:r>
          </a:p>
        </p:txBody>
      </p:sp>
      <p:graphicFrame>
        <p:nvGraphicFramePr>
          <p:cNvPr id="19469" name="Group 1037"/>
          <p:cNvGraphicFramePr>
            <a:graphicFrameLocks noGrp="1"/>
          </p:cNvGraphicFramePr>
          <p:nvPr>
            <p:ph idx="4294967295"/>
          </p:nvPr>
        </p:nvGraphicFramePr>
        <p:xfrm>
          <a:off x="457200" y="2286000"/>
          <a:ext cx="8208963" cy="1828800"/>
        </p:xfrm>
        <a:graphic>
          <a:graphicData uri="http://schemas.openxmlformats.org/drawingml/2006/table">
            <a:tbl>
              <a:tblPr/>
              <a:tblGrid>
                <a:gridCol w="4105275"/>
                <a:gridCol w="4103688"/>
              </a:tblGrid>
              <a:tr h="371475">
                <a:tc>
                  <a:txBody>
                    <a:bodyPr/>
                    <a:lstStyle/>
                    <a:p>
                      <a:pPr marL="0" marR="0" lvl="0" indent="0" algn="ctr" defTabSz="914400" rtl="0" eaLnBrk="1" fontAlgn="base" latinLnBrk="0" hangingPunct="1">
                        <a:lnSpc>
                          <a:spcPct val="100000"/>
                        </a:lnSpc>
                        <a:spcBef>
                          <a:spcPct val="0"/>
                        </a:spcBef>
                        <a:spcAft>
                          <a:spcPct val="0"/>
                        </a:spcAft>
                        <a:buClr>
                          <a:srgbClr val="CCFF33"/>
                        </a:buClr>
                        <a:buSzPct val="70000"/>
                        <a:buFontTx/>
                        <a:buNone/>
                        <a:tabLst/>
                      </a:pPr>
                      <a:r>
                        <a:rPr kumimoji="0" lang="en-US" sz="3600" b="1" i="0" u="none" strike="noStrike" cap="none" normalizeH="0" baseline="0" smtClean="0">
                          <a:ln>
                            <a:noFill/>
                          </a:ln>
                          <a:solidFill>
                            <a:srgbClr val="FFFFFF"/>
                          </a:solidFill>
                          <a:effectLst/>
                          <a:latin typeface="Arial" charset="0"/>
                        </a:rPr>
                        <a:t>ACE Inhibitors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CCFF33"/>
                        </a:buClr>
                        <a:buSzPct val="70000"/>
                        <a:buFontTx/>
                        <a:buNone/>
                        <a:tabLst/>
                      </a:pPr>
                      <a:r>
                        <a:rPr kumimoji="0" lang="en-US" sz="3600" b="1" i="0" u="none" strike="noStrike" cap="none" normalizeH="0" baseline="0" smtClean="0">
                          <a:ln>
                            <a:noFill/>
                          </a:ln>
                          <a:solidFill>
                            <a:srgbClr val="FFFFFF"/>
                          </a:solidFill>
                          <a:effectLst/>
                          <a:latin typeface="Arial" charset="0"/>
                        </a:rPr>
                        <a:t>ARBs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
                          <a:srgbClr val="CCFF33"/>
                        </a:buClr>
                        <a:buSzPct val="70000"/>
                        <a:buFontTx/>
                        <a:buNone/>
                        <a:tabLst/>
                      </a:pPr>
                      <a:r>
                        <a:rPr kumimoji="0" lang="en-US" sz="3600" b="0" i="0" u="none" strike="noStrike" cap="none" normalizeH="0" baseline="0" smtClean="0">
                          <a:ln>
                            <a:noFill/>
                          </a:ln>
                          <a:solidFill>
                            <a:srgbClr val="000000"/>
                          </a:solidFill>
                          <a:effectLst/>
                          <a:latin typeface="Arial" charset="0"/>
                        </a:rPr>
                        <a:t>For heart attack and/or heart failure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CCFF33"/>
                        </a:buClr>
                        <a:buSzPct val="70000"/>
                        <a:buFontTx/>
                        <a:buChar char="-"/>
                        <a:tabLst/>
                      </a:pPr>
                      <a:r>
                        <a:rPr kumimoji="0" lang="en-US" sz="3600" b="0" i="0" u="none" strike="noStrike" cap="none" normalizeH="0" baseline="0" smtClean="0">
                          <a:ln>
                            <a:noFill/>
                          </a:ln>
                          <a:solidFill>
                            <a:srgbClr val="000000"/>
                          </a:solidFill>
                          <a:effectLst/>
                          <a:latin typeface="Arial" charset="0"/>
                        </a:rPr>
                        <a:t>For decreased heart function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
            <a:normAutofit fontScale="90000"/>
          </a:bodyPr>
          <a:lstStyle/>
          <a:p>
            <a:pPr algn="ctr" eaLnBrk="1" hangingPunct="1"/>
            <a:r>
              <a:rPr lang="en-US" smtClean="0"/>
              <a:t>Overview of Carle’s Protocols – </a:t>
            </a:r>
            <a:br>
              <a:rPr lang="en-US" smtClean="0"/>
            </a:br>
            <a:r>
              <a:rPr lang="en-US" smtClean="0"/>
              <a:t>Smoking Cessation Counseling</a:t>
            </a:r>
          </a:p>
        </p:txBody>
      </p:sp>
      <p:sp>
        <p:nvSpPr>
          <p:cNvPr id="16387" name="Content Placeholder 2"/>
          <p:cNvSpPr>
            <a:spLocks noGrp="1"/>
          </p:cNvSpPr>
          <p:nvPr>
            <p:ph idx="4294967295"/>
          </p:nvPr>
        </p:nvSpPr>
        <p:spPr>
          <a:xfrm>
            <a:off x="328613" y="2703513"/>
            <a:ext cx="4029075" cy="2424112"/>
          </a:xfrm>
        </p:spPr>
        <p:txBody>
          <a:bodyPr/>
          <a:lstStyle/>
          <a:p>
            <a:pPr eaLnBrk="1" hangingPunct="1"/>
            <a:r>
              <a:rPr lang="en-US" smtClean="0"/>
              <a:t>Before Discharge:</a:t>
            </a:r>
          </a:p>
          <a:p>
            <a:pPr lvl="1" eaLnBrk="1" hangingPunct="1"/>
            <a:r>
              <a:rPr lang="en-US" smtClean="0"/>
              <a:t>Patients receive smoking cessation counseling</a:t>
            </a:r>
          </a:p>
          <a:p>
            <a:pPr lvl="1" eaLnBrk="1" hangingPunct="1">
              <a:buFont typeface="Wingdings" pitchFamily="2" charset="2"/>
              <a:buNone/>
            </a:pPr>
            <a:endParaRPr lang="en-US" smtClean="0"/>
          </a:p>
        </p:txBody>
      </p:sp>
      <p:pic>
        <p:nvPicPr>
          <p:cNvPr id="16388" name="Picture 3"/>
          <p:cNvPicPr>
            <a:picLocks noChangeAspect="1" noChangeArrowheads="1"/>
          </p:cNvPicPr>
          <p:nvPr/>
        </p:nvPicPr>
        <p:blipFill>
          <a:blip r:embed="rId3" cstate="print"/>
          <a:srcRect/>
          <a:stretch>
            <a:fillRect/>
          </a:stretch>
        </p:blipFill>
        <p:spPr bwMode="auto">
          <a:xfrm>
            <a:off x="5029200" y="2286000"/>
            <a:ext cx="3276600" cy="3276600"/>
          </a:xfrm>
          <a:prstGeom prst="rect">
            <a:avLst/>
          </a:prstGeom>
          <a:noFill/>
          <a:ln w="9525">
            <a:noFill/>
            <a:miter lim="800000"/>
            <a:headEnd/>
            <a:tailEnd/>
          </a:ln>
        </p:spPr>
      </p:pic>
      <p:sp>
        <p:nvSpPr>
          <p:cNvPr id="16389" name="TextBox 5"/>
          <p:cNvSpPr txBox="1">
            <a:spLocks noChangeArrowheads="1"/>
          </p:cNvSpPr>
          <p:nvPr/>
        </p:nvSpPr>
        <p:spPr bwMode="auto">
          <a:xfrm>
            <a:off x="4267200" y="5638800"/>
            <a:ext cx="4876800" cy="274638"/>
          </a:xfrm>
          <a:prstGeom prst="rect">
            <a:avLst/>
          </a:prstGeom>
          <a:noFill/>
          <a:ln w="9525">
            <a:noFill/>
            <a:miter lim="800000"/>
            <a:headEnd/>
            <a:tailEnd/>
          </a:ln>
        </p:spPr>
        <p:txBody>
          <a:bodyPr>
            <a:spAutoFit/>
          </a:bodyPr>
          <a:lstStyle/>
          <a:p>
            <a:r>
              <a:rPr lang="en-US" sz="1200">
                <a:latin typeface="Arial" charset="0"/>
              </a:rPr>
              <a:t>http://www.yroma.com/wp-content/uploads/2010/02/stop-smoking.gif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7500" y="173038"/>
            <a:ext cx="8637588" cy="1311275"/>
          </a:xfrm>
        </p:spPr>
        <p:txBody>
          <a:bodyPr/>
          <a:lstStyle/>
          <a:p>
            <a:pPr algn="ctr" eaLnBrk="1" hangingPunct="1"/>
            <a:r>
              <a:rPr lang="en-US" sz="4000" smtClean="0"/>
              <a:t>Carle’s Protocols vs. Joint Commission Core Competencies</a:t>
            </a:r>
          </a:p>
        </p:txBody>
      </p:sp>
      <p:sp>
        <p:nvSpPr>
          <p:cNvPr id="17411" name="Rectangle 3"/>
          <p:cNvSpPr>
            <a:spLocks noGrp="1" noChangeArrowheads="1"/>
          </p:cNvSpPr>
          <p:nvPr>
            <p:ph type="body" idx="1"/>
          </p:nvPr>
        </p:nvSpPr>
        <p:spPr>
          <a:xfrm>
            <a:off x="328613" y="1941513"/>
            <a:ext cx="8208962" cy="4764087"/>
          </a:xfrm>
        </p:spPr>
        <p:txBody>
          <a:bodyPr/>
          <a:lstStyle/>
          <a:p>
            <a:pPr eaLnBrk="1" hangingPunct="1"/>
            <a:r>
              <a:rPr lang="en-US" dirty="0" smtClean="0"/>
              <a:t>Discharge instructions</a:t>
            </a:r>
          </a:p>
          <a:p>
            <a:pPr lvl="1" eaLnBrk="1" hangingPunct="1"/>
            <a:r>
              <a:rPr lang="en-US" dirty="0" smtClean="0"/>
              <a:t>Joint Commission (2010) states that all patients or caregivers must be presented with information at the time of discharge. </a:t>
            </a:r>
          </a:p>
          <a:p>
            <a:pPr lvl="1" eaLnBrk="1" hangingPunct="1"/>
            <a:r>
              <a:rPr lang="en-US" dirty="0" smtClean="0"/>
              <a:t>Carle Foundation Hospital (2010) states that patients will be given information prior to or at the time of discharge regarding heart failure. </a:t>
            </a:r>
          </a:p>
          <a:p>
            <a:pPr eaLnBrk="1" hangingPunct="1"/>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7500" y="173038"/>
            <a:ext cx="8637588" cy="1311275"/>
          </a:xfrm>
        </p:spPr>
        <p:txBody>
          <a:bodyPr/>
          <a:lstStyle/>
          <a:p>
            <a:pPr algn="ctr" eaLnBrk="1" hangingPunct="1"/>
            <a:r>
              <a:rPr lang="en-US" sz="4000" smtClean="0"/>
              <a:t>Carle’s Protocols vs. Joint Commission Core Competencies</a:t>
            </a:r>
          </a:p>
        </p:txBody>
      </p:sp>
      <p:sp>
        <p:nvSpPr>
          <p:cNvPr id="18435" name="Rectangle 3"/>
          <p:cNvSpPr>
            <a:spLocks noGrp="1" noChangeArrowheads="1"/>
          </p:cNvSpPr>
          <p:nvPr>
            <p:ph type="body" idx="1"/>
          </p:nvPr>
        </p:nvSpPr>
        <p:spPr>
          <a:xfrm>
            <a:off x="304800" y="1941513"/>
            <a:ext cx="8232775" cy="4916487"/>
          </a:xfrm>
        </p:spPr>
        <p:txBody>
          <a:bodyPr/>
          <a:lstStyle/>
          <a:p>
            <a:pPr eaLnBrk="1" hangingPunct="1"/>
            <a:r>
              <a:rPr lang="en-US" smtClean="0"/>
              <a:t>Evaluation of LVS Function </a:t>
            </a:r>
          </a:p>
          <a:p>
            <a:pPr lvl="1" eaLnBrk="1" hangingPunct="1"/>
            <a:r>
              <a:rPr lang="en-US" smtClean="0"/>
              <a:t>Joint Commission (2010) states that left ventricular systolic (LVS) function must be evaluated on heart failure patients either before, during, or after hospitalization. </a:t>
            </a:r>
          </a:p>
          <a:p>
            <a:pPr lvl="1" eaLnBrk="1" hangingPunct="1"/>
            <a:r>
              <a:rPr lang="en-US" smtClean="0"/>
              <a:t>Carle Foundation Hospital (2010) states that evaluation of LVS function will be completed, however no specific time period is given. </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637588" cy="1311275"/>
          </a:xfrm>
        </p:spPr>
        <p:txBody>
          <a:bodyPr/>
          <a:lstStyle/>
          <a:p>
            <a:pPr algn="ctr" eaLnBrk="1" hangingPunct="1"/>
            <a:r>
              <a:rPr lang="en-US" sz="4000" smtClean="0"/>
              <a:t>Carle’s Protocols vs. Joint Commission Core Competencies</a:t>
            </a:r>
          </a:p>
        </p:txBody>
      </p:sp>
      <p:sp>
        <p:nvSpPr>
          <p:cNvPr id="19459" name="Rectangle 3"/>
          <p:cNvSpPr>
            <a:spLocks noGrp="1" noChangeArrowheads="1"/>
          </p:cNvSpPr>
          <p:nvPr>
            <p:ph type="body" idx="1"/>
          </p:nvPr>
        </p:nvSpPr>
        <p:spPr>
          <a:xfrm>
            <a:off x="304800" y="1981200"/>
            <a:ext cx="8208963" cy="4876800"/>
          </a:xfrm>
        </p:spPr>
        <p:txBody>
          <a:bodyPr/>
          <a:lstStyle/>
          <a:p>
            <a:pPr eaLnBrk="1" hangingPunct="1">
              <a:lnSpc>
                <a:spcPct val="80000"/>
              </a:lnSpc>
            </a:pPr>
            <a:r>
              <a:rPr lang="en-US" sz="2700" smtClean="0"/>
              <a:t>ACEI or ARB for LVSD</a:t>
            </a:r>
          </a:p>
          <a:p>
            <a:pPr lvl="1" eaLnBrk="1" hangingPunct="1">
              <a:lnSpc>
                <a:spcPct val="80000"/>
              </a:lnSpc>
            </a:pPr>
            <a:r>
              <a:rPr lang="en-US" sz="2300" smtClean="0"/>
              <a:t>The Joint Commission (2010) prescribes ACEI or ARB’s for patients with heart failure and left ventricular systolic dysfunction (LVSD) at the time of discharge. </a:t>
            </a:r>
          </a:p>
          <a:p>
            <a:pPr lvl="1" eaLnBrk="1" hangingPunct="1">
              <a:lnSpc>
                <a:spcPct val="80000"/>
              </a:lnSpc>
            </a:pPr>
            <a:r>
              <a:rPr lang="en-US" sz="2300" smtClean="0"/>
              <a:t>Carle Foundation Hospital (2010) states that patients with heart failure and LVSD should be prescribed ACE inhibitors or ARB’s before leaving the hospital.</a:t>
            </a:r>
            <a:r>
              <a:rPr lang="en-US" sz="2200" smtClean="0"/>
              <a:t> </a:t>
            </a:r>
          </a:p>
          <a:p>
            <a:pPr eaLnBrk="1" hangingPunct="1">
              <a:lnSpc>
                <a:spcPct val="80000"/>
              </a:lnSpc>
            </a:pPr>
            <a:r>
              <a:rPr lang="en-US" sz="2700" smtClean="0"/>
              <a:t>Smoking Cessation Counseling</a:t>
            </a:r>
          </a:p>
          <a:p>
            <a:pPr lvl="1" eaLnBrk="1" hangingPunct="1">
              <a:lnSpc>
                <a:spcPct val="80000"/>
              </a:lnSpc>
            </a:pPr>
            <a:r>
              <a:rPr lang="en-US" sz="2300" smtClean="0"/>
              <a:t>The Joint Commission (2010) provides counseling for adult smokers with heart failure while hospitalized.</a:t>
            </a:r>
          </a:p>
          <a:p>
            <a:pPr lvl="1" eaLnBrk="1" hangingPunct="1">
              <a:lnSpc>
                <a:spcPct val="80000"/>
              </a:lnSpc>
            </a:pPr>
            <a:r>
              <a:rPr lang="en-US" sz="2300" smtClean="0"/>
              <a:t>Carle Foundation Hospital (2010) counsels adult smokers with heart failure. </a:t>
            </a:r>
          </a:p>
          <a:p>
            <a:pPr eaLnBrk="1" hangingPunct="1"/>
            <a:endParaRPr lang="en-US" sz="23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7813" y="609600"/>
            <a:ext cx="8637587" cy="762000"/>
          </a:xfrm>
        </p:spPr>
        <p:txBody>
          <a:bodyPr/>
          <a:lstStyle/>
          <a:p>
            <a:pPr algn="ctr" eaLnBrk="1" hangingPunct="1"/>
            <a:r>
              <a:rPr lang="en-US" smtClean="0"/>
              <a:t>Summary</a:t>
            </a:r>
          </a:p>
        </p:txBody>
      </p:sp>
      <p:sp>
        <p:nvSpPr>
          <p:cNvPr id="20483" name="Rectangle 3"/>
          <p:cNvSpPr>
            <a:spLocks noGrp="1" noChangeArrowheads="1"/>
          </p:cNvSpPr>
          <p:nvPr>
            <p:ph type="body" idx="1"/>
          </p:nvPr>
        </p:nvSpPr>
        <p:spPr>
          <a:xfrm>
            <a:off x="328613" y="1752600"/>
            <a:ext cx="8208962" cy="4114800"/>
          </a:xfrm>
        </p:spPr>
        <p:txBody>
          <a:bodyPr/>
          <a:lstStyle/>
          <a:p>
            <a:pPr eaLnBrk="1" hangingPunct="1">
              <a:lnSpc>
                <a:spcPct val="90000"/>
              </a:lnSpc>
            </a:pPr>
            <a:r>
              <a:rPr lang="en-US" smtClean="0">
                <a:cs typeface="Times New Roman" charset="0"/>
              </a:rPr>
              <a:t>The Joint Commission’s Protocols:</a:t>
            </a:r>
          </a:p>
          <a:p>
            <a:pPr lvl="1" eaLnBrk="1" hangingPunct="1">
              <a:lnSpc>
                <a:spcPct val="90000"/>
              </a:lnSpc>
            </a:pPr>
            <a:r>
              <a:rPr lang="en-US" sz="2400" smtClean="0">
                <a:cs typeface="Times New Roman" charset="0"/>
              </a:rPr>
              <a:t>HF-1: Discharge instructions</a:t>
            </a:r>
          </a:p>
          <a:p>
            <a:pPr lvl="1" eaLnBrk="1" hangingPunct="1">
              <a:lnSpc>
                <a:spcPct val="90000"/>
              </a:lnSpc>
            </a:pPr>
            <a:r>
              <a:rPr lang="en-US" sz="2400" smtClean="0"/>
              <a:t>HF-2: LVSD</a:t>
            </a:r>
          </a:p>
          <a:p>
            <a:pPr lvl="1" eaLnBrk="1" hangingPunct="1">
              <a:lnSpc>
                <a:spcPct val="90000"/>
              </a:lnSpc>
            </a:pPr>
            <a:r>
              <a:rPr lang="en-US" sz="2400" smtClean="0"/>
              <a:t>HF-3: ACEIs or ARBs</a:t>
            </a:r>
          </a:p>
          <a:p>
            <a:pPr lvl="1" eaLnBrk="1" hangingPunct="1">
              <a:lnSpc>
                <a:spcPct val="90000"/>
              </a:lnSpc>
            </a:pPr>
            <a:r>
              <a:rPr lang="en-US" sz="2400" smtClean="0"/>
              <a:t>HF-4: Smoking cessation</a:t>
            </a:r>
            <a:endParaRPr lang="en-US" sz="2400" smtClean="0">
              <a:cs typeface="Times New Roman" charset="0"/>
            </a:endParaRPr>
          </a:p>
          <a:p>
            <a:pPr eaLnBrk="1" hangingPunct="1">
              <a:lnSpc>
                <a:spcPct val="90000"/>
              </a:lnSpc>
            </a:pPr>
            <a:r>
              <a:rPr lang="en-US" smtClean="0">
                <a:cs typeface="Times New Roman" charset="0"/>
              </a:rPr>
              <a:t>Carle Hospital’s Protocols: </a:t>
            </a:r>
          </a:p>
          <a:p>
            <a:pPr lvl="1" eaLnBrk="1" hangingPunct="1">
              <a:lnSpc>
                <a:spcPct val="90000"/>
              </a:lnSpc>
            </a:pPr>
            <a:r>
              <a:rPr lang="en-US" sz="2400" smtClean="0">
                <a:cs typeface="Times New Roman" charset="0"/>
              </a:rPr>
              <a:t>Activity Level &amp; Diet</a:t>
            </a:r>
          </a:p>
          <a:p>
            <a:pPr lvl="1" eaLnBrk="1" hangingPunct="1">
              <a:lnSpc>
                <a:spcPct val="90000"/>
              </a:lnSpc>
            </a:pPr>
            <a:r>
              <a:rPr lang="en-US" sz="2400" smtClean="0">
                <a:cs typeface="Times New Roman" charset="0"/>
              </a:rPr>
              <a:t>Cardiac  Functioning</a:t>
            </a:r>
          </a:p>
          <a:p>
            <a:pPr lvl="1" eaLnBrk="1" hangingPunct="1">
              <a:lnSpc>
                <a:spcPct val="90000"/>
              </a:lnSpc>
            </a:pPr>
            <a:r>
              <a:rPr lang="en-US" sz="2400" smtClean="0">
                <a:cs typeface="Times New Roman" charset="0"/>
              </a:rPr>
              <a:t>Medications (ACEIs &amp; ARBs)</a:t>
            </a:r>
          </a:p>
          <a:p>
            <a:pPr lvl="1" eaLnBrk="1" hangingPunct="1">
              <a:lnSpc>
                <a:spcPct val="90000"/>
              </a:lnSpc>
            </a:pPr>
            <a:r>
              <a:rPr lang="en-US" sz="2400" smtClean="0">
                <a:cs typeface="Times New Roman" charset="0"/>
              </a:rPr>
              <a:t>Discharge Instructions</a:t>
            </a:r>
          </a:p>
          <a:p>
            <a:pPr lvl="1" eaLnBrk="1" hangingPunct="1">
              <a:lnSpc>
                <a:spcPct val="90000"/>
              </a:lnSpc>
            </a:pPr>
            <a:endParaRPr lang="en-US" sz="2400" smtClean="0">
              <a:cs typeface="Times New Roman"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685800"/>
            <a:ext cx="8637588" cy="762000"/>
          </a:xfrm>
        </p:spPr>
        <p:txBody>
          <a:bodyPr/>
          <a:lstStyle/>
          <a:p>
            <a:pPr algn="ctr" eaLnBrk="1" hangingPunct="1"/>
            <a:r>
              <a:rPr lang="en-US" smtClean="0"/>
              <a:t>References</a:t>
            </a:r>
          </a:p>
        </p:txBody>
      </p:sp>
      <p:sp>
        <p:nvSpPr>
          <p:cNvPr id="21507" name="Rectangle 3"/>
          <p:cNvSpPr>
            <a:spLocks noGrp="1" noChangeArrowheads="1"/>
          </p:cNvSpPr>
          <p:nvPr>
            <p:ph type="body" idx="1"/>
          </p:nvPr>
        </p:nvSpPr>
        <p:spPr>
          <a:xfrm>
            <a:off x="328613" y="1941513"/>
            <a:ext cx="8208962" cy="4535487"/>
          </a:xfrm>
        </p:spPr>
        <p:txBody>
          <a:bodyPr/>
          <a:lstStyle/>
          <a:p>
            <a:pPr eaLnBrk="1" hangingPunct="1">
              <a:lnSpc>
                <a:spcPct val="80000"/>
              </a:lnSpc>
            </a:pPr>
            <a:r>
              <a:rPr lang="en-US" sz="2300" dirty="0" smtClean="0">
                <a:solidFill>
                  <a:schemeClr val="hlink"/>
                </a:solidFill>
              </a:rPr>
              <a:t>Carle Foundation Hospital </a:t>
            </a:r>
            <a:r>
              <a:rPr lang="en-US" sz="2300" b="1" u="sng" dirty="0" smtClean="0">
                <a:solidFill>
                  <a:srgbClr val="92D050"/>
                </a:solidFill>
              </a:rPr>
              <a:t>.</a:t>
            </a:r>
            <a:r>
              <a:rPr lang="en-US" sz="2300" dirty="0" smtClean="0">
                <a:solidFill>
                  <a:schemeClr val="hlink"/>
                </a:solidFill>
              </a:rPr>
              <a:t> (</a:t>
            </a:r>
            <a:r>
              <a:rPr lang="en-US" sz="2300" dirty="0" smtClean="0">
                <a:solidFill>
                  <a:schemeClr val="hlink"/>
                </a:solidFill>
              </a:rPr>
              <a:t>2010). Quality indicators for congestive heart failure. Retrieved from http://www.carle.org/about/why-choose/quality/congestive-heart-failure.aspx</a:t>
            </a:r>
            <a:endParaRPr lang="en-US" sz="2300" dirty="0" smtClean="0">
              <a:solidFill>
                <a:schemeClr val="hlink"/>
              </a:solidFill>
              <a:cs typeface="Times New Roman" charset="0"/>
            </a:endParaRPr>
          </a:p>
          <a:p>
            <a:pPr eaLnBrk="1" hangingPunct="1">
              <a:lnSpc>
                <a:spcPct val="80000"/>
              </a:lnSpc>
            </a:pPr>
            <a:r>
              <a:rPr lang="en-US" sz="2300" dirty="0" smtClean="0">
                <a:solidFill>
                  <a:schemeClr val="hlink"/>
                </a:solidFill>
                <a:cs typeface="Times New Roman" charset="0"/>
              </a:rPr>
              <a:t>The Joint Commission, &amp; Centers for Medicare and Medicaid Services [CMS]. (2010).</a:t>
            </a:r>
            <a:r>
              <a:rPr lang="en-US" sz="2300" dirty="0" smtClean="0">
                <a:solidFill>
                  <a:schemeClr val="hlink"/>
                </a:solidFill>
                <a:latin typeface="Times New Roman" charset="0"/>
                <a:cs typeface="Times New Roman" charset="0"/>
              </a:rPr>
              <a:t> </a:t>
            </a:r>
            <a:r>
              <a:rPr lang="en-US" sz="2300" i="1" dirty="0" smtClean="0">
                <a:solidFill>
                  <a:schemeClr val="hlink"/>
                </a:solidFill>
                <a:cs typeface="Times New Roman" charset="0"/>
              </a:rPr>
              <a:t>Specifications manual for national hospital inpatient quality measures discharges 10-01-10 (4Q10) through 03-31-11 (1Q11) manual</a:t>
            </a:r>
            <a:r>
              <a:rPr lang="en-US" sz="2300" i="1" dirty="0" smtClean="0">
                <a:solidFill>
                  <a:schemeClr val="hlink"/>
                </a:solidFill>
                <a:latin typeface="Times New Roman" charset="0"/>
                <a:cs typeface="Times New Roman" charset="0"/>
              </a:rPr>
              <a:t> </a:t>
            </a:r>
            <a:r>
              <a:rPr lang="en-US" sz="2300" dirty="0" smtClean="0">
                <a:solidFill>
                  <a:schemeClr val="hlink"/>
                </a:solidFill>
                <a:cs typeface="Times New Roman" charset="0"/>
              </a:rPr>
              <a:t>(Version 3.2), pp. HF1-4. Retrieved from http:// http://www.jointcommission.org </a:t>
            </a:r>
          </a:p>
          <a:p>
            <a:pPr eaLnBrk="1" hangingPunct="1">
              <a:lnSpc>
                <a:spcPct val="80000"/>
              </a:lnSpc>
            </a:pPr>
            <a:r>
              <a:rPr lang="en-US" sz="2300" dirty="0" smtClean="0">
                <a:solidFill>
                  <a:schemeClr val="hlink"/>
                </a:solidFill>
              </a:rPr>
              <a:t>U.S. Department of Health and Human Services</a:t>
            </a:r>
            <a:r>
              <a:rPr lang="en-US" sz="2300" dirty="0" smtClean="0">
                <a:solidFill>
                  <a:schemeClr val="hlink"/>
                </a:solidFill>
              </a:rPr>
              <a:t>. </a:t>
            </a:r>
            <a:r>
              <a:rPr lang="en-US" sz="2300" b="1" dirty="0" smtClean="0">
                <a:solidFill>
                  <a:srgbClr val="92D050"/>
                </a:solidFill>
              </a:rPr>
              <a:t>(DATE) </a:t>
            </a:r>
            <a:r>
              <a:rPr lang="en-US" sz="2300" dirty="0" smtClean="0">
                <a:solidFill>
                  <a:schemeClr val="hlink"/>
                </a:solidFill>
              </a:rPr>
              <a:t>National </a:t>
            </a:r>
            <a:r>
              <a:rPr lang="en-US" sz="2300" b="1" u="sng" dirty="0" smtClean="0">
                <a:solidFill>
                  <a:srgbClr val="FF0000"/>
                </a:solidFill>
              </a:rPr>
              <a:t>g</a:t>
            </a:r>
            <a:r>
              <a:rPr lang="en-US" sz="2300" dirty="0" smtClean="0">
                <a:solidFill>
                  <a:schemeClr val="hlink"/>
                </a:solidFill>
              </a:rPr>
              <a:t>uideline </a:t>
            </a:r>
            <a:r>
              <a:rPr lang="en-US" sz="2300" b="1" u="sng" dirty="0" smtClean="0">
                <a:solidFill>
                  <a:srgbClr val="FF0000"/>
                </a:solidFill>
              </a:rPr>
              <a:t>c</a:t>
            </a:r>
            <a:r>
              <a:rPr lang="en-US" sz="2300" dirty="0" smtClean="0">
                <a:solidFill>
                  <a:schemeClr val="hlink"/>
                </a:solidFill>
              </a:rPr>
              <a:t>learinghouse: Annotated bibliographies. Retrieved November 29, 2010, from http://guidelines.gov/annotated-bibliographies/index.aspx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52400" y="685800"/>
            <a:ext cx="8637588" cy="762000"/>
          </a:xfrm>
        </p:spPr>
        <p:txBody>
          <a:bodyPr/>
          <a:lstStyle/>
          <a:p>
            <a:pPr algn="ctr" eaLnBrk="1" hangingPunct="1"/>
            <a:r>
              <a:rPr lang="en-US" smtClean="0"/>
              <a:t>Introduction</a:t>
            </a:r>
          </a:p>
        </p:txBody>
      </p:sp>
      <p:sp>
        <p:nvSpPr>
          <p:cNvPr id="4099" name="Rectangle 5"/>
          <p:cNvSpPr>
            <a:spLocks noGrp="1" noChangeArrowheads="1"/>
          </p:cNvSpPr>
          <p:nvPr>
            <p:ph type="body" idx="1"/>
          </p:nvPr>
        </p:nvSpPr>
        <p:spPr/>
        <p:txBody>
          <a:bodyPr/>
          <a:lstStyle/>
          <a:p>
            <a:pPr eaLnBrk="1" hangingPunct="1">
              <a:lnSpc>
                <a:spcPct val="90000"/>
              </a:lnSpc>
            </a:pPr>
            <a:r>
              <a:rPr lang="en-US" dirty="0" smtClean="0">
                <a:solidFill>
                  <a:schemeClr val="hlink"/>
                </a:solidFill>
                <a:cs typeface="Times New Roman" charset="0"/>
              </a:rPr>
              <a:t>Overview of Carle Hospital</a:t>
            </a:r>
            <a:r>
              <a:rPr lang="en-US" dirty="0" smtClean="0">
                <a:solidFill>
                  <a:schemeClr val="hlink"/>
                </a:solidFill>
              </a:rPr>
              <a:t> </a:t>
            </a:r>
          </a:p>
          <a:p>
            <a:pPr eaLnBrk="1" hangingPunct="1">
              <a:lnSpc>
                <a:spcPct val="90000"/>
              </a:lnSpc>
            </a:pPr>
            <a:r>
              <a:rPr lang="en-US" dirty="0" smtClean="0">
                <a:solidFill>
                  <a:schemeClr val="hlink"/>
                </a:solidFill>
                <a:cs typeface="Times New Roman" charset="0"/>
              </a:rPr>
              <a:t>The Joint Commission’s Standards for Heart Failure</a:t>
            </a:r>
            <a:r>
              <a:rPr lang="en-US" dirty="0" smtClean="0">
                <a:solidFill>
                  <a:schemeClr val="hlink"/>
                </a:solidFill>
              </a:rPr>
              <a:t> </a:t>
            </a:r>
          </a:p>
          <a:p>
            <a:pPr eaLnBrk="1" hangingPunct="1">
              <a:lnSpc>
                <a:spcPct val="90000"/>
              </a:lnSpc>
            </a:pPr>
            <a:r>
              <a:rPr lang="en-US" dirty="0" smtClean="0">
                <a:solidFill>
                  <a:schemeClr val="hlink"/>
                </a:solidFill>
                <a:cs typeface="Times New Roman" charset="0"/>
              </a:rPr>
              <a:t>Research Articles </a:t>
            </a:r>
          </a:p>
          <a:p>
            <a:pPr eaLnBrk="1" hangingPunct="1">
              <a:lnSpc>
                <a:spcPct val="90000"/>
              </a:lnSpc>
            </a:pPr>
            <a:r>
              <a:rPr lang="en-US" dirty="0" smtClean="0">
                <a:solidFill>
                  <a:schemeClr val="hlink"/>
                </a:solidFill>
                <a:cs typeface="Times New Roman" charset="0"/>
              </a:rPr>
              <a:t>Carle’s Performance </a:t>
            </a:r>
          </a:p>
          <a:p>
            <a:pPr eaLnBrk="1" hangingPunct="1">
              <a:lnSpc>
                <a:spcPct val="90000"/>
              </a:lnSpc>
            </a:pPr>
            <a:r>
              <a:rPr lang="en-US" dirty="0" smtClean="0">
                <a:solidFill>
                  <a:schemeClr val="hlink"/>
                </a:solidFill>
                <a:cs typeface="Times New Roman" charset="0"/>
              </a:rPr>
              <a:t>Carle’s Protocols for Heart Failure </a:t>
            </a:r>
          </a:p>
          <a:p>
            <a:pPr eaLnBrk="1" hangingPunct="1">
              <a:lnSpc>
                <a:spcPct val="90000"/>
              </a:lnSpc>
            </a:pPr>
            <a:r>
              <a:rPr lang="en-US" dirty="0" smtClean="0">
                <a:solidFill>
                  <a:schemeClr val="hlink"/>
                </a:solidFill>
                <a:cs typeface="Times New Roman" charset="0"/>
              </a:rPr>
              <a:t>Carle’s Protocols </a:t>
            </a:r>
            <a:r>
              <a:rPr lang="en-US" b="1" u="sng" dirty="0" smtClean="0">
                <a:solidFill>
                  <a:srgbClr val="FF0000"/>
                </a:solidFill>
                <a:cs typeface="Times New Roman" charset="0"/>
              </a:rPr>
              <a:t>V</a:t>
            </a:r>
            <a:r>
              <a:rPr lang="en-US" dirty="0" smtClean="0">
                <a:solidFill>
                  <a:schemeClr val="hlink"/>
                </a:solidFill>
                <a:cs typeface="Times New Roman" charset="0"/>
              </a:rPr>
              <a:t>s. Joint Commission’s Protocols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17500" y="325438"/>
            <a:ext cx="8637588" cy="1158875"/>
          </a:xfrm>
        </p:spPr>
        <p:txBody>
          <a:bodyPr/>
          <a:lstStyle/>
          <a:p>
            <a:pPr algn="ctr" eaLnBrk="1" hangingPunct="1"/>
            <a:r>
              <a:rPr lang="en-US" smtClean="0"/>
              <a:t>References</a:t>
            </a:r>
            <a:br>
              <a:rPr lang="en-US" smtClean="0"/>
            </a:br>
            <a:r>
              <a:rPr lang="en-US" sz="2600" smtClean="0"/>
              <a:t>(continued)</a:t>
            </a:r>
          </a:p>
        </p:txBody>
      </p:sp>
      <p:sp>
        <p:nvSpPr>
          <p:cNvPr id="22531" name="Rectangle 3"/>
          <p:cNvSpPr>
            <a:spLocks noGrp="1" noChangeArrowheads="1"/>
          </p:cNvSpPr>
          <p:nvPr>
            <p:ph type="body" idx="1"/>
          </p:nvPr>
        </p:nvSpPr>
        <p:spPr>
          <a:xfrm>
            <a:off x="304800" y="1981200"/>
            <a:ext cx="8208963" cy="3846513"/>
          </a:xfrm>
        </p:spPr>
        <p:txBody>
          <a:bodyPr/>
          <a:lstStyle/>
          <a:p>
            <a:pPr eaLnBrk="1" hangingPunct="1"/>
            <a:r>
              <a:rPr lang="en-US" sz="2300" dirty="0" smtClean="0">
                <a:solidFill>
                  <a:schemeClr val="hlink"/>
                </a:solidFill>
                <a:cs typeface="Times New Roman" charset="0"/>
              </a:rPr>
              <a:t>Joint Commission on Accreditation of Healthcare </a:t>
            </a:r>
            <a:r>
              <a:rPr lang="en-US" sz="2300" dirty="0" smtClean="0">
                <a:solidFill>
                  <a:schemeClr val="hlink"/>
                </a:solidFill>
                <a:cs typeface="Times New Roman" charset="0"/>
              </a:rPr>
              <a:t>Organization</a:t>
            </a:r>
            <a:r>
              <a:rPr lang="en-US" sz="2300" b="1" u="sng" dirty="0" smtClean="0">
                <a:solidFill>
                  <a:srgbClr val="92D050"/>
                </a:solidFill>
                <a:cs typeface="Times New Roman" charset="0"/>
              </a:rPr>
              <a:t>s</a:t>
            </a:r>
            <a:r>
              <a:rPr lang="en-US" sz="2300" dirty="0" smtClean="0">
                <a:solidFill>
                  <a:schemeClr val="hlink"/>
                </a:solidFill>
                <a:cs typeface="Times New Roman" charset="0"/>
              </a:rPr>
              <a:t>. </a:t>
            </a:r>
            <a:r>
              <a:rPr lang="en-US" sz="2300" dirty="0" smtClean="0">
                <a:solidFill>
                  <a:schemeClr val="hlink"/>
                </a:solidFill>
                <a:cs typeface="Times New Roman" charset="0"/>
              </a:rPr>
              <a:t>(2005). </a:t>
            </a:r>
            <a:r>
              <a:rPr lang="en-US" sz="2300" i="1" dirty="0" smtClean="0">
                <a:solidFill>
                  <a:schemeClr val="hlink"/>
                </a:solidFill>
                <a:cs typeface="Times New Roman" charset="0"/>
              </a:rPr>
              <a:t>Overcoming performance measurement challenges for hospitals</a:t>
            </a:r>
            <a:r>
              <a:rPr lang="en-US" sz="2300" dirty="0" smtClean="0">
                <a:solidFill>
                  <a:schemeClr val="hlink"/>
                </a:solidFill>
                <a:cs typeface="Times New Roman" charset="0"/>
              </a:rPr>
              <a:t>. Oakbrook Terrace, IL: Joint Commission Resources. Retrieved on December 1, 2010, from </a:t>
            </a:r>
            <a:r>
              <a:rPr lang="en-US" sz="2300" dirty="0" smtClean="0">
                <a:solidFill>
                  <a:schemeClr val="hlink"/>
                </a:solidFill>
                <a:cs typeface="Times New Roman" charset="0"/>
                <a:hlinkClick r:id="rId2"/>
              </a:rPr>
              <a:t>http://books.google.com</a:t>
            </a:r>
            <a:endParaRPr lang="en-US" sz="2300" dirty="0" smtClean="0">
              <a:solidFill>
                <a:schemeClr val="hlink"/>
              </a:solidFill>
              <a:cs typeface="Times New Roman" charset="0"/>
            </a:endParaRPr>
          </a:p>
          <a:p>
            <a:pPr eaLnBrk="1" hangingPunct="1"/>
            <a:r>
              <a:rPr lang="en-US" sz="2300" b="1" u="sng" dirty="0" smtClean="0">
                <a:solidFill>
                  <a:srgbClr val="FF0000"/>
                </a:solidFill>
                <a:cs typeface="Times New Roman" charset="0"/>
              </a:rPr>
              <a:t>Carle. November 30, 2010. CHF Core Measure. Urbana, </a:t>
            </a:r>
            <a:r>
              <a:rPr lang="en-US" sz="2300" b="1" u="sng" dirty="0" smtClean="0">
                <a:solidFill>
                  <a:srgbClr val="FF0000"/>
                </a:solidFill>
                <a:cs typeface="Times New Roman" charset="0"/>
              </a:rPr>
              <a:t>Illinois: Carle </a:t>
            </a:r>
            <a:r>
              <a:rPr lang="en-US" sz="2300" b="1" u="sng" dirty="0" smtClean="0">
                <a:solidFill>
                  <a:srgbClr val="FF0000"/>
                </a:solidFill>
                <a:cs typeface="Times New Roman" charset="0"/>
              </a:rPr>
              <a:t>Foundation Hospital.</a:t>
            </a:r>
            <a:endParaRPr lang="en-US" sz="2300" b="1" u="sng" dirty="0" smtClean="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mtClean="0"/>
              <a:t>Overview of Carle Hospital</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solidFill>
                  <a:schemeClr val="accent2"/>
                </a:solidFill>
              </a:rPr>
              <a:t>Carle Hospital is a 325 bed hospital with a Level I trauma center and offers Level III perinatal services</a:t>
            </a:r>
          </a:p>
          <a:p>
            <a:pPr eaLnBrk="1" hangingPunct="1">
              <a:lnSpc>
                <a:spcPct val="90000"/>
              </a:lnSpc>
            </a:pPr>
            <a:r>
              <a:rPr lang="en-US" smtClean="0">
                <a:solidFill>
                  <a:schemeClr val="accent2"/>
                </a:solidFill>
              </a:rPr>
              <a:t>Located in Urbana, Illinois</a:t>
            </a:r>
          </a:p>
          <a:p>
            <a:pPr eaLnBrk="1" hangingPunct="1">
              <a:lnSpc>
                <a:spcPct val="90000"/>
              </a:lnSpc>
            </a:pPr>
            <a:r>
              <a:rPr lang="en-US" smtClean="0">
                <a:solidFill>
                  <a:schemeClr val="accent2"/>
                </a:solidFill>
              </a:rPr>
              <a:t>In 2009, Carle admitted more than 19,900 patients and treated more than 56,700 patients in their Emergency Room</a:t>
            </a:r>
          </a:p>
          <a:p>
            <a:pPr eaLnBrk="1" hangingPunct="1">
              <a:lnSpc>
                <a:spcPct val="90000"/>
              </a:lnSpc>
            </a:pPr>
            <a:r>
              <a:rPr lang="en-US" smtClean="0">
                <a:solidFill>
                  <a:schemeClr val="accent2"/>
                </a:solidFill>
              </a:rPr>
              <a:t>Not-for profit and Magnet Hospital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8637588" cy="1431925"/>
          </a:xfrm>
        </p:spPr>
        <p:txBody>
          <a:bodyPr/>
          <a:lstStyle/>
          <a:p>
            <a:pPr algn="ctr" eaLnBrk="1" hangingPunct="1"/>
            <a:r>
              <a:rPr lang="en-US" smtClean="0">
                <a:cs typeface="Times New Roman" charset="0"/>
              </a:rPr>
              <a:t>The Joint Commission’s Standards for Heart Failure</a:t>
            </a:r>
            <a:r>
              <a:rPr lang="en-US" smtClean="0"/>
              <a:t> </a:t>
            </a:r>
          </a:p>
        </p:txBody>
      </p:sp>
      <p:sp>
        <p:nvSpPr>
          <p:cNvPr id="6147" name="Rectangle 3"/>
          <p:cNvSpPr>
            <a:spLocks noGrp="1" noChangeArrowheads="1"/>
          </p:cNvSpPr>
          <p:nvPr>
            <p:ph type="body" idx="1"/>
          </p:nvPr>
        </p:nvSpPr>
        <p:spPr>
          <a:xfrm>
            <a:off x="304800" y="1828800"/>
            <a:ext cx="8208963" cy="4687888"/>
          </a:xfrm>
        </p:spPr>
        <p:txBody>
          <a:bodyPr/>
          <a:lstStyle/>
          <a:p>
            <a:pPr eaLnBrk="1" hangingPunct="1"/>
            <a:r>
              <a:rPr lang="en-US" sz="2800" smtClean="0">
                <a:cs typeface="Times New Roman" charset="0"/>
              </a:rPr>
              <a:t>Heart Failure Measure Sets:</a:t>
            </a:r>
            <a:r>
              <a:rPr lang="en-US" sz="2800" smtClean="0"/>
              <a:t> </a:t>
            </a:r>
          </a:p>
          <a:p>
            <a:pPr lvl="1" eaLnBrk="1" hangingPunct="1"/>
            <a:r>
              <a:rPr lang="en-US" sz="2400" smtClean="0">
                <a:cs typeface="Times New Roman" charset="0"/>
              </a:rPr>
              <a:t>HF-1: Discharge Instructions</a:t>
            </a:r>
            <a:r>
              <a:rPr lang="en-US" sz="2400" smtClean="0"/>
              <a:t> </a:t>
            </a:r>
          </a:p>
          <a:p>
            <a:pPr lvl="2" eaLnBrk="1" hangingPunct="1"/>
            <a:r>
              <a:rPr lang="en-US" sz="2000" smtClean="0">
                <a:cs typeface="Times New Roman" charset="0"/>
              </a:rPr>
              <a:t>Activity level, diet, discharge medications, weight monitoring, etc.</a:t>
            </a:r>
            <a:r>
              <a:rPr lang="en-US" sz="2000" smtClean="0"/>
              <a:t> </a:t>
            </a:r>
          </a:p>
          <a:p>
            <a:pPr lvl="1" eaLnBrk="1" hangingPunct="1"/>
            <a:r>
              <a:rPr lang="en-US" sz="2400" smtClean="0">
                <a:cs typeface="Times New Roman" charset="0"/>
              </a:rPr>
              <a:t>HF- 2: Evaluation of LVS Function</a:t>
            </a:r>
          </a:p>
          <a:p>
            <a:pPr lvl="2" eaLnBrk="1" hangingPunct="1"/>
            <a:r>
              <a:rPr lang="en-US" sz="2000" smtClean="0"/>
              <a:t> LVS (left ventricular systolic)</a:t>
            </a:r>
          </a:p>
          <a:p>
            <a:pPr lvl="1" eaLnBrk="1" hangingPunct="1"/>
            <a:r>
              <a:rPr lang="en-US" sz="2400" smtClean="0">
                <a:cs typeface="Times New Roman" charset="0"/>
              </a:rPr>
              <a:t>HF-3: ACEI or ARB for LVSD</a:t>
            </a:r>
            <a:r>
              <a:rPr lang="en-US" sz="2400" smtClean="0"/>
              <a:t> </a:t>
            </a:r>
          </a:p>
          <a:p>
            <a:pPr lvl="2" eaLnBrk="1" hangingPunct="1"/>
            <a:r>
              <a:rPr lang="en-US" sz="2000" smtClean="0"/>
              <a:t>ACEI (angiotensin-converting enzyme inhibitor)</a:t>
            </a:r>
          </a:p>
          <a:p>
            <a:pPr lvl="2" eaLnBrk="1" hangingPunct="1"/>
            <a:r>
              <a:rPr lang="en-US" sz="2000" smtClean="0"/>
              <a:t>ARB (angiotensin receptor blocker)</a:t>
            </a:r>
          </a:p>
          <a:p>
            <a:pPr lvl="2" eaLnBrk="1" hangingPunct="1"/>
            <a:r>
              <a:rPr lang="en-US" sz="2000" smtClean="0"/>
              <a:t>LVSD (left ventricular systolic dysfunction)</a:t>
            </a:r>
          </a:p>
          <a:p>
            <a:pPr lvl="1" eaLnBrk="1" hangingPunct="1"/>
            <a:r>
              <a:rPr lang="en-US" sz="2400" smtClean="0">
                <a:cs typeface="Times New Roman" charset="0"/>
              </a:rPr>
              <a:t>HF-4: Adult Smoking Cessation Advice/Counseling</a:t>
            </a:r>
            <a:r>
              <a:rPr lang="en-US" sz="240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762000"/>
            <a:ext cx="8637588" cy="762000"/>
          </a:xfrm>
        </p:spPr>
        <p:txBody>
          <a:bodyPr/>
          <a:lstStyle/>
          <a:p>
            <a:pPr algn="ctr" eaLnBrk="1" hangingPunct="1"/>
            <a:r>
              <a:rPr lang="en-US" smtClean="0"/>
              <a:t>Research Articles</a:t>
            </a:r>
          </a:p>
        </p:txBody>
      </p:sp>
      <p:sp>
        <p:nvSpPr>
          <p:cNvPr id="7171" name="Rectangle 3"/>
          <p:cNvSpPr>
            <a:spLocks noGrp="1" noChangeArrowheads="1"/>
          </p:cNvSpPr>
          <p:nvPr>
            <p:ph type="body" idx="1"/>
          </p:nvPr>
        </p:nvSpPr>
        <p:spPr>
          <a:xfrm>
            <a:off x="328613" y="1941513"/>
            <a:ext cx="8208962" cy="4916487"/>
          </a:xfrm>
        </p:spPr>
        <p:txBody>
          <a:bodyPr/>
          <a:lstStyle/>
          <a:p>
            <a:pPr eaLnBrk="1" hangingPunct="1">
              <a:lnSpc>
                <a:spcPct val="80000"/>
              </a:lnSpc>
            </a:pPr>
            <a:r>
              <a:rPr lang="en-US" sz="2700" smtClean="0"/>
              <a:t>Heart Failure Society Of America. Development and implementation of a comprehensive heart failure practice guideline. </a:t>
            </a:r>
            <a:r>
              <a:rPr lang="en-US" sz="2700" i="1" smtClean="0"/>
              <a:t>J Card Fail </a:t>
            </a:r>
            <a:r>
              <a:rPr lang="en-US" sz="2700" smtClean="0"/>
              <a:t>2006 Feb;12(1):e3-9.</a:t>
            </a:r>
          </a:p>
          <a:p>
            <a:pPr eaLnBrk="1" hangingPunct="1">
              <a:lnSpc>
                <a:spcPct val="80000"/>
              </a:lnSpc>
            </a:pPr>
            <a:r>
              <a:rPr lang="en-US" sz="2700" smtClean="0"/>
              <a:t>Hunt S., Abraham W., Chin M., Feldman A., Francis G., Ganiats T., Jessup M., Konstam M., Mancini D., Michl K, Oates J., Rahko P., Silver M., Stevenson L., Yancy C. 2009 focused update incorporated into the ACC/AHA 2005 guidelines for the diagnosis and management of heart failure in adults. </a:t>
            </a:r>
            <a:r>
              <a:rPr lang="en-US" sz="2700" i="1" smtClean="0"/>
              <a:t>J Am Coll Cardiol </a:t>
            </a:r>
            <a:r>
              <a:rPr lang="en-US" sz="2700" smtClean="0"/>
              <a:t>2009 April 14;53(15):e1-90. </a:t>
            </a:r>
            <a:br>
              <a:rPr lang="en-US" sz="2700" smtClean="0"/>
            </a:br>
            <a:r>
              <a:rPr lang="en-US" sz="2700" smtClean="0"/>
              <a:t/>
            </a:r>
            <a:br>
              <a:rPr lang="en-US" sz="2700" smtClean="0"/>
            </a:br>
            <a:endParaRPr lang="en-US" sz="27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smtClean="0"/>
              <a:t>More Research Articles</a:t>
            </a:r>
          </a:p>
        </p:txBody>
      </p:sp>
      <p:sp>
        <p:nvSpPr>
          <p:cNvPr id="8195" name="Rectangle 3"/>
          <p:cNvSpPr>
            <a:spLocks noGrp="1" noChangeArrowheads="1"/>
          </p:cNvSpPr>
          <p:nvPr>
            <p:ph type="body" idx="1"/>
          </p:nvPr>
        </p:nvSpPr>
        <p:spPr/>
        <p:txBody>
          <a:bodyPr/>
          <a:lstStyle/>
          <a:p>
            <a:pPr eaLnBrk="1" hangingPunct="1">
              <a:lnSpc>
                <a:spcPct val="80000"/>
              </a:lnSpc>
            </a:pPr>
            <a:r>
              <a:rPr lang="en-US" sz="3000" smtClean="0"/>
              <a:t>Shaddy RE, Webb G. Applying heart failure guidelines to adult congenital heart disease patients. </a:t>
            </a:r>
            <a:r>
              <a:rPr lang="en-US" sz="3000" i="1" smtClean="0"/>
              <a:t>Expert Rev Cardiovasc Ther </a:t>
            </a:r>
            <a:r>
              <a:rPr lang="en-US" sz="3000" smtClean="0"/>
              <a:t>2008 Feb;6(2):165-74. </a:t>
            </a:r>
          </a:p>
          <a:p>
            <a:pPr eaLnBrk="1" hangingPunct="1">
              <a:lnSpc>
                <a:spcPct val="80000"/>
              </a:lnSpc>
            </a:pPr>
            <a:r>
              <a:rPr lang="en-US" sz="3000" smtClean="0"/>
              <a:t>Jeacocke D, Sprogis A, Lowe J, Heller R. Adopting guideline review criteria as part of a reginal project to improve heart failure management in general practice. </a:t>
            </a:r>
            <a:r>
              <a:rPr lang="en-US" sz="3000" i="1" smtClean="0"/>
              <a:t>Br J Clin Govern </a:t>
            </a:r>
            <a:r>
              <a:rPr lang="en-US" sz="3000" smtClean="0"/>
              <a:t>2002;7(2):104-11. </a:t>
            </a:r>
            <a:br>
              <a:rPr lang="en-US" sz="3000" smtClean="0"/>
            </a:br>
            <a:endParaRPr lang="en-US" sz="3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2400" y="228600"/>
            <a:ext cx="8637588" cy="1431925"/>
          </a:xfrm>
        </p:spPr>
        <p:txBody>
          <a:bodyPr/>
          <a:lstStyle/>
          <a:p>
            <a:pPr algn="ctr" eaLnBrk="1" hangingPunct="1"/>
            <a:r>
              <a:rPr lang="en-US" smtClean="0"/>
              <a:t>Heart Failure Core Measure: Discharge Instructions </a:t>
            </a:r>
          </a:p>
        </p:txBody>
      </p:sp>
      <p:sp>
        <p:nvSpPr>
          <p:cNvPr id="9219" name="Rectangle 5"/>
          <p:cNvSpPr>
            <a:spLocks noGrp="1" noChangeArrowheads="1"/>
          </p:cNvSpPr>
          <p:nvPr>
            <p:ph type="body" idx="1"/>
          </p:nvPr>
        </p:nvSpPr>
        <p:spPr/>
        <p:txBody>
          <a:bodyPr/>
          <a:lstStyle/>
          <a:p>
            <a:pPr eaLnBrk="1" hangingPunct="1">
              <a:lnSpc>
                <a:spcPct val="90000"/>
              </a:lnSpc>
            </a:pPr>
            <a:r>
              <a:rPr lang="en-US" sz="2800" dirty="0" smtClean="0">
                <a:latin typeface="Calibri" pitchFamily="34" charset="0"/>
                <a:cs typeface="Times New Roman" charset="0"/>
              </a:rPr>
              <a:t>Joint </a:t>
            </a:r>
            <a:r>
              <a:rPr lang="en-US" sz="2800" b="1" u="sng" dirty="0" smtClean="0">
                <a:solidFill>
                  <a:srgbClr val="FF0000"/>
                </a:solidFill>
                <a:latin typeface="Calibri" pitchFamily="34" charset="0"/>
                <a:cs typeface="Times New Roman" charset="0"/>
              </a:rPr>
              <a:t>Commissions</a:t>
            </a:r>
            <a:r>
              <a:rPr lang="en-US" sz="2800" dirty="0" smtClean="0">
                <a:latin typeface="Calibri" pitchFamily="34" charset="0"/>
                <a:cs typeface="Times New Roman" charset="0"/>
              </a:rPr>
              <a:t> top </a:t>
            </a:r>
            <a:r>
              <a:rPr lang="en-US" sz="2800" dirty="0" err="1" smtClean="0">
                <a:latin typeface="Calibri" pitchFamily="34" charset="0"/>
                <a:cs typeface="Times New Roman" charset="0"/>
              </a:rPr>
              <a:t>decile</a:t>
            </a:r>
            <a:r>
              <a:rPr lang="en-US" sz="2800" dirty="0" smtClean="0">
                <a:latin typeface="Calibri" pitchFamily="34" charset="0"/>
                <a:cs typeface="Times New Roman" charset="0"/>
              </a:rPr>
              <a:t> in 2009 was 99.1% </a:t>
            </a:r>
          </a:p>
          <a:p>
            <a:pPr eaLnBrk="1" hangingPunct="1">
              <a:lnSpc>
                <a:spcPct val="90000"/>
              </a:lnSpc>
            </a:pPr>
            <a:r>
              <a:rPr lang="en-US" sz="2800" dirty="0" smtClean="0">
                <a:latin typeface="Calibri" pitchFamily="34" charset="0"/>
                <a:cs typeface="Times New Roman" charset="0"/>
              </a:rPr>
              <a:t>In 2008 the average was 65.6% </a:t>
            </a:r>
            <a:r>
              <a:rPr lang="en-US" sz="2800" b="1" u="sng" dirty="0" smtClean="0">
                <a:solidFill>
                  <a:srgbClr val="FF0000"/>
                </a:solidFill>
                <a:latin typeface="Calibri" pitchFamily="34" charset="0"/>
                <a:cs typeface="Times New Roman" charset="0"/>
              </a:rPr>
              <a:t>raising</a:t>
            </a:r>
            <a:r>
              <a:rPr lang="en-US" sz="2800" dirty="0" smtClean="0">
                <a:latin typeface="Calibri" pitchFamily="34" charset="0"/>
                <a:cs typeface="Times New Roman" charset="0"/>
              </a:rPr>
              <a:t> to an average of 89.3% in October of 2009 </a:t>
            </a:r>
          </a:p>
          <a:p>
            <a:pPr eaLnBrk="1" hangingPunct="1">
              <a:lnSpc>
                <a:spcPct val="90000"/>
              </a:lnSpc>
            </a:pPr>
            <a:r>
              <a:rPr lang="en-US" sz="2800" dirty="0" smtClean="0">
                <a:latin typeface="Calibri" pitchFamily="34" charset="0"/>
                <a:cs typeface="Times New Roman" charset="0"/>
              </a:rPr>
              <a:t>Process Improvement Initiatives for Discharge Instructions: </a:t>
            </a:r>
          </a:p>
          <a:p>
            <a:pPr lvl="1" eaLnBrk="1" hangingPunct="1">
              <a:lnSpc>
                <a:spcPct val="90000"/>
              </a:lnSpc>
            </a:pPr>
            <a:r>
              <a:rPr lang="en-US" sz="2400" dirty="0" smtClean="0">
                <a:latin typeface="Calibri" pitchFamily="34" charset="0"/>
                <a:cs typeface="Times New Roman" charset="0"/>
              </a:rPr>
              <a:t>02/09 Met with Case Management staff to discuss metric for improvement </a:t>
            </a:r>
          </a:p>
          <a:p>
            <a:pPr lvl="1" eaLnBrk="1" hangingPunct="1">
              <a:lnSpc>
                <a:spcPct val="90000"/>
              </a:lnSpc>
            </a:pPr>
            <a:r>
              <a:rPr lang="en-US" sz="2400" dirty="0" smtClean="0">
                <a:latin typeface="Calibri" pitchFamily="34" charset="0"/>
                <a:cs typeface="Times New Roman" charset="0"/>
              </a:rPr>
              <a:t>05/09 CHF education PI project on Rogers 8 </a:t>
            </a:r>
          </a:p>
          <a:p>
            <a:pPr lvl="1" eaLnBrk="1" hangingPunct="1">
              <a:lnSpc>
                <a:spcPct val="90000"/>
              </a:lnSpc>
            </a:pPr>
            <a:r>
              <a:rPr lang="en-US" sz="2400" dirty="0" smtClean="0">
                <a:latin typeface="Calibri" pitchFamily="34" charset="0"/>
                <a:cs typeface="Times New Roman" charset="0"/>
              </a:rPr>
              <a:t>05/10 HF booklets for AICD placements for HF discussed at Cardiology Staff Meeting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762000"/>
            <a:ext cx="8637588" cy="762000"/>
          </a:xfrm>
        </p:spPr>
        <p:txBody>
          <a:bodyPr/>
          <a:lstStyle/>
          <a:p>
            <a:pPr algn="ctr" eaLnBrk="1" hangingPunct="1"/>
            <a:r>
              <a:rPr lang="en-US" smtClean="0">
                <a:cs typeface="Times New Roman" charset="0"/>
              </a:rPr>
              <a:t>Heart Failure Core Measure: LVF</a:t>
            </a:r>
            <a:r>
              <a:rPr lang="en-US" smtClean="0">
                <a:latin typeface="Calibri" pitchFamily="34" charset="0"/>
                <a:cs typeface="Times New Roman" charset="0"/>
              </a:rPr>
              <a:t> </a:t>
            </a:r>
          </a:p>
        </p:txBody>
      </p:sp>
      <p:sp>
        <p:nvSpPr>
          <p:cNvPr id="10243" name="Rectangle 3"/>
          <p:cNvSpPr>
            <a:spLocks noGrp="1" noChangeArrowheads="1"/>
          </p:cNvSpPr>
          <p:nvPr>
            <p:ph type="body" idx="1"/>
          </p:nvPr>
        </p:nvSpPr>
        <p:spPr/>
        <p:txBody>
          <a:bodyPr/>
          <a:lstStyle/>
          <a:p>
            <a:pPr eaLnBrk="1" hangingPunct="1"/>
            <a:r>
              <a:rPr lang="en-US" dirty="0" smtClean="0">
                <a:latin typeface="Calibri" pitchFamily="34" charset="0"/>
                <a:cs typeface="Times New Roman" charset="0"/>
              </a:rPr>
              <a:t>Joint </a:t>
            </a:r>
            <a:r>
              <a:rPr lang="en-US" b="1" u="sng" dirty="0" smtClean="0">
                <a:solidFill>
                  <a:srgbClr val="FF0000"/>
                </a:solidFill>
                <a:latin typeface="Calibri" pitchFamily="34" charset="0"/>
                <a:cs typeface="Times New Roman" charset="0"/>
              </a:rPr>
              <a:t>c</a:t>
            </a:r>
            <a:r>
              <a:rPr lang="en-US" dirty="0" smtClean="0">
                <a:latin typeface="Calibri" pitchFamily="34" charset="0"/>
                <a:cs typeface="Times New Roman" charset="0"/>
              </a:rPr>
              <a:t>ommission top </a:t>
            </a:r>
            <a:r>
              <a:rPr lang="en-US" dirty="0" err="1" smtClean="0">
                <a:latin typeface="Calibri" pitchFamily="34" charset="0"/>
                <a:cs typeface="Times New Roman" charset="0"/>
              </a:rPr>
              <a:t>decile</a:t>
            </a:r>
            <a:r>
              <a:rPr lang="en-US" dirty="0" smtClean="0">
                <a:latin typeface="Calibri" pitchFamily="34" charset="0"/>
                <a:cs typeface="Times New Roman" charset="0"/>
              </a:rPr>
              <a:t> in 2009 was 100%</a:t>
            </a:r>
            <a:r>
              <a:rPr lang="en-US" dirty="0" smtClean="0"/>
              <a:t> </a:t>
            </a:r>
          </a:p>
          <a:p>
            <a:pPr eaLnBrk="1" hangingPunct="1"/>
            <a:r>
              <a:rPr lang="en-US" dirty="0" smtClean="0">
                <a:latin typeface="Calibri" pitchFamily="34" charset="0"/>
                <a:cs typeface="Times New Roman" charset="0"/>
              </a:rPr>
              <a:t>LVF assessment average in 2008 and 2009 was 100% </a:t>
            </a:r>
          </a:p>
        </p:txBody>
      </p:sp>
      <p:pic>
        <p:nvPicPr>
          <p:cNvPr id="10245" name="Picture 5"/>
          <p:cNvPicPr>
            <a:picLocks noChangeAspect="1" noChangeArrowheads="1"/>
          </p:cNvPicPr>
          <p:nvPr/>
        </p:nvPicPr>
        <p:blipFill>
          <a:blip r:embed="rId3" cstate="print"/>
          <a:srcRect/>
          <a:stretch>
            <a:fillRect/>
          </a:stretch>
        </p:blipFill>
        <p:spPr bwMode="auto">
          <a:xfrm>
            <a:off x="838200" y="4038600"/>
            <a:ext cx="4572000" cy="2247900"/>
          </a:xfrm>
          <a:prstGeom prst="rect">
            <a:avLst/>
          </a:prstGeom>
          <a:noFill/>
          <a:ln w="9525">
            <a:noFill/>
            <a:miter lim="800000"/>
            <a:headEnd/>
            <a:tailEnd/>
          </a:ln>
          <a:effectLst/>
        </p:spPr>
      </p:pic>
      <p:sp>
        <p:nvSpPr>
          <p:cNvPr id="10246" name="Text Box 6"/>
          <p:cNvSpPr txBox="1">
            <a:spLocks noChangeArrowheads="1"/>
          </p:cNvSpPr>
          <p:nvPr/>
        </p:nvSpPr>
        <p:spPr bwMode="auto">
          <a:xfrm>
            <a:off x="990600" y="6324600"/>
            <a:ext cx="5257800" cy="274638"/>
          </a:xfrm>
          <a:prstGeom prst="rect">
            <a:avLst/>
          </a:prstGeom>
          <a:noFill/>
          <a:ln w="9525">
            <a:noFill/>
            <a:miter lim="800000"/>
            <a:headEnd/>
            <a:tailEnd/>
          </a:ln>
          <a:effectLst/>
        </p:spPr>
        <p:txBody>
          <a:bodyPr>
            <a:spAutoFit/>
          </a:bodyPr>
          <a:lstStyle/>
          <a:p>
            <a:pPr>
              <a:spcBef>
                <a:spcPct val="50000"/>
              </a:spcBef>
            </a:pPr>
            <a:r>
              <a:rPr lang="en-US" sz="1200">
                <a:latin typeface="Arial" charset="0"/>
              </a:rPr>
              <a:t>http://www.pixmac.com/picture/ekg+linie+3/000000187369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28600"/>
            <a:ext cx="8637588" cy="1431925"/>
          </a:xfrm>
        </p:spPr>
        <p:txBody>
          <a:bodyPr/>
          <a:lstStyle/>
          <a:p>
            <a:pPr algn="ctr" eaLnBrk="1" hangingPunct="1"/>
            <a:r>
              <a:rPr lang="en-US" smtClean="0">
                <a:cs typeface="Times New Roman" charset="0"/>
              </a:rPr>
              <a:t>Heart Failure Core Measure: ACEI/ARB for LVSD</a:t>
            </a:r>
            <a:r>
              <a:rPr lang="en-US" smtClean="0">
                <a:latin typeface="Calibri" pitchFamily="34" charset="0"/>
                <a:cs typeface="Times New Roman" charset="0"/>
              </a:rPr>
              <a:t> </a:t>
            </a:r>
          </a:p>
        </p:txBody>
      </p:sp>
      <p:sp>
        <p:nvSpPr>
          <p:cNvPr id="11267" name="Rectangle 3"/>
          <p:cNvSpPr>
            <a:spLocks noGrp="1" noChangeArrowheads="1"/>
          </p:cNvSpPr>
          <p:nvPr>
            <p:ph type="body" idx="1"/>
          </p:nvPr>
        </p:nvSpPr>
        <p:spPr/>
        <p:txBody>
          <a:bodyPr/>
          <a:lstStyle/>
          <a:p>
            <a:pPr eaLnBrk="1" hangingPunct="1"/>
            <a:r>
              <a:rPr lang="en-US" sz="2800" dirty="0" smtClean="0">
                <a:latin typeface="Calibri" pitchFamily="34" charset="0"/>
                <a:cs typeface="Times New Roman" charset="0"/>
              </a:rPr>
              <a:t>Joint </a:t>
            </a:r>
            <a:r>
              <a:rPr lang="en-US" sz="2800" b="1" u="sng" dirty="0" smtClean="0">
                <a:solidFill>
                  <a:srgbClr val="FF0000"/>
                </a:solidFill>
                <a:latin typeface="Calibri" pitchFamily="34" charset="0"/>
                <a:cs typeface="Times New Roman" charset="0"/>
              </a:rPr>
              <a:t>Commissions</a:t>
            </a:r>
            <a:r>
              <a:rPr lang="en-US" sz="2800" dirty="0" smtClean="0">
                <a:latin typeface="Calibri" pitchFamily="34" charset="0"/>
                <a:cs typeface="Times New Roman" charset="0"/>
              </a:rPr>
              <a:t> top </a:t>
            </a:r>
            <a:r>
              <a:rPr lang="en-US" sz="2800" dirty="0" err="1" smtClean="0">
                <a:latin typeface="Calibri" pitchFamily="34" charset="0"/>
                <a:cs typeface="Times New Roman" charset="0"/>
              </a:rPr>
              <a:t>decile</a:t>
            </a:r>
            <a:r>
              <a:rPr lang="en-US" sz="2800" dirty="0" smtClean="0">
                <a:latin typeface="Calibri" pitchFamily="34" charset="0"/>
                <a:cs typeface="Times New Roman" charset="0"/>
              </a:rPr>
              <a:t> for 2009 was 100% </a:t>
            </a:r>
          </a:p>
          <a:p>
            <a:pPr eaLnBrk="1" hangingPunct="1"/>
            <a:r>
              <a:rPr lang="en-US" sz="2800" dirty="0" smtClean="0">
                <a:latin typeface="Calibri" pitchFamily="34" charset="0"/>
                <a:cs typeface="Times New Roman" charset="0"/>
              </a:rPr>
              <a:t>In 2008 the average was </a:t>
            </a:r>
            <a:r>
              <a:rPr lang="en-US" sz="2800" dirty="0" smtClean="0">
                <a:latin typeface="Calibri" pitchFamily="34" charset="0"/>
                <a:cs typeface="Times New Roman" charset="0"/>
              </a:rPr>
              <a:t>86.3</a:t>
            </a:r>
            <a:r>
              <a:rPr lang="en-US" sz="2800" b="1" u="sng" dirty="0" smtClean="0">
                <a:solidFill>
                  <a:srgbClr val="92D050"/>
                </a:solidFill>
                <a:latin typeface="Calibri" pitchFamily="34" charset="0"/>
                <a:cs typeface="Times New Roman" charset="0"/>
              </a:rPr>
              <a:t>%</a:t>
            </a:r>
            <a:r>
              <a:rPr lang="en-US" sz="2800" dirty="0" smtClean="0">
                <a:latin typeface="Calibri" pitchFamily="34" charset="0"/>
                <a:cs typeface="Times New Roman" charset="0"/>
              </a:rPr>
              <a:t> </a:t>
            </a:r>
            <a:r>
              <a:rPr lang="en-US" sz="2800" dirty="0" smtClean="0">
                <a:latin typeface="Calibri" pitchFamily="34" charset="0"/>
                <a:cs typeface="Times New Roman" charset="0"/>
              </a:rPr>
              <a:t>rising to an average of 94.1% in February of 2009 </a:t>
            </a:r>
          </a:p>
          <a:p>
            <a:pPr eaLnBrk="1" hangingPunct="1"/>
            <a:r>
              <a:rPr lang="en-US" sz="2800" dirty="0" smtClean="0">
                <a:latin typeface="Calibri" pitchFamily="34" charset="0"/>
                <a:cs typeface="Times New Roman" charset="0"/>
              </a:rPr>
              <a:t>Process Improvement Initiatives for ACEI/ARB for LVSD: </a:t>
            </a:r>
          </a:p>
          <a:p>
            <a:pPr lvl="1" eaLnBrk="1" hangingPunct="1"/>
            <a:r>
              <a:rPr lang="en-US" sz="2400" dirty="0" smtClean="0">
                <a:latin typeface="Calibri" pitchFamily="34" charset="0"/>
                <a:cs typeface="Times New Roman" charset="0"/>
              </a:rPr>
              <a:t>05/09 Carle implemented a best practice alert in EPIC </a:t>
            </a:r>
          </a:p>
          <a:p>
            <a:pPr lvl="1" eaLnBrk="1" hangingPunct="1"/>
            <a:r>
              <a:rPr lang="en-US" sz="2400" dirty="0" smtClean="0">
                <a:latin typeface="Calibri" pitchFamily="34" charset="0"/>
                <a:cs typeface="Times New Roman" charset="0"/>
              </a:rPr>
              <a:t>06/09 Provided Core Measure documentation training to residents </a:t>
            </a:r>
          </a:p>
        </p:txBody>
      </p:sp>
    </p:spTree>
  </p:cSld>
  <p:clrMapOvr>
    <a:masterClrMapping/>
  </p:clrMapOvr>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342</TotalTime>
  <Words>2599</Words>
  <Application>Microsoft Office PowerPoint</Application>
  <PresentationFormat>On-screen Show (4:3)</PresentationFormat>
  <Paragraphs>166</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Arial</vt:lpstr>
      <vt:lpstr>Wingdings</vt:lpstr>
      <vt:lpstr>Calibri</vt:lpstr>
      <vt:lpstr>Artsy</vt:lpstr>
      <vt:lpstr>Carle Hospital Policy and Protocols Related to Heart Failure</vt:lpstr>
      <vt:lpstr>Introduction</vt:lpstr>
      <vt:lpstr>Overview of Carle Hospital</vt:lpstr>
      <vt:lpstr>The Joint Commission’s Standards for Heart Failure </vt:lpstr>
      <vt:lpstr>Research Articles</vt:lpstr>
      <vt:lpstr>More Research Articles</vt:lpstr>
      <vt:lpstr>Heart Failure Core Measure: Discharge Instructions </vt:lpstr>
      <vt:lpstr>Heart Failure Core Measure: LVF </vt:lpstr>
      <vt:lpstr>Heart Failure Core Measure: ACEI/ARB for LVSD </vt:lpstr>
      <vt:lpstr>Heart Failure Core Measure: Smoking Cessation Counseling </vt:lpstr>
      <vt:lpstr>Overview of Carle’s Protocols: Discharge Teaching</vt:lpstr>
      <vt:lpstr>Overview of Carle’s Protocols –  Left Ventricular Function Testing</vt:lpstr>
      <vt:lpstr>Overview of Carle’s Protocols –  ACE Inhibitors or ARBs</vt:lpstr>
      <vt:lpstr>Overview of Carle’s Protocols –  Smoking Cessation Counseling</vt:lpstr>
      <vt:lpstr>Carle’s Protocols vs. Joint Commission Core Competencies</vt:lpstr>
      <vt:lpstr>Carle’s Protocols vs. Joint Commission Core Competencies</vt:lpstr>
      <vt:lpstr>Carle’s Protocols vs. Joint Commission Core Competencies</vt:lpstr>
      <vt:lpstr>Summary</vt:lpstr>
      <vt:lpstr>References</vt:lpstr>
      <vt:lpstr>References (continued)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Grace</dc:creator>
  <cp:lastModifiedBy> </cp:lastModifiedBy>
  <cp:revision>46</cp:revision>
  <dcterms:created xsi:type="dcterms:W3CDTF">2010-12-03T22:30:34Z</dcterms:created>
  <dcterms:modified xsi:type="dcterms:W3CDTF">2010-12-07T21:00:56Z</dcterms:modified>
</cp:coreProperties>
</file>