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8" r:id="rId4"/>
    <p:sldId id="258" r:id="rId5"/>
    <p:sldId id="259" r:id="rId6"/>
    <p:sldId id="266" r:id="rId7"/>
    <p:sldId id="260" r:id="rId8"/>
    <p:sldId id="269" r:id="rId9"/>
    <p:sldId id="261" r:id="rId10"/>
    <p:sldId id="267" r:id="rId11"/>
    <p:sldId id="262" r:id="rId12"/>
    <p:sldId id="270" r:id="rId13"/>
    <p:sldId id="263" r:id="rId14"/>
    <p:sldId id="264" r:id="rId15"/>
    <p:sldId id="265"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3158" autoAdjust="0"/>
  </p:normalViewPr>
  <p:slideViewPr>
    <p:cSldViewPr>
      <p:cViewPr>
        <p:scale>
          <a:sx n="68" d="100"/>
          <a:sy n="68" d="100"/>
        </p:scale>
        <p:origin x="-582"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7A847738-20F3-423C-82A8-09655924B857}" type="datetimeFigureOut">
              <a:rPr lang="en-US"/>
              <a:pPr>
                <a:defRPr/>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E6B3E31-3722-49B7-AC82-FDB3BD3246F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purpose of this presentation is to provide information on Sarah Bush Lincoln hospital, the Joint Commission, and the correlation of the use of certain protocols pertaining to heart failure patients. Along with understanding if research and research guidelines are used as part of their practice and protocols. Each protocol that Sarah Bush Lincoln hospital and </a:t>
            </a:r>
            <a:r>
              <a:rPr lang="en-US" b="1" u="sng" dirty="0" smtClean="0"/>
              <a:t>T</a:t>
            </a:r>
            <a:r>
              <a:rPr lang="en-US" dirty="0" smtClean="0"/>
              <a: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p>
        </p:txBody>
      </p:sp>
      <p:sp>
        <p:nvSpPr>
          <p:cNvPr id="16387" name="Slide Number Placeholder 3"/>
          <p:cNvSpPr>
            <a:spLocks noGrp="1"/>
          </p:cNvSpPr>
          <p:nvPr>
            <p:ph type="sldNum" sz="quarter" idx="5"/>
          </p:nvPr>
        </p:nvSpPr>
        <p:spPr bwMode="auto">
          <a:noFill/>
          <a:ln>
            <a:miter lim="800000"/>
            <a:headEnd/>
            <a:tailEnd/>
          </a:ln>
        </p:spPr>
        <p:txBody>
          <a:bodyPr/>
          <a:lstStyle/>
          <a:p>
            <a:fld id="{197EE005-6E54-4748-B04A-4223A60D5166}"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attacks (Joint Commission, 2010).  Smoking cessation is another key component that is monitored in order to help prevent or increase the risk blood clots and heart disease, in turn can ultimately lead to heart attack, heart failure, and stroke. </a:t>
            </a:r>
            <a:endParaRPr lang="en-US" dirty="0" smtClean="0"/>
          </a:p>
          <a:p>
            <a:endParaRPr lang="en-US" b="1" u="none" dirty="0" smtClean="0"/>
          </a:p>
          <a:p>
            <a:r>
              <a:rPr lang="en-US" b="1" u="sng" dirty="0" smtClean="0"/>
              <a:t>WHERE IS THE SBL CITATION SUPPORTING</a:t>
            </a:r>
            <a:r>
              <a:rPr lang="en-US" b="1" u="sng" baseline="0" dirty="0" smtClean="0"/>
              <a:t> YOUR ASSERTIONS IN THIS SLIDE? YOU NEEDED TO FIND SBL’S ACTUAL PROTOCOLS OR TALK TO AN EMPLOYEE WHO COULD PROVIDE YOU WITH THAT INFORMATION.</a:t>
            </a:r>
            <a:endParaRPr lang="en-US" b="1" u="sng" dirty="0" smtClean="0"/>
          </a:p>
        </p:txBody>
      </p:sp>
      <p:sp>
        <p:nvSpPr>
          <p:cNvPr id="29699" name="Slide Number Placeholder 3"/>
          <p:cNvSpPr>
            <a:spLocks noGrp="1"/>
          </p:cNvSpPr>
          <p:nvPr>
            <p:ph type="sldNum" sz="quarter" idx="5"/>
          </p:nvPr>
        </p:nvSpPr>
        <p:spPr bwMode="auto">
          <a:noFill/>
          <a:ln>
            <a:miter lim="800000"/>
            <a:headEnd/>
            <a:tailEnd/>
          </a:ln>
        </p:spPr>
        <p:txBody>
          <a:bodyPr/>
          <a:lstStyle/>
          <a:p>
            <a:fld id="{A3501AA8-354C-4AA1-92AE-13A5DDEDCAEC}"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depth, discharge instructions are given in order to help the patient manage their symptoms when they return home, such as activity level, diet, medications, weight, follow up appointments, and what do to if symptoms get worse (Joint</a:t>
            </a:r>
            <a:r>
              <a:rPr lang="en-US" baseline="0" dirty="0" smtClean="0"/>
              <a:t> Commission, 2010)</a:t>
            </a:r>
            <a:r>
              <a:rPr lang="en-US" dirty="0" smtClean="0"/>
              <a:t>. Finally, an important test is done to check how your heart is pumping. This test is called an “evaluation of the left ventricular systolic function.” It can tell your health care provider whether the left side of your heart is pumping properly (Joint Commission, 2010).</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WHERE IS THE SBL CITATION SUPPORTING</a:t>
            </a:r>
            <a:r>
              <a:rPr lang="en-US" b="1" u="sng" baseline="0" dirty="0" smtClean="0"/>
              <a:t> YOUR ASSERTIONS IN THIS SLIDE? HOW DO YOU OR I KNOW THAT SBL ACTUALLY DOES THIS??</a:t>
            </a:r>
            <a:endParaRPr lang="en-US" b="1" u="sng" dirty="0" smtClean="0"/>
          </a:p>
          <a:p>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r>
              <a:rPr lang="en-US" dirty="0" smtClean="0"/>
              <a:t>The Joint Commission evaluates and rates hospitals on the following criteria above. These are the main protocols and requirements that both Sara Bush Lincoln and the Joint Commission abide by and follow (Joint Commission,</a:t>
            </a:r>
            <a:r>
              <a:rPr lang="en-US" baseline="0" dirty="0" smtClean="0"/>
              <a:t> 2010)</a:t>
            </a:r>
            <a:r>
              <a:rPr lang="en-US" dirty="0" smtClean="0"/>
              <a:t>. Sarah Bush follows the step by step procedure when heart failure patients and admitted and discharged from the hospital. Sara Bush was rated above the national average in proper protocol evaluation and almost equal across the board in regional comparison. This </a:t>
            </a:r>
            <a:r>
              <a:rPr lang="en-US" dirty="0" smtClean="0"/>
              <a:t>goes </a:t>
            </a:r>
            <a:r>
              <a:rPr lang="en-US" dirty="0" smtClean="0"/>
              <a:t>to show that they properly follow the guidelines that are established by the Joint Commission</a:t>
            </a:r>
            <a:r>
              <a:rPr lang="en-US" baseline="0" dirty="0" smtClean="0"/>
              <a:t> (Joint Commission, 2010)</a:t>
            </a:r>
            <a:r>
              <a:rPr lang="en-US" dirty="0" smtClean="0"/>
              <a:t>. </a:t>
            </a:r>
            <a:endParaRPr lang="en-US" dirty="0" smtClean="0"/>
          </a:p>
          <a:p>
            <a:endParaRPr lang="en-US" dirty="0" smtClean="0"/>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WHERE IS THE SBL CITATION SUPPORTING</a:t>
            </a:r>
            <a:r>
              <a:rPr lang="en-US" b="1" u="sng" baseline="0" dirty="0" smtClean="0"/>
              <a:t> YOUR ASSERTIONS IN THIS SLIDE?</a:t>
            </a:r>
            <a:endParaRPr lang="en-US" b="1" u="sng" dirty="0" smtClean="0"/>
          </a:p>
          <a:p>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It is clear that Sara Bush Lincoln hospital followed a very strict protocol regimen in treating heart failure patients. This is evidenced by the higher percentage rates reviewed by The Joint Commission. These measures help prolong the life of the patients, along with acting as a preventative measure of future complications. </a:t>
            </a:r>
            <a:endParaRPr lang="en-US" baseline="0" dirty="0" smtClean="0"/>
          </a:p>
          <a:p>
            <a:endParaRPr lang="en-US" baseline="0" dirty="0" smtClean="0"/>
          </a:p>
          <a:p>
            <a:endParaRPr lang="en-US" b="1" baseline="0" dirty="0" smtClean="0"/>
          </a:p>
          <a:p>
            <a:r>
              <a:rPr lang="en-US" b="1" u="sng" baseline="0" dirty="0" smtClean="0"/>
              <a:t>It is not clear to me that you located any of SBL’s protocols to determine if your assertions are true!</a:t>
            </a:r>
            <a:endParaRPr lang="en-US" b="1" u="sng"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Put</a:t>
            </a:r>
            <a:r>
              <a:rPr lang="en-US" b="1" u="sng" baseline="0" dirty="0" smtClean="0"/>
              <a:t> references with the same author in order of the publication date (earliest to most current).</a:t>
            </a:r>
            <a:endParaRPr lang="en-US" b="1" u="sng"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Newhouse, </a:t>
            </a:r>
            <a:r>
              <a:rPr lang="en-US" sz="1200" dirty="0" err="1" smtClean="0"/>
              <a:t>Dearholt</a:t>
            </a:r>
            <a:r>
              <a:rPr lang="en-US" sz="1200" dirty="0" smtClean="0"/>
              <a:t>, Poe, Pugh </a:t>
            </a:r>
            <a:r>
              <a:rPr lang="en-US" sz="1200" b="1" u="sng" dirty="0" smtClean="0"/>
              <a:t>&amp; </a:t>
            </a:r>
            <a:r>
              <a:rPr lang="en-US" sz="1200" dirty="0" smtClean="0"/>
              <a:t>White (2010) stated </a:t>
            </a:r>
            <a:r>
              <a:rPr lang="en-US" dirty="0" smtClean="0"/>
              <a:t>“Within a health-care environment of ever-increasing scrutiny and heightened expectations, nurses, physicians, public health scientists, and other health-care professionals must continually explore what works best in patient care based on the best evidence available.” (Newhouse et al.</a:t>
            </a:r>
            <a:r>
              <a:rPr lang="en-US" sz="1200" dirty="0" smtClean="0"/>
              <a:t>,</a:t>
            </a:r>
            <a:r>
              <a:rPr lang="en-US" sz="1200" baseline="0" dirty="0" smtClean="0"/>
              <a:t> </a:t>
            </a:r>
            <a:r>
              <a:rPr lang="en-US" dirty="0" smtClean="0"/>
              <a:t>2010</a:t>
            </a:r>
            <a:r>
              <a:rPr lang="en-US" dirty="0" smtClean="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u="sng" dirty="0" smtClean="0"/>
              <a:t>So</a:t>
            </a:r>
            <a:r>
              <a:rPr lang="en-US" b="1" u="sng" baseline="0" dirty="0" smtClean="0"/>
              <a:t> what is the relationship between evidence-based research/practice/guidelines and the Joint Commission’s core measures? That was the purpose of this assignment….to demonstrate understanding of that relationship.</a:t>
            </a:r>
            <a:endParaRPr lang="en-US" b="1" u="sng" dirty="0" smtClean="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Sarah Bush Lincoln is located in Mattoon Illinois and is a </a:t>
            </a:r>
            <a:r>
              <a:rPr lang="en-US" b="1" u="sng" dirty="0" smtClean="0"/>
              <a:t>non</a:t>
            </a:r>
            <a:r>
              <a:rPr lang="en-US" dirty="0" smtClean="0"/>
              <a:t>-for-profit hospital that never turns away a patien</a:t>
            </a:r>
            <a:r>
              <a:rPr lang="en-US" b="1" u="sng" dirty="0" smtClean="0"/>
              <a:t>t, </a:t>
            </a:r>
            <a:r>
              <a:rPr lang="en-US" dirty="0" smtClean="0"/>
              <a:t>because of inability to pay (Sarah</a:t>
            </a:r>
            <a:r>
              <a:rPr lang="en-US" baseline="0" dirty="0" smtClean="0"/>
              <a:t> Bush Lincoln Health Center</a:t>
            </a:r>
            <a:r>
              <a:rPr lang="en-US" dirty="0" smtClean="0"/>
              <a:t>, 2009). The hospital has a total of 128 beds throughout the facility (SBLHC, 2009). Sarah Bush Lincoln employs  about </a:t>
            </a:r>
            <a:r>
              <a:rPr lang="en-US" b="1" u="sng" dirty="0" smtClean="0"/>
              <a:t>1600</a:t>
            </a:r>
            <a:r>
              <a:rPr lang="en-US" dirty="0" smtClean="0"/>
              <a:t> area residents, with 145</a:t>
            </a:r>
            <a:r>
              <a:rPr lang="en-US" b="1" dirty="0" smtClean="0"/>
              <a:t> provides </a:t>
            </a:r>
            <a:r>
              <a:rPr lang="en-US" dirty="0" smtClean="0"/>
              <a:t>representing 28 specialties (SBLHC, 2009).  In the fiscal 2009 year Sarah Bush Lincoln had 7,167 inpatients and 417,652 outpatients (SBLHC, 2009). </a:t>
            </a:r>
          </a:p>
        </p:txBody>
      </p:sp>
      <p:sp>
        <p:nvSpPr>
          <p:cNvPr id="18435" name="Slide Number Placeholder 3"/>
          <p:cNvSpPr>
            <a:spLocks noGrp="1"/>
          </p:cNvSpPr>
          <p:nvPr>
            <p:ph type="sldNum" sz="quarter" idx="5"/>
          </p:nvPr>
        </p:nvSpPr>
        <p:spPr bwMode="auto">
          <a:noFill/>
          <a:ln>
            <a:miter lim="800000"/>
            <a:headEnd/>
            <a:tailEnd/>
          </a:ln>
        </p:spPr>
        <p:txBody>
          <a:bodyPr/>
          <a:lstStyle/>
          <a:p>
            <a:fld id="{0DC751AF-D97D-4384-B589-C9EA87982FD1}"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Joint Commission uses four core measure standards for heart failure. The first is discharge instruction, which has six instructions that the hospital must go through with the patients (Joint Commission, 2002). The instructions include an understanding of the prognosis of heart failure, the rationale for pharmacotherapy and prescribed medication regimen, dietary restrictions, activity recommendations, and the signs and symptoms of deteriorating condition (Joint Commission, 2002).  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 (Joint Commission, 2002, p.27). </a:t>
            </a:r>
          </a:p>
        </p:txBody>
      </p:sp>
      <p:sp>
        <p:nvSpPr>
          <p:cNvPr id="20483" name="Slide Number Placeholder 3"/>
          <p:cNvSpPr>
            <a:spLocks noGrp="1"/>
          </p:cNvSpPr>
          <p:nvPr>
            <p:ph type="sldNum" sz="quarter" idx="5"/>
          </p:nvPr>
        </p:nvSpPr>
        <p:spPr bwMode="auto">
          <a:noFill/>
          <a:ln>
            <a:miter lim="800000"/>
            <a:headEnd/>
            <a:tailEnd/>
          </a:ln>
        </p:spPr>
        <p:txBody>
          <a:bodyPr/>
          <a:lstStyle/>
          <a:p>
            <a:fld id="{CF942F51-7F99-406E-977D-9A67E13AC36D}"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dirty="0" smtClean="0"/>
              <a:t>The third core measure is </a:t>
            </a:r>
            <a:r>
              <a:rPr lang="en-US" b="1" u="sng" dirty="0" smtClean="0"/>
              <a:t>a</a:t>
            </a:r>
            <a:r>
              <a:rPr lang="en-US" dirty="0" smtClean="0"/>
              <a:t> </a:t>
            </a:r>
            <a:r>
              <a:rPr lang="en-US" dirty="0" err="1" smtClean="0"/>
              <a:t>angiotensin</a:t>
            </a:r>
            <a:r>
              <a:rPr lang="en-US" dirty="0" smtClean="0"/>
              <a:t> converting enzyme evaluation for left ventricular systolic dysfunction. This assesses whether ACEI medications were appropriately prescribed at discharge (Joint Commission, 2002). The fourth and final core measure is adult smoking cessation advice/counseling. One third to one half of cardiovascular patients begin smoking again within six to 12 months of their diagnosis</a:t>
            </a:r>
            <a:r>
              <a:rPr lang="en-US" b="1" u="sng" dirty="0" smtClean="0"/>
              <a:t>, i</a:t>
            </a:r>
            <a:r>
              <a:rPr lang="en-US" dirty="0" smtClean="0"/>
              <a:t>t is important to provide cessation advice and/or counseling to the patient to prevent further complications. (Joint Commission, 2002). </a:t>
            </a:r>
          </a:p>
          <a:p>
            <a:pPr eaLnBrk="1" hangingPunct="1">
              <a:spcBef>
                <a:spcPct val="0"/>
              </a:spcBef>
            </a:pPr>
            <a:endParaRPr lang="en-US" dirty="0" smtClean="0"/>
          </a:p>
          <a:p>
            <a:pPr eaLnBrk="1" hangingPunct="1">
              <a:spcBef>
                <a:spcPct val="0"/>
              </a:spcBef>
            </a:pPr>
            <a:r>
              <a:rPr lang="en-US" dirty="0" smtClean="0"/>
              <a:t> </a:t>
            </a:r>
          </a:p>
          <a:p>
            <a:pPr eaLnBrk="1" hangingPunct="1">
              <a:spcBef>
                <a:spcPct val="0"/>
              </a:spcBef>
            </a:pPr>
            <a:endParaRPr lang="en-US" dirty="0" smtClean="0"/>
          </a:p>
        </p:txBody>
      </p:sp>
      <p:sp>
        <p:nvSpPr>
          <p:cNvPr id="22531" name="Slide Number Placeholder 3"/>
          <p:cNvSpPr>
            <a:spLocks noGrp="1"/>
          </p:cNvSpPr>
          <p:nvPr>
            <p:ph type="sldNum" sz="quarter" idx="5"/>
          </p:nvPr>
        </p:nvSpPr>
        <p:spPr bwMode="auto">
          <a:noFill/>
          <a:ln>
            <a:miter lim="800000"/>
            <a:headEnd/>
            <a:tailEnd/>
          </a:ln>
        </p:spPr>
        <p:txBody>
          <a:bodyPr/>
          <a:lstStyle/>
          <a:p>
            <a:fld id="{3C48C842-C88B-4DE0-BD02-F1807D042068}"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notes are</a:t>
            </a:r>
            <a:r>
              <a:rPr lang="en-US" baseline="0" dirty="0" smtClean="0"/>
              <a:t> needed for this slide.</a:t>
            </a:r>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notes are needed for this slide. </a:t>
            </a:r>
            <a:endParaRPr lang="en-US" dirty="0"/>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Overall, the Sarah Bush Lincoln Center in Mattoon has higher percentage rates than that of the national average for treating patients with heart failure. On a regional level comparison, it faired average across the board with </a:t>
            </a:r>
            <a:r>
              <a:rPr lang="en-US" dirty="0" err="1" smtClean="0"/>
              <a:t>Provena</a:t>
            </a:r>
            <a:r>
              <a:rPr lang="en-US" dirty="0" smtClean="0"/>
              <a:t> Covenant Medical Center and Carle Foundation hospital. Carle had the only slightly higher average for the LVF assessment being 100% and </a:t>
            </a:r>
            <a:r>
              <a:rPr lang="en-US" dirty="0" err="1" smtClean="0"/>
              <a:t>Provena</a:t>
            </a:r>
            <a:r>
              <a:rPr lang="en-US" dirty="0" smtClean="0"/>
              <a:t> and Sarah Bush at 99% (Joint Commission, 2010).</a:t>
            </a:r>
          </a:p>
        </p:txBody>
      </p:sp>
      <p:sp>
        <p:nvSpPr>
          <p:cNvPr id="25603" name="Slide Number Placeholder 3"/>
          <p:cNvSpPr>
            <a:spLocks noGrp="1"/>
          </p:cNvSpPr>
          <p:nvPr>
            <p:ph type="sldNum" sz="quarter" idx="5"/>
          </p:nvPr>
        </p:nvSpPr>
        <p:spPr bwMode="auto">
          <a:noFill/>
          <a:ln>
            <a:miter lim="800000"/>
            <a:headEnd/>
            <a:tailEnd/>
          </a:ln>
        </p:spPr>
        <p:txBody>
          <a:bodyPr/>
          <a:lstStyle/>
          <a:p>
            <a:fld id="{155B9950-AD99-49B9-83F7-6BAC3F9DD27C}" type="slidenum">
              <a:rPr lang="en-US" smtClean="0"/>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u="sng" dirty="0" smtClean="0"/>
              <a:t>Narrative??</a:t>
            </a:r>
            <a:endParaRPr lang="en-US" b="1" u="sng" dirty="0" smtClean="0"/>
          </a:p>
        </p:txBody>
      </p:sp>
      <p:sp>
        <p:nvSpPr>
          <p:cNvPr id="27651" name="Slide Number Placeholder 3"/>
          <p:cNvSpPr>
            <a:spLocks noGrp="1"/>
          </p:cNvSpPr>
          <p:nvPr>
            <p:ph type="sldNum" sz="quarter" idx="5"/>
          </p:nvPr>
        </p:nvSpPr>
        <p:spPr bwMode="auto">
          <a:noFill/>
          <a:ln>
            <a:miter lim="800000"/>
            <a:headEnd/>
            <a:tailEnd/>
          </a:ln>
        </p:spPr>
        <p:txBody>
          <a:bodyPr/>
          <a:lstStyle/>
          <a:p>
            <a:fld id="{72484EED-C0CD-4111-AA62-0364CE5C71AB}"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F6BE531A-AC26-4F30-AEA9-B70A36FEF3B8}" type="datetimeFigureOut">
              <a:rPr lang="en-US"/>
              <a:pPr>
                <a:defRPr/>
              </a:pPr>
              <a:t>12/7/2010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313D040C-96A5-4B05-BC5F-6836CA147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3DCAEF7-7724-4905-9B9C-48CCD6286506}" type="datetimeFigureOut">
              <a:rPr lang="en-US"/>
              <a:pPr>
                <a:defRPr/>
              </a:pPr>
              <a:t>12/7/2010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2BBD6D30-79AD-4D48-9D86-3FF9C63C14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786103-C3DE-419F-8DC5-1A75234300BC}" type="datetimeFigureOut">
              <a:rPr lang="en-US"/>
              <a:pPr>
                <a:defRPr/>
              </a:pPr>
              <a:t>12/7/2010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92E83A-E4B2-4F6B-8EA9-D25D2623EA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DBB6E2A5-0F07-4044-83FA-DBA2CFA74DB2}" type="datetimeFigureOut">
              <a:rPr lang="en-US"/>
              <a:pPr>
                <a:defRPr/>
              </a:pPr>
              <a:t>12/7/2010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4272356-BA07-4516-90C8-E9D156E0DD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80B9872F-E7DD-4948-A673-BBED73AE8864}" type="datetimeFigureOut">
              <a:rPr lang="en-US"/>
              <a:pPr>
                <a:defRPr/>
              </a:pPr>
              <a:t>12/7/2010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49DB3E4F-7146-4B4C-BEBE-14A64D181AF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AE759C71-E37D-4840-BAAB-0896C954E873}" type="datetimeFigureOut">
              <a:rPr lang="en-US"/>
              <a:pPr>
                <a:defRPr/>
              </a:pPr>
              <a:t>12/7/2010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22F60EC-6F11-4E98-BBAD-132DF3149A7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3C27B4C-E8BE-4856-9B7E-934611020583}" type="datetimeFigureOut">
              <a:rPr lang="en-US"/>
              <a:pPr>
                <a:defRPr/>
              </a:pPr>
              <a:t>12/7/2010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0E4BC51-FEB6-4C68-9F7D-DE0CBD0C36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4F4B64EC-8CAC-4946-9E74-ED675E49D2C6}" type="datetimeFigureOut">
              <a:rPr lang="en-US"/>
              <a:pPr>
                <a:defRPr/>
              </a:pPr>
              <a:t>12/7/2010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E4792C3-EF26-4449-9261-1A7B5586A35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3EF7A750-B021-4134-B1B6-AF692F16EE55}" type="datetimeFigureOut">
              <a:rPr lang="en-US"/>
              <a:pPr>
                <a:defRPr/>
              </a:pPr>
              <a:t>12/7/2010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B72506C0-DE79-46F3-B366-9BF99804C8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51855417-BD79-4DEA-BA41-9251BAB14D9D}" type="datetimeFigureOut">
              <a:rPr lang="en-US"/>
              <a:pPr>
                <a:defRPr/>
              </a:pPr>
              <a:t>12/7/2010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98044CA-4232-45A9-92BC-EAC9005476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10342485-3B9D-4D25-87EB-B0FA22BE60AE}" type="datetimeFigureOut">
              <a:rPr lang="en-US"/>
              <a:pPr>
                <a:defRPr/>
              </a:pPr>
              <a:t>12/7/2010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B5F3C107-9E10-41EF-96D4-626F33AB4D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pPr>
              <a:defRPr/>
            </a:pPr>
            <a:fld id="{8DA2BE85-48D3-424E-A3C2-67C1C7796C19}" type="datetimeFigureOut">
              <a:rPr lang="en-US"/>
              <a:pPr>
                <a:defRPr/>
              </a:pPr>
              <a:t>12/7/2010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fld id="{4947F0CE-3323-47A6-9247-B044F246E3D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7, 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Summary of the hospitals performance on heart failure (cont’d)</a:t>
            </a:r>
            <a:endParaRPr lang="en-US" dirty="0"/>
          </a:p>
        </p:txBody>
      </p:sp>
      <p:sp>
        <p:nvSpPr>
          <p:cNvPr id="26626" name="Content Placeholder 2"/>
          <p:cNvSpPr>
            <a:spLocks noGrp="1"/>
          </p:cNvSpPr>
          <p:nvPr>
            <p:ph idx="1"/>
          </p:nvPr>
        </p:nvSpPr>
        <p:spPr/>
        <p:txBody>
          <a:bodyPr/>
          <a:lstStyle/>
          <a:p>
            <a:r>
              <a:rPr lang="en-US" sz="2400" smtClean="0"/>
              <a:t>ACE inhibitor or ARB for left ventricular systolic function=100% of 59 patients</a:t>
            </a:r>
          </a:p>
          <a:p>
            <a:endParaRPr lang="en-US" sz="2400" smtClean="0"/>
          </a:p>
          <a:p>
            <a:r>
              <a:rPr lang="en-US" sz="2400" smtClean="0"/>
              <a:t>National average=98%</a:t>
            </a:r>
          </a:p>
          <a:p>
            <a:endParaRPr lang="en-US" sz="2400" smtClean="0"/>
          </a:p>
          <a:p>
            <a:r>
              <a:rPr lang="en-US" sz="2400" smtClean="0"/>
              <a:t> Smoking cessation counseling= 100% of 46 patients</a:t>
            </a:r>
          </a:p>
          <a:p>
            <a:endParaRPr lang="en-US" sz="2400" smtClean="0"/>
          </a:p>
          <a:p>
            <a:r>
              <a:rPr lang="en-US" sz="2400" smtClean="0"/>
              <a:t>National average=99%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28674" name="Content Placeholder 2"/>
          <p:cNvSpPr>
            <a:spLocks noGrp="1"/>
          </p:cNvSpPr>
          <p:nvPr>
            <p:ph idx="1"/>
          </p:nvPr>
        </p:nvSpPr>
        <p:spPr/>
        <p:txBody>
          <a:bodyPr/>
          <a:lstStyle/>
          <a:p>
            <a:pPr marL="742950" lvl="2" indent="-342900" eaLnBrk="1" hangingPunct="1">
              <a:buSzPct val="74000"/>
              <a:buFont typeface="Franklin Gothic Book" pitchFamily="34" charset="0"/>
              <a:buChar char="×"/>
            </a:pPr>
            <a:r>
              <a:rPr lang="en-US" sz="2800" dirty="0" smtClean="0"/>
              <a:t>ACE inhibitor upon being discharged </a:t>
            </a:r>
          </a:p>
          <a:p>
            <a:pPr lvl="1" eaLnBrk="1" hangingPunct="1"/>
            <a:r>
              <a:rPr lang="en-US" dirty="0" smtClean="0"/>
              <a:t>Protocol used to help prevent the reoccurrence of heart failure</a:t>
            </a:r>
          </a:p>
          <a:p>
            <a:pPr marL="342900" lvl="1" indent="-342900" eaLnBrk="1" hangingPunct="1">
              <a:buFont typeface="Wingdings 2" pitchFamily="18" charset="2"/>
              <a:buChar char=""/>
            </a:pPr>
            <a:endParaRPr lang="en-US" dirty="0" smtClean="0"/>
          </a:p>
          <a:p>
            <a:pPr marL="342900" lvl="1" indent="-342900" eaLnBrk="1" hangingPunct="1">
              <a:buFont typeface="Wingdings 2" pitchFamily="18" charset="2"/>
              <a:buChar char=""/>
            </a:pPr>
            <a:r>
              <a:rPr lang="en-US" dirty="0" smtClean="0"/>
              <a:t>Advice on smoking cessation/counseling </a:t>
            </a:r>
          </a:p>
          <a:p>
            <a:pPr marL="742950" lvl="2" indent="-342900" eaLnBrk="1" hangingPunct="1">
              <a:buFont typeface="Wingdings 2" pitchFamily="18" charset="2"/>
              <a:buChar char=""/>
            </a:pPr>
            <a:r>
              <a:rPr lang="en-US" dirty="0" smtClean="0"/>
              <a:t>Each year more than 430,000 deaths in the United States are attributed to a smoking related illness.</a:t>
            </a:r>
          </a:p>
          <a:p>
            <a:pPr marL="742950" lvl="2" indent="-342900" eaLnBrk="1" hangingPunct="1">
              <a:buNone/>
            </a:pPr>
            <a:endParaRPr lang="en-US" dirty="0" smtClean="0"/>
          </a:p>
          <a:p>
            <a:pPr marL="742950" lvl="2" indent="-342900" eaLnBrk="1" hangingPunct="1">
              <a:buNone/>
            </a:pPr>
            <a:endParaRPr lang="en-US" dirty="0" smtClean="0"/>
          </a:p>
          <a:p>
            <a:pPr lvl="1" eaLnBrk="1" hangingPunct="1">
              <a:buNone/>
            </a:pPr>
            <a:endParaRPr lang="en-US" dirty="0" smtClean="0"/>
          </a:p>
          <a:p>
            <a:pPr eaLnBrk="1" hangingPunct="1"/>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of the hospital protocols cont.</a:t>
            </a:r>
            <a:endParaRPr lang="en-US" dirty="0"/>
          </a:p>
        </p:txBody>
      </p:sp>
      <p:sp>
        <p:nvSpPr>
          <p:cNvPr id="3" name="Content Placeholder 2"/>
          <p:cNvSpPr>
            <a:spLocks noGrp="1"/>
          </p:cNvSpPr>
          <p:nvPr>
            <p:ph idx="1"/>
          </p:nvPr>
        </p:nvSpPr>
        <p:spPr/>
        <p:txBody>
          <a:bodyPr/>
          <a:lstStyle/>
          <a:p>
            <a:pPr eaLnBrk="1" hangingPunct="1"/>
            <a:r>
              <a:rPr lang="en-US" dirty="0" smtClean="0"/>
              <a:t>Discharge instructions</a:t>
            </a:r>
          </a:p>
          <a:p>
            <a:pPr eaLnBrk="1" hangingPunct="1"/>
            <a:r>
              <a:rPr lang="en-US" dirty="0" smtClean="0"/>
              <a:t>LVF assessment</a:t>
            </a:r>
          </a:p>
          <a:p>
            <a:pPr lvl="1" eaLnBrk="1" hangingPunct="1"/>
            <a:r>
              <a:rPr lang="en-US" dirty="0" smtClean="0"/>
              <a:t>Heart failure patients who have had the function of the main pumping chamber of the heart (i.e., left ventricle) checked during their hospitalization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30722" name="Content Placeholder 2"/>
          <p:cNvSpPr>
            <a:spLocks noGrp="1"/>
          </p:cNvSpPr>
          <p:nvPr>
            <p:ph idx="1"/>
          </p:nvPr>
        </p:nvSpPr>
        <p:spPr/>
        <p:txBody>
          <a:bodyPr/>
          <a:lstStyle/>
          <a:p>
            <a:pPr eaLnBrk="1" hangingPunct="1"/>
            <a:r>
              <a:rPr lang="en-US" sz="2800" dirty="0" smtClean="0"/>
              <a:t>Hospital protocols Vs. The Joint Commission core measure standards</a:t>
            </a:r>
          </a:p>
          <a:p>
            <a:pPr eaLnBrk="1" hangingPunct="1"/>
            <a:r>
              <a:rPr lang="en-US" sz="2800" dirty="0" smtClean="0"/>
              <a:t>Each Follow by:</a:t>
            </a:r>
          </a:p>
          <a:p>
            <a:pPr lvl="1" eaLnBrk="1" hangingPunct="1"/>
            <a:r>
              <a:rPr lang="en-US" dirty="0" smtClean="0"/>
              <a:t>Discharge instructions</a:t>
            </a:r>
          </a:p>
          <a:p>
            <a:pPr lvl="1" eaLnBrk="1" hangingPunct="1"/>
            <a:r>
              <a:rPr lang="en-US" dirty="0" smtClean="0"/>
              <a:t>Smoking cessation</a:t>
            </a:r>
          </a:p>
          <a:p>
            <a:pPr lvl="1" eaLnBrk="1" hangingPunct="1"/>
            <a:r>
              <a:rPr lang="en-US" dirty="0" smtClean="0"/>
              <a:t>LVF assessment</a:t>
            </a:r>
          </a:p>
          <a:p>
            <a:pPr lvl="1" eaLnBrk="1" hangingPunct="1"/>
            <a:r>
              <a:rPr lang="en-US" dirty="0" smtClean="0"/>
              <a:t>ACE inhibitor upon discharge</a:t>
            </a:r>
          </a:p>
          <a:p>
            <a:pPr eaLnBrk="1" hangingPunct="1"/>
            <a:endParaRPr lang="en-US" sz="2000" dirty="0" smtClean="0"/>
          </a:p>
          <a:p>
            <a:pPr eaLnBrk="1" hangingPunct="1"/>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32770" name="Content Placeholder 2"/>
          <p:cNvSpPr>
            <a:spLocks noGrp="1"/>
          </p:cNvSpPr>
          <p:nvPr>
            <p:ph idx="1"/>
          </p:nvPr>
        </p:nvSpPr>
        <p:spPr/>
        <p:txBody>
          <a:bodyPr/>
          <a:lstStyle/>
          <a:p>
            <a:pPr eaLnBrk="1" hangingPunct="1"/>
            <a:r>
              <a:rPr lang="en-US" dirty="0" smtClean="0"/>
              <a:t>The goal of Sarah Bush Lincoln is to maintain 100% in all of their procedures and protocols. 	</a:t>
            </a:r>
          </a:p>
          <a:p>
            <a:pPr eaLnBrk="1" hangingPunct="1"/>
            <a:r>
              <a:rPr lang="en-US" dirty="0" smtClean="0"/>
              <a:t>Overall, Sarah Bush Lincoln center follows the same protocols and procedures of The Joint Commission. </a:t>
            </a:r>
          </a:p>
          <a:p>
            <a:pPr eaLnBrk="1" hangingPunct="1"/>
            <a:r>
              <a:rPr lang="en-US" dirty="0" smtClean="0"/>
              <a:t>Sarah Bush Lincoln Center is above the national average for procedures and protocols pertaining to Heart Failure.</a:t>
            </a:r>
          </a:p>
          <a:p>
            <a:pPr eaLnBrk="1" hangingPunct="1"/>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33794" name="Content Placeholder 2"/>
          <p:cNvSpPr>
            <a:spLocks noGrp="1"/>
          </p:cNvSpPr>
          <p:nvPr>
            <p:ph idx="1"/>
          </p:nvPr>
        </p:nvSpPr>
        <p:spPr/>
        <p:txBody>
          <a:bodyPr/>
          <a:lstStyle/>
          <a:p>
            <a:pPr>
              <a:buNone/>
            </a:pPr>
            <a:r>
              <a:rPr lang="en-US" sz="1600" b="1" u="sng" dirty="0" smtClean="0">
                <a:solidFill>
                  <a:srgbClr val="FF0000"/>
                </a:solidFill>
              </a:rPr>
              <a:t>Joint Commission. (2010). </a:t>
            </a:r>
            <a:r>
              <a:rPr lang="en-US" sz="1600" i="1" dirty="0" smtClean="0"/>
              <a:t>Comprehensive review of hospital core measures.</a:t>
            </a:r>
            <a:r>
              <a:rPr lang="en-US" sz="1600" dirty="0" smtClean="0"/>
              <a:t> Retrieved December 3, 2010 from http://www.jointcommission.org/Comprehensive_Review_of_Hospital_Core_Measures/.</a:t>
            </a:r>
          </a:p>
          <a:p>
            <a:pPr>
              <a:buNone/>
            </a:pPr>
            <a:r>
              <a:rPr lang="en-US" sz="1600" b="1" u="sng" dirty="0" smtClean="0">
                <a:solidFill>
                  <a:srgbClr val="FF0000"/>
                </a:solidFill>
              </a:rPr>
              <a:t>Joint Commission. (2002).</a:t>
            </a:r>
            <a:r>
              <a:rPr lang="en-US" sz="1600" dirty="0" smtClean="0"/>
              <a:t> </a:t>
            </a:r>
            <a:r>
              <a:rPr lang="en-US" sz="1600" i="1" dirty="0" smtClean="0"/>
              <a:t>Quality measure detail comparison.</a:t>
            </a:r>
            <a:r>
              <a:rPr lang="en-US" sz="1600" dirty="0" smtClean="0"/>
              <a:t> Retrieved December 6, 2010 from http://www.qualitycheck.org/CompareMeasures.aspx?msrSetID=2&amp;nm=Heart%20Failure%20Care.</a:t>
            </a:r>
          </a:p>
          <a:p>
            <a:pPr>
              <a:buNone/>
            </a:pPr>
            <a:r>
              <a:rPr lang="en-US" sz="1600" dirty="0" smtClean="0"/>
              <a:t>Newhouse, R., </a:t>
            </a:r>
            <a:r>
              <a:rPr lang="en-US" sz="1600" dirty="0" err="1" smtClean="0"/>
              <a:t>Dearholt</a:t>
            </a:r>
            <a:r>
              <a:rPr lang="en-US" sz="1600" dirty="0" smtClean="0"/>
              <a:t>, S., Poe, S., Pugh, L., &amp; White, K. (2010). </a:t>
            </a:r>
            <a:r>
              <a:rPr lang="en-US" sz="1600" i="1" dirty="0" smtClean="0"/>
              <a:t>Johns Hopkins nursing evidence-based practice model and guidelines</a:t>
            </a:r>
            <a:r>
              <a:rPr lang="en-US" sz="1600" dirty="0" smtClean="0"/>
              <a:t>. Retrieved December 5, 2010 from http://www.nursingknowledge.org/portal/main.aspx?pageid=36&amp;sku=76725.</a:t>
            </a:r>
          </a:p>
          <a:p>
            <a:pPr>
              <a:buNone/>
            </a:pPr>
            <a:r>
              <a:rPr lang="en-US" sz="1600" dirty="0" smtClean="0"/>
              <a:t>Sarah Bush Lincoln Health Center [SBLHC]. (2009). </a:t>
            </a:r>
            <a:r>
              <a:rPr lang="en-US" sz="1600" i="1" dirty="0" smtClean="0"/>
              <a:t>Social accountability 2009</a:t>
            </a:r>
            <a:r>
              <a:rPr lang="en-US" sz="1600" b="1" dirty="0" smtClean="0"/>
              <a:t>.</a:t>
            </a:r>
            <a:r>
              <a:rPr lang="en-US" sz="1600" dirty="0" smtClean="0"/>
              <a:t> Retrieved December 3, 2010 from http://www.sarahbush.org/body.cfm?id=720.</a:t>
            </a:r>
          </a:p>
          <a:p>
            <a:pPr>
              <a:buNone/>
            </a:pPr>
            <a:r>
              <a:rPr lang="en-US" sz="1600" dirty="0" smtClean="0"/>
              <a:t>U.S. Department of Health and Human Services [HHS]. (2010). </a:t>
            </a:r>
            <a:r>
              <a:rPr lang="en-US" sz="1600" i="1" dirty="0" smtClean="0"/>
              <a:t>Hospital process of care measures graphs</a:t>
            </a:r>
            <a:r>
              <a:rPr lang="en-US" sz="1600" dirty="0" smtClean="0"/>
              <a:t>. Retrieved December 6, 2010 from http://www.hospitalcompare.hhs.gov/(X(1)S(jfybeu5504pihsa0ygklv545))/Graphs/hospital-Graph.aspx?hid=140189&amp;stype=GENERAL&amp;mCode=HF&amp;graphState=IL&amp;tab=SOC&amp;AspxAutoDetectCookieSupport=1.</a:t>
            </a:r>
          </a:p>
          <a:p>
            <a:pPr eaLnBrk="1" hangingPunct="1">
              <a:buNone/>
            </a:pPr>
            <a:endParaRPr lang="en-US" sz="1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5362" name="Content Placeholder 2"/>
          <p:cNvSpPr>
            <a:spLocks noGrp="1"/>
          </p:cNvSpPr>
          <p:nvPr>
            <p:ph idx="1"/>
          </p:nvPr>
        </p:nvSpPr>
        <p:spPr/>
        <p:txBody>
          <a:bodyPr/>
          <a:lstStyle/>
          <a:p>
            <a:pPr eaLnBrk="1" hangingPunct="1"/>
            <a:r>
              <a:rPr lang="en-US" smtClean="0"/>
              <a:t>Comparison between Sarah Bush Lincoln Center and The Joint Commission protocols and procedures pertaining to heart failure patients.</a:t>
            </a:r>
          </a:p>
          <a:p>
            <a:pPr eaLnBrk="1" hangingPunct="1"/>
            <a:r>
              <a:rPr lang="en-US" smtClean="0"/>
              <a:t>Determine if research and research guidelines are used in practice.</a:t>
            </a:r>
          </a:p>
          <a:p>
            <a:pPr eaLnBrk="1" hangingPunct="1"/>
            <a:r>
              <a:rPr lang="en-US" smtClean="0"/>
              <a:t>National and regional core measure evaluation comparisons. </a:t>
            </a:r>
          </a:p>
          <a:p>
            <a:pPr eaLnBrk="1" hangingPunct="1"/>
            <a:endParaRPr lang="en-US" smtClean="0"/>
          </a:p>
          <a:p>
            <a:pPr eaLnBrk="1" hangingPunct="1"/>
            <a:endParaRPr lang="en-US" smtClean="0"/>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Evidence-based practice</a:t>
            </a:r>
            <a:endParaRPr lang="en-US" dirty="0"/>
          </a:p>
        </p:txBody>
      </p:sp>
      <p:sp>
        <p:nvSpPr>
          <p:cNvPr id="3" name="Content Placeholder 2"/>
          <p:cNvSpPr>
            <a:spLocks noGrp="1"/>
          </p:cNvSpPr>
          <p:nvPr>
            <p:ph idx="1"/>
          </p:nvPr>
        </p:nvSpPr>
        <p:spPr/>
        <p:txBody>
          <a:bodyPr/>
          <a:lstStyle/>
          <a:p>
            <a:pPr eaLnBrk="1" hangingPunct="1"/>
            <a:r>
              <a:rPr lang="en-US" dirty="0" smtClean="0"/>
              <a:t>Definition of evidence-based practice (EBP)</a:t>
            </a:r>
          </a:p>
          <a:p>
            <a:pPr lvl="1" eaLnBrk="1" hangingPunct="1"/>
            <a:r>
              <a:rPr lang="en-US" dirty="0" smtClean="0"/>
              <a:t>practice supported by research findings</a:t>
            </a:r>
          </a:p>
          <a:p>
            <a:pPr lvl="1" eaLnBrk="1" hangingPunct="1"/>
            <a:r>
              <a:rPr lang="en-US" dirty="0" smtClean="0"/>
              <a:t>demonstrated as being valuable through a critical examination of up to date </a:t>
            </a:r>
            <a:r>
              <a:rPr lang="en-US" dirty="0" smtClean="0"/>
              <a:t>practices </a:t>
            </a:r>
            <a:endParaRPr lang="en-US" dirty="0" smtClean="0"/>
          </a:p>
          <a:p>
            <a:pPr eaLnBrk="1" hangingPunct="1"/>
            <a:r>
              <a:rPr lang="en-US" dirty="0" smtClean="0"/>
              <a:t>Goal of EBP in nursing is to promote improved</a:t>
            </a:r>
          </a:p>
          <a:p>
            <a:pPr lvl="1" eaLnBrk="1" hangingPunct="1"/>
            <a:r>
              <a:rPr lang="en-US" dirty="0" smtClean="0"/>
              <a:t>interventions</a:t>
            </a:r>
          </a:p>
          <a:p>
            <a:pPr lvl="1" eaLnBrk="1" hangingPunct="1"/>
            <a:r>
              <a:rPr lang="en-US" dirty="0" smtClean="0"/>
              <a:t>care</a:t>
            </a:r>
          </a:p>
          <a:p>
            <a:pPr lvl="1" eaLnBrk="1" hangingPunct="1"/>
            <a:r>
              <a:rPr lang="en-US" dirty="0" smtClean="0"/>
              <a:t>patient outcomes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7410" name="Content Placeholder 2"/>
          <p:cNvSpPr>
            <a:spLocks noGrp="1"/>
          </p:cNvSpPr>
          <p:nvPr>
            <p:ph idx="1"/>
          </p:nvPr>
        </p:nvSpPr>
        <p:spPr/>
        <p:txBody>
          <a:bodyPr/>
          <a:lstStyle/>
          <a:p>
            <a:pPr eaLnBrk="1" hangingPunct="1"/>
            <a:r>
              <a:rPr lang="en-US" dirty="0" smtClean="0"/>
              <a:t>Sarah Bush Lincoln Health System is located in east-central </a:t>
            </a:r>
            <a:r>
              <a:rPr lang="en-US" dirty="0" smtClean="0"/>
              <a:t>Illinois</a:t>
            </a:r>
            <a:r>
              <a:rPr lang="en-US" b="1" u="sng" dirty="0" smtClean="0">
                <a:solidFill>
                  <a:srgbClr val="92D050"/>
                </a:solidFill>
              </a:rPr>
              <a:t>, </a:t>
            </a:r>
            <a:r>
              <a:rPr lang="en-US" dirty="0" smtClean="0"/>
              <a:t>Coles county</a:t>
            </a:r>
          </a:p>
          <a:p>
            <a:pPr eaLnBrk="1" hangingPunct="1"/>
            <a:r>
              <a:rPr lang="en-US" dirty="0" smtClean="0"/>
              <a:t>The hospital is no</a:t>
            </a:r>
            <a:r>
              <a:rPr lang="en-US" b="1" u="sng" dirty="0" smtClean="0">
                <a:solidFill>
                  <a:srgbClr val="FF0000"/>
                </a:solidFill>
              </a:rPr>
              <a:t>n</a:t>
            </a:r>
            <a:r>
              <a:rPr lang="en-US" dirty="0" smtClean="0"/>
              <a:t>-for-profit</a:t>
            </a:r>
          </a:p>
          <a:p>
            <a:pPr eaLnBrk="1" hangingPunct="1"/>
            <a:r>
              <a:rPr lang="en-US" dirty="0" smtClean="0"/>
              <a:t>128 beds</a:t>
            </a:r>
          </a:p>
          <a:p>
            <a:pPr eaLnBrk="1" hangingPunct="1"/>
            <a:r>
              <a:rPr lang="en-US" dirty="0" smtClean="0"/>
              <a:t>Employing about 1,600 area residents</a:t>
            </a:r>
          </a:p>
          <a:p>
            <a:pPr eaLnBrk="1" hangingPunct="1"/>
            <a:r>
              <a:rPr lang="en-US" dirty="0" smtClean="0"/>
              <a:t>145 providers representing 28 specialties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9458"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(cont’d)</a:t>
            </a:r>
            <a:endParaRPr lang="en-US" dirty="0"/>
          </a:p>
        </p:txBody>
      </p:sp>
      <p:sp>
        <p:nvSpPr>
          <p:cNvPr id="21506" name="Content Placeholder 2"/>
          <p:cNvSpPr>
            <a:spLocks noGrp="1"/>
          </p:cNvSpPr>
          <p:nvPr>
            <p:ph idx="1"/>
          </p:nvPr>
        </p:nvSpPr>
        <p:spPr/>
        <p:txBody>
          <a:bodyPr/>
          <a:lstStyle/>
          <a:p>
            <a:pPr eaLnBrk="1" hangingPunct="1"/>
            <a:r>
              <a:rPr lang="en-US" dirty="0" smtClean="0"/>
              <a:t>3. </a:t>
            </a:r>
            <a:r>
              <a:rPr lang="en-US" dirty="0" err="1" smtClean="0"/>
              <a:t>Angiotensin</a:t>
            </a:r>
            <a:r>
              <a:rPr lang="en-US" dirty="0" smtClean="0"/>
              <a:t> converting enzyme inhibitor (ACEI) for </a:t>
            </a:r>
            <a:r>
              <a:rPr lang="en-US" b="1" u="sng" dirty="0" smtClean="0">
                <a:solidFill>
                  <a:srgbClr val="FF0000"/>
                </a:solidFill>
              </a:rPr>
              <a:t>LVSD</a:t>
            </a:r>
          </a:p>
          <a:p>
            <a:pPr lvl="1" eaLnBrk="1" hangingPunct="1"/>
            <a:r>
              <a:rPr lang="en-US" dirty="0" smtClean="0"/>
              <a:t>Used to evaluate weather ACEI were properly prescribed.</a:t>
            </a:r>
          </a:p>
          <a:p>
            <a:pPr eaLnBrk="1" hangingPunct="1"/>
            <a:r>
              <a:rPr lang="en-US" dirty="0" smtClean="0"/>
              <a:t>4. Adult smoking cessation advice/counseling</a:t>
            </a:r>
          </a:p>
          <a:p>
            <a:pPr lvl="1" eaLnBrk="1" hangingPunct="1"/>
            <a:r>
              <a:rPr lang="en-US" dirty="0" smtClean="0"/>
              <a:t> One third to one half of cardiovascular patients begin smoking again within 6 to 12 months of their diagnosis.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23554" name="Content Placeholder 2"/>
          <p:cNvSpPr>
            <a:spLocks noGrp="1"/>
          </p:cNvSpPr>
          <p:nvPr>
            <p:ph idx="1"/>
          </p:nvPr>
        </p:nvSpPr>
        <p:spPr/>
        <p:txBody>
          <a:bodyPr/>
          <a:lstStyle/>
          <a:p>
            <a:r>
              <a:rPr lang="en-US" sz="1800" dirty="0" smtClean="0"/>
              <a:t>Heart Failure Society of America (HFSA); HFSA Guidelines for Management of </a:t>
            </a:r>
            <a:r>
              <a:rPr lang="en-US" sz="1800" dirty="0" err="1" smtClean="0"/>
              <a:t>Patinets</a:t>
            </a:r>
            <a:r>
              <a:rPr lang="en-US" sz="1800" dirty="0" smtClean="0"/>
              <a:t> With Heart Failure Caused by Left Ventricular Systolic Dysfunction – Pharmacological </a:t>
            </a:r>
            <a:r>
              <a:rPr lang="en-US" sz="1800" dirty="0" err="1" smtClean="0"/>
              <a:t>Approaches.http</a:t>
            </a:r>
            <a:r>
              <a:rPr lang="en-US" sz="1800" dirty="0" smtClean="0"/>
              <a:t>://</a:t>
            </a:r>
            <a:r>
              <a:rPr lang="en-US" sz="1800" dirty="0" err="1" smtClean="0"/>
              <a:t>www.hfsa.org</a:t>
            </a:r>
            <a:r>
              <a:rPr lang="en-US" sz="1800" dirty="0" smtClean="0"/>
              <a:t>/</a:t>
            </a:r>
            <a:r>
              <a:rPr lang="en-US" sz="1800" dirty="0" err="1" smtClean="0"/>
              <a:t>pdf</a:t>
            </a:r>
            <a:r>
              <a:rPr lang="en-US" sz="1800" dirty="0" smtClean="0"/>
              <a:t>/</a:t>
            </a:r>
            <a:r>
              <a:rPr lang="en-US" sz="1800" dirty="0" err="1" smtClean="0"/>
              <a:t>lvsd_heart_failure.pdf</a:t>
            </a:r>
            <a:r>
              <a:rPr lang="en-US" sz="1800" dirty="0" smtClean="0"/>
              <a:t>. Accessed December 2001. </a:t>
            </a:r>
          </a:p>
          <a:p>
            <a:endParaRPr lang="en-US" sz="1800" dirty="0" smtClean="0"/>
          </a:p>
          <a:p>
            <a:r>
              <a:rPr lang="en-US" sz="1800" dirty="0" smtClean="0"/>
              <a:t>American College of Cardiology/American Heart Association (ACC/AHA):Guidelines for the Evaluation and Management of Chronic Heart Failure in the Adult, http:/www.acc.org/clinical/guidelines/failure/hf_index.htm. Accessed on December 3, 2001. </a:t>
            </a:r>
          </a:p>
          <a:p>
            <a:endParaRPr lang="en-US" sz="1800" dirty="0" smtClean="0"/>
          </a:p>
          <a:p>
            <a:r>
              <a:rPr lang="en-US" sz="1800" dirty="0" smtClean="0"/>
              <a:t>National Cancer Institute. </a:t>
            </a:r>
            <a:r>
              <a:rPr lang="en-US" sz="1800" dirty="0" err="1" smtClean="0"/>
              <a:t>CancerNet</a:t>
            </a:r>
            <a:r>
              <a:rPr lang="en-US" sz="1800" dirty="0" smtClean="0"/>
              <a:t>. Prevention and Cessation of Cigarette Smoking: Control of Tobacco Use. Available a http://cancernet.nci.nih.gov/pdq/pdq_prevention.shtml. Accessed July 2001. </a:t>
            </a:r>
          </a:p>
          <a:p>
            <a:pPr eaLnBrk="1" hangingPunct="1"/>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of research articles cont.</a:t>
            </a:r>
            <a:endParaRPr lang="en-US" dirty="0"/>
          </a:p>
        </p:txBody>
      </p:sp>
      <p:sp>
        <p:nvSpPr>
          <p:cNvPr id="3" name="Content Placeholder 2"/>
          <p:cNvSpPr>
            <a:spLocks noGrp="1"/>
          </p:cNvSpPr>
          <p:nvPr>
            <p:ph idx="1"/>
          </p:nvPr>
        </p:nvSpPr>
        <p:spPr/>
        <p:txBody>
          <a:bodyPr/>
          <a:lstStyle/>
          <a:p>
            <a:r>
              <a:rPr lang="en-US" sz="2000" dirty="0" smtClean="0"/>
              <a:t>U.S. Department of Health and Human Services, Public Health Service, National Institutes of Health. Clinical Interventions to Prevent Tobacco Use by Children and Adolescents. A Supplement to How to Help Your Patients Stop Smoking: A National Cancer Institute Manual for Physicians. </a:t>
            </a:r>
          </a:p>
          <a:p>
            <a:endParaRPr lang="en-US" sz="2000" dirty="0" smtClean="0"/>
          </a:p>
          <a:p>
            <a:r>
              <a:rPr lang="en-US" sz="2000" dirty="0" smtClean="0"/>
              <a:t>Fiore MC, Bailey WC, Cohen SJ, et al. Treating Tobacco Use and Dependence. Quick Reference Guide for Clinicians. Rockville, MD: U.S. Department of Health and Human Services. Public Health Service; 2000. </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hospital’s performance on heart Failure</a:t>
            </a:r>
            <a:endParaRPr lang="en-US" dirty="0"/>
          </a:p>
        </p:txBody>
      </p:sp>
      <p:sp>
        <p:nvSpPr>
          <p:cNvPr id="24578" name="Content Placeholder 2"/>
          <p:cNvSpPr>
            <a:spLocks noGrp="1"/>
          </p:cNvSpPr>
          <p:nvPr>
            <p:ph idx="1"/>
          </p:nvPr>
        </p:nvSpPr>
        <p:spPr/>
        <p:txBody>
          <a:bodyPr/>
          <a:lstStyle/>
          <a:p>
            <a:pPr eaLnBrk="1" hangingPunct="1"/>
            <a:r>
              <a:rPr lang="en-US" sz="2400" dirty="0" smtClean="0"/>
              <a:t> Discharge instructions = 96% of 157 patients</a:t>
            </a:r>
          </a:p>
          <a:p>
            <a:pPr eaLnBrk="1" hangingPunct="1"/>
            <a:endParaRPr lang="en-US" sz="2400" dirty="0" smtClean="0"/>
          </a:p>
          <a:p>
            <a:pPr eaLnBrk="1" hangingPunct="1"/>
            <a:r>
              <a:rPr lang="en-US" sz="2400" dirty="0" smtClean="0"/>
              <a:t>National average=89%</a:t>
            </a:r>
          </a:p>
          <a:p>
            <a:pPr eaLnBrk="1" hangingPunct="1">
              <a:buFont typeface="Wingdings 2" pitchFamily="18" charset="2"/>
              <a:buNone/>
            </a:pPr>
            <a:endParaRPr lang="en-US" sz="2400" dirty="0" smtClean="0"/>
          </a:p>
          <a:p>
            <a:pPr eaLnBrk="1" hangingPunct="1"/>
            <a:r>
              <a:rPr lang="en-US" sz="2400" dirty="0" smtClean="0"/>
              <a:t> Evaluation of left ventricular systolic function = 100% of 230 patients</a:t>
            </a:r>
          </a:p>
          <a:p>
            <a:pPr eaLnBrk="1" hangingPunct="1"/>
            <a:endParaRPr lang="en-US" sz="2400" dirty="0" smtClean="0"/>
          </a:p>
          <a:p>
            <a:pPr eaLnBrk="1" hangingPunct="1"/>
            <a:r>
              <a:rPr lang="en-US" sz="2400" dirty="0" smtClean="0"/>
              <a:t>National average=98%</a:t>
            </a:r>
          </a:p>
          <a:p>
            <a:pPr eaLnBrk="1" hangingPunct="1"/>
            <a:endParaRPr lang="en-US" sz="2400" dirty="0" smtClean="0"/>
          </a:p>
          <a:p>
            <a:pPr eaLnBrk="1" hangingPunct="1"/>
            <a:endParaRPr lang="en-US" sz="24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641</TotalTime>
  <Words>1897</Words>
  <Application>Microsoft Office PowerPoint</Application>
  <PresentationFormat>On-screen Show (4:3)</PresentationFormat>
  <Paragraphs>134</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Trek</vt:lpstr>
      <vt:lpstr>Evidence-Based Practice </vt:lpstr>
      <vt:lpstr>Introduction</vt:lpstr>
      <vt:lpstr>Evidence-based practice</vt:lpstr>
      <vt:lpstr>Sarah bush lincoln health system</vt:lpstr>
      <vt:lpstr>Summary of The Joint Commission’s core measure standard </vt:lpstr>
      <vt:lpstr>Summary of The Joint Commission’s core measure standard (cont’d)</vt:lpstr>
      <vt:lpstr>List of research articles </vt:lpstr>
      <vt:lpstr>List of research articles cont.</vt:lpstr>
      <vt:lpstr>Summary of the hospital’s performance on heart Failure</vt:lpstr>
      <vt:lpstr>Summary of the hospitals performance on heart failure (cont’d)</vt:lpstr>
      <vt:lpstr>Overview of the hospital’s protocols</vt:lpstr>
      <vt:lpstr>Overview of the hospital protocols cont.</vt:lpstr>
      <vt:lpstr>hospital’s protocols  vs. Joint Commission’s core measure standards</vt:lpstr>
      <vt:lpstr>Summary </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 </cp:lastModifiedBy>
  <cp:revision>59</cp:revision>
  <dcterms:created xsi:type="dcterms:W3CDTF">2010-11-17T16:56:45Z</dcterms:created>
  <dcterms:modified xsi:type="dcterms:W3CDTF">2010-12-08T02:57:00Z</dcterms:modified>
</cp:coreProperties>
</file>