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60" r:id="rId3"/>
    <p:sldId id="270" r:id="rId4"/>
    <p:sldId id="261" r:id="rId5"/>
    <p:sldId id="271" r:id="rId6"/>
    <p:sldId id="262" r:id="rId7"/>
    <p:sldId id="265" r:id="rId8"/>
    <p:sldId id="263" r:id="rId9"/>
    <p:sldId id="257" r:id="rId10"/>
    <p:sldId id="259" r:id="rId11"/>
    <p:sldId id="268" r:id="rId12"/>
    <p:sldId id="266" r:id="rId13"/>
    <p:sldId id="267" r:id="rId14"/>
    <p:sldId id="269" r:id="rId15"/>
    <p:sldId id="258" r:id="rId16"/>
    <p:sldId id="264"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067" autoAdjust="0"/>
  </p:normalViewPr>
  <p:slideViewPr>
    <p:cSldViewPr>
      <p:cViewPr varScale="1">
        <p:scale>
          <a:sx n="50" d="100"/>
          <a:sy n="50" d="100"/>
        </p:scale>
        <p:origin x="-109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B448E5-FEDF-4189-A75A-A9A31DAD6569}" type="datetimeFigureOut">
              <a:rPr lang="en-US" smtClean="0"/>
              <a:pPr/>
              <a:t>12/7/2010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9589A2-E532-40D8-A2C1-4B808F35D7A3}" type="slidenum">
              <a:rPr lang="en-US" smtClean="0"/>
              <a:pPr/>
              <a:t>‹#›</a:t>
            </a:fld>
            <a:endParaRPr lang="en-US"/>
          </a:p>
        </p:txBody>
      </p:sp>
    </p:spTree>
    <p:extLst>
      <p:ext uri="{BB962C8B-B14F-4D97-AF65-F5344CB8AC3E}">
        <p14:creationId xmlns="" xmlns:p14="http://schemas.microsoft.com/office/powerpoint/2010/main" val="3132862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www.jointcommission.org/"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t>
            </a:r>
            <a:r>
              <a:rPr lang="en-US" sz="1200" kern="1200" dirty="0" smtClean="0">
                <a:solidFill>
                  <a:schemeClr val="tx1"/>
                </a:solidFill>
                <a:effectLst/>
                <a:latin typeface="+mn-lt"/>
                <a:ea typeface="+mn-ea"/>
                <a:cs typeface="+mn-cs"/>
              </a:rPr>
              <a:t>The Health Center provides a full range of acute care services to residents of Coles County and the surrounding six counties</a:t>
            </a:r>
            <a:r>
              <a:rPr lang="en-US" sz="1200" b="1" u="sng"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accredited by The Joint Commission, the nation's oldest and largest standards-setting and accrediting body in health</a:t>
            </a:r>
            <a:r>
              <a:rPr lang="en-US" sz="1200" b="1" u="sng" kern="1200" dirty="0" smtClean="0">
                <a:solidFill>
                  <a:schemeClr val="tx1"/>
                </a:solidFill>
                <a:effectLst/>
                <a:latin typeface="+mn-lt"/>
                <a:ea typeface="+mn-ea"/>
                <a:cs typeface="+mn-cs"/>
              </a:rPr>
              <a:t>” </a:t>
            </a:r>
          </a:p>
          <a:p>
            <a:endParaRPr lang="en-US" dirty="0" smtClean="0"/>
          </a:p>
          <a:p>
            <a:r>
              <a:rPr lang="en-US" dirty="0" smtClean="0"/>
              <a:t>“</a:t>
            </a:r>
            <a:r>
              <a:rPr lang="en-US" sz="1200" kern="1200" dirty="0" smtClean="0">
                <a:solidFill>
                  <a:schemeClr val="tx1"/>
                </a:solidFill>
                <a:effectLst/>
                <a:latin typeface="+mn-lt"/>
                <a:ea typeface="+mn-ea"/>
                <a:cs typeface="+mn-cs"/>
              </a:rPr>
              <a:t>Active and consulting medical staffs include approximately 145 providers representing 28 specialties</a:t>
            </a:r>
            <a:r>
              <a:rPr lang="en-US" sz="1200" b="1" u="sng" kern="1200" dirty="0" smtClean="0">
                <a:solidFill>
                  <a:schemeClr val="tx1"/>
                </a:solidFill>
                <a:effectLst/>
                <a:latin typeface="+mn-lt"/>
                <a:ea typeface="+mn-ea"/>
                <a:cs typeface="+mn-cs"/>
              </a:rPr>
              <a:t>”</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u="sng" kern="1200" dirty="0" smtClean="0">
                <a:solidFill>
                  <a:schemeClr val="tx1"/>
                </a:solidFill>
                <a:effectLst/>
                <a:latin typeface="+mn-lt"/>
                <a:ea typeface="+mn-ea"/>
                <a:cs typeface="+mn-cs"/>
              </a:rPr>
              <a:t>Citation???</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2</a:t>
            </a:fld>
            <a:endParaRPr lang="en-US"/>
          </a:p>
        </p:txBody>
      </p:sp>
    </p:spTree>
    <p:extLst>
      <p:ext uri="{BB962C8B-B14F-4D97-AF65-F5344CB8AC3E}">
        <p14:creationId xmlns="" xmlns:p14="http://schemas.microsoft.com/office/powerpoint/2010/main" val="187508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Where’s the narrative???</a:t>
            </a:r>
          </a:p>
          <a:p>
            <a:endParaRPr lang="en-US" b="1" u="sng" dirty="0" smtClean="0"/>
          </a:p>
          <a:p>
            <a:r>
              <a:rPr lang="en-US" b="1" u="sng" dirty="0" smtClean="0"/>
              <a:t>Citation?</a:t>
            </a:r>
          </a:p>
          <a:p>
            <a:endParaRPr lang="en-US" b="1" u="sng" dirty="0" smtClean="0"/>
          </a:p>
          <a:p>
            <a:r>
              <a:rPr lang="en-US" b="1" u="sng" dirty="0" smtClean="0"/>
              <a:t>This</a:t>
            </a:r>
            <a:r>
              <a:rPr lang="en-US" b="1" u="sng" baseline="0" dirty="0" smtClean="0"/>
              <a:t> slide alone tells me nothing.</a:t>
            </a:r>
          </a:p>
          <a:p>
            <a:endParaRPr lang="en-US" b="1" u="sng" baseline="0" dirty="0" smtClean="0"/>
          </a:p>
          <a:p>
            <a:r>
              <a:rPr lang="en-US" b="1" u="sng" baseline="0" dirty="0" smtClean="0"/>
              <a:t>You have no supporting information which tells me you researched or found out how SBL deals with HF patients.!!</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information in this slide is not relevant to this assignment.</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THE</a:t>
            </a:r>
            <a:r>
              <a:rPr lang="en-US" b="1" u="sng" baseline="0" dirty="0" smtClean="0"/>
              <a:t> INFORMATION PROVIDED IN THIS SLIDE IS NOT PART OF THE ASSIGNMENT.</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I</a:t>
            </a:r>
            <a:r>
              <a:rPr lang="en-US" b="1" u="sng" baseline="0" dirty="0" smtClean="0"/>
              <a:t> amazed you think this slide summarizes your entire presentation.</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14</a:t>
            </a:fld>
            <a:endParaRPr lang="en-US"/>
          </a:p>
        </p:txBody>
      </p:sp>
    </p:spTree>
    <p:extLst>
      <p:ext uri="{BB962C8B-B14F-4D97-AF65-F5344CB8AC3E}">
        <p14:creationId xmlns="" xmlns:p14="http://schemas.microsoft.com/office/powerpoint/2010/main" val="674228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See APA p. 177-178 for clarification of labeling</a:t>
            </a:r>
            <a:r>
              <a:rPr lang="en-US" b="1" u="sng" baseline="0" dirty="0" smtClean="0"/>
              <a:t> reference sources with the same name. Obviously, this impacts your parenthetical citations within the text.</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http://www.hospitalcompare.hhs.gov/hospital-profile.aspx?pid=140189&amp;lat=39.48309&amp;lng=-88.37283&amp; </a:t>
            </a:r>
            <a:r>
              <a:rPr lang="en-US" dirty="0" smtClean="0"/>
              <a:t/>
            </a:r>
            <a:br>
              <a:rPr lang="en-US" dirty="0" smtClean="0"/>
            </a:br>
            <a:endParaRPr lang="en-US" dirty="0" smtClean="0"/>
          </a:p>
          <a:p>
            <a:endParaRPr lang="en-US" dirty="0" smtClean="0"/>
          </a:p>
          <a:p>
            <a:r>
              <a:rPr lang="en-US" b="1" u="sng" dirty="0" smtClean="0"/>
              <a:t>Where’s the narrative for this slide??</a:t>
            </a:r>
          </a:p>
          <a:p>
            <a:endParaRPr lang="en-US" b="1" u="sng" dirty="0" smtClean="0"/>
          </a:p>
          <a:p>
            <a:r>
              <a:rPr lang="en-US" b="1" u="sng" dirty="0" smtClean="0"/>
              <a:t>You</a:t>
            </a:r>
            <a:r>
              <a:rPr lang="en-US" b="1" u="sng" baseline="0" dirty="0" smtClean="0"/>
              <a:t> were expected to provide a summary of each of these four core measure standards.</a:t>
            </a:r>
            <a:endParaRPr lang="en-US" b="1" u="sng" dirty="0" smtClean="0"/>
          </a:p>
          <a:p>
            <a:endParaRPr lang="en-US" b="1" u="sng" dirty="0" smtClean="0"/>
          </a:p>
        </p:txBody>
      </p:sp>
      <p:sp>
        <p:nvSpPr>
          <p:cNvPr id="4" name="Slide Number Placeholder 3"/>
          <p:cNvSpPr>
            <a:spLocks noGrp="1"/>
          </p:cNvSpPr>
          <p:nvPr>
            <p:ph type="sldNum" sz="quarter" idx="10"/>
          </p:nvPr>
        </p:nvSpPr>
        <p:spPr/>
        <p:txBody>
          <a:bodyPr/>
          <a:lstStyle/>
          <a:p>
            <a:fld id="{859589A2-E532-40D8-A2C1-4B808F35D7A3}" type="slidenum">
              <a:rPr lang="en-US" smtClean="0"/>
              <a:pPr/>
              <a:t>3</a:t>
            </a:fld>
            <a:endParaRPr lang="en-US"/>
          </a:p>
        </p:txBody>
      </p:sp>
    </p:spTree>
    <p:extLst>
      <p:ext uri="{BB962C8B-B14F-4D97-AF65-F5344CB8AC3E}">
        <p14:creationId xmlns="" xmlns:p14="http://schemas.microsoft.com/office/powerpoint/2010/main" val="3102120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“Smoking cessation in HF is that nicotine has vasoconstrictor and </a:t>
            </a:r>
            <a:r>
              <a:rPr lang="en-US" sz="1200" b="0" i="0" u="none" strike="noStrike" kern="1200" baseline="0" dirty="0" err="1" smtClean="0">
                <a:solidFill>
                  <a:schemeClr val="tx1"/>
                </a:solidFill>
                <a:latin typeface="+mn-lt"/>
                <a:ea typeface="+mn-ea"/>
                <a:cs typeface="+mn-cs"/>
              </a:rPr>
              <a:t>proinflammatory</a:t>
            </a:r>
            <a:r>
              <a:rPr lang="en-US" sz="1200" b="0" i="0" u="none" strike="noStrike" kern="1200" baseline="0" dirty="0" smtClean="0">
                <a:solidFill>
                  <a:schemeClr val="tx1"/>
                </a:solidFill>
                <a:latin typeface="+mn-lt"/>
                <a:ea typeface="+mn-ea"/>
                <a:cs typeface="+mn-cs"/>
              </a:rPr>
              <a:t> activity (</a:t>
            </a:r>
            <a:r>
              <a:rPr lang="en-US" sz="1200" b="0" i="0" u="none" strike="noStrike" kern="1200" baseline="0" dirty="0" err="1" smtClean="0">
                <a:solidFill>
                  <a:schemeClr val="tx1"/>
                </a:solidFill>
                <a:latin typeface="+mn-lt"/>
                <a:ea typeface="+mn-ea"/>
                <a:cs typeface="+mn-cs"/>
              </a:rPr>
              <a:t>Riegel</a:t>
            </a:r>
            <a:r>
              <a:rPr lang="en-US" sz="1200" b="0" i="0" u="none" strike="noStrike" kern="1200" baseline="0" dirty="0" smtClean="0">
                <a:solidFill>
                  <a:schemeClr val="tx1"/>
                </a:solidFill>
                <a:latin typeface="+mn-lt"/>
                <a:ea typeface="+mn-ea"/>
                <a:cs typeface="+mn-cs"/>
              </a:rPr>
              <a:t> et al., 2009, p.1146</a:t>
            </a:r>
            <a:r>
              <a:rPr lang="en-US" sz="1200" b="1" i="0" u="sng"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“Smoking cessation has been shown to reduce adverse outcomes and decrease mortality in HF” (</a:t>
            </a:r>
            <a:r>
              <a:rPr lang="en-US" sz="1200" b="0" i="0" u="none" strike="noStrike" kern="1200" baseline="0" dirty="0" err="1" smtClean="0">
                <a:solidFill>
                  <a:schemeClr val="tx1"/>
                </a:solidFill>
                <a:latin typeface="+mn-lt"/>
                <a:ea typeface="+mn-ea"/>
                <a:cs typeface="+mn-cs"/>
              </a:rPr>
              <a:t>Riegel</a:t>
            </a:r>
            <a:r>
              <a:rPr lang="en-US" sz="1200" b="0" i="0" u="none" strike="noStrike" kern="1200" baseline="0" dirty="0" smtClean="0">
                <a:solidFill>
                  <a:schemeClr val="tx1"/>
                </a:solidFill>
                <a:latin typeface="+mn-lt"/>
                <a:ea typeface="+mn-ea"/>
                <a:cs typeface="+mn-cs"/>
              </a:rPr>
              <a:t> et al., 2009, p.1146).</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 “In 5-15 years, the risk for stroke for ex-smokers returns to the level of those who’ve never smoked” (</a:t>
            </a:r>
            <a:r>
              <a:rPr lang="en-US" sz="1200" b="1" i="0" u="sng" strike="noStrike" kern="1200" baseline="0" dirty="0" smtClean="0">
                <a:solidFill>
                  <a:schemeClr val="tx1"/>
                </a:solidFill>
                <a:latin typeface="+mn-lt"/>
                <a:ea typeface="+mn-ea"/>
                <a:cs typeface="+mn-cs"/>
              </a:rPr>
              <a:t>AHA, 2010, </a:t>
            </a:r>
            <a:r>
              <a:rPr lang="en-US" sz="1200" b="1" i="0" u="sng" strike="noStrike" kern="1200" baseline="0" dirty="0" err="1" smtClean="0">
                <a:solidFill>
                  <a:schemeClr val="tx1"/>
                </a:solidFill>
                <a:latin typeface="+mn-lt"/>
                <a:ea typeface="+mn-ea"/>
                <a:cs typeface="+mn-cs"/>
              </a:rPr>
              <a:t>para</a:t>
            </a:r>
            <a:r>
              <a:rPr lang="en-US" sz="1200" b="1" i="0" u="sng" strike="noStrike" kern="1200" baseline="0" dirty="0" smtClean="0">
                <a:solidFill>
                  <a:schemeClr val="tx1"/>
                </a:solidFill>
                <a:latin typeface="+mn-lt"/>
                <a:ea typeface="+mn-ea"/>
                <a:cs typeface="+mn-cs"/>
              </a:rPr>
              <a:t>. 5</a:t>
            </a:r>
            <a:r>
              <a:rPr lang="en-US"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“Male </a:t>
            </a:r>
            <a:r>
              <a:rPr lang="en-US" sz="1200" b="1" i="0" u="sng" strike="noStrike" kern="1200" baseline="0" dirty="0" err="1" smtClean="0">
                <a:solidFill>
                  <a:schemeClr val="tx1"/>
                </a:solidFill>
                <a:latin typeface="+mn-lt"/>
                <a:ea typeface="+mn-ea"/>
                <a:cs typeface="+mn-cs"/>
              </a:rPr>
              <a:t>somkers</a:t>
            </a:r>
            <a:r>
              <a:rPr lang="en-US" sz="1200" b="0" i="0" u="none" strike="noStrike" kern="1200" baseline="0" dirty="0" smtClean="0">
                <a:solidFill>
                  <a:schemeClr val="tx1"/>
                </a:solidFill>
                <a:latin typeface="+mn-lt"/>
                <a:ea typeface="+mn-ea"/>
                <a:cs typeface="+mn-cs"/>
              </a:rPr>
              <a:t> who quit between the ages 35 to 39 had an average of </a:t>
            </a:r>
            <a:r>
              <a:rPr lang="en-US" sz="1200" b="1" i="0" u="sng" strike="noStrike" kern="1200" baseline="0" dirty="0" smtClean="0">
                <a:solidFill>
                  <a:schemeClr val="tx1"/>
                </a:solidFill>
                <a:latin typeface="+mn-lt"/>
                <a:ea typeface="+mn-ea"/>
                <a:cs typeface="+mn-cs"/>
              </a:rPr>
              <a:t>5 years to their lives</a:t>
            </a:r>
            <a:r>
              <a:rPr lang="en-US" sz="1200" b="0" i="0" u="none" strike="noStrike" kern="1200" baseline="0" dirty="0" smtClean="0">
                <a:solidFill>
                  <a:schemeClr val="tx1"/>
                </a:solidFill>
                <a:latin typeface="+mn-lt"/>
                <a:ea typeface="+mn-ea"/>
                <a:cs typeface="+mn-cs"/>
              </a:rPr>
              <a:t>. Female </a:t>
            </a:r>
            <a:r>
              <a:rPr lang="en-US" sz="1200" b="1" i="0" u="none" strike="noStrike" kern="1200" baseline="0" dirty="0" err="1" smtClean="0">
                <a:solidFill>
                  <a:schemeClr val="tx1"/>
                </a:solidFill>
                <a:latin typeface="+mn-lt"/>
                <a:ea typeface="+mn-ea"/>
                <a:cs typeface="+mn-cs"/>
              </a:rPr>
              <a:t>quiters</a:t>
            </a:r>
            <a:r>
              <a:rPr lang="en-US" sz="1200" b="1" i="0" u="none" strike="noStrike" kern="1200" baseline="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in this age group add 3 years” (</a:t>
            </a:r>
            <a:r>
              <a:rPr lang="en-US" sz="1200" b="1" i="0" u="sng" strike="noStrike" kern="1200" baseline="0" dirty="0" smtClean="0">
                <a:solidFill>
                  <a:schemeClr val="tx1"/>
                </a:solidFill>
                <a:latin typeface="+mn-lt"/>
                <a:ea typeface="+mn-ea"/>
                <a:cs typeface="+mn-cs"/>
              </a:rPr>
              <a:t>AHA, 2010, </a:t>
            </a:r>
            <a:r>
              <a:rPr lang="en-US" sz="1200" b="1" i="0" u="sng" strike="noStrike" kern="1200" baseline="0" dirty="0" err="1" smtClean="0">
                <a:solidFill>
                  <a:schemeClr val="tx1"/>
                </a:solidFill>
                <a:latin typeface="+mn-lt"/>
                <a:ea typeface="+mn-ea"/>
                <a:cs typeface="+mn-cs"/>
              </a:rPr>
              <a:t>para</a:t>
            </a:r>
            <a:r>
              <a:rPr lang="en-US" sz="1200" b="1" i="0" u="sng" strike="noStrike" kern="1200" baseline="0" dirty="0" smtClean="0">
                <a:solidFill>
                  <a:schemeClr val="tx1"/>
                </a:solidFill>
                <a:latin typeface="+mn-lt"/>
                <a:ea typeface="+mn-ea"/>
                <a:cs typeface="+mn-cs"/>
              </a:rPr>
              <a:t>. 5</a:t>
            </a:r>
            <a:r>
              <a:rPr lang="en-US" sz="1200" b="0" i="0" u="none" strike="noStrike" kern="1200" baseline="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4</a:t>
            </a:fld>
            <a:endParaRPr lang="en-US"/>
          </a:p>
        </p:txBody>
      </p:sp>
    </p:spTree>
    <p:extLst>
      <p:ext uri="{BB962C8B-B14F-4D97-AF65-F5344CB8AC3E}">
        <p14:creationId xmlns="" xmlns:p14="http://schemas.microsoft.com/office/powerpoint/2010/main" val="4232654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
            </a:r>
            <a:r>
              <a:rPr lang="en-US" dirty="0" smtClean="0"/>
              <a:t>Cigarette smoking is the most important preventable cause of premature death in the United States” </a:t>
            </a:r>
            <a:r>
              <a:rPr lang="en-US" b="1" u="sng" dirty="0" smtClean="0"/>
              <a:t>(AHA, 2010, </a:t>
            </a:r>
            <a:r>
              <a:rPr lang="en-US" b="1" u="sng" dirty="0" err="1" smtClean="0"/>
              <a:t>para</a:t>
            </a:r>
            <a:r>
              <a:rPr lang="en-US" b="1" u="sng" dirty="0" smtClean="0"/>
              <a:t>. 1). </a:t>
            </a:r>
            <a:r>
              <a:rPr lang="en-US" dirty="0" smtClean="0"/>
              <a:t>“Cigarette smokers have a higher risk of developing several chronic disorders” (</a:t>
            </a:r>
            <a:r>
              <a:rPr lang="en-US" b="1" u="sng" dirty="0" smtClean="0"/>
              <a:t>AHA, 2010, </a:t>
            </a:r>
            <a:r>
              <a:rPr lang="en-US" b="1" u="sng" dirty="0" err="1" smtClean="0"/>
              <a:t>para</a:t>
            </a:r>
            <a:r>
              <a:rPr lang="en-US" b="1" u="sng" dirty="0" smtClean="0"/>
              <a:t> 1). </a:t>
            </a:r>
            <a:endParaRPr lang="en-US" sz="1200" b="1" i="0" u="sng"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According to </a:t>
            </a:r>
            <a:r>
              <a:rPr lang="en-US" sz="1200" b="0" i="0" u="none" strike="noStrike" kern="1200" baseline="0" dirty="0" err="1" smtClean="0">
                <a:solidFill>
                  <a:schemeClr val="tx1"/>
                </a:solidFill>
                <a:latin typeface="+mn-lt"/>
                <a:ea typeface="+mn-ea"/>
                <a:cs typeface="+mn-cs"/>
              </a:rPr>
              <a:t>Reigel</a:t>
            </a:r>
            <a:r>
              <a:rPr lang="en-US" sz="1200" b="0" i="0" u="none" strike="noStrike" kern="1200" baseline="0" dirty="0" smtClean="0">
                <a:solidFill>
                  <a:schemeClr val="tx1"/>
                </a:solidFill>
                <a:latin typeface="+mn-lt"/>
                <a:ea typeface="+mn-ea"/>
                <a:cs typeface="+mn-cs"/>
              </a:rPr>
              <a:t> et </a:t>
            </a:r>
            <a:r>
              <a:rPr lang="en-US" sz="1200" b="1" i="0" u="sng" strike="noStrike" kern="1200" baseline="0" dirty="0" smtClean="0">
                <a:solidFill>
                  <a:schemeClr val="tx1"/>
                </a:solidFill>
                <a:latin typeface="+mn-lt"/>
                <a:ea typeface="+mn-ea"/>
                <a:cs typeface="+mn-cs"/>
              </a:rPr>
              <a:t>al </a:t>
            </a:r>
            <a:r>
              <a:rPr lang="en-US" sz="1200" b="0" i="0" u="none" strike="noStrike" kern="1200" baseline="0" dirty="0" smtClean="0">
                <a:solidFill>
                  <a:schemeClr val="tx1"/>
                </a:solidFill>
                <a:latin typeface="+mn-lt"/>
                <a:ea typeface="+mn-ea"/>
                <a:cs typeface="+mn-cs"/>
              </a:rPr>
              <a:t>(2009), </a:t>
            </a:r>
          </a:p>
          <a:p>
            <a:r>
              <a:rPr lang="en-US" sz="1200" b="0" i="0" u="none" strike="noStrike" kern="1200" baseline="0" dirty="0" smtClean="0">
                <a:solidFill>
                  <a:schemeClr val="tx1"/>
                </a:solidFill>
                <a:latin typeface="+mn-lt"/>
                <a:ea typeface="+mn-ea"/>
                <a:cs typeface="+mn-cs"/>
              </a:rPr>
              <a:t>	In a recent survey of 3778 German adults with a smoking history, more than half (52%) of those with a circulatory disorder, 	including HF, were current smokers.</a:t>
            </a:r>
            <a:r>
              <a:rPr lang="en-US" sz="1200" b="1" i="0" u="sng" strike="noStrike" kern="1200" baseline="0" dirty="0" smtClean="0">
                <a:solidFill>
                  <a:schemeClr val="tx1"/>
                </a:solidFill>
                <a:latin typeface="+mn-lt"/>
                <a:ea typeface="+mn-ea"/>
                <a:cs typeface="+mn-cs"/>
              </a:rPr>
              <a:t>90</a:t>
            </a:r>
            <a:r>
              <a:rPr lang="en-US" sz="1200" b="0" i="0" u="none" strike="noStrike" kern="1200" baseline="0" dirty="0" smtClean="0">
                <a:solidFill>
                  <a:schemeClr val="tx1"/>
                </a:solidFill>
                <a:latin typeface="+mn-lt"/>
                <a:ea typeface="+mn-ea"/>
                <a:cs typeface="+mn-cs"/>
              </a:rPr>
              <a:t> Among those with 3 or more circulatory disorders, 28% were current smokers. </a:t>
            </a:r>
            <a:r>
              <a:rPr lang="en-US" sz="1200" b="1" i="0" u="sng" strike="noStrike" kern="1200" baseline="0" dirty="0" err="1" smtClean="0">
                <a:solidFill>
                  <a:schemeClr val="tx1"/>
                </a:solidFill>
                <a:latin typeface="+mn-lt"/>
                <a:ea typeface="+mn-ea"/>
                <a:cs typeface="+mn-cs"/>
              </a:rPr>
              <a:t>Fonarow</a:t>
            </a:r>
            <a:r>
              <a:rPr lang="en-US" sz="1200" b="1" i="0" u="sng" strike="noStrike" kern="1200" baseline="0" dirty="0" smtClean="0">
                <a:solidFill>
                  <a:schemeClr val="tx1"/>
                </a:solidFill>
                <a:latin typeface="+mn-lt"/>
                <a:ea typeface="+mn-ea"/>
                <a:cs typeface="+mn-cs"/>
              </a:rPr>
              <a:t> (NOT LISTED IN REFERENCES)</a:t>
            </a:r>
            <a:r>
              <a:rPr lang="en-US" sz="1200" b="0" i="0" u="none" strike="noStrike" kern="1200" baseline="0" dirty="0" smtClean="0">
                <a:solidFill>
                  <a:schemeClr val="tx1"/>
                </a:solidFill>
                <a:latin typeface="+mn-lt"/>
                <a:ea typeface="+mn-ea"/>
                <a:cs typeface="+mn-cs"/>
              </a:rPr>
              <a:t> and 	colleagues </a:t>
            </a:r>
            <a:r>
              <a:rPr lang="en-US" sz="1200" b="1" i="0" u="sng" strike="noStrike" kern="1200" baseline="0" dirty="0" smtClean="0">
                <a:solidFill>
                  <a:schemeClr val="tx1"/>
                </a:solidFill>
                <a:latin typeface="+mn-lt"/>
                <a:ea typeface="+mn-ea"/>
                <a:cs typeface="+mn-cs"/>
              </a:rPr>
              <a:t>91</a:t>
            </a:r>
            <a:r>
              <a:rPr lang="en-US" sz="1200" b="0" i="0" u="none" strike="noStrike" kern="1200" baseline="0" dirty="0" smtClean="0">
                <a:solidFill>
                  <a:schemeClr val="tx1"/>
                </a:solidFill>
                <a:latin typeface="+mn-lt"/>
                <a:ea typeface="+mn-ea"/>
                <a:cs typeface="+mn-cs"/>
              </a:rPr>
              <a:t> found that counseling on smoking cessation was documented in only 50% of individuals discharged after 	hospitalization in the United States for acute decompensated HF (p. 1146).</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t>
            </a:r>
            <a:r>
              <a:rPr lang="en-US" dirty="0" smtClean="0"/>
              <a:t>It accounts for more than 440,000 of the more than 2.4 million annual deaths” (</a:t>
            </a:r>
            <a:r>
              <a:rPr lang="en-US" b="1" u="sng" dirty="0" smtClean="0"/>
              <a:t>AHA, 2010, </a:t>
            </a:r>
            <a:r>
              <a:rPr lang="en-US" b="1" u="sng" dirty="0" err="1" smtClean="0"/>
              <a:t>para</a:t>
            </a:r>
            <a:r>
              <a:rPr lang="en-US" b="1" u="sng" dirty="0" smtClean="0"/>
              <a:t> 1</a:t>
            </a:r>
            <a:r>
              <a:rPr lang="en-US" dirty="0" smtClean="0"/>
              <a:t>). “</a:t>
            </a:r>
            <a:r>
              <a:rPr lang="en-US" sz="1200" b="0" i="0" u="none" strike="noStrike" kern="1200" baseline="0" dirty="0" smtClean="0">
                <a:solidFill>
                  <a:schemeClr val="tx1"/>
                </a:solidFill>
                <a:latin typeface="+mn-lt"/>
                <a:ea typeface="+mn-ea"/>
                <a:cs typeface="+mn-cs"/>
              </a:rPr>
              <a:t>Nicotine replacement therapy, no longer contraindicated in patients with heart disease,96 increases the odds of success in quit attempts by 50% to 70%” (</a:t>
            </a:r>
            <a:r>
              <a:rPr lang="en-US" sz="1200" b="0" i="0" u="none" strike="noStrike" kern="1200" baseline="0" dirty="0" err="1" smtClean="0">
                <a:solidFill>
                  <a:schemeClr val="tx1"/>
                </a:solidFill>
                <a:latin typeface="+mn-lt"/>
                <a:ea typeface="+mn-ea"/>
                <a:cs typeface="+mn-cs"/>
              </a:rPr>
              <a:t>Reigel</a:t>
            </a:r>
            <a:r>
              <a:rPr lang="en-US" sz="1200" b="0" i="0" u="none" strike="noStrike" kern="1200" baseline="0" dirty="0" smtClean="0">
                <a:solidFill>
                  <a:schemeClr val="tx1"/>
                </a:solidFill>
                <a:latin typeface="+mn-lt"/>
                <a:ea typeface="+mn-ea"/>
                <a:cs typeface="+mn-cs"/>
              </a:rPr>
              <a:t> et al., 2010</a:t>
            </a:r>
            <a:r>
              <a:rPr lang="en-US" sz="1200" b="1" i="0" u="sng" strike="noStrike" kern="1200" baseline="0" dirty="0" smtClean="0">
                <a:solidFill>
                  <a:schemeClr val="tx1"/>
                </a:solidFill>
                <a:latin typeface="+mn-lt"/>
                <a:ea typeface="+mn-ea"/>
                <a:cs typeface="+mn-cs"/>
              </a:rPr>
              <a:t>)</a:t>
            </a:r>
            <a:r>
              <a:rPr lang="en-US" sz="1200" b="0" i="0" u="none" strike="noStrike" kern="1200" baseline="0" dirty="0" smtClean="0">
                <a:solidFill>
                  <a:schemeClr val="tx1"/>
                </a:solidFill>
                <a:latin typeface="+mn-lt"/>
                <a:ea typeface="+mn-ea"/>
                <a:cs typeface="+mn-cs"/>
              </a:rPr>
              <a:t>, p. 1146). </a:t>
            </a:r>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1" i="0" u="sng" strike="noStrike" kern="1200" baseline="0" dirty="0" smtClean="0">
                <a:solidFill>
                  <a:schemeClr val="tx1"/>
                </a:solidFill>
                <a:latin typeface="+mn-lt"/>
                <a:ea typeface="+mn-ea"/>
                <a:cs typeface="+mn-cs"/>
              </a:rPr>
              <a:t>I don’t know what’s going on with this page!(?)</a:t>
            </a:r>
          </a:p>
          <a:p>
            <a:endParaRPr lang="en-US" sz="1200" b="1" i="0" u="sng" strike="noStrike" kern="1200" baseline="0" dirty="0" smtClean="0">
              <a:solidFill>
                <a:schemeClr val="tx1"/>
              </a:solidFill>
              <a:latin typeface="+mn-lt"/>
              <a:ea typeface="+mn-ea"/>
              <a:cs typeface="+mn-cs"/>
            </a:endParaRPr>
          </a:p>
          <a:p>
            <a:r>
              <a:rPr lang="en-US" sz="1200" b="1" i="0" u="sng" strike="noStrike" kern="1200" baseline="0" dirty="0" smtClean="0">
                <a:solidFill>
                  <a:schemeClr val="tx1"/>
                </a:solidFill>
                <a:latin typeface="+mn-lt"/>
                <a:ea typeface="+mn-ea"/>
                <a:cs typeface="+mn-cs"/>
              </a:rPr>
              <a:t>The information in the slide is so elementary and basic….not really college senior level work.</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5</a:t>
            </a:fld>
            <a:endParaRPr lang="en-US"/>
          </a:p>
        </p:txBody>
      </p:sp>
    </p:spTree>
    <p:extLst>
      <p:ext uri="{BB962C8B-B14F-4D97-AF65-F5344CB8AC3E}">
        <p14:creationId xmlns="" xmlns:p14="http://schemas.microsoft.com/office/powerpoint/2010/main" val="1838745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The Joint Commission FAQ Page (2010),</a:t>
            </a:r>
          </a:p>
          <a:p>
            <a:endParaRPr lang="en-US" baseline="0" dirty="0" smtClean="0"/>
          </a:p>
          <a:p>
            <a:r>
              <a:rPr lang="en-US" baseline="0" dirty="0" smtClean="0"/>
              <a:t>	</a:t>
            </a:r>
            <a:r>
              <a:rPr lang="en-US" dirty="0" smtClean="0"/>
              <a:t>Founded in 1951, The Joint Commission seeks to continuously improve the safety and quality of care provided to the public through	 the provision of health care accreditation and related services that support performance improvement in health care organizations. 	The Joint Commission evaluates and accredits more than 18,000 health care organizations and programs in the United States, 	including more than 9,500 hospitals and home care organizations, and more than 6,300 other health care organizations that provide	 long term care, behavioral health care, laboratory and ambulatory care services. In addition, The Joint Commission also provides 	certification of more than 1,000 disease-specific care programs, primary stroke centers, and health care staffing services. An 	independent, not-for-profit organization, The Joint Commission is the nation's oldest and largest standards-setting and accrediting 	body in health care</a:t>
            </a:r>
            <a:r>
              <a:rPr lang="en-US" baseline="0" dirty="0" smtClean="0"/>
              <a:t> (</a:t>
            </a:r>
            <a:r>
              <a:rPr lang="en-US" baseline="0" dirty="0" err="1" smtClean="0"/>
              <a:t>para</a:t>
            </a:r>
            <a:r>
              <a:rPr lang="en-US" baseline="0" dirty="0" smtClean="0"/>
              <a:t>. 1).</a:t>
            </a:r>
          </a:p>
          <a:p>
            <a:endParaRPr lang="en-US" baseline="0" dirty="0" smtClean="0"/>
          </a:p>
          <a:p>
            <a:r>
              <a:rPr lang="en-US" baseline="0" dirty="0" smtClean="0"/>
              <a:t>The Joint Commission can take anywhere from two weeks to two months to render accreditation after a survey. </a:t>
            </a:r>
          </a:p>
          <a:p>
            <a:r>
              <a:rPr lang="en-US" baseline="0" dirty="0" smtClean="0"/>
              <a:t>Accreditation is awarded for three years, excluding specific departments, which are only accredited for two years.</a:t>
            </a:r>
          </a:p>
          <a:p>
            <a:endParaRPr lang="en-US" baseline="0" dirty="0" smtClean="0"/>
          </a:p>
          <a:p>
            <a:endParaRPr lang="en-US" baseline="0" dirty="0" smtClean="0"/>
          </a:p>
          <a:p>
            <a:r>
              <a:rPr lang="en-US" b="1" u="sng" baseline="0" dirty="0" smtClean="0"/>
              <a:t>THIS WAS NOT A REQUIRED DISCUSSION COMPONENT OF THE ASSIGNMENT.</a:t>
            </a:r>
          </a:p>
          <a:p>
            <a:endParaRPr lang="en-US" baseline="0" dirty="0" smtClean="0"/>
          </a:p>
        </p:txBody>
      </p:sp>
      <p:sp>
        <p:nvSpPr>
          <p:cNvPr id="4" name="Slide Number Placeholder 3"/>
          <p:cNvSpPr>
            <a:spLocks noGrp="1"/>
          </p:cNvSpPr>
          <p:nvPr>
            <p:ph type="sldNum" sz="quarter" idx="10"/>
          </p:nvPr>
        </p:nvSpPr>
        <p:spPr/>
        <p:txBody>
          <a:bodyPr/>
          <a:lstStyle/>
          <a:p>
            <a:fld id="{859589A2-E532-40D8-A2C1-4B808F35D7A3}" type="slidenum">
              <a:rPr lang="en-US" smtClean="0"/>
              <a:pPr/>
              <a:t>6</a:t>
            </a:fld>
            <a:endParaRPr lang="en-US"/>
          </a:p>
        </p:txBody>
      </p:sp>
    </p:spTree>
    <p:extLst>
      <p:ext uri="{BB962C8B-B14F-4D97-AF65-F5344CB8AC3E}">
        <p14:creationId xmlns="" xmlns:p14="http://schemas.microsoft.com/office/powerpoint/2010/main" val="2488425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t>
            </a:r>
            <a:r>
              <a:rPr lang="en-US" dirty="0" smtClean="0"/>
              <a:t>Joint Commission surveyors visit accredited health care organizations a minimum of once every 39 months (two years </a:t>
            </a:r>
            <a:r>
              <a:rPr lang="en-US" dirty="0" err="1" smtClean="0"/>
              <a:t>fo</a:t>
            </a:r>
            <a:r>
              <a:rPr lang="en-US" dirty="0" smtClean="0"/>
              <a:t>	laboratories) to evaluate standards compliance. This visit is called a survey.  All regular Joint Commission accreditation surveys are unannounced” (</a:t>
            </a:r>
            <a:r>
              <a:rPr lang="en-US" dirty="0" err="1" smtClean="0"/>
              <a:t>para</a:t>
            </a:r>
            <a:r>
              <a:rPr lang="en-US" dirty="0" smtClean="0"/>
              <a:t>. 4). Joint commission is the only accrediting body that requires that</a:t>
            </a:r>
            <a:r>
              <a:rPr lang="en-US" baseline="0" dirty="0" smtClean="0"/>
              <a:t> requires surveyors to be certified. The accreditation process is very thorough and involves monitoring the practices of health care professionals while at work, as well as tri-monthly  submissions of health care professionals daily activity.</a:t>
            </a:r>
          </a:p>
          <a:p>
            <a:endParaRPr lang="en-US" baseline="0" dirty="0" smtClean="0"/>
          </a:p>
          <a:p>
            <a:r>
              <a:rPr lang="en-US" dirty="0" smtClean="0"/>
              <a:t>	The Joint Commission’s state-of-the-art standards focus on patient safety and quality of care. The Joint Commission standards are	 updated regularly to reflect the rapid advances in health care and medicine. The hospital accreditation standards number more than	 250, and address everything from patient rights and education, infection control, medication management, and preventing medical 	errors, to how the hospital verifies that its doctors, nurses, and other staff are qualified and competent, how it prepares for 	emergencies, and how it collects data on its performance and uses that data to improve itself (</a:t>
            </a:r>
            <a:r>
              <a:rPr lang="en-US" dirty="0" err="1" smtClean="0"/>
              <a:t>para</a:t>
            </a:r>
            <a:r>
              <a:rPr lang="en-US" dirty="0" smtClean="0"/>
              <a:t>.</a:t>
            </a:r>
            <a:r>
              <a:rPr lang="en-US" baseline="0" dirty="0" smtClean="0"/>
              <a:t> 5).</a:t>
            </a:r>
          </a:p>
          <a:p>
            <a:endParaRPr lang="en-US" baseline="0" dirty="0" smtClean="0"/>
          </a:p>
          <a:p>
            <a:r>
              <a:rPr lang="en-US" baseline="0" dirty="0" smtClean="0"/>
              <a:t>Accreditation is NOT mandatory. It is the choice of the health care facility to pursue accreditation and certification. Sarah Bush Lincoln Health Center chooses to pursue accreditation through Joint Commission.</a:t>
            </a:r>
            <a:endParaRPr lang="en-US" dirty="0" smtClean="0"/>
          </a:p>
          <a:p>
            <a:endParaRPr lang="en-US" dirty="0" smtClean="0"/>
          </a:p>
          <a:p>
            <a:endParaRPr lang="en-US" dirty="0" smtClean="0"/>
          </a:p>
          <a:p>
            <a:r>
              <a:rPr lang="en-US" b="1" u="sng" dirty="0" smtClean="0"/>
              <a:t>THIS</a:t>
            </a:r>
            <a:r>
              <a:rPr lang="en-US" b="1" u="sng" baseline="0" dirty="0" smtClean="0"/>
              <a:t> DISCUSSION IS NOT PART OF THE ASSIGNMENT.</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7</a:t>
            </a:fld>
            <a:endParaRPr lang="en-US"/>
          </a:p>
        </p:txBody>
      </p:sp>
    </p:spTree>
    <p:extLst>
      <p:ext uri="{BB962C8B-B14F-4D97-AF65-F5344CB8AC3E}">
        <p14:creationId xmlns="" xmlns:p14="http://schemas.microsoft.com/office/powerpoint/2010/main" val="1632710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a:t>
            </a:r>
            <a:r>
              <a:rPr lang="en-US" baseline="0" dirty="0" smtClean="0"/>
              <a:t> to Sarah Bush Lincoln Health Center (2010),</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r>
              <a:rPr lang="en-US" sz="1200" kern="1200" dirty="0" smtClean="0">
                <a:solidFill>
                  <a:schemeClr val="tx1"/>
                </a:solidFill>
                <a:effectLst/>
                <a:latin typeface="+mn-lt"/>
                <a:ea typeface="+mn-ea"/>
                <a:cs typeface="+mn-cs"/>
              </a:rPr>
              <a:t>Our goal is to provide excellent care in a pleasant environment and your healthcare team is committed to ensuring that the care,	 treatment, and service you receive are of  high quality. As a testament to our commitment to quality and patient safety, we 	voluntarily seek accreditation from </a:t>
            </a:r>
            <a:r>
              <a:rPr lang="en-US" sz="1200" u="sng" kern="1200" dirty="0" smtClean="0">
                <a:solidFill>
                  <a:schemeClr val="tx1"/>
                </a:solidFill>
                <a:effectLst/>
                <a:latin typeface="+mn-lt"/>
                <a:ea typeface="+mn-ea"/>
                <a:cs typeface="+mn-cs"/>
                <a:hlinkClick r:id="rId3"/>
              </a:rPr>
              <a:t>The Joint Commission</a:t>
            </a:r>
            <a:r>
              <a:rPr lang="en-US" sz="1200" u="none" kern="1200" baseline="0" dirty="0" smtClean="0">
                <a:solidFill>
                  <a:schemeClr val="tx1"/>
                </a:solidFill>
                <a:effectLst/>
                <a:latin typeface="+mn-lt"/>
                <a:ea typeface="+mn-ea"/>
                <a:cs typeface="+mn-cs"/>
              </a:rPr>
              <a:t> (</a:t>
            </a:r>
            <a:r>
              <a:rPr lang="en-US" sz="1200" u="none" kern="1200" baseline="0" dirty="0" err="1" smtClean="0">
                <a:solidFill>
                  <a:schemeClr val="tx1"/>
                </a:solidFill>
                <a:effectLst/>
                <a:latin typeface="+mn-lt"/>
                <a:ea typeface="+mn-ea"/>
                <a:cs typeface="+mn-cs"/>
              </a:rPr>
              <a:t>para</a:t>
            </a:r>
            <a:r>
              <a:rPr lang="en-US" sz="1200" u="none" kern="1200" baseline="0" dirty="0" smtClean="0">
                <a:solidFill>
                  <a:schemeClr val="tx1"/>
                </a:solidFill>
                <a:effectLst/>
                <a:latin typeface="+mn-lt"/>
                <a:ea typeface="+mn-ea"/>
                <a:cs typeface="+mn-cs"/>
              </a:rPr>
              <a:t> 2). </a:t>
            </a:r>
            <a:endParaRPr lang="en-US" sz="1200" kern="1200" dirty="0" smtClean="0">
              <a:solidFill>
                <a:schemeClr val="tx1"/>
              </a:solidFill>
              <a:effectLst/>
              <a:latin typeface="+mn-lt"/>
              <a:ea typeface="+mn-ea"/>
              <a:cs typeface="+mn-cs"/>
            </a:endParaRP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sz="1200" kern="1200" dirty="0" smtClean="0">
                <a:solidFill>
                  <a:schemeClr val="tx1"/>
                </a:solidFill>
                <a:effectLst/>
                <a:latin typeface="+mn-lt"/>
                <a:ea typeface="+mn-ea"/>
                <a:cs typeface="+mn-cs"/>
              </a:rPr>
              <a:t>The Joint Commission is an independent, not-for-profit organization established more than 50 years ago to set the standards by 	which health care quality is measured in America and around the world. It is governed by a board that includes physicians, nurses,	 and consumers. To maintain and earn accreditation, organizations must have an extensive on-site review by the Joint Commission 	team to evaluate the organization's performance in areas that effect patient care</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para</a:t>
            </a:r>
            <a:r>
              <a:rPr lang="en-US" sz="1200" kern="1200" baseline="0" dirty="0" smtClean="0">
                <a:solidFill>
                  <a:schemeClr val="tx1"/>
                </a:solidFill>
                <a:effectLst/>
                <a:latin typeface="+mn-lt"/>
                <a:ea typeface="+mn-ea"/>
                <a:cs typeface="+mn-cs"/>
              </a:rPr>
              <a:t> 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Sarah Bush Lincoln Health System was last surveyed in October of 2007 receiving the full accreditation status with no 	recommendations for improvement issued. Our organization will be accredited for three years from the last survey. The Laboratory 	has surveys every two years with the last being in November of 2008. The exact dates of these surveys are now unannounced (</a:t>
            </a:r>
            <a:r>
              <a:rPr lang="en-US" sz="1200" kern="1200" dirty="0" err="1" smtClean="0">
                <a:solidFill>
                  <a:schemeClr val="tx1"/>
                </a:solidFill>
                <a:effectLst/>
                <a:latin typeface="+mn-lt"/>
                <a:ea typeface="+mn-ea"/>
                <a:cs typeface="+mn-cs"/>
              </a:rPr>
              <a:t>para</a:t>
            </a:r>
            <a:r>
              <a:rPr lang="en-US" sz="1200" kern="1200" dirty="0" smtClean="0">
                <a:solidFill>
                  <a:schemeClr val="tx1"/>
                </a:solidFill>
                <a:effectLst/>
                <a:latin typeface="+mn-lt"/>
                <a:ea typeface="+mn-ea"/>
                <a:cs typeface="+mn-cs"/>
              </a:rPr>
              <a:t>	 4).</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Joint Commission provides unscheduled inspections to determine if we are in compliance with standards that it sets for quality, 	patient safety, and the safety of the environment. We are required to advise you that you may also contact The Joint Commission or 	other hospital regulatory agencies to express concerns about your care. You may do this without contacting us. Following is the 	contact information (</a:t>
            </a:r>
            <a:r>
              <a:rPr lang="en-US" sz="1200" kern="1200" dirty="0" err="1" smtClean="0">
                <a:solidFill>
                  <a:schemeClr val="tx1"/>
                </a:solidFill>
                <a:effectLst/>
                <a:latin typeface="+mn-lt"/>
                <a:ea typeface="+mn-ea"/>
                <a:cs typeface="+mn-cs"/>
              </a:rPr>
              <a:t>para</a:t>
            </a:r>
            <a:r>
              <a:rPr lang="en-US" sz="1200" kern="1200" dirty="0" smtClean="0">
                <a:solidFill>
                  <a:schemeClr val="tx1"/>
                </a:solidFill>
                <a:effectLst/>
                <a:latin typeface="+mn-lt"/>
                <a:ea typeface="+mn-ea"/>
                <a:cs typeface="+mn-cs"/>
              </a:rPr>
              <a:t> 5).</a:t>
            </a: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8</a:t>
            </a:fld>
            <a:endParaRPr lang="en-US"/>
          </a:p>
        </p:txBody>
      </p:sp>
    </p:spTree>
    <p:extLst>
      <p:ext uri="{BB962C8B-B14F-4D97-AF65-F5344CB8AC3E}">
        <p14:creationId xmlns="" xmlns:p14="http://schemas.microsoft.com/office/powerpoint/2010/main" val="3369213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substantial improvements over time in the use of smoking cessation counseling (from 58.7% baseline to 94.7% post-intervention), </a:t>
            </a:r>
          </a:p>
          <a:p>
            <a:endParaRPr lang="en-US" dirty="0" smtClean="0"/>
          </a:p>
          <a:p>
            <a:r>
              <a:rPr lang="en-US" dirty="0" smtClean="0"/>
              <a:t>As part of an enhanced treatment and discharge plan, </a:t>
            </a:r>
            <a:r>
              <a:rPr lang="en-US" b="1" u="sng" dirty="0" smtClean="0"/>
              <a:t>GTWG</a:t>
            </a:r>
            <a:r>
              <a:rPr lang="en-US" dirty="0" smtClean="0"/>
              <a:t> provides hospitals with guideline-based clinical pathways, standardized orders, best-practices algorithms, discharge checklists, educational tools for patients and care-givers, and a variety of other tools to assist hospitals in improving patient management.</a:t>
            </a:r>
          </a:p>
          <a:p>
            <a:endParaRPr lang="en-US" dirty="0" smtClean="0"/>
          </a:p>
          <a:p>
            <a:r>
              <a:rPr lang="en-US" b="1" dirty="0" smtClean="0"/>
              <a:t>Personalized Smoking Cessation Plan</a:t>
            </a:r>
            <a:r>
              <a:rPr lang="en-US" dirty="0" smtClean="0"/>
              <a:t/>
            </a:r>
            <a:br>
              <a:rPr lang="en-US" dirty="0" smtClean="0"/>
            </a:br>
            <a:r>
              <a:rPr lang="en-US" dirty="0" smtClean="0"/>
              <a:t>This plan was designed for hospitals to use during smoking cessation interventions. It can be used to create a personalized plan for patients to quit smoking.</a:t>
            </a:r>
          </a:p>
          <a:p>
            <a:r>
              <a:rPr lang="en-US" dirty="0" smtClean="0"/>
              <a:t>For a complete</a:t>
            </a:r>
            <a:r>
              <a:rPr lang="en-US" baseline="0" dirty="0" smtClean="0"/>
              <a:t> view of the personalized smoking cessation plan, go to: http://www.americanheart.org/downloadable/heart/1137711832734PersonalQuitPlan.pdf </a:t>
            </a:r>
          </a:p>
          <a:p>
            <a:endParaRPr lang="en-US" baseline="0" dirty="0" smtClean="0"/>
          </a:p>
          <a:p>
            <a:endParaRPr lang="en-US" dirty="0" smtClean="0"/>
          </a:p>
          <a:p>
            <a:r>
              <a:rPr lang="en-US" dirty="0" smtClean="0"/>
              <a:t/>
            </a:r>
            <a:br>
              <a:rPr lang="en-US" dirty="0" smtClean="0"/>
            </a:br>
            <a:endParaRPr lang="en-US"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9</a:t>
            </a:fld>
            <a:endParaRPr lang="en-US"/>
          </a:p>
        </p:txBody>
      </p:sp>
    </p:spTree>
    <p:extLst>
      <p:ext uri="{BB962C8B-B14F-4D97-AF65-F5344CB8AC3E}">
        <p14:creationId xmlns="" xmlns:p14="http://schemas.microsoft.com/office/powerpoint/2010/main" val="12935318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smtClean="0"/>
              <a:t>What is</a:t>
            </a:r>
            <a:r>
              <a:rPr lang="en-US" b="1" u="sng" baseline="0" dirty="0" smtClean="0"/>
              <a:t> the information in this slide referring to? You could be referring to the number of patients who say they like the cafeteria food for all I know. </a:t>
            </a:r>
            <a:endParaRPr lang="en-US" b="1" u="sng" dirty="0"/>
          </a:p>
        </p:txBody>
      </p:sp>
      <p:sp>
        <p:nvSpPr>
          <p:cNvPr id="4" name="Slide Number Placeholder 3"/>
          <p:cNvSpPr>
            <a:spLocks noGrp="1"/>
          </p:cNvSpPr>
          <p:nvPr>
            <p:ph type="sldNum" sz="quarter" idx="10"/>
          </p:nvPr>
        </p:nvSpPr>
        <p:spPr/>
        <p:txBody>
          <a:bodyPr/>
          <a:lstStyle/>
          <a:p>
            <a:fld id="{859589A2-E532-40D8-A2C1-4B808F35D7A3}" type="slidenum">
              <a:rPr lang="en-US" smtClean="0"/>
              <a:pPr/>
              <a:t>10</a:t>
            </a:fld>
            <a:endParaRPr lang="en-US"/>
          </a:p>
        </p:txBody>
      </p:sp>
    </p:spTree>
    <p:extLst>
      <p:ext uri="{BB962C8B-B14F-4D97-AF65-F5344CB8AC3E}">
        <p14:creationId xmlns="" xmlns:p14="http://schemas.microsoft.com/office/powerpoint/2010/main" val="1946684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3DC1EBA-0968-43B3-81E6-F60C2EDE81F7}"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C1EBA-0968-43B3-81E6-F60C2EDE81F7}"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DC1EBA-0968-43B3-81E6-F60C2EDE81F7}"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DC1EBA-0968-43B3-81E6-F60C2EDE81F7}"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53DC1EBA-0968-43B3-81E6-F60C2EDE81F7}" type="datetimeFigureOut">
              <a:rPr lang="en-US" smtClean="0"/>
              <a:pPr/>
              <a:t>12/7/2010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3DC1EBA-0968-43B3-81E6-F60C2EDE81F7}"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0F497-2DA8-48E3-8FCC-C08653664B74}"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3DC1EBA-0968-43B3-81E6-F60C2EDE81F7}" type="datetimeFigureOut">
              <a:rPr lang="en-US" smtClean="0"/>
              <a:pPr/>
              <a:t>12/7/2010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DC1EBA-0968-43B3-81E6-F60C2EDE81F7}" type="datetimeFigureOut">
              <a:rPr lang="en-US" smtClean="0"/>
              <a:pPr/>
              <a:t>12/7/2010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DC1EBA-0968-43B3-81E6-F60C2EDE81F7}" type="datetimeFigureOut">
              <a:rPr lang="en-US" smtClean="0"/>
              <a:pPr/>
              <a:t>12/7/2010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53DC1EBA-0968-43B3-81E6-F60C2EDE81F7}" type="datetimeFigureOut">
              <a:rPr lang="en-US" smtClean="0"/>
              <a:pPr/>
              <a:t>12/7/2010</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520F497-2DA8-48E3-8FCC-C08653664B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DC1EBA-0968-43B3-81E6-F60C2EDE81F7}" type="datetimeFigureOut">
              <a:rPr lang="en-US" smtClean="0"/>
              <a:pPr/>
              <a:t>12/7/2010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20F497-2DA8-48E3-8FCC-C08653664B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53DC1EBA-0968-43B3-81E6-F60C2EDE81F7}" type="datetimeFigureOut">
              <a:rPr lang="en-US" smtClean="0"/>
              <a:pPr/>
              <a:t>12/7/2010</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520F497-2DA8-48E3-8FCC-C08653664B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uidelines.gi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hospitalcompare.hhs.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1"/>
            <a:ext cx="7772400" cy="1066800"/>
          </a:xfrm>
        </p:spPr>
        <p:txBody>
          <a:bodyPr/>
          <a:lstStyle/>
          <a:p>
            <a:pPr algn="ctr"/>
            <a:r>
              <a:rPr lang="en-US" sz="3600" dirty="0" smtClean="0"/>
              <a:t>Smoking Cessation Protocol for heart failure care</a:t>
            </a:r>
            <a:endParaRPr lang="en-US" sz="3600" dirty="0"/>
          </a:p>
        </p:txBody>
      </p:sp>
      <p:sp>
        <p:nvSpPr>
          <p:cNvPr id="3" name="Subtitle 2"/>
          <p:cNvSpPr>
            <a:spLocks noGrp="1"/>
          </p:cNvSpPr>
          <p:nvPr>
            <p:ph type="subTitle" idx="1"/>
          </p:nvPr>
        </p:nvSpPr>
        <p:spPr>
          <a:xfrm>
            <a:off x="533400" y="1828800"/>
            <a:ext cx="8001000" cy="4191000"/>
          </a:xfrm>
        </p:spPr>
        <p:txBody>
          <a:bodyPr>
            <a:normAutofit/>
          </a:bodyPr>
          <a:lstStyle/>
          <a:p>
            <a:r>
              <a:rPr lang="en-US" sz="2000" dirty="0" smtClean="0">
                <a:solidFill>
                  <a:srgbClr val="0070C0"/>
                </a:solidFill>
              </a:rPr>
              <a:t>Ashlee Blankenship</a:t>
            </a:r>
          </a:p>
          <a:p>
            <a:r>
              <a:rPr lang="en-US" sz="2000" dirty="0" smtClean="0">
                <a:solidFill>
                  <a:srgbClr val="0070C0"/>
                </a:solidFill>
              </a:rPr>
              <a:t>Hannah Keathley</a:t>
            </a:r>
          </a:p>
          <a:p>
            <a:r>
              <a:rPr lang="en-US" sz="2000" dirty="0" err="1" smtClean="0">
                <a:solidFill>
                  <a:srgbClr val="0070C0"/>
                </a:solidFill>
              </a:rPr>
              <a:t>Holli</a:t>
            </a:r>
            <a:r>
              <a:rPr lang="en-US" sz="2000" dirty="0" smtClean="0">
                <a:solidFill>
                  <a:srgbClr val="0070C0"/>
                </a:solidFill>
              </a:rPr>
              <a:t> </a:t>
            </a:r>
            <a:r>
              <a:rPr lang="en-US" sz="2000" dirty="0" err="1" smtClean="0">
                <a:solidFill>
                  <a:srgbClr val="0070C0"/>
                </a:solidFill>
              </a:rPr>
              <a:t>Kabbes</a:t>
            </a:r>
            <a:endParaRPr lang="en-US" sz="2000" dirty="0" smtClean="0">
              <a:solidFill>
                <a:srgbClr val="0070C0"/>
              </a:solidFill>
            </a:endParaRPr>
          </a:p>
          <a:p>
            <a:r>
              <a:rPr lang="en-US" sz="2000" dirty="0" err="1" smtClean="0">
                <a:solidFill>
                  <a:srgbClr val="0070C0"/>
                </a:solidFill>
              </a:rPr>
              <a:t>Laurin</a:t>
            </a:r>
            <a:r>
              <a:rPr lang="en-US" sz="2000" dirty="0" smtClean="0">
                <a:solidFill>
                  <a:srgbClr val="0070C0"/>
                </a:solidFill>
              </a:rPr>
              <a:t> </a:t>
            </a:r>
            <a:r>
              <a:rPr lang="en-US" sz="2000" dirty="0" err="1" smtClean="0">
                <a:solidFill>
                  <a:srgbClr val="0070C0"/>
                </a:solidFill>
              </a:rPr>
              <a:t>Ruddell</a:t>
            </a:r>
            <a:endParaRPr lang="en-US" sz="2000" dirty="0" smtClean="0">
              <a:solidFill>
                <a:srgbClr val="0070C0"/>
              </a:solidFill>
            </a:endParaRPr>
          </a:p>
          <a:p>
            <a:endParaRPr lang="en-US" dirty="0" smtClean="0"/>
          </a:p>
          <a:p>
            <a:pPr algn="r"/>
            <a:endParaRPr lang="en-US" sz="2600" dirty="0" smtClean="0"/>
          </a:p>
          <a:p>
            <a:pPr algn="r"/>
            <a:r>
              <a:rPr lang="en-US" sz="1600" dirty="0" smtClean="0">
                <a:solidFill>
                  <a:srgbClr val="FF0000"/>
                </a:solidFill>
              </a:rPr>
              <a:t>Lakeview College of Nursing </a:t>
            </a:r>
          </a:p>
          <a:p>
            <a:pPr algn="r"/>
            <a:r>
              <a:rPr lang="en-US" sz="1600" dirty="0" smtClean="0">
                <a:solidFill>
                  <a:srgbClr val="FF0000"/>
                </a:solidFill>
              </a:rPr>
              <a:t>N302- Nursing Research</a:t>
            </a:r>
          </a:p>
          <a:p>
            <a:pPr algn="r"/>
            <a:r>
              <a:rPr lang="en-US" sz="1600" dirty="0" smtClean="0">
                <a:solidFill>
                  <a:srgbClr val="FF0000"/>
                </a:solidFill>
              </a:rPr>
              <a:t>December 5, 2010</a:t>
            </a:r>
            <a:endParaRPr lang="en-US" sz="1600" dirty="0">
              <a:solidFill>
                <a:srgbClr val="FF0000"/>
              </a:solidFill>
            </a:endParaRPr>
          </a:p>
        </p:txBody>
      </p:sp>
    </p:spTree>
    <p:extLst>
      <p:ext uri="{BB962C8B-B14F-4D97-AF65-F5344CB8AC3E}">
        <p14:creationId xmlns="" xmlns:p14="http://schemas.microsoft.com/office/powerpoint/2010/main" val="27995221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of Sarah Bush Lincoln Health center’s performance</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January 01, 2009- December 31, 2009</a:t>
            </a:r>
          </a:p>
          <a:p>
            <a:pPr marL="457200" indent="-457200">
              <a:buFont typeface="Arial" pitchFamily="34" charset="0"/>
              <a:buChar char="•"/>
            </a:pPr>
            <a:r>
              <a:rPr lang="en-US" sz="2800" dirty="0" smtClean="0">
                <a:solidFill>
                  <a:srgbClr val="0070C0"/>
                </a:solidFill>
              </a:rPr>
              <a:t>U.S. average = 93%</a:t>
            </a:r>
          </a:p>
          <a:p>
            <a:pPr marL="457200" indent="-457200">
              <a:buFont typeface="Arial" pitchFamily="34" charset="0"/>
              <a:buChar char="•"/>
            </a:pPr>
            <a:r>
              <a:rPr lang="en-US" sz="2800" dirty="0" smtClean="0">
                <a:solidFill>
                  <a:srgbClr val="0070C0"/>
                </a:solidFill>
              </a:rPr>
              <a:t>Illinois average = 96%</a:t>
            </a:r>
          </a:p>
          <a:p>
            <a:pPr marL="457200" indent="-457200">
              <a:buFont typeface="Arial" pitchFamily="34" charset="0"/>
              <a:buChar char="•"/>
            </a:pPr>
            <a:r>
              <a:rPr lang="en-US" sz="2800" dirty="0" smtClean="0">
                <a:solidFill>
                  <a:srgbClr val="0070C0"/>
                </a:solidFill>
              </a:rPr>
              <a:t>Sarah Bush Lincoln Health Center = </a:t>
            </a:r>
            <a:r>
              <a:rPr lang="en-US" sz="2800" b="1" dirty="0" smtClean="0">
                <a:solidFill>
                  <a:srgbClr val="0070C0"/>
                </a:solidFill>
              </a:rPr>
              <a:t>100% </a:t>
            </a:r>
            <a:r>
              <a:rPr lang="en-US" sz="2800" dirty="0" smtClean="0">
                <a:solidFill>
                  <a:srgbClr val="0070C0"/>
                </a:solidFill>
              </a:rPr>
              <a:t>( of 46 patients)</a:t>
            </a:r>
            <a:endParaRPr lang="en-US" sz="2800" b="1" dirty="0">
              <a:solidFill>
                <a:srgbClr val="0070C0"/>
              </a:solidFill>
            </a:endParaRPr>
          </a:p>
        </p:txBody>
      </p:sp>
    </p:spTree>
    <p:extLst>
      <p:ext uri="{BB962C8B-B14F-4D97-AF65-F5344CB8AC3E}">
        <p14:creationId xmlns="" xmlns:p14="http://schemas.microsoft.com/office/powerpoint/2010/main" val="1288052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 of </a:t>
            </a:r>
            <a:r>
              <a:rPr lang="en-US" dirty="0" err="1" smtClean="0"/>
              <a:t>sarah</a:t>
            </a:r>
            <a:r>
              <a:rPr lang="en-US" dirty="0" smtClean="0"/>
              <a:t> bush </a:t>
            </a:r>
            <a:r>
              <a:rPr lang="en-US" dirty="0" err="1" smtClean="0"/>
              <a:t>lincoln</a:t>
            </a:r>
            <a:r>
              <a:rPr lang="en-US" dirty="0" smtClean="0"/>
              <a:t> protocols</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Thorough assessment</a:t>
            </a:r>
          </a:p>
          <a:p>
            <a:pPr marL="457200" indent="-457200">
              <a:buFont typeface="Arial" pitchFamily="34" charset="0"/>
              <a:buChar char="•"/>
            </a:pPr>
            <a:r>
              <a:rPr lang="en-US" sz="2800" dirty="0" smtClean="0">
                <a:solidFill>
                  <a:srgbClr val="0070C0"/>
                </a:solidFill>
              </a:rPr>
              <a:t>Patient education</a:t>
            </a:r>
          </a:p>
          <a:p>
            <a:pPr marL="457200" indent="-457200">
              <a:buFont typeface="Arial" pitchFamily="34" charset="0"/>
              <a:buChar char="•"/>
            </a:pPr>
            <a:r>
              <a:rPr lang="en-US" sz="2800" dirty="0" smtClean="0">
                <a:solidFill>
                  <a:srgbClr val="0070C0"/>
                </a:solidFill>
              </a:rPr>
              <a:t>Medication compliance </a:t>
            </a:r>
          </a:p>
          <a:p>
            <a:pPr marL="457200" indent="-457200">
              <a:buFont typeface="Arial" pitchFamily="34" charset="0"/>
              <a:buChar char="•"/>
            </a:pPr>
            <a:r>
              <a:rPr lang="en-US" sz="2800" dirty="0" smtClean="0">
                <a:solidFill>
                  <a:srgbClr val="0070C0"/>
                </a:solidFill>
              </a:rPr>
              <a:t>Follow-up care</a:t>
            </a:r>
          </a:p>
          <a:p>
            <a:pPr marL="0" indent="0"/>
            <a:endParaRPr lang="en-US" sz="2800" dirty="0" smtClean="0">
              <a:solidFill>
                <a:srgbClr val="0070C0"/>
              </a:solidFill>
            </a:endParaRPr>
          </a:p>
          <a:p>
            <a:pPr marL="0" indent="0"/>
            <a:endParaRPr lang="en-US" sz="2800" dirty="0">
              <a:solidFill>
                <a:srgbClr val="0070C0"/>
              </a:solidFill>
            </a:endParaRPr>
          </a:p>
        </p:txBody>
      </p:sp>
    </p:spTree>
    <p:extLst>
      <p:ext uri="{BB962C8B-B14F-4D97-AF65-F5344CB8AC3E}">
        <p14:creationId xmlns="" xmlns:p14="http://schemas.microsoft.com/office/powerpoint/2010/main" val="1220184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Smoking cessation Facts</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itchFamily="34" charset="0"/>
              <a:buChar char="•"/>
            </a:pPr>
            <a:r>
              <a:rPr lang="en-US" sz="2800" dirty="0" smtClean="0">
                <a:solidFill>
                  <a:srgbClr val="0070C0"/>
                </a:solidFill>
              </a:rPr>
              <a:t>One in five people die from use of </a:t>
            </a:r>
            <a:r>
              <a:rPr lang="en-US" sz="2800" dirty="0" err="1" smtClean="0">
                <a:solidFill>
                  <a:srgbClr val="0070C0"/>
                </a:solidFill>
              </a:rPr>
              <a:t>tabacco</a:t>
            </a:r>
            <a:r>
              <a:rPr lang="en-US" sz="2800" dirty="0" smtClean="0">
                <a:solidFill>
                  <a:srgbClr val="0070C0"/>
                </a:solidFill>
              </a:rPr>
              <a:t> products</a:t>
            </a:r>
          </a:p>
          <a:p>
            <a:pPr marL="457200" indent="-457200">
              <a:buFont typeface="Arial" pitchFamily="34" charset="0"/>
              <a:buChar char="•"/>
            </a:pPr>
            <a:r>
              <a:rPr lang="en-US" sz="2800" dirty="0" smtClean="0">
                <a:solidFill>
                  <a:srgbClr val="0070C0"/>
                </a:solidFill>
              </a:rPr>
              <a:t>In 5 years, risk of heart disease and stroke is equal to someone who has never smoked</a:t>
            </a:r>
          </a:p>
          <a:p>
            <a:pPr marL="457200" indent="-457200">
              <a:buFont typeface="Arial" pitchFamily="34" charset="0"/>
              <a:buChar char="•"/>
            </a:pPr>
            <a:r>
              <a:rPr lang="en-US" sz="2800" dirty="0" smtClean="0">
                <a:solidFill>
                  <a:srgbClr val="0070C0"/>
                </a:solidFill>
              </a:rPr>
              <a:t>On pack a day for 50 years costs over $82,000</a:t>
            </a:r>
          </a:p>
          <a:p>
            <a:pPr marL="457200" indent="-457200">
              <a:buFont typeface="Arial" pitchFamily="34" charset="0"/>
              <a:buChar char="•"/>
            </a:pPr>
            <a:r>
              <a:rPr lang="en-US" sz="2800" dirty="0" smtClean="0">
                <a:solidFill>
                  <a:srgbClr val="0070C0"/>
                </a:solidFill>
              </a:rPr>
              <a:t>USA spends $150 billion on health care related to tobacco product</a:t>
            </a:r>
          </a:p>
          <a:p>
            <a:pPr marL="457200" indent="-457200">
              <a:buFont typeface="Arial" pitchFamily="34" charset="0"/>
              <a:buChar char="•"/>
            </a:pPr>
            <a:endParaRPr lang="en-US" sz="2800" dirty="0">
              <a:solidFill>
                <a:srgbClr val="0070C0"/>
              </a:solidFill>
            </a:endParaRPr>
          </a:p>
        </p:txBody>
      </p:sp>
    </p:spTree>
    <p:extLst>
      <p:ext uri="{BB962C8B-B14F-4D97-AF65-F5344CB8AC3E}">
        <p14:creationId xmlns="" xmlns:p14="http://schemas.microsoft.com/office/powerpoint/2010/main" val="4282134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Smoking cessation resources </a:t>
            </a:r>
            <a:endParaRPr lang="en-US" dirty="0"/>
          </a:p>
        </p:txBody>
      </p:sp>
      <p:sp>
        <p:nvSpPr>
          <p:cNvPr id="3" name="Content Placeholder 2"/>
          <p:cNvSpPr>
            <a:spLocks noGrp="1"/>
          </p:cNvSpPr>
          <p:nvPr>
            <p:ph idx="1"/>
          </p:nvPr>
        </p:nvSpPr>
        <p:spPr>
          <a:xfrm>
            <a:off x="609600" y="1100628"/>
            <a:ext cx="7848600" cy="3579849"/>
          </a:xfrm>
        </p:spPr>
        <p:txBody>
          <a:bodyPr>
            <a:normAutofit fontScale="92500"/>
          </a:bodyPr>
          <a:lstStyle/>
          <a:p>
            <a:pPr marL="457200" indent="-457200">
              <a:buFont typeface="Arial" pitchFamily="34" charset="0"/>
              <a:buChar char="•"/>
            </a:pPr>
            <a:r>
              <a:rPr lang="en-US" sz="2800" dirty="0" smtClean="0">
                <a:solidFill>
                  <a:srgbClr val="0070C0"/>
                </a:solidFill>
              </a:rPr>
              <a:t>Quit line Illinois 1-866-784-8937</a:t>
            </a:r>
          </a:p>
          <a:p>
            <a:pPr marL="457200" indent="-457200">
              <a:buFont typeface="Arial" pitchFamily="34" charset="0"/>
              <a:buChar char="•"/>
            </a:pPr>
            <a:r>
              <a:rPr lang="en-US" sz="2800" dirty="0" smtClean="0">
                <a:solidFill>
                  <a:srgbClr val="0070C0"/>
                </a:solidFill>
              </a:rPr>
              <a:t>Call for classes;</a:t>
            </a:r>
          </a:p>
          <a:p>
            <a:pPr marL="0" indent="0"/>
            <a:r>
              <a:rPr lang="en-US" sz="2800" dirty="0">
                <a:solidFill>
                  <a:srgbClr val="0070C0"/>
                </a:solidFill>
              </a:rPr>
              <a:t>	</a:t>
            </a:r>
            <a:r>
              <a:rPr lang="en-US" sz="2800" dirty="0" smtClean="0">
                <a:solidFill>
                  <a:srgbClr val="0070C0"/>
                </a:solidFill>
              </a:rPr>
              <a:t>- American Cancer Society 800-ACS-2345</a:t>
            </a:r>
          </a:p>
          <a:p>
            <a:pPr marL="0" indent="0"/>
            <a:r>
              <a:rPr lang="en-US" sz="2800" dirty="0">
                <a:solidFill>
                  <a:srgbClr val="0070C0"/>
                </a:solidFill>
              </a:rPr>
              <a:t>	</a:t>
            </a:r>
            <a:r>
              <a:rPr lang="en-US" sz="2800" dirty="0" smtClean="0">
                <a:solidFill>
                  <a:srgbClr val="0070C0"/>
                </a:solidFill>
              </a:rPr>
              <a:t>- American Heart Association 800-242-8721</a:t>
            </a:r>
          </a:p>
          <a:p>
            <a:pPr marL="0" indent="0"/>
            <a:r>
              <a:rPr lang="en-US" sz="2800" dirty="0">
                <a:solidFill>
                  <a:srgbClr val="0070C0"/>
                </a:solidFill>
              </a:rPr>
              <a:t>	</a:t>
            </a:r>
            <a:r>
              <a:rPr lang="en-US" sz="2800" dirty="0" smtClean="0">
                <a:solidFill>
                  <a:srgbClr val="0070C0"/>
                </a:solidFill>
              </a:rPr>
              <a:t>- American Lung Association 800-586-4872</a:t>
            </a:r>
          </a:p>
          <a:p>
            <a:pPr marL="457200" indent="-457200">
              <a:buFont typeface="Arial" pitchFamily="34" charset="0"/>
              <a:buChar char="•"/>
            </a:pPr>
            <a:r>
              <a:rPr lang="en-US" sz="2800" dirty="0" smtClean="0">
                <a:solidFill>
                  <a:srgbClr val="0070C0"/>
                </a:solidFill>
              </a:rPr>
              <a:t>http://www.lungusa.org//ffs/index.html</a:t>
            </a:r>
          </a:p>
          <a:p>
            <a:pPr marL="457200" indent="-457200">
              <a:buFont typeface="Arial" pitchFamily="34" charset="0"/>
              <a:buChar char="•"/>
            </a:pPr>
            <a:r>
              <a:rPr lang="en-US" sz="2800" dirty="0" smtClean="0">
                <a:solidFill>
                  <a:srgbClr val="0070C0"/>
                </a:solidFill>
              </a:rPr>
              <a:t>http//www.4woman.gov/QuitSmoking/indes.cfm </a:t>
            </a:r>
          </a:p>
        </p:txBody>
      </p:sp>
    </p:spTree>
    <p:extLst>
      <p:ext uri="{BB962C8B-B14F-4D97-AF65-F5344CB8AC3E}">
        <p14:creationId xmlns="" xmlns:p14="http://schemas.microsoft.com/office/powerpoint/2010/main" val="1772402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pPr marL="457200" indent="-457200">
              <a:buFont typeface="Arial" pitchFamily="34" charset="0"/>
              <a:buChar char="•"/>
            </a:pPr>
            <a:r>
              <a:rPr lang="en-US" sz="2800" dirty="0" smtClean="0">
                <a:solidFill>
                  <a:srgbClr val="0070C0"/>
                </a:solidFill>
              </a:rPr>
              <a:t>Out of the four joint commission core standards in use by Sarah Bush Lincoln Health Center, smoking cessation requires the most patient control over his or her health care. </a:t>
            </a:r>
          </a:p>
          <a:p>
            <a:pPr marL="457200" indent="-457200">
              <a:buFont typeface="Arial" pitchFamily="34" charset="0"/>
              <a:buChar char="•"/>
            </a:pPr>
            <a:r>
              <a:rPr lang="en-US" sz="2800" dirty="0" smtClean="0">
                <a:solidFill>
                  <a:srgbClr val="0070C0"/>
                </a:solidFill>
              </a:rPr>
              <a:t>This topic was chosen to explore the pharmaceutical and non pharmaceutical management of smoking cessation </a:t>
            </a:r>
            <a:endParaRPr lang="en-US" sz="2800" dirty="0">
              <a:solidFill>
                <a:srgbClr val="0070C0"/>
              </a:solidFill>
            </a:endParaRPr>
          </a:p>
        </p:txBody>
      </p:sp>
    </p:spTree>
    <p:extLst>
      <p:ext uri="{BB962C8B-B14F-4D97-AF65-F5344CB8AC3E}">
        <p14:creationId xmlns="" xmlns:p14="http://schemas.microsoft.com/office/powerpoint/2010/main" val="425986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sz="2000" dirty="0"/>
              <a:t>American Heart Association. (</a:t>
            </a:r>
            <a:r>
              <a:rPr lang="en-US" sz="2000" dirty="0" smtClean="0"/>
              <a:t>2010</a:t>
            </a:r>
            <a:r>
              <a:rPr lang="en-US" sz="2000" dirty="0" smtClean="0">
                <a:solidFill>
                  <a:srgbClr val="FF0000"/>
                </a:solidFill>
              </a:rPr>
              <a:t>a</a:t>
            </a:r>
            <a:r>
              <a:rPr lang="en-US" sz="2000" dirty="0" smtClean="0"/>
              <a:t>). </a:t>
            </a:r>
            <a:r>
              <a:rPr lang="en-US" sz="2000" dirty="0"/>
              <a:t>Cigarette smoking and cardiovascular diseases. Retrieved December 5, 2010, from American Heart Association website</a:t>
            </a:r>
            <a:r>
              <a:rPr lang="en-US" sz="2000" dirty="0" smtClean="0"/>
              <a:t>: www</a:t>
            </a:r>
            <a:r>
              <a:rPr lang="en-US" sz="2000" dirty="0"/>
              <a:t>. americanheart.org</a:t>
            </a:r>
            <a:r>
              <a:rPr lang="en-US" sz="2000" dirty="0" smtClean="0"/>
              <a:t>.</a:t>
            </a:r>
          </a:p>
          <a:p>
            <a:r>
              <a:rPr lang="en-US" sz="2000" dirty="0"/>
              <a:t>American Heart Association. </a:t>
            </a:r>
            <a:r>
              <a:rPr lang="en-US" sz="2000" dirty="0" smtClean="0"/>
              <a:t>(2010</a:t>
            </a:r>
            <a:r>
              <a:rPr lang="en-US" sz="2000" dirty="0" smtClean="0">
                <a:solidFill>
                  <a:srgbClr val="FF0000"/>
                </a:solidFill>
              </a:rPr>
              <a:t>b)</a:t>
            </a:r>
            <a:r>
              <a:rPr lang="en-US" sz="2000" dirty="0" smtClean="0"/>
              <a:t>. </a:t>
            </a:r>
            <a:r>
              <a:rPr lang="en-US" sz="2000" dirty="0"/>
              <a:t>Personal quit plan. Retrieved December 5, 2010, from </a:t>
            </a:r>
            <a:r>
              <a:rPr lang="en-US" sz="2000" dirty="0" smtClean="0"/>
              <a:t>American </a:t>
            </a:r>
            <a:r>
              <a:rPr lang="en-US" sz="2000" dirty="0"/>
              <a:t>Heart Association website: www.americanheart.org.  </a:t>
            </a:r>
            <a:r>
              <a:rPr lang="en-US" sz="2000" i="1" dirty="0"/>
              <a:t> </a:t>
            </a:r>
            <a:r>
              <a:rPr lang="en-US" sz="2000" dirty="0"/>
              <a:t> </a:t>
            </a:r>
          </a:p>
          <a:p>
            <a:r>
              <a:rPr lang="en-US" sz="2000" dirty="0"/>
              <a:t>American Heart Association. (</a:t>
            </a:r>
            <a:r>
              <a:rPr lang="en-US" sz="2000" dirty="0" smtClean="0"/>
              <a:t>2010</a:t>
            </a:r>
            <a:r>
              <a:rPr lang="en-US" sz="2000" dirty="0" smtClean="0">
                <a:solidFill>
                  <a:srgbClr val="FF0000"/>
                </a:solidFill>
              </a:rPr>
              <a:t>c). </a:t>
            </a:r>
            <a:r>
              <a:rPr lang="en-US" sz="2000" dirty="0"/>
              <a:t>Smoking cessation. Retrieved December 5, 2010, from American Heart Association website: www.americanheart.org.  </a:t>
            </a:r>
            <a:r>
              <a:rPr lang="en-US" sz="2000" i="1" dirty="0"/>
              <a:t> </a:t>
            </a:r>
            <a:r>
              <a:rPr lang="en-US" sz="2000" dirty="0"/>
              <a:t> </a:t>
            </a:r>
          </a:p>
          <a:p>
            <a:r>
              <a:rPr lang="en-US" sz="2000" dirty="0" smtClean="0"/>
              <a:t> </a:t>
            </a:r>
            <a:endParaRPr lang="en-US" sz="2000" dirty="0"/>
          </a:p>
          <a:p>
            <a:endParaRPr lang="en-US" sz="2600" dirty="0" smtClean="0">
              <a:solidFill>
                <a:srgbClr val="0070C0"/>
              </a:solidFill>
            </a:endParaRPr>
          </a:p>
        </p:txBody>
      </p:sp>
    </p:spTree>
    <p:extLst>
      <p:ext uri="{BB962C8B-B14F-4D97-AF65-F5344CB8AC3E}">
        <p14:creationId xmlns="" xmlns:p14="http://schemas.microsoft.com/office/powerpoint/2010/main" val="414705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1800" dirty="0"/>
              <a:t>National Guideline Clearinghouse. (2010). The </a:t>
            </a:r>
            <a:r>
              <a:rPr lang="en-US" sz="1800" dirty="0" err="1">
                <a:solidFill>
                  <a:srgbClr val="FF0000"/>
                </a:solidFill>
              </a:rPr>
              <a:t>a</a:t>
            </a:r>
            <a:r>
              <a:rPr lang="en-US" sz="1800" dirty="0" err="1"/>
              <a:t>merican</a:t>
            </a:r>
            <a:r>
              <a:rPr lang="en-US" sz="1800" dirty="0">
                <a:solidFill>
                  <a:srgbClr val="FF0000"/>
                </a:solidFill>
              </a:rPr>
              <a:t> </a:t>
            </a:r>
            <a:r>
              <a:rPr lang="en-US" sz="1800" dirty="0" smtClean="0">
                <a:solidFill>
                  <a:srgbClr val="FF0000"/>
                </a:solidFill>
              </a:rPr>
              <a:t>h</a:t>
            </a:r>
            <a:r>
              <a:rPr lang="en-US" sz="1800" dirty="0" smtClean="0"/>
              <a:t>eart </a:t>
            </a:r>
            <a:r>
              <a:rPr lang="en-US" sz="1800" dirty="0">
                <a:solidFill>
                  <a:srgbClr val="FF0000"/>
                </a:solidFill>
              </a:rPr>
              <a:t>a</a:t>
            </a:r>
            <a:r>
              <a:rPr lang="en-US" sz="1800" dirty="0"/>
              <a:t>ssociation's</a:t>
            </a:r>
            <a:r>
              <a:rPr lang="en-US" sz="1800" dirty="0">
                <a:solidFill>
                  <a:srgbClr val="FF0000"/>
                </a:solidFill>
              </a:rPr>
              <a:t> </a:t>
            </a:r>
            <a:r>
              <a:rPr lang="en-US" sz="1800" dirty="0"/>
              <a:t>"</a:t>
            </a:r>
            <a:r>
              <a:rPr lang="en-US" sz="1800" dirty="0">
                <a:solidFill>
                  <a:srgbClr val="FF0000"/>
                </a:solidFill>
              </a:rPr>
              <a:t>g</a:t>
            </a:r>
            <a:r>
              <a:rPr lang="en-US" sz="1800" dirty="0"/>
              <a:t>et with the </a:t>
            </a:r>
            <a:r>
              <a:rPr lang="en-US" sz="1800" dirty="0">
                <a:solidFill>
                  <a:srgbClr val="FF0000"/>
                </a:solidFill>
              </a:rPr>
              <a:t>g</a:t>
            </a:r>
            <a:r>
              <a:rPr lang="en-US" sz="1800" dirty="0"/>
              <a:t>uidelines" program: Key findings and lessons learned. </a:t>
            </a:r>
            <a:r>
              <a:rPr lang="en-US" sz="1800" dirty="0" err="1"/>
              <a:t>Retrived</a:t>
            </a:r>
            <a:r>
              <a:rPr lang="en-US" sz="1800" dirty="0"/>
              <a:t> December 5, 2010 from National Guideline Clearinghouse website: </a:t>
            </a:r>
            <a:r>
              <a:rPr lang="en-US" sz="1800" u="sng" dirty="0" smtClean="0">
                <a:hlinkClick r:id="rId2"/>
              </a:rPr>
              <a:t>www.guidelines.giv</a:t>
            </a:r>
            <a:endParaRPr lang="en-US" sz="1800" b="0" u="sng" dirty="0" smtClean="0"/>
          </a:p>
          <a:p>
            <a:r>
              <a:rPr lang="en-US" sz="1800" dirty="0" err="1"/>
              <a:t>Reigel</a:t>
            </a:r>
            <a:r>
              <a:rPr lang="en-US" sz="1800" dirty="0"/>
              <a:t>, B., Moser, D. K., Anker, S. D., Lawrence, J., </a:t>
            </a:r>
            <a:r>
              <a:rPr lang="en-US" sz="1800" dirty="0" err="1"/>
              <a:t>Appel</a:t>
            </a:r>
            <a:r>
              <a:rPr lang="en-US" sz="1800" dirty="0"/>
              <a:t> S. B., Dunbar, K. L., . . . </a:t>
            </a:r>
            <a:r>
              <a:rPr lang="en-US" sz="1800" dirty="0" err="1"/>
              <a:t>Whellan</a:t>
            </a:r>
            <a:r>
              <a:rPr lang="en-US" sz="1800" dirty="0"/>
              <a:t>, D. J. (2009). State of the science: Promoting self-care in persons with heart failure. </a:t>
            </a:r>
            <a:r>
              <a:rPr lang="en-US" sz="1800" dirty="0">
                <a:solidFill>
                  <a:srgbClr val="FF0000"/>
                </a:solidFill>
              </a:rPr>
              <a:t>Circulation: Journal of the </a:t>
            </a:r>
            <a:r>
              <a:rPr lang="en-US" sz="1800" i="1" dirty="0"/>
              <a:t>American Heart Association. </a:t>
            </a:r>
            <a:r>
              <a:rPr lang="en-US" sz="1800" dirty="0"/>
              <a:t>Retrieved from circ.ahajournals.org.</a:t>
            </a:r>
          </a:p>
          <a:p>
            <a:r>
              <a:rPr lang="en-US" sz="1800" dirty="0"/>
              <a:t>Sarah Bush Lincoln Health Center. (2010). About us. Retrieved December 5, 2010 from Sarah Bush Lincoln Health Center website: www.sarahbush.org</a:t>
            </a:r>
          </a:p>
          <a:p>
            <a:endParaRPr lang="en-US" dirty="0"/>
          </a:p>
        </p:txBody>
      </p:sp>
    </p:spTree>
    <p:extLst>
      <p:ext uri="{BB962C8B-B14F-4D97-AF65-F5344CB8AC3E}">
        <p14:creationId xmlns="" xmlns:p14="http://schemas.microsoft.com/office/powerpoint/2010/main" val="2577476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2000" dirty="0"/>
              <a:t>U. S. Department of Health &amp; Human Services. (2010). Hospital compare. Retrieved December 5, 2010 from U. S. Department of Health &amp; Human Services website: </a:t>
            </a:r>
            <a:r>
              <a:rPr lang="en-US" sz="2000" u="sng" dirty="0">
                <a:hlinkClick r:id="rId2"/>
              </a:rPr>
              <a:t>www.hospitalcompare.hhs.gov</a:t>
            </a:r>
            <a:r>
              <a:rPr lang="en-US" sz="2000" dirty="0"/>
              <a:t>.</a:t>
            </a:r>
          </a:p>
          <a:p>
            <a:endParaRPr lang="en-US" dirty="0"/>
          </a:p>
        </p:txBody>
      </p:sp>
    </p:spTree>
    <p:extLst>
      <p:ext uri="{BB962C8B-B14F-4D97-AF65-F5344CB8AC3E}">
        <p14:creationId xmlns="" xmlns:p14="http://schemas.microsoft.com/office/powerpoint/2010/main" val="2863303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
            <a:ext cx="7886700" cy="701040"/>
          </a:xfrm>
        </p:spPr>
        <p:txBody>
          <a:bodyPr>
            <a:normAutofit fontScale="90000"/>
          </a:bodyPr>
          <a:lstStyle/>
          <a:p>
            <a:pPr algn="ctr"/>
            <a:r>
              <a:rPr lang="en-US" dirty="0" smtClean="0"/>
              <a:t>About Sarah Bush Lincoln</a:t>
            </a:r>
            <a:br>
              <a:rPr lang="en-US" dirty="0" smtClean="0"/>
            </a:br>
            <a:r>
              <a:rPr lang="en-US" dirty="0" smtClean="0"/>
              <a:t> Health Center</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128-bed facility</a:t>
            </a:r>
          </a:p>
          <a:p>
            <a:pPr marL="457200" indent="-457200">
              <a:buFont typeface="Arial" pitchFamily="34" charset="0"/>
              <a:buChar char="•"/>
            </a:pPr>
            <a:r>
              <a:rPr lang="en-US" sz="2800" dirty="0" smtClean="0">
                <a:solidFill>
                  <a:srgbClr val="0070C0"/>
                </a:solidFill>
              </a:rPr>
              <a:t>Non-for-profit</a:t>
            </a:r>
          </a:p>
          <a:p>
            <a:pPr marL="457200" indent="-457200">
              <a:buFont typeface="Arial" pitchFamily="34" charset="0"/>
              <a:buChar char="•"/>
            </a:pPr>
            <a:r>
              <a:rPr lang="en-US" sz="2800" dirty="0" smtClean="0">
                <a:solidFill>
                  <a:srgbClr val="0070C0"/>
                </a:solidFill>
              </a:rPr>
              <a:t>Coles County</a:t>
            </a:r>
          </a:p>
          <a:p>
            <a:pPr marL="457200" indent="-457200">
              <a:buFont typeface="Arial" pitchFamily="34" charset="0"/>
              <a:buChar char="•"/>
            </a:pPr>
            <a:r>
              <a:rPr lang="en-US" sz="2800" dirty="0" smtClean="0">
                <a:solidFill>
                  <a:srgbClr val="0070C0"/>
                </a:solidFill>
              </a:rPr>
              <a:t>Accredited by the Joint Commission</a:t>
            </a:r>
          </a:p>
          <a:p>
            <a:pPr marL="457200" indent="-457200">
              <a:buFont typeface="Arial" pitchFamily="34" charset="0"/>
              <a:buChar char="•"/>
            </a:pPr>
            <a:r>
              <a:rPr lang="en-US" sz="2800" dirty="0" smtClean="0">
                <a:solidFill>
                  <a:srgbClr val="0070C0"/>
                </a:solidFill>
              </a:rPr>
              <a:t>Large staff of physicians, including a variety of specialists</a:t>
            </a:r>
            <a:endParaRPr lang="en-US" sz="2800" dirty="0">
              <a:solidFill>
                <a:srgbClr val="0070C0"/>
              </a:solidFill>
            </a:endParaRPr>
          </a:p>
        </p:txBody>
      </p:sp>
    </p:spTree>
    <p:extLst>
      <p:ext uri="{BB962C8B-B14F-4D97-AF65-F5344CB8AC3E}">
        <p14:creationId xmlns="" xmlns:p14="http://schemas.microsoft.com/office/powerpoint/2010/main" val="10811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520940" cy="548640"/>
          </a:xfrm>
        </p:spPr>
        <p:txBody>
          <a:bodyPr/>
          <a:lstStyle/>
          <a:p>
            <a:pPr algn="ctr"/>
            <a:r>
              <a:rPr lang="en-US" dirty="0" err="1" smtClean="0"/>
              <a:t>Jcaho</a:t>
            </a:r>
            <a:r>
              <a:rPr lang="en-US" dirty="0" smtClean="0"/>
              <a:t> core measures for </a:t>
            </a:r>
            <a:r>
              <a:rPr lang="en-US" dirty="0" err="1" smtClean="0"/>
              <a:t>sarah</a:t>
            </a:r>
            <a:r>
              <a:rPr lang="en-US" dirty="0" smtClean="0"/>
              <a:t> bush </a:t>
            </a:r>
            <a:r>
              <a:rPr lang="en-US" dirty="0" err="1" smtClean="0"/>
              <a:t>lincoln</a:t>
            </a:r>
            <a:r>
              <a:rPr lang="en-US" dirty="0" smtClean="0"/>
              <a:t> health center</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r>
              <a:rPr lang="en-US" sz="2800" dirty="0" smtClean="0">
                <a:solidFill>
                  <a:srgbClr val="0070C0"/>
                </a:solidFill>
              </a:rPr>
              <a:t>Discharge Instruction</a:t>
            </a:r>
          </a:p>
          <a:p>
            <a:pPr marL="457200" indent="-457200">
              <a:buFont typeface="Arial" pitchFamily="34" charset="0"/>
              <a:buChar char="•"/>
            </a:pPr>
            <a:r>
              <a:rPr lang="en-US" sz="2800" dirty="0" smtClean="0">
                <a:solidFill>
                  <a:srgbClr val="0070C0"/>
                </a:solidFill>
              </a:rPr>
              <a:t>Evaluation of Left Ventricular Systolic (LVS) Function</a:t>
            </a:r>
          </a:p>
          <a:p>
            <a:pPr marL="457200" indent="-457200">
              <a:buFont typeface="Arial" pitchFamily="34" charset="0"/>
              <a:buChar char="•"/>
            </a:pPr>
            <a:r>
              <a:rPr lang="en-US" sz="2800" dirty="0" smtClean="0">
                <a:solidFill>
                  <a:srgbClr val="0070C0"/>
                </a:solidFill>
              </a:rPr>
              <a:t>ACE Inhibitors and ARBs given for Left Ventricular Systolic Dysfunction (LVSD)</a:t>
            </a:r>
          </a:p>
          <a:p>
            <a:pPr marL="457200" indent="-457200">
              <a:buFont typeface="Arial" pitchFamily="34" charset="0"/>
              <a:buChar char="•"/>
            </a:pPr>
            <a:r>
              <a:rPr lang="en-US" sz="2800" dirty="0" smtClean="0">
                <a:solidFill>
                  <a:srgbClr val="0070C0"/>
                </a:solidFill>
              </a:rPr>
              <a:t>Smoking Cessation Advice and Counseling</a:t>
            </a:r>
            <a:endParaRPr lang="en-US" sz="2800" dirty="0">
              <a:solidFill>
                <a:srgbClr val="0070C0"/>
              </a:solidFill>
            </a:endParaRPr>
          </a:p>
        </p:txBody>
      </p:sp>
    </p:spTree>
    <p:extLst>
      <p:ext uri="{BB962C8B-B14F-4D97-AF65-F5344CB8AC3E}">
        <p14:creationId xmlns="" xmlns:p14="http://schemas.microsoft.com/office/powerpoint/2010/main" val="5176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Joint Commission Core issue- Smoking Cessation</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“Smoking cessation advice or counseling is one of the Joint Commission’s national quality measures for HF” (</a:t>
            </a:r>
            <a:r>
              <a:rPr lang="en-US" sz="2800" dirty="0" err="1" smtClean="0">
                <a:solidFill>
                  <a:srgbClr val="0070C0"/>
                </a:solidFill>
              </a:rPr>
              <a:t>Riegel</a:t>
            </a:r>
            <a:r>
              <a:rPr lang="en-US" sz="2800" dirty="0" smtClean="0">
                <a:solidFill>
                  <a:srgbClr val="0070C0"/>
                </a:solidFill>
              </a:rPr>
              <a:t> et al., 2009).</a:t>
            </a:r>
          </a:p>
          <a:p>
            <a:pPr marL="457200" indent="-457200">
              <a:buFont typeface="Arial" pitchFamily="34" charset="0"/>
              <a:buChar char="•"/>
            </a:pPr>
            <a:r>
              <a:rPr lang="en-US" sz="2800" dirty="0" smtClean="0">
                <a:solidFill>
                  <a:srgbClr val="0070C0"/>
                </a:solidFill>
              </a:rPr>
              <a:t>Rationale</a:t>
            </a:r>
          </a:p>
          <a:p>
            <a:pPr marL="457200" indent="-457200">
              <a:buFont typeface="Arial" pitchFamily="34" charset="0"/>
              <a:buChar char="•"/>
            </a:pPr>
            <a:r>
              <a:rPr lang="en-US" sz="2800" dirty="0" smtClean="0">
                <a:solidFill>
                  <a:srgbClr val="0070C0"/>
                </a:solidFill>
              </a:rPr>
              <a:t>Benefits</a:t>
            </a:r>
          </a:p>
        </p:txBody>
      </p:sp>
    </p:spTree>
    <p:extLst>
      <p:ext uri="{BB962C8B-B14F-4D97-AF65-F5344CB8AC3E}">
        <p14:creationId xmlns="" xmlns:p14="http://schemas.microsoft.com/office/powerpoint/2010/main" val="4179754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Joint commission core issue- Smoking Cessation  cont.</a:t>
            </a:r>
            <a:endParaRPr lang="en-US" dirty="0"/>
          </a:p>
        </p:txBody>
      </p:sp>
      <p:sp>
        <p:nvSpPr>
          <p:cNvPr id="3" name="Content Placeholder 2"/>
          <p:cNvSpPr>
            <a:spLocks noGrp="1"/>
          </p:cNvSpPr>
          <p:nvPr>
            <p:ph idx="1"/>
          </p:nvPr>
        </p:nvSpPr>
        <p:spPr/>
        <p:txBody>
          <a:bodyPr>
            <a:normAutofit/>
          </a:bodyPr>
          <a:lstStyle/>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Affects</a:t>
            </a:r>
          </a:p>
          <a:p>
            <a:pPr marL="0" indent="0"/>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Research</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Statistics</a:t>
            </a:r>
          </a:p>
          <a:p>
            <a:pPr marL="457200" indent="-457200">
              <a:buFont typeface="Arial" pitchFamily="34" charset="0"/>
              <a:buChar char="•"/>
            </a:pPr>
            <a:endParaRPr lang="en-US" sz="2800" dirty="0">
              <a:solidFill>
                <a:srgbClr val="0070C0"/>
              </a:solidFill>
            </a:endParaRPr>
          </a:p>
        </p:txBody>
      </p:sp>
    </p:spTree>
    <p:extLst>
      <p:ext uri="{BB962C8B-B14F-4D97-AF65-F5344CB8AC3E}">
        <p14:creationId xmlns="" xmlns:p14="http://schemas.microsoft.com/office/powerpoint/2010/main" val="3594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JCAHO Standards</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dirty="0" smtClean="0">
                <a:solidFill>
                  <a:srgbClr val="0070C0"/>
                </a:solidFill>
              </a:rPr>
              <a:t>What is Joint Commission?</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How long does accreditation take?</a:t>
            </a:r>
          </a:p>
          <a:p>
            <a:pPr marL="457200" indent="-457200">
              <a:buFont typeface="Arial" pitchFamily="34" charset="0"/>
              <a:buChar char="•"/>
            </a:pPr>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How long does accreditation last?</a:t>
            </a:r>
          </a:p>
          <a:p>
            <a:endParaRPr lang="en-US" dirty="0"/>
          </a:p>
        </p:txBody>
      </p:sp>
    </p:spTree>
    <p:extLst>
      <p:ext uri="{BB962C8B-B14F-4D97-AF65-F5344CB8AC3E}">
        <p14:creationId xmlns="" xmlns:p14="http://schemas.microsoft.com/office/powerpoint/2010/main" val="2499433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JCAHO STANDARDS Cont. </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dirty="0">
                <a:solidFill>
                  <a:srgbClr val="0070C0"/>
                </a:solidFill>
              </a:rPr>
              <a:t>What is an accreditation survey?</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What </a:t>
            </a:r>
            <a:r>
              <a:rPr lang="en-US" sz="2800" dirty="0">
                <a:solidFill>
                  <a:srgbClr val="0070C0"/>
                </a:solidFill>
              </a:rPr>
              <a:t>do the standards focus?</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Is </a:t>
            </a:r>
            <a:r>
              <a:rPr lang="en-US" sz="2800" dirty="0">
                <a:solidFill>
                  <a:srgbClr val="0070C0"/>
                </a:solidFill>
              </a:rPr>
              <a:t>accreditation mandatory?</a:t>
            </a:r>
          </a:p>
          <a:p>
            <a:endParaRPr lang="en-US" dirty="0"/>
          </a:p>
        </p:txBody>
      </p:sp>
    </p:spTree>
    <p:extLst>
      <p:ext uri="{BB962C8B-B14F-4D97-AF65-F5344CB8AC3E}">
        <p14:creationId xmlns="" xmlns:p14="http://schemas.microsoft.com/office/powerpoint/2010/main" val="3607409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Joint Commission Information- </a:t>
            </a:r>
            <a:br>
              <a:rPr lang="en-US" dirty="0" smtClean="0"/>
            </a:br>
            <a:r>
              <a:rPr lang="en-US" dirty="0" smtClean="0"/>
              <a:t>For the Patient</a:t>
            </a:r>
            <a:endParaRPr lang="en-US" dirty="0"/>
          </a:p>
        </p:txBody>
      </p:sp>
      <p:sp>
        <p:nvSpPr>
          <p:cNvPr id="3" name="Content Placeholder 2"/>
          <p:cNvSpPr>
            <a:spLocks noGrp="1"/>
          </p:cNvSpPr>
          <p:nvPr>
            <p:ph idx="1"/>
          </p:nvPr>
        </p:nvSpPr>
        <p:spPr/>
        <p:txBody>
          <a:bodyPr/>
          <a:lstStyle/>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Supplied by Sarah Bush Lincoln Health Center</a:t>
            </a:r>
          </a:p>
          <a:p>
            <a:endParaRPr lang="en-US" sz="2800" dirty="0">
              <a:solidFill>
                <a:srgbClr val="0070C0"/>
              </a:solidFill>
            </a:endParaRPr>
          </a:p>
          <a:p>
            <a:pPr marL="457200" indent="-457200">
              <a:buFont typeface="Arial" pitchFamily="34" charset="0"/>
              <a:buChar char="•"/>
            </a:pPr>
            <a:r>
              <a:rPr lang="en-US" sz="2800" dirty="0" smtClean="0">
                <a:solidFill>
                  <a:srgbClr val="0070C0"/>
                </a:solidFill>
              </a:rPr>
              <a:t>Patient information regarding the Joint Commission policies</a:t>
            </a:r>
          </a:p>
          <a:p>
            <a:endParaRPr lang="en-US" dirty="0"/>
          </a:p>
        </p:txBody>
      </p:sp>
    </p:spTree>
    <p:extLst>
      <p:ext uri="{BB962C8B-B14F-4D97-AF65-F5344CB8AC3E}">
        <p14:creationId xmlns="" xmlns:p14="http://schemas.microsoft.com/office/powerpoint/2010/main" val="1038201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research</a:t>
            </a:r>
            <a:endParaRPr lang="en-US" dirty="0"/>
          </a:p>
        </p:txBody>
      </p:sp>
      <p:sp>
        <p:nvSpPr>
          <p:cNvPr id="3" name="Content Placeholder 2"/>
          <p:cNvSpPr>
            <a:spLocks noGrp="1"/>
          </p:cNvSpPr>
          <p:nvPr>
            <p:ph idx="1"/>
          </p:nvPr>
        </p:nvSpPr>
        <p:spPr/>
        <p:txBody>
          <a:bodyPr/>
          <a:lstStyle/>
          <a:p>
            <a:pPr marL="457200" indent="-457200">
              <a:buFont typeface="Arial" pitchFamily="34" charset="0"/>
              <a:buChar char="•"/>
            </a:pPr>
            <a:r>
              <a:rPr lang="en-US" sz="2800" b="1" dirty="0" smtClean="0">
                <a:solidFill>
                  <a:srgbClr val="0070C0"/>
                </a:solidFill>
              </a:rPr>
              <a:t>The American Heart Association's "Get With The Guidelines" Program: Key Findings and Lessons Learned</a:t>
            </a:r>
          </a:p>
          <a:p>
            <a:endParaRPr lang="en-US" sz="2800" dirty="0" smtClean="0">
              <a:solidFill>
                <a:srgbClr val="0070C0"/>
              </a:solidFill>
            </a:endParaRPr>
          </a:p>
          <a:p>
            <a:pPr marL="457200" indent="-457200">
              <a:buFont typeface="Arial" pitchFamily="34" charset="0"/>
              <a:buChar char="•"/>
            </a:pPr>
            <a:r>
              <a:rPr lang="en-US" sz="2800" dirty="0" smtClean="0">
                <a:solidFill>
                  <a:srgbClr val="0070C0"/>
                </a:solidFill>
              </a:rPr>
              <a:t>Get With The Guidelines Smoking Cessation Resources </a:t>
            </a:r>
          </a:p>
          <a:p>
            <a:endParaRPr lang="en-US" dirty="0" smtClean="0"/>
          </a:p>
        </p:txBody>
      </p:sp>
    </p:spTree>
    <p:extLst>
      <p:ext uri="{BB962C8B-B14F-4D97-AF65-F5344CB8AC3E}">
        <p14:creationId xmlns="" xmlns:p14="http://schemas.microsoft.com/office/powerpoint/2010/main" val="26972460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286</TotalTime>
  <Words>1105</Words>
  <Application>Microsoft Office PowerPoint</Application>
  <PresentationFormat>On-screen Show (4:3)</PresentationFormat>
  <Paragraphs>183</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Angles</vt:lpstr>
      <vt:lpstr>Smoking Cessation Protocol for heart failure care</vt:lpstr>
      <vt:lpstr>About Sarah Bush Lincoln  Health Center</vt:lpstr>
      <vt:lpstr>Jcaho core measures for sarah bush lincoln health center</vt:lpstr>
      <vt:lpstr>Joint Commission Core issue- Smoking Cessation</vt:lpstr>
      <vt:lpstr>Joint commission core issue- Smoking Cessation  cont.</vt:lpstr>
      <vt:lpstr>JCAHO Standards</vt:lpstr>
      <vt:lpstr>JCAHO STANDARDS Cont. </vt:lpstr>
      <vt:lpstr>Joint Commission Information-  For the Patient</vt:lpstr>
      <vt:lpstr>Supporting research</vt:lpstr>
      <vt:lpstr>Summary of Sarah Bush Lincoln Health center’s performance</vt:lpstr>
      <vt:lpstr>Overview of sarah bush lincoln protocols</vt:lpstr>
      <vt:lpstr>Smoking cessation Facts</vt:lpstr>
      <vt:lpstr>Smoking cessation resources </vt:lpstr>
      <vt:lpstr>Summary</vt:lpstr>
      <vt:lpstr>references</vt:lpstr>
      <vt:lpstr>references</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Sarah Bush Lincoln Health Center</dc:title>
  <dc:creator>owner</dc:creator>
  <cp:lastModifiedBy> </cp:lastModifiedBy>
  <cp:revision>27</cp:revision>
  <dcterms:created xsi:type="dcterms:W3CDTF">2010-12-05T19:07:00Z</dcterms:created>
  <dcterms:modified xsi:type="dcterms:W3CDTF">2010-12-08T02:01:34Z</dcterms:modified>
</cp:coreProperties>
</file>