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notesSlides/notesSlide15.xml" ContentType="application/vnd.openxmlformats-officedocument.presentationml.notesSlide+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Default Extension="png" ContentType="image/png"/>
  <Override PartName="/ppt/slides/slide3.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04" r:id="rId1"/>
  </p:sldMasterIdLst>
  <p:notesMasterIdLst>
    <p:notesMasterId r:id="rId17"/>
  </p:notesMasterIdLst>
  <p:sldIdLst>
    <p:sldId id="256" r:id="rId2"/>
    <p:sldId id="257" r:id="rId3"/>
    <p:sldId id="266" r:id="rId4"/>
    <p:sldId id="258" r:id="rId5"/>
    <p:sldId id="259" r:id="rId6"/>
    <p:sldId id="260" r:id="rId7"/>
    <p:sldId id="268" r:id="rId8"/>
    <p:sldId id="269" r:id="rId9"/>
    <p:sldId id="261" r:id="rId10"/>
    <p:sldId id="262" r:id="rId11"/>
    <p:sldId id="263" r:id="rId12"/>
    <p:sldId id="264" r:id="rId13"/>
    <p:sldId id="270" r:id="rId14"/>
    <p:sldId id="267" r:id="rId15"/>
    <p:sldId id="265" r:id="rId16"/>
  </p:sldIdLst>
  <p:sldSz cx="9144000" cy="6858000" type="screen4x3"/>
  <p:notesSz cx="7077075" cy="93726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70175" autoAdjust="0"/>
  </p:normalViewPr>
  <p:slideViewPr>
    <p:cSldViewPr>
      <p:cViewPr varScale="1">
        <p:scale>
          <a:sx n="51" d="100"/>
          <a:sy n="51" d="100"/>
        </p:scale>
        <p:origin x="-1062"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66733" cy="468630"/>
          </a:xfrm>
          <a:prstGeom prst="rect">
            <a:avLst/>
          </a:prstGeom>
        </p:spPr>
        <p:txBody>
          <a:bodyPr vert="horz" lIns="93991" tIns="46996" rIns="93991" bIns="46996" rtlCol="0"/>
          <a:lstStyle>
            <a:lvl1pPr algn="l">
              <a:defRPr sz="1200"/>
            </a:lvl1pPr>
          </a:lstStyle>
          <a:p>
            <a:endParaRPr lang="en-US"/>
          </a:p>
        </p:txBody>
      </p:sp>
      <p:sp>
        <p:nvSpPr>
          <p:cNvPr id="3" name="Date Placeholder 2"/>
          <p:cNvSpPr>
            <a:spLocks noGrp="1"/>
          </p:cNvSpPr>
          <p:nvPr>
            <p:ph type="dt" idx="1"/>
          </p:nvPr>
        </p:nvSpPr>
        <p:spPr>
          <a:xfrm>
            <a:off x="4008705" y="0"/>
            <a:ext cx="3066733" cy="468630"/>
          </a:xfrm>
          <a:prstGeom prst="rect">
            <a:avLst/>
          </a:prstGeom>
        </p:spPr>
        <p:txBody>
          <a:bodyPr vert="horz" lIns="93991" tIns="46996" rIns="93991" bIns="46996" rtlCol="0"/>
          <a:lstStyle>
            <a:lvl1pPr algn="r">
              <a:defRPr sz="1200"/>
            </a:lvl1pPr>
          </a:lstStyle>
          <a:p>
            <a:fld id="{D5D433A7-F50A-4C51-9047-A593DCA3BE59}" type="datetimeFigureOut">
              <a:rPr lang="en-US" smtClean="0"/>
              <a:pPr/>
              <a:t>12/7/2010</a:t>
            </a:fld>
            <a:endParaRPr lang="en-US"/>
          </a:p>
        </p:txBody>
      </p:sp>
      <p:sp>
        <p:nvSpPr>
          <p:cNvPr id="4" name="Slide Image Placeholder 3"/>
          <p:cNvSpPr>
            <a:spLocks noGrp="1" noRot="1" noChangeAspect="1"/>
          </p:cNvSpPr>
          <p:nvPr>
            <p:ph type="sldImg" idx="2"/>
          </p:nvPr>
        </p:nvSpPr>
        <p:spPr>
          <a:xfrm>
            <a:off x="1195388" y="703263"/>
            <a:ext cx="4686300" cy="3514725"/>
          </a:xfrm>
          <a:prstGeom prst="rect">
            <a:avLst/>
          </a:prstGeom>
          <a:noFill/>
          <a:ln w="12700">
            <a:solidFill>
              <a:prstClr val="black"/>
            </a:solidFill>
          </a:ln>
        </p:spPr>
        <p:txBody>
          <a:bodyPr vert="horz" lIns="93991" tIns="46996" rIns="93991" bIns="46996" rtlCol="0" anchor="ctr"/>
          <a:lstStyle/>
          <a:p>
            <a:endParaRPr lang="en-US"/>
          </a:p>
        </p:txBody>
      </p:sp>
      <p:sp>
        <p:nvSpPr>
          <p:cNvPr id="5" name="Notes Placeholder 4"/>
          <p:cNvSpPr>
            <a:spLocks noGrp="1"/>
          </p:cNvSpPr>
          <p:nvPr>
            <p:ph type="body" sz="quarter" idx="3"/>
          </p:nvPr>
        </p:nvSpPr>
        <p:spPr>
          <a:xfrm>
            <a:off x="707708" y="4451985"/>
            <a:ext cx="5661660" cy="4217670"/>
          </a:xfrm>
          <a:prstGeom prst="rect">
            <a:avLst/>
          </a:prstGeom>
        </p:spPr>
        <p:txBody>
          <a:bodyPr vert="horz" lIns="93991" tIns="46996" rIns="93991" bIns="46996"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902343"/>
            <a:ext cx="3066733" cy="468630"/>
          </a:xfrm>
          <a:prstGeom prst="rect">
            <a:avLst/>
          </a:prstGeom>
        </p:spPr>
        <p:txBody>
          <a:bodyPr vert="horz" lIns="93991" tIns="46996" rIns="93991" bIns="46996" rtlCol="0" anchor="b"/>
          <a:lstStyle>
            <a:lvl1pPr algn="l">
              <a:defRPr sz="1200"/>
            </a:lvl1pPr>
          </a:lstStyle>
          <a:p>
            <a:endParaRPr lang="en-US"/>
          </a:p>
        </p:txBody>
      </p:sp>
      <p:sp>
        <p:nvSpPr>
          <p:cNvPr id="7" name="Slide Number Placeholder 6"/>
          <p:cNvSpPr>
            <a:spLocks noGrp="1"/>
          </p:cNvSpPr>
          <p:nvPr>
            <p:ph type="sldNum" sz="quarter" idx="5"/>
          </p:nvPr>
        </p:nvSpPr>
        <p:spPr>
          <a:xfrm>
            <a:off x="4008705" y="8902343"/>
            <a:ext cx="3066733" cy="468630"/>
          </a:xfrm>
          <a:prstGeom prst="rect">
            <a:avLst/>
          </a:prstGeom>
        </p:spPr>
        <p:txBody>
          <a:bodyPr vert="horz" lIns="93991" tIns="46996" rIns="93991" bIns="46996" rtlCol="0" anchor="b"/>
          <a:lstStyle>
            <a:lvl1pPr algn="r">
              <a:defRPr sz="1200"/>
            </a:lvl1pPr>
          </a:lstStyle>
          <a:p>
            <a:fld id="{17F3A5FD-3A6F-438E-8C10-139E7031FCC3}"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1" u="sng" dirty="0" smtClean="0"/>
              <a:t>Just a suggestion…it will be helpful to</a:t>
            </a:r>
            <a:r>
              <a:rPr lang="en-US" b="1" u="sng" baseline="0" dirty="0" smtClean="0"/>
              <a:t> you for future reference if you also include the college/course name and date on the title page.</a:t>
            </a:r>
            <a:endParaRPr lang="en-US" b="1" u="sng" dirty="0"/>
          </a:p>
        </p:txBody>
      </p:sp>
      <p:sp>
        <p:nvSpPr>
          <p:cNvPr id="4" name="Slide Number Placeholder 3"/>
          <p:cNvSpPr>
            <a:spLocks noGrp="1"/>
          </p:cNvSpPr>
          <p:nvPr>
            <p:ph type="sldNum" sz="quarter" idx="10"/>
          </p:nvPr>
        </p:nvSpPr>
        <p:spPr/>
        <p:txBody>
          <a:bodyPr/>
          <a:lstStyle/>
          <a:p>
            <a:fld id="{17F3A5FD-3A6F-438E-8C10-139E7031FCC3}" type="slidenum">
              <a:rPr lang="en-US" smtClean="0"/>
              <a:pPr/>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The hospital is affiliated with the Preventative Medicine Research Institute that provides information and research on the </a:t>
            </a:r>
            <a:r>
              <a:rPr lang="en-US" b="1" u="sng" dirty="0" smtClean="0"/>
              <a:t>ef</a:t>
            </a:r>
            <a:r>
              <a:rPr lang="en-US" dirty="0" smtClean="0"/>
              <a:t>fects of diet and lifestyle choices for their patients. Through this organization, the hospital works to educate patients on discharge instructions, medication regimen prescribed </a:t>
            </a:r>
            <a:r>
              <a:rPr lang="en-US" dirty="0" err="1" smtClean="0"/>
              <a:t>prophylactically</a:t>
            </a:r>
            <a:r>
              <a:rPr lang="en-US" dirty="0" smtClean="0"/>
              <a:t> and upon discharge, and provides research to back up education given to patients on smoking cessation and other lifestyle changes. This hospital has a Quality and Safety Program in place.  The goal of this program is to promote the best care before, during, and after admission to the hospital. A main focus for this group is to reduce medication error and provide the safest healthcare environment possible. (Swedish American Hospital- Rockford, IL., 2010, Hospital-Data.com</a:t>
            </a:r>
            <a:r>
              <a:rPr lang="en-US" b="1" u="sng" strike="sngStrike" dirty="0" smtClean="0"/>
              <a:t>: Hospital and Nursing Home Profiles</a:t>
            </a:r>
            <a:r>
              <a:rPr lang="en-US" dirty="0" smtClean="0"/>
              <a:t>)</a:t>
            </a:r>
          </a:p>
        </p:txBody>
      </p:sp>
      <p:sp>
        <p:nvSpPr>
          <p:cNvPr id="4" name="Slide Number Placeholder 3"/>
          <p:cNvSpPr>
            <a:spLocks noGrp="1"/>
          </p:cNvSpPr>
          <p:nvPr>
            <p:ph type="sldNum" sz="quarter" idx="10"/>
          </p:nvPr>
        </p:nvSpPr>
        <p:spPr/>
        <p:txBody>
          <a:bodyPr/>
          <a:lstStyle/>
          <a:p>
            <a:fld id="{17F3A5FD-3A6F-438E-8C10-139E7031FCC3}" type="slidenum">
              <a:rPr lang="en-US" smtClean="0"/>
              <a:pPr/>
              <a:t>10</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defTabSz="939912">
              <a:defRPr/>
            </a:pPr>
            <a:r>
              <a:rPr lang="en-US" dirty="0" smtClean="0"/>
              <a:t>At the Swedish American Hospital, 99% of patients are given an evaluation of LVS function, 98% of heart failure patients are given smoking cessation advice/counseling, 93% of heart failure patients are give and ACEI or ARB for LVSD, and 97% of patients are given discharge instructions. Furthermore, </a:t>
            </a:r>
            <a:r>
              <a:rPr lang="en-US" kern="1400" dirty="0" smtClean="0">
                <a:latin typeface="Times New Roman"/>
              </a:rPr>
              <a:t>compared to state and national averages for providing the four core measures of heart failure, this hospital has a high average.</a:t>
            </a:r>
            <a:r>
              <a:rPr lang="en-US" dirty="0" smtClean="0"/>
              <a:t> (Swedish American Hospital- Rockford, IL., 2010, Hospital-Data.com: </a:t>
            </a:r>
            <a:r>
              <a:rPr lang="en-US" b="1" u="sng" strike="sngStrike" dirty="0" smtClean="0"/>
              <a:t>Hospital and Nursing Home Profiles</a:t>
            </a:r>
            <a:r>
              <a:rPr lang="en-US" dirty="0" smtClean="0"/>
              <a:t>)</a:t>
            </a:r>
            <a:endParaRPr lang="en-US" kern="1400" dirty="0" smtClean="0">
              <a:latin typeface="Times New Roman"/>
            </a:endParaRPr>
          </a:p>
          <a:p>
            <a:endParaRPr lang="en-US" dirty="0"/>
          </a:p>
        </p:txBody>
      </p:sp>
      <p:sp>
        <p:nvSpPr>
          <p:cNvPr id="4" name="Slide Number Placeholder 3"/>
          <p:cNvSpPr>
            <a:spLocks noGrp="1"/>
          </p:cNvSpPr>
          <p:nvPr>
            <p:ph type="sldNum" sz="quarter" idx="10"/>
          </p:nvPr>
        </p:nvSpPr>
        <p:spPr/>
        <p:txBody>
          <a:bodyPr/>
          <a:lstStyle/>
          <a:p>
            <a:fld id="{17F3A5FD-3A6F-438E-8C10-139E7031FCC3}" type="slidenum">
              <a:rPr lang="en-US" smtClean="0"/>
              <a:pPr/>
              <a:t>11</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defTabSz="939912">
              <a:defRPr/>
            </a:pPr>
            <a:r>
              <a:rPr lang="en-US" dirty="0" smtClean="0"/>
              <a:t>In these two charts, the </a:t>
            </a:r>
            <a:r>
              <a:rPr lang="en-US" dirty="0" err="1" smtClean="0"/>
              <a:t>SwedishAmerican</a:t>
            </a:r>
            <a:r>
              <a:rPr lang="en-US" dirty="0" smtClean="0"/>
              <a:t> Hospital is compared to the top 10% and 50% of other hospitals in the categories of Left Ventricular Function and ACE Inhibitor or ARB’s for medication of choice. This data was gathered from April 2010 to June 2010. According to these charts, the </a:t>
            </a:r>
            <a:r>
              <a:rPr lang="en-US" dirty="0" err="1" smtClean="0"/>
              <a:t>SwedishAmerican</a:t>
            </a:r>
            <a:r>
              <a:rPr lang="en-US" dirty="0" smtClean="0"/>
              <a:t> Hospital is meeting the standards in these two categories. The top 10% of the hospitals with this data, teach about the two topics 100% of the time. The </a:t>
            </a:r>
            <a:r>
              <a:rPr lang="en-US" dirty="0" err="1" smtClean="0"/>
              <a:t>SwedishAmerican</a:t>
            </a:r>
            <a:r>
              <a:rPr lang="en-US" dirty="0" smtClean="0"/>
              <a:t> Hospital solidly teaches what needs to be taught 100% of the time as well, which places them </a:t>
            </a:r>
            <a:r>
              <a:rPr lang="en-US" b="1" u="sng" dirty="0" smtClean="0"/>
              <a:t>in the above 10%. </a:t>
            </a:r>
            <a:r>
              <a:rPr lang="en-US" dirty="0" smtClean="0"/>
              <a:t>(Swedish American Health System, 2010, Quality </a:t>
            </a:r>
            <a:r>
              <a:rPr lang="en-US" b="1" u="sng" dirty="0" smtClean="0"/>
              <a:t>P</a:t>
            </a:r>
            <a:r>
              <a:rPr lang="en-US" dirty="0" smtClean="0"/>
              <a:t>erformance)</a:t>
            </a:r>
          </a:p>
          <a:p>
            <a:endParaRPr lang="en-US" dirty="0"/>
          </a:p>
        </p:txBody>
      </p:sp>
      <p:sp>
        <p:nvSpPr>
          <p:cNvPr id="4" name="Slide Number Placeholder 3"/>
          <p:cNvSpPr>
            <a:spLocks noGrp="1"/>
          </p:cNvSpPr>
          <p:nvPr>
            <p:ph type="sldNum" sz="quarter" idx="10"/>
          </p:nvPr>
        </p:nvSpPr>
        <p:spPr/>
        <p:txBody>
          <a:bodyPr/>
          <a:lstStyle/>
          <a:p>
            <a:fld id="{17F3A5FD-3A6F-438E-8C10-139E7031FCC3}" type="slidenum">
              <a:rPr lang="en-US" smtClean="0"/>
              <a:pPr/>
              <a:t>12</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defTabSz="939912">
              <a:defRPr/>
            </a:pPr>
            <a:r>
              <a:rPr lang="en-US" dirty="0" smtClean="0"/>
              <a:t>In the two charts above, the </a:t>
            </a:r>
            <a:r>
              <a:rPr lang="en-US" dirty="0" err="1" smtClean="0"/>
              <a:t>SwedishAmerican</a:t>
            </a:r>
            <a:r>
              <a:rPr lang="en-US" dirty="0" smtClean="0"/>
              <a:t> Hospital released information about their discharge instructions and told patients about cessation of smoking. This data was gathered from April 2010 to June 2010. After someone had heart problems, to help the patient out, the hospital always did a smoking cessation program. They placed in the top 10% of hospitals who routinely do this. In the chart for the discharge instructions, the </a:t>
            </a:r>
            <a:r>
              <a:rPr lang="en-US" dirty="0" err="1" smtClean="0"/>
              <a:t>SwedishAmerican</a:t>
            </a:r>
            <a:r>
              <a:rPr lang="en-US" dirty="0" smtClean="0"/>
              <a:t> Hospital wasn’t 100% of the time telling people about discharge. They were doing it around 91%, which is still more than 50% of the hospitals. This is the only category that they weren’t giving the patients 100% of what they needed to meet the Joint </a:t>
            </a:r>
            <a:r>
              <a:rPr lang="en-US" b="1" u="sng" dirty="0" smtClean="0"/>
              <a:t>Commissions</a:t>
            </a:r>
            <a:r>
              <a:rPr lang="en-US" dirty="0" smtClean="0"/>
              <a:t> standards. All of the categories they are doing better than average, except for the discharge instructions. (</a:t>
            </a:r>
            <a:r>
              <a:rPr lang="en-US" dirty="0" err="1" smtClean="0"/>
              <a:t>SwedishAmerican</a:t>
            </a:r>
            <a:r>
              <a:rPr lang="en-US" dirty="0" smtClean="0"/>
              <a:t> Health System, 2010, Quality </a:t>
            </a:r>
            <a:r>
              <a:rPr lang="en-US" b="1" u="sng" dirty="0" smtClean="0"/>
              <a:t>P</a:t>
            </a:r>
            <a:r>
              <a:rPr lang="en-US" dirty="0" smtClean="0"/>
              <a:t>erformance)</a:t>
            </a:r>
          </a:p>
          <a:p>
            <a:endParaRPr lang="en-US" dirty="0"/>
          </a:p>
        </p:txBody>
      </p:sp>
      <p:sp>
        <p:nvSpPr>
          <p:cNvPr id="4" name="Slide Number Placeholder 3"/>
          <p:cNvSpPr>
            <a:spLocks noGrp="1"/>
          </p:cNvSpPr>
          <p:nvPr>
            <p:ph type="sldNum" sz="quarter" idx="10"/>
          </p:nvPr>
        </p:nvSpPr>
        <p:spPr/>
        <p:txBody>
          <a:bodyPr/>
          <a:lstStyle/>
          <a:p>
            <a:fld id="{17F3A5FD-3A6F-438E-8C10-139E7031FCC3}" type="slidenum">
              <a:rPr lang="en-US" smtClean="0"/>
              <a:pPr/>
              <a:t>13</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In conclusion, </a:t>
            </a:r>
            <a:r>
              <a:rPr lang="en-US" dirty="0" err="1" smtClean="0"/>
              <a:t>SwedishAmerican</a:t>
            </a:r>
            <a:r>
              <a:rPr lang="en-US" baseline="0" dirty="0" smtClean="0"/>
              <a:t> Hospital strives to improve the care among cardiac patients.  In addition, the four core measures standards for heart failure by The Joint Commission, which include discharge instructions, evaluation of LVS function, ACE Inhibitor or ARB for LVSD, and adult smoking cessation advice/counseling, </a:t>
            </a:r>
            <a:r>
              <a:rPr lang="en-US" b="1" u="sng" baseline="0" dirty="0" smtClean="0"/>
              <a:t>where </a:t>
            </a:r>
            <a:r>
              <a:rPr lang="en-US" baseline="0" dirty="0" smtClean="0"/>
              <a:t>portrayed in several research articles to demonstrate the challenges and decisions one faces when developing and testing these standards</a:t>
            </a:r>
            <a:r>
              <a:rPr lang="en-US" kern="1400" dirty="0" smtClean="0">
                <a:latin typeface="Times New Roman"/>
              </a:rPr>
              <a:t>(The Joint Commission, 2010, Core </a:t>
            </a:r>
            <a:r>
              <a:rPr lang="en-US" b="1" u="sng" kern="1400" dirty="0" smtClean="0">
                <a:latin typeface="Times New Roman"/>
              </a:rPr>
              <a:t>M</a:t>
            </a:r>
            <a:r>
              <a:rPr lang="en-US" kern="1400" dirty="0" smtClean="0">
                <a:latin typeface="Times New Roman"/>
              </a:rPr>
              <a:t>easure </a:t>
            </a:r>
            <a:r>
              <a:rPr lang="en-US" b="1" u="sng" kern="1400" dirty="0" smtClean="0">
                <a:latin typeface="Times New Roman"/>
              </a:rPr>
              <a:t>S</a:t>
            </a:r>
            <a:r>
              <a:rPr lang="en-US" kern="1400" dirty="0" smtClean="0">
                <a:latin typeface="Times New Roman"/>
              </a:rPr>
              <a:t>ets; p. 3)</a:t>
            </a:r>
            <a:r>
              <a:rPr lang="en-US" baseline="0" dirty="0" smtClean="0"/>
              <a:t>.  However, although the death rate is equal to that of the U.S. average, the readmission rates at </a:t>
            </a:r>
            <a:r>
              <a:rPr lang="en-US" baseline="0" dirty="0" err="1" smtClean="0"/>
              <a:t>SwedishAmerican</a:t>
            </a:r>
            <a:r>
              <a:rPr lang="en-US" baseline="0" dirty="0" smtClean="0"/>
              <a:t> Hospital are worse than the norm </a:t>
            </a:r>
            <a:r>
              <a:rPr lang="en-US" baseline="0" dirty="0" smtClean="0"/>
              <a:t>(</a:t>
            </a:r>
            <a:r>
              <a:rPr lang="en-US" b="1" u="sng" baseline="0" dirty="0" smtClean="0"/>
              <a:t>USDHHS</a:t>
            </a:r>
            <a:r>
              <a:rPr lang="en-US" baseline="0" dirty="0" smtClean="0"/>
              <a:t>, Readmission </a:t>
            </a:r>
            <a:r>
              <a:rPr lang="en-US" baseline="0" dirty="0" smtClean="0"/>
              <a:t>graphs, 2010).  Therefore, </a:t>
            </a:r>
            <a:r>
              <a:rPr lang="en-US" baseline="0" dirty="0" err="1" smtClean="0"/>
              <a:t>SwedishAmerican</a:t>
            </a:r>
            <a:r>
              <a:rPr lang="en-US" baseline="0" dirty="0" smtClean="0"/>
              <a:t> Hospital has addressed several protocols for their patients who are admitted for heart failure, such as daily patient education, on-line education centers, extensive support groups, classes, and events </a:t>
            </a:r>
            <a:r>
              <a:rPr lang="en-US" dirty="0" smtClean="0"/>
              <a:t>(Swedish American Hospital- Rockford, IL., 2010, Hospital-Data.com</a:t>
            </a:r>
            <a:r>
              <a:rPr lang="en-US" b="1" u="sng" strike="sngStrike" dirty="0" smtClean="0"/>
              <a:t>: Hospital and Nursing Home Profiles</a:t>
            </a:r>
            <a:r>
              <a:rPr lang="en-US" dirty="0" smtClean="0"/>
              <a:t>).  After evaluating their quality of performance, </a:t>
            </a:r>
            <a:r>
              <a:rPr lang="en-US" dirty="0" err="1" smtClean="0"/>
              <a:t>SwedishAmerican</a:t>
            </a:r>
            <a:r>
              <a:rPr lang="en-US" dirty="0" smtClean="0"/>
              <a:t> Hospital has met the protocols better than average compared to the top 10% and top 50% of all of the hospitals submitting data (Swedish American Health System, 2010, Quality </a:t>
            </a:r>
            <a:r>
              <a:rPr lang="en-US" b="1" u="sng" dirty="0" smtClean="0"/>
              <a:t>P</a:t>
            </a:r>
            <a:r>
              <a:rPr lang="en-US" dirty="0" smtClean="0"/>
              <a:t>erformance).  Furthermore, the hospital, like most, has room for further improvement to better decrease the readmission rates among cardiac patients, and to teach 100% effective patient education.  Without evidence-based practice, </a:t>
            </a:r>
            <a:r>
              <a:rPr lang="en-US" b="1" u="sng" dirty="0" smtClean="0"/>
              <a:t>non</a:t>
            </a:r>
            <a:r>
              <a:rPr lang="en-US" dirty="0" smtClean="0"/>
              <a:t> of the previous statistics would have been known, and </a:t>
            </a:r>
            <a:r>
              <a:rPr lang="en-US" dirty="0" err="1" smtClean="0"/>
              <a:t>SwedishAmerican</a:t>
            </a:r>
            <a:r>
              <a:rPr lang="en-US" dirty="0" smtClean="0"/>
              <a:t> Hospital would not have known </a:t>
            </a:r>
            <a:r>
              <a:rPr lang="en-US" b="1" u="sng" dirty="0" smtClean="0"/>
              <a:t>were </a:t>
            </a:r>
            <a:r>
              <a:rPr lang="en-US" dirty="0" smtClean="0"/>
              <a:t>improvement and focus was needed. </a:t>
            </a:r>
            <a:endParaRPr lang="en-US" dirty="0"/>
          </a:p>
        </p:txBody>
      </p:sp>
      <p:sp>
        <p:nvSpPr>
          <p:cNvPr id="4" name="Slide Number Placeholder 3"/>
          <p:cNvSpPr>
            <a:spLocks noGrp="1"/>
          </p:cNvSpPr>
          <p:nvPr>
            <p:ph type="sldNum" sz="quarter" idx="10"/>
          </p:nvPr>
        </p:nvSpPr>
        <p:spPr/>
        <p:txBody>
          <a:bodyPr/>
          <a:lstStyle/>
          <a:p>
            <a:fld id="{17F3A5FD-3A6F-438E-8C10-139E7031FCC3}" type="slidenum">
              <a:rPr lang="en-US" smtClean="0"/>
              <a:pPr/>
              <a:t>14</a:t>
            </a:fld>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1" u="sng" dirty="0" smtClean="0"/>
              <a:t>The</a:t>
            </a:r>
            <a:r>
              <a:rPr lang="en-US" b="1" u="sng" baseline="0" dirty="0" smtClean="0"/>
              <a:t> author for the last reference source is: U.S. Department of Health &amp; Human Services.</a:t>
            </a:r>
          </a:p>
          <a:p>
            <a:endParaRPr lang="en-US" b="1" u="sng" baseline="0" dirty="0" smtClean="0"/>
          </a:p>
          <a:p>
            <a:r>
              <a:rPr lang="en-US" b="1" u="sng" baseline="0" dirty="0" smtClean="0"/>
              <a:t>APA prefers that when we have reference sources by the same author, that we identify them as such: </a:t>
            </a:r>
            <a:r>
              <a:rPr lang="en-US" b="1" u="sng" baseline="0" dirty="0" err="1" smtClean="0"/>
              <a:t>SwedishAmerican</a:t>
            </a:r>
            <a:r>
              <a:rPr lang="en-US" b="1" u="sng" baseline="0" dirty="0" smtClean="0"/>
              <a:t> Hospital. (2010a)……..(2010b)…..etc.</a:t>
            </a:r>
            <a:r>
              <a:rPr lang="en-US" b="1" u="sng" baseline="0" dirty="0"/>
              <a:t> </a:t>
            </a:r>
            <a:r>
              <a:rPr lang="en-US" b="1" u="sng" baseline="0" dirty="0" smtClean="0"/>
              <a:t>  I edited your reference sources above to illustrate this. Obviously this will change your parenthetical citations in the text. You could have done this with the Joint </a:t>
            </a:r>
            <a:r>
              <a:rPr lang="en-US" b="1" u="sng" baseline="0" smtClean="0"/>
              <a:t>Commission sources also.</a:t>
            </a:r>
            <a:endParaRPr lang="en-US" b="1" u="sng" baseline="0" dirty="0" smtClean="0"/>
          </a:p>
        </p:txBody>
      </p:sp>
      <p:sp>
        <p:nvSpPr>
          <p:cNvPr id="4" name="Slide Number Placeholder 3"/>
          <p:cNvSpPr>
            <a:spLocks noGrp="1"/>
          </p:cNvSpPr>
          <p:nvPr>
            <p:ph type="sldNum" sz="quarter" idx="10"/>
          </p:nvPr>
        </p:nvSpPr>
        <p:spPr/>
        <p:txBody>
          <a:bodyPr/>
          <a:lstStyle/>
          <a:p>
            <a:fld id="{17F3A5FD-3A6F-438E-8C10-139E7031FCC3}" type="slidenum">
              <a:rPr lang="en-US" smtClean="0"/>
              <a:pPr/>
              <a:t>15</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err="1" smtClean="0"/>
              <a:t>SwedishAmerican</a:t>
            </a:r>
            <a:r>
              <a:rPr lang="en-US" baseline="0" dirty="0" smtClean="0"/>
              <a:t> Hospital in Rockford, IL, is a hospital devoted to providing excellent care among its patients.  “The Heart Hospital at </a:t>
            </a:r>
            <a:r>
              <a:rPr lang="en-US" baseline="0" dirty="0" err="1" smtClean="0"/>
              <a:t>SwedishAmerican</a:t>
            </a:r>
            <a:r>
              <a:rPr lang="en-US" baseline="0" dirty="0" smtClean="0"/>
              <a:t> is the region’s only hospital that is devoted to hearts” (</a:t>
            </a:r>
            <a:r>
              <a:rPr lang="en-US" baseline="0" dirty="0" err="1" smtClean="0"/>
              <a:t>SwedishAmerican</a:t>
            </a:r>
            <a:r>
              <a:rPr lang="en-US" baseline="0" dirty="0" smtClean="0"/>
              <a:t>, 2010, Heart Hospital).  However, in order for this hospital to maintain such a high profile, </a:t>
            </a:r>
            <a:r>
              <a:rPr lang="en-US" baseline="0" dirty="0" err="1" smtClean="0"/>
              <a:t>SwedishAmerican</a:t>
            </a:r>
            <a:r>
              <a:rPr lang="en-US" baseline="0" dirty="0" smtClean="0"/>
              <a:t> must sustain and use the current evidence-based practices involving cardiac patients.  The purpose of this lecture is to explain how </a:t>
            </a:r>
            <a:r>
              <a:rPr lang="en-US" baseline="0" dirty="0" err="1" smtClean="0"/>
              <a:t>SwedishAmerican</a:t>
            </a:r>
            <a:r>
              <a:rPr lang="en-US" baseline="0" dirty="0" smtClean="0"/>
              <a:t> </a:t>
            </a:r>
            <a:r>
              <a:rPr lang="en-US" b="1" u="sng" baseline="0" dirty="0" smtClean="0"/>
              <a:t>h</a:t>
            </a:r>
            <a:r>
              <a:rPr lang="en-US" baseline="0" dirty="0" smtClean="0"/>
              <a:t>ospital uses evidence-based practice as it relates to cardiac patients and compared to standards developed by The Joint </a:t>
            </a:r>
            <a:r>
              <a:rPr lang="en-US" baseline="0" dirty="0" err="1" smtClean="0"/>
              <a:t>Commision</a:t>
            </a:r>
            <a:r>
              <a:rPr lang="en-US" baseline="0" dirty="0" smtClean="0"/>
              <a:t> via </a:t>
            </a:r>
            <a:r>
              <a:rPr lang="en-US" b="1" u="sng" baseline="0" dirty="0" smtClean="0"/>
              <a:t>discussion the </a:t>
            </a:r>
            <a:r>
              <a:rPr lang="en-US" baseline="0" dirty="0" smtClean="0"/>
              <a:t>overview of the hospital, The Joint Commission core measure standards, the list of research articles cited by </a:t>
            </a:r>
            <a:r>
              <a:rPr lang="en-US" b="1" u="sng" baseline="0" dirty="0" smtClean="0"/>
              <a:t>t</a:t>
            </a:r>
            <a:r>
              <a:rPr lang="en-US" baseline="0" dirty="0" smtClean="0"/>
              <a:t>he Joint Commission, the summary of the hospital’s performance related to the core </a:t>
            </a:r>
            <a:r>
              <a:rPr lang="en-US" b="1" u="sng" baseline="0" dirty="0" err="1" smtClean="0"/>
              <a:t>meausres</a:t>
            </a:r>
            <a:r>
              <a:rPr lang="en-US" baseline="0" dirty="0" smtClean="0"/>
              <a:t>, the hospital’s protocols, and comparing those protocols to those of The Joint Commission. (</a:t>
            </a:r>
            <a:r>
              <a:rPr lang="en-US" baseline="0" dirty="0" err="1" smtClean="0"/>
              <a:t>SwedishAmerican</a:t>
            </a:r>
            <a:r>
              <a:rPr lang="en-US" baseline="0" dirty="0" smtClean="0"/>
              <a:t> Hospital, 2010, </a:t>
            </a:r>
            <a:r>
              <a:rPr lang="en-US" b="1" u="sng" baseline="0" dirty="0" smtClean="0"/>
              <a:t>Heart Hospital</a:t>
            </a:r>
            <a:r>
              <a:rPr lang="en-US" baseline="0" dirty="0" smtClean="0"/>
              <a:t>)-</a:t>
            </a:r>
            <a:r>
              <a:rPr lang="en-US" b="1" u="sng" baseline="0" dirty="0" smtClean="0"/>
              <a:t>THIS SOURCE IS NOT IN THE REFERENCES PAGE.</a:t>
            </a:r>
            <a:endParaRPr lang="en-US" b="1" u="sng" dirty="0"/>
          </a:p>
        </p:txBody>
      </p:sp>
      <p:sp>
        <p:nvSpPr>
          <p:cNvPr id="4" name="Slide Number Placeholder 3"/>
          <p:cNvSpPr>
            <a:spLocks noGrp="1"/>
          </p:cNvSpPr>
          <p:nvPr>
            <p:ph type="sldNum" sz="quarter" idx="10"/>
          </p:nvPr>
        </p:nvSpPr>
        <p:spPr/>
        <p:txBody>
          <a:bodyPr/>
          <a:lstStyle/>
          <a:p>
            <a:fld id="{17F3A5FD-3A6F-438E-8C10-139E7031FCC3}" type="slidenum">
              <a:rPr lang="en-US" smtClean="0"/>
              <a:pPr/>
              <a:t>2</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defTabSz="939912">
              <a:defRPr/>
            </a:pPr>
            <a:r>
              <a:rPr lang="en-US" dirty="0" smtClean="0"/>
              <a:t>Headquartered in Rockford, Illinois, </a:t>
            </a:r>
            <a:r>
              <a:rPr lang="en-US" dirty="0" err="1" smtClean="0"/>
              <a:t>SwedishAmerican</a:t>
            </a:r>
            <a:r>
              <a:rPr lang="en-US" dirty="0" smtClean="0"/>
              <a:t> Health System serves </a:t>
            </a:r>
            <a:r>
              <a:rPr lang="en-US" b="1" u="sng" dirty="0" smtClean="0"/>
              <a:t>twelve</a:t>
            </a:r>
            <a:r>
              <a:rPr lang="en-US" dirty="0" smtClean="0"/>
              <a:t> counties in northern Illinois and southern Wisconsin.  The reason for interest of researching this hospital came due to the </a:t>
            </a:r>
            <a:r>
              <a:rPr lang="en-US" b="1" u="sng" dirty="0" smtClean="0"/>
              <a:t>hospitals</a:t>
            </a:r>
            <a:r>
              <a:rPr lang="en-US" dirty="0" smtClean="0"/>
              <a:t> focus of improving the cardiac aspects of care.  The hospital has gone to great lengths to improve the care of patients that suffer from cardiac problems such as heart failure. </a:t>
            </a:r>
            <a:r>
              <a:rPr lang="en-US" b="1" u="sng" dirty="0" smtClean="0"/>
              <a:t>(</a:t>
            </a:r>
            <a:r>
              <a:rPr lang="en-US" b="1" u="sng" dirty="0" err="1" smtClean="0"/>
              <a:t>SwedishAmerican</a:t>
            </a:r>
            <a:r>
              <a:rPr lang="en-US" b="1" u="sng" dirty="0" smtClean="0"/>
              <a:t> Health System, 2010</a:t>
            </a:r>
            <a:r>
              <a:rPr lang="en-US" b="1" u="sng" dirty="0" smtClean="0"/>
              <a:t>)-WHICH</a:t>
            </a:r>
            <a:r>
              <a:rPr lang="en-US" b="1" u="sng" baseline="0" dirty="0" smtClean="0"/>
              <a:t> SPECIFIC REFERENCE PAGE SOURCE?</a:t>
            </a:r>
            <a:endParaRPr lang="en-US" b="1" u="sng" dirty="0" smtClean="0"/>
          </a:p>
          <a:p>
            <a:endParaRPr lang="en-US" dirty="0"/>
          </a:p>
        </p:txBody>
      </p:sp>
      <p:sp>
        <p:nvSpPr>
          <p:cNvPr id="4" name="Slide Number Placeholder 3"/>
          <p:cNvSpPr>
            <a:spLocks noGrp="1"/>
          </p:cNvSpPr>
          <p:nvPr>
            <p:ph type="sldNum" sz="quarter" idx="10"/>
          </p:nvPr>
        </p:nvSpPr>
        <p:spPr/>
        <p:txBody>
          <a:bodyPr/>
          <a:lstStyle/>
          <a:p>
            <a:fld id="{17F3A5FD-3A6F-438E-8C10-139E7031FCC3}" type="slidenum">
              <a:rPr lang="en-US" smtClean="0"/>
              <a:pPr/>
              <a:t>3</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The Joint Commission’s core measure standards for heart failure include four parts: discharge instructions, evaluation of left ventricular systolic (LVS) function, ACEI or ARB for LVSD, and adult smoking cessation advice/counseling. The main focus for discharge instructions is to compare, compile, and explain discharge medication lists.  A comparison is made to check brands and trade names vs. generic names, medications listed that have the same action, if the patient is on insulin, discrepancies in dosage or frequency, required physician signatures present, and extra medications listed.  This also includes instructions for patient diet, activity, follow-up, weight monitoring, and what to do if symptoms worsen.  Evaluation of LVS function refers to making sure that the left side of the heart is pumping or at the best level possible.  In addition, all evaluations must be documented.  The third core measure, ACEI or ARB for LVSD, is to evaluate whether or not the patient is discharged on an </a:t>
            </a:r>
            <a:r>
              <a:rPr lang="en-US" dirty="0" err="1" smtClean="0"/>
              <a:t>Angiotensin</a:t>
            </a:r>
            <a:r>
              <a:rPr lang="en-US" dirty="0" smtClean="0"/>
              <a:t> </a:t>
            </a:r>
            <a:r>
              <a:rPr lang="en-US" dirty="0" err="1" smtClean="0"/>
              <a:t>Coverting</a:t>
            </a:r>
            <a:r>
              <a:rPr lang="en-US" dirty="0" smtClean="0"/>
              <a:t> Enzyme Inhibitor or an </a:t>
            </a:r>
            <a:r>
              <a:rPr lang="en-US" dirty="0" err="1" smtClean="0"/>
              <a:t>Angiotensin</a:t>
            </a:r>
            <a:r>
              <a:rPr lang="en-US" dirty="0" smtClean="0"/>
              <a:t> Receptor Blocker; however, if no ACEI or ARB is prescribed, the patient is given a reason for this decision.  The adult smoking cessation advice/counseling core measure states that if the client is a smoker, upon discharge they are given advice on the advantages of smoking cessation.  </a:t>
            </a:r>
            <a:r>
              <a:rPr lang="en-US" kern="1400" dirty="0" smtClean="0">
                <a:latin typeface="Times New Roman"/>
              </a:rPr>
              <a:t>If a client would like additional information or would like smoking cessation counseling, arrangements can be made at this time.  (The Joint Commission, 2010, Core </a:t>
            </a:r>
            <a:r>
              <a:rPr lang="en-US" b="1" u="sng" kern="1400" dirty="0" smtClean="0">
                <a:latin typeface="Times New Roman"/>
              </a:rPr>
              <a:t>M</a:t>
            </a:r>
            <a:r>
              <a:rPr lang="en-US" kern="1400" dirty="0" smtClean="0">
                <a:latin typeface="Times New Roman"/>
              </a:rPr>
              <a:t>easure </a:t>
            </a:r>
            <a:r>
              <a:rPr lang="en-US" b="1" u="sng" kern="1400" dirty="0" smtClean="0">
                <a:latin typeface="Times New Roman"/>
              </a:rPr>
              <a:t>S</a:t>
            </a:r>
            <a:r>
              <a:rPr lang="en-US" kern="1400" dirty="0" smtClean="0">
                <a:latin typeface="Times New Roman"/>
              </a:rPr>
              <a:t>ets)</a:t>
            </a:r>
            <a:endParaRPr lang="en-US" dirty="0" smtClean="0"/>
          </a:p>
          <a:p>
            <a:endParaRPr lang="en-US" dirty="0"/>
          </a:p>
        </p:txBody>
      </p:sp>
      <p:sp>
        <p:nvSpPr>
          <p:cNvPr id="4" name="Slide Number Placeholder 3"/>
          <p:cNvSpPr>
            <a:spLocks noGrp="1"/>
          </p:cNvSpPr>
          <p:nvPr>
            <p:ph type="sldNum" sz="quarter" idx="10"/>
          </p:nvPr>
        </p:nvSpPr>
        <p:spPr/>
        <p:txBody>
          <a:bodyPr/>
          <a:lstStyle/>
          <a:p>
            <a:fld id="{17F3A5FD-3A6F-438E-8C10-139E7031FCC3}" type="slidenum">
              <a:rPr lang="en-US" smtClean="0"/>
              <a:pPr/>
              <a:t>4</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The references listed provide an overview “intended to summarize the challenges and decisions that impacted the development and testing of acute myocardial infarction (AMI) and heart failure (HF) hospital core measures, as well as to provide the clinical rationale that supported the measures” (</a:t>
            </a:r>
            <a:r>
              <a:rPr lang="en-US" b="1" u="sng" dirty="0" smtClean="0"/>
              <a:t>The Joint Commission, 2010, p. </a:t>
            </a:r>
            <a:r>
              <a:rPr lang="en-US" b="1" u="sng" dirty="0" smtClean="0"/>
              <a:t>3</a:t>
            </a:r>
            <a:r>
              <a:rPr lang="en-US" b="1" u="sng" dirty="0" smtClean="0"/>
              <a:t>).WHAT</a:t>
            </a:r>
            <a:r>
              <a:rPr lang="en-US" b="1" u="sng" baseline="0" dirty="0" smtClean="0"/>
              <a:t> IS THE SPECIFIC JOINT COMMISSION REFERENCE SOURCE? </a:t>
            </a:r>
            <a:endParaRPr lang="en-US" b="1" u="sng" dirty="0"/>
          </a:p>
        </p:txBody>
      </p:sp>
      <p:sp>
        <p:nvSpPr>
          <p:cNvPr id="4" name="Slide Number Placeholder 3"/>
          <p:cNvSpPr>
            <a:spLocks noGrp="1"/>
          </p:cNvSpPr>
          <p:nvPr>
            <p:ph type="sldNum" sz="quarter" idx="10"/>
          </p:nvPr>
        </p:nvSpPr>
        <p:spPr/>
        <p:txBody>
          <a:bodyPr/>
          <a:lstStyle/>
          <a:p>
            <a:fld id="{17F3A5FD-3A6F-438E-8C10-139E7031FCC3}" type="slidenum">
              <a:rPr lang="en-US" smtClean="0"/>
              <a:pPr/>
              <a:t>5</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latin typeface="Times New Roman"/>
                <a:ea typeface="Calibri"/>
              </a:rPr>
              <a:t>This graph represents the data collected between July 01, 2006, and June 30, 2009, for </a:t>
            </a:r>
            <a:r>
              <a:rPr lang="en-US" dirty="0" err="1" smtClean="0">
                <a:latin typeface="Times New Roman"/>
                <a:ea typeface="Calibri"/>
              </a:rPr>
              <a:t>SwedishAmerican</a:t>
            </a:r>
            <a:r>
              <a:rPr lang="en-US" dirty="0" smtClean="0">
                <a:latin typeface="Times New Roman"/>
                <a:ea typeface="Calibri"/>
              </a:rPr>
              <a:t> Hospital. The graph shows that the </a:t>
            </a:r>
            <a:r>
              <a:rPr lang="en-US" dirty="0" err="1" smtClean="0">
                <a:latin typeface="Times New Roman"/>
                <a:ea typeface="Calibri"/>
              </a:rPr>
              <a:t>SwedishAmerican</a:t>
            </a:r>
            <a:r>
              <a:rPr lang="en-US" dirty="0" smtClean="0">
                <a:latin typeface="Times New Roman"/>
                <a:ea typeface="Calibri"/>
              </a:rPr>
              <a:t> Hospital has a 1.4% more death rate for patients with heart failure as an estimate, than the average for the U.S. National Rate. </a:t>
            </a:r>
            <a:r>
              <a:rPr lang="en-US" dirty="0" smtClean="0">
                <a:latin typeface="Times New Roman"/>
                <a:ea typeface="Calibri"/>
              </a:rPr>
              <a:t>With the uncertainty interval, it is within the normal range for the U.S. </a:t>
            </a:r>
            <a:r>
              <a:rPr lang="en-US" dirty="0" smtClean="0">
                <a:latin typeface="Times New Roman"/>
                <a:ea typeface="Calibri"/>
              </a:rPr>
              <a:t>(</a:t>
            </a:r>
            <a:r>
              <a:rPr lang="en-US" b="1" u="sng" dirty="0" smtClean="0">
                <a:latin typeface="Times New Roman"/>
                <a:ea typeface="Calibri"/>
              </a:rPr>
              <a:t>USDHHS,</a:t>
            </a:r>
            <a:r>
              <a:rPr lang="en-US" baseline="0" dirty="0" smtClean="0">
                <a:latin typeface="Times New Roman"/>
                <a:ea typeface="Calibri"/>
              </a:rPr>
              <a:t> </a:t>
            </a:r>
            <a:r>
              <a:rPr lang="en-US" dirty="0" smtClean="0">
                <a:latin typeface="Times New Roman"/>
                <a:ea typeface="Calibri"/>
              </a:rPr>
              <a:t>Readmission </a:t>
            </a:r>
            <a:r>
              <a:rPr lang="en-US" dirty="0" smtClean="0">
                <a:latin typeface="Times New Roman"/>
                <a:ea typeface="Calibri"/>
              </a:rPr>
              <a:t>graphs, 2010)</a:t>
            </a:r>
            <a:endParaRPr lang="en-US" dirty="0"/>
          </a:p>
        </p:txBody>
      </p:sp>
      <p:sp>
        <p:nvSpPr>
          <p:cNvPr id="4" name="Slide Number Placeholder 3"/>
          <p:cNvSpPr>
            <a:spLocks noGrp="1"/>
          </p:cNvSpPr>
          <p:nvPr>
            <p:ph type="sldNum" sz="quarter" idx="10"/>
          </p:nvPr>
        </p:nvSpPr>
        <p:spPr/>
        <p:txBody>
          <a:bodyPr/>
          <a:lstStyle/>
          <a:p>
            <a:fld id="{17F3A5FD-3A6F-438E-8C10-139E7031FCC3}" type="slidenum">
              <a:rPr lang="en-US" smtClean="0"/>
              <a:pPr/>
              <a:t>6</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This graph represents the data collected between July 01, 2006, and June 30, 2009, for </a:t>
            </a:r>
            <a:r>
              <a:rPr lang="en-US" dirty="0" err="1" smtClean="0"/>
              <a:t>SwedishAmerican</a:t>
            </a:r>
            <a:r>
              <a:rPr lang="en-US" dirty="0" smtClean="0"/>
              <a:t> Hospital. In this graph, the results show that the average estimated readmission rates for patients with heart failure, is worse than the average in the U.S. This is represented by the red font. The average in the U.S. is 24.7%, where the </a:t>
            </a:r>
            <a:r>
              <a:rPr lang="en-US" b="1" u="sng" dirty="0" smtClean="0"/>
              <a:t>American Hospital’s </a:t>
            </a:r>
            <a:r>
              <a:rPr lang="en-US" dirty="0" smtClean="0"/>
              <a:t>average is around 28.7%. </a:t>
            </a:r>
            <a:r>
              <a:rPr lang="en-US" dirty="0" smtClean="0"/>
              <a:t>The interval estimate for this data does not contain the average within it (the blue line should fall within the red ).  </a:t>
            </a:r>
            <a:r>
              <a:rPr lang="en-US" dirty="0" smtClean="0"/>
              <a:t>(</a:t>
            </a:r>
            <a:r>
              <a:rPr lang="en-US" b="1" dirty="0" smtClean="0"/>
              <a:t>USDHHS,</a:t>
            </a:r>
            <a:r>
              <a:rPr lang="en-US" b="1" baseline="0" dirty="0" smtClean="0"/>
              <a:t> </a:t>
            </a:r>
            <a:r>
              <a:rPr lang="en-US" dirty="0" smtClean="0"/>
              <a:t>Readmission </a:t>
            </a:r>
            <a:r>
              <a:rPr lang="en-US" dirty="0" smtClean="0"/>
              <a:t>graphs, 2010)</a:t>
            </a:r>
            <a:endParaRPr lang="en-US" dirty="0"/>
          </a:p>
        </p:txBody>
      </p:sp>
      <p:sp>
        <p:nvSpPr>
          <p:cNvPr id="4" name="Slide Number Placeholder 3"/>
          <p:cNvSpPr>
            <a:spLocks noGrp="1"/>
          </p:cNvSpPr>
          <p:nvPr>
            <p:ph type="sldNum" sz="quarter" idx="10"/>
          </p:nvPr>
        </p:nvSpPr>
        <p:spPr/>
        <p:txBody>
          <a:bodyPr/>
          <a:lstStyle/>
          <a:p>
            <a:fld id="{17F3A5FD-3A6F-438E-8C10-139E7031FCC3}" type="slidenum">
              <a:rPr lang="en-US" smtClean="0"/>
              <a:pPr/>
              <a:t>7</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The results confirm that the </a:t>
            </a:r>
            <a:r>
              <a:rPr lang="en-US" dirty="0" err="1" smtClean="0"/>
              <a:t>SwedishAmerican</a:t>
            </a:r>
            <a:r>
              <a:rPr lang="en-US" dirty="0" smtClean="0"/>
              <a:t> Hospital is no different from the U.S. average for mortality, but it does fall into the category for “worse” than the average on readmission rates. Of the 4743 hospitals that were studied for the mortality rate, 3801 hospitals were in the average category covering 80.1% of the statistic. The </a:t>
            </a:r>
            <a:r>
              <a:rPr lang="en-US" dirty="0" err="1" smtClean="0"/>
              <a:t>SwedishAmerican</a:t>
            </a:r>
            <a:r>
              <a:rPr lang="en-US" dirty="0" smtClean="0"/>
              <a:t> Hospital was in this category. Though, of the 4759 hospitals studied for readmission rates, which covered 81.2%, the </a:t>
            </a:r>
            <a:r>
              <a:rPr lang="en-US" dirty="0" err="1" smtClean="0"/>
              <a:t>SwedishAmerican</a:t>
            </a:r>
            <a:r>
              <a:rPr lang="en-US" dirty="0" smtClean="0"/>
              <a:t> Hospital fell just below this number. </a:t>
            </a:r>
            <a:r>
              <a:rPr lang="en-US" dirty="0" smtClean="0"/>
              <a:t>They were one of the 193 hospitals that were below, which consisted of 4%.  </a:t>
            </a:r>
            <a:r>
              <a:rPr lang="en-US" dirty="0" smtClean="0"/>
              <a:t>(</a:t>
            </a:r>
            <a:r>
              <a:rPr lang="en-US" b="1" u="sng" dirty="0" smtClean="0"/>
              <a:t>USDHHS</a:t>
            </a:r>
            <a:r>
              <a:rPr lang="en-US" dirty="0" smtClean="0"/>
              <a:t>,</a:t>
            </a:r>
            <a:r>
              <a:rPr lang="en-US" baseline="0" dirty="0" smtClean="0"/>
              <a:t> </a:t>
            </a:r>
            <a:r>
              <a:rPr lang="en-US" dirty="0" smtClean="0"/>
              <a:t>Readmission </a:t>
            </a:r>
            <a:r>
              <a:rPr lang="en-US" dirty="0" smtClean="0"/>
              <a:t>graphs, 2010)</a:t>
            </a:r>
            <a:endParaRPr lang="en-US" dirty="0"/>
          </a:p>
        </p:txBody>
      </p:sp>
      <p:sp>
        <p:nvSpPr>
          <p:cNvPr id="4" name="Slide Number Placeholder 3"/>
          <p:cNvSpPr>
            <a:spLocks noGrp="1"/>
          </p:cNvSpPr>
          <p:nvPr>
            <p:ph type="sldNum" sz="quarter" idx="10"/>
          </p:nvPr>
        </p:nvSpPr>
        <p:spPr/>
        <p:txBody>
          <a:bodyPr/>
          <a:lstStyle/>
          <a:p>
            <a:fld id="{17F3A5FD-3A6F-438E-8C10-139E7031FCC3}" type="slidenum">
              <a:rPr lang="en-US" smtClean="0"/>
              <a:pPr/>
              <a:t>8</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The Swedish American Health System provides patient education on a daily basis.  Education is provided by a congestive heart failure coordinator, diabetic educator, cardiovascular coordinator, dietitian, and others.  In addition, patients have access to an on-site education center that provides them with access to multiple different sources and media for their personal learning use. </a:t>
            </a:r>
            <a:r>
              <a:rPr lang="en-US" dirty="0" smtClean="0"/>
              <a:t>Patients are provided with an extensive list of classes, events, and support groups to attend during care and after discharge to help patients stay on track and learn about their situations and connect with others who are experiencing similar </a:t>
            </a:r>
            <a:r>
              <a:rPr lang="en-US" dirty="0" smtClean="0"/>
              <a:t>situations</a:t>
            </a:r>
            <a:r>
              <a:rPr lang="en-US" dirty="0" smtClean="0"/>
              <a:t>, as well. </a:t>
            </a:r>
            <a:r>
              <a:rPr lang="en-US" b="1" u="sng" dirty="0" smtClean="0"/>
              <a:t>(Swedish American Hospital- Rockford, IL., 2010, Hospital-Data.com</a:t>
            </a:r>
            <a:r>
              <a:rPr lang="en-US" b="1" u="sng" strike="sngStrike" dirty="0" smtClean="0"/>
              <a:t>: Hospital and Nursing Home Profiles</a:t>
            </a:r>
            <a:r>
              <a:rPr lang="en-US" b="1" u="sng" dirty="0" smtClean="0"/>
              <a:t>)</a:t>
            </a:r>
          </a:p>
          <a:p>
            <a:endParaRPr lang="en-US" dirty="0" smtClean="0"/>
          </a:p>
          <a:p>
            <a:endParaRPr lang="en-US" dirty="0" smtClean="0"/>
          </a:p>
        </p:txBody>
      </p:sp>
      <p:sp>
        <p:nvSpPr>
          <p:cNvPr id="4" name="Slide Number Placeholder 3"/>
          <p:cNvSpPr>
            <a:spLocks noGrp="1"/>
          </p:cNvSpPr>
          <p:nvPr>
            <p:ph type="sldNum" sz="quarter" idx="10"/>
          </p:nvPr>
        </p:nvSpPr>
        <p:spPr/>
        <p:txBody>
          <a:bodyPr/>
          <a:lstStyle/>
          <a:p>
            <a:fld id="{17F3A5FD-3A6F-438E-8C10-139E7031FCC3}" type="slidenum">
              <a:rPr lang="en-US" smtClean="0"/>
              <a:pPr/>
              <a:t>9</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F2FE9507-144E-4D4F-8786-370F34A2468A}" type="datetimeFigureOut">
              <a:rPr lang="en-US" smtClean="0"/>
              <a:pPr/>
              <a:t>12/7/2010</a:t>
            </a:fld>
            <a:endParaRPr lang="en-US"/>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US"/>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ADFC834C-13FB-4A27-BDAE-F58160B9119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F2FE9507-144E-4D4F-8786-370F34A2468A}" type="datetimeFigureOut">
              <a:rPr lang="en-US" smtClean="0"/>
              <a:pPr/>
              <a:t>12/7/2010</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ADFC834C-13FB-4A27-BDAE-F58160B9119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F2FE9507-144E-4D4F-8786-370F34A2468A}" type="datetimeFigureOut">
              <a:rPr lang="en-US" smtClean="0"/>
              <a:pPr/>
              <a:t>12/7/2010</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ADFC834C-13FB-4A27-BDAE-F58160B9119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F2FE9507-144E-4D4F-8786-370F34A2468A}" type="datetimeFigureOut">
              <a:rPr lang="en-US" smtClean="0"/>
              <a:pPr/>
              <a:t>12/7/2010</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ADFC834C-13FB-4A27-BDAE-F58160B91192}" type="slidenum">
              <a:rPr lang="en-US" smtClean="0"/>
              <a:pPr/>
              <a:t>‹#›</a:t>
            </a:fld>
            <a:endParaRPr lang="en-US"/>
          </a:p>
        </p:txBody>
      </p:sp>
      <p:sp>
        <p:nvSpPr>
          <p:cNvPr id="7" name="Title 6"/>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F2FE9507-144E-4D4F-8786-370F34A2468A}" type="datetimeFigureOut">
              <a:rPr lang="en-US" smtClean="0"/>
              <a:pPr/>
              <a:t>12/7/2010</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ADFC834C-13FB-4A27-BDAE-F58160B91192}" type="slidenum">
              <a:rPr lang="en-US" smtClean="0"/>
              <a:pPr/>
              <a:t>‹#›</a:t>
            </a:fld>
            <a:endParaRPr lang="en-US"/>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F2FE9507-144E-4D4F-8786-370F34A2468A}" type="datetimeFigureOut">
              <a:rPr lang="en-US" smtClean="0"/>
              <a:pPr/>
              <a:t>12/7/2010</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ADFC834C-13FB-4A27-BDAE-F58160B91192}" type="slidenum">
              <a:rPr lang="en-US" smtClean="0"/>
              <a:pPr/>
              <a:t>‹#›</a:t>
            </a:fld>
            <a:endParaRPr lang="en-US"/>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F2FE9507-144E-4D4F-8786-370F34A2468A}" type="datetimeFigureOut">
              <a:rPr lang="en-US" smtClean="0"/>
              <a:pPr/>
              <a:t>12/7/2010</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ADFC834C-13FB-4A27-BDAE-F58160B91192}"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fld id="{F2FE9507-144E-4D4F-8786-370F34A2468A}" type="datetimeFigureOut">
              <a:rPr lang="en-US" smtClean="0"/>
              <a:pPr/>
              <a:t>12/7/2010</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ADFC834C-13FB-4A27-BDAE-F58160B91192}" type="slidenum">
              <a:rPr lang="en-US" smtClean="0"/>
              <a:pPr/>
              <a:t>‹#›</a:t>
            </a:fld>
            <a:endParaRPr lang="en-US"/>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F2FE9507-144E-4D4F-8786-370F34A2468A}" type="datetimeFigureOut">
              <a:rPr lang="en-US" smtClean="0"/>
              <a:pPr/>
              <a:t>12/7/2010</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ADFC834C-13FB-4A27-BDAE-F58160B9119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extLst/>
          </a:lstStyle>
          <a:p>
            <a:fld id="{F2FE9507-144E-4D4F-8786-370F34A2468A}" type="datetimeFigureOut">
              <a:rPr lang="en-US" smtClean="0"/>
              <a:pPr/>
              <a:t>12/7/2010</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ADFC834C-13FB-4A27-BDAE-F58160B91192}"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F2FE9507-144E-4D4F-8786-370F34A2468A}" type="datetimeFigureOut">
              <a:rPr lang="en-US" smtClean="0"/>
              <a:pPr/>
              <a:t>12/7/2010</a:t>
            </a:fld>
            <a:endParaRPr lang="en-US"/>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ADFC834C-13FB-4A27-BDAE-F58160B91192}" type="slidenum">
              <a:rPr lang="en-US" smtClean="0"/>
              <a:pPr/>
              <a:t>‹#›</a:t>
            </a:fld>
            <a:endParaRPr lang="en-US"/>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reeform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reeform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F2FE9507-144E-4D4F-8786-370F34A2468A}" type="datetimeFigureOut">
              <a:rPr lang="en-US" smtClean="0"/>
              <a:pPr/>
              <a:t>12/7/2010</a:t>
            </a:fld>
            <a:endParaRPr lang="en-US"/>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US"/>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ADFC834C-13FB-4A27-BDAE-F58160B9119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805" r:id="rId1"/>
    <p:sldLayoutId id="2147483806" r:id="rId2"/>
    <p:sldLayoutId id="2147483807" r:id="rId3"/>
    <p:sldLayoutId id="2147483808" r:id="rId4"/>
    <p:sldLayoutId id="2147483809" r:id="rId5"/>
    <p:sldLayoutId id="2147483810" r:id="rId6"/>
    <p:sldLayoutId id="2147483811" r:id="rId7"/>
    <p:sldLayoutId id="2147483812" r:id="rId8"/>
    <p:sldLayoutId id="2147483813" r:id="rId9"/>
    <p:sldLayoutId id="2147483814" r:id="rId10"/>
    <p:sldLayoutId id="2147483815"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2.xml"/><Relationship Id="rId1" Type="http://schemas.openxmlformats.org/officeDocument/2006/relationships/slideLayout" Target="../slideLayouts/slideLayout2.xml"/><Relationship Id="rId4" Type="http://schemas.openxmlformats.org/officeDocument/2006/relationships/image" Target="../media/image9.png"/></Relationships>
</file>

<file path=ppt/slides/_rels/slide13.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3.xml"/><Relationship Id="rId1" Type="http://schemas.openxmlformats.org/officeDocument/2006/relationships/slideLayout" Target="../slideLayouts/slideLayout2.xml"/><Relationship Id="rId5" Type="http://schemas.openxmlformats.org/officeDocument/2006/relationships/image" Target="../media/image9.png"/><Relationship Id="rId4" Type="http://schemas.openxmlformats.org/officeDocument/2006/relationships/image" Target="../media/image11.png"/></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hyperlink" Target="http://www.jointcommission.org/assets/1/18/A_Comprehensive_Review_of_Development_for_Core_Measures.pdf" TargetMode="External"/><Relationship Id="rId2" Type="http://schemas.openxmlformats.org/officeDocument/2006/relationships/notesSlide" Target="../notesSlides/notesSlide15.xml"/><Relationship Id="rId1" Type="http://schemas.openxmlformats.org/officeDocument/2006/relationships/slideLayout" Target="../slideLayouts/slideLayout2.xml"/><Relationship Id="rId5" Type="http://schemas.openxmlformats.org/officeDocument/2006/relationships/hyperlink" Target="http://www.swedishamerican.org/heart_hospital/" TargetMode="External"/><Relationship Id="rId4" Type="http://schemas.openxmlformats.org/officeDocument/2006/relationships/hyperlink" Target="http://www.hospital-data.com/" TargetMode="Externa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www.hfsa.org/pdf/lvsd_heart_failure.pdf.%20Accessed%20December%202001" TargetMode="External"/><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8.xml"/><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pPr algn="l"/>
            <a:r>
              <a:rPr lang="en-US" dirty="0" smtClean="0"/>
              <a:t>Evidence-Based Practice Related to Cardiac Patients at </a:t>
            </a:r>
            <a:r>
              <a:rPr lang="en-US" dirty="0" err="1" smtClean="0"/>
              <a:t>SwedishAmerican</a:t>
            </a:r>
            <a:r>
              <a:rPr lang="en-US" dirty="0" smtClean="0"/>
              <a:t> Hospital</a:t>
            </a:r>
            <a:endParaRPr lang="en-US" dirty="0"/>
          </a:p>
        </p:txBody>
      </p:sp>
      <p:sp>
        <p:nvSpPr>
          <p:cNvPr id="3" name="Subtitle 2"/>
          <p:cNvSpPr>
            <a:spLocks noGrp="1"/>
          </p:cNvSpPr>
          <p:nvPr>
            <p:ph type="subTitle" idx="1"/>
          </p:nvPr>
        </p:nvSpPr>
        <p:spPr/>
        <p:txBody>
          <a:bodyPr>
            <a:normAutofit fontScale="47500" lnSpcReduction="20000"/>
          </a:bodyPr>
          <a:lstStyle/>
          <a:p>
            <a:r>
              <a:rPr lang="en-US" dirty="0" smtClean="0"/>
              <a:t>Jamie </a:t>
            </a:r>
            <a:r>
              <a:rPr lang="en-US" dirty="0" err="1" smtClean="0"/>
              <a:t>Eveland</a:t>
            </a:r>
            <a:endParaRPr lang="en-US" dirty="0" smtClean="0"/>
          </a:p>
          <a:p>
            <a:r>
              <a:rPr lang="en-US" dirty="0" smtClean="0"/>
              <a:t>Melissa Kersey</a:t>
            </a:r>
          </a:p>
          <a:p>
            <a:r>
              <a:rPr lang="en-US" dirty="0" smtClean="0"/>
              <a:t>Brett </a:t>
            </a:r>
            <a:r>
              <a:rPr lang="en-US" dirty="0" err="1" smtClean="0"/>
              <a:t>Reichart</a:t>
            </a:r>
            <a:endParaRPr lang="en-US" dirty="0" smtClean="0"/>
          </a:p>
          <a:p>
            <a:r>
              <a:rPr lang="en-US" dirty="0" smtClean="0"/>
              <a:t>Anna Loveland</a:t>
            </a:r>
          </a:p>
          <a:p>
            <a:r>
              <a:rPr lang="en-US" dirty="0" smtClean="0"/>
              <a:t>Allison Brunk</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smtClean="0"/>
              <a:t>Affiliation with Preventative Medicine Research Institute</a:t>
            </a:r>
          </a:p>
          <a:p>
            <a:pPr lvl="1"/>
            <a:r>
              <a:rPr lang="en-US" dirty="0" smtClean="0"/>
              <a:t>Discharge instructions</a:t>
            </a:r>
          </a:p>
          <a:p>
            <a:pPr lvl="1"/>
            <a:r>
              <a:rPr lang="en-US" dirty="0" smtClean="0"/>
              <a:t>Medication regimen </a:t>
            </a:r>
          </a:p>
          <a:p>
            <a:pPr lvl="1"/>
            <a:r>
              <a:rPr lang="en-US" dirty="0" smtClean="0"/>
              <a:t>Back up education </a:t>
            </a:r>
          </a:p>
          <a:p>
            <a:r>
              <a:rPr lang="en-US" dirty="0" smtClean="0"/>
              <a:t>Quality and Safety Program</a:t>
            </a:r>
          </a:p>
          <a:p>
            <a:pPr lvl="1"/>
            <a:r>
              <a:rPr lang="en-US" dirty="0" smtClean="0"/>
              <a:t>Goal: promote the best care</a:t>
            </a:r>
          </a:p>
          <a:p>
            <a:pPr lvl="1"/>
            <a:endParaRPr lang="en-US" dirty="0" smtClean="0"/>
          </a:p>
        </p:txBody>
      </p:sp>
      <p:sp>
        <p:nvSpPr>
          <p:cNvPr id="2" name="Title 1"/>
          <p:cNvSpPr>
            <a:spLocks noGrp="1"/>
          </p:cNvSpPr>
          <p:nvPr>
            <p:ph type="title"/>
          </p:nvPr>
        </p:nvSpPr>
        <p:spPr/>
        <p:txBody>
          <a:bodyPr>
            <a:normAutofit fontScale="90000"/>
          </a:bodyPr>
          <a:lstStyle/>
          <a:p>
            <a:r>
              <a:rPr lang="en-US" dirty="0" smtClean="0"/>
              <a:t>Continuation of Hospital Protocols</a:t>
            </a:r>
            <a:endParaRPr lang="en-US" dirty="0"/>
          </a:p>
        </p:txBody>
      </p:sp>
      <p:sp>
        <p:nvSpPr>
          <p:cNvPr id="4" name="Rectangle 3"/>
          <p:cNvSpPr/>
          <p:nvPr/>
        </p:nvSpPr>
        <p:spPr>
          <a:xfrm>
            <a:off x="4343400" y="6248400"/>
            <a:ext cx="4572000" cy="430887"/>
          </a:xfrm>
          <a:prstGeom prst="rect">
            <a:avLst/>
          </a:prstGeom>
        </p:spPr>
        <p:txBody>
          <a:bodyPr>
            <a:spAutoFit/>
          </a:bodyPr>
          <a:lstStyle/>
          <a:p>
            <a:r>
              <a:rPr lang="en-US" sz="1100" dirty="0">
                <a:latin typeface="Times New Roman" pitchFamily="18" charset="0"/>
                <a:cs typeface="Times New Roman" pitchFamily="18" charset="0"/>
              </a:rPr>
              <a:t>(</a:t>
            </a:r>
            <a:r>
              <a:rPr lang="en-US" sz="1100" dirty="0" err="1" smtClean="0">
                <a:latin typeface="Times New Roman" pitchFamily="18" charset="0"/>
                <a:cs typeface="Times New Roman" pitchFamily="18" charset="0"/>
              </a:rPr>
              <a:t>SwedishAmerican</a:t>
            </a:r>
            <a:r>
              <a:rPr lang="en-US" sz="1100" dirty="0" smtClean="0">
                <a:latin typeface="Times New Roman" pitchFamily="18" charset="0"/>
                <a:cs typeface="Times New Roman" pitchFamily="18" charset="0"/>
              </a:rPr>
              <a:t> </a:t>
            </a:r>
            <a:r>
              <a:rPr lang="en-US" sz="1100" dirty="0">
                <a:latin typeface="Times New Roman" pitchFamily="18" charset="0"/>
                <a:cs typeface="Times New Roman" pitchFamily="18" charset="0"/>
              </a:rPr>
              <a:t>Hospital- Rockford, IL., 2010, Hospital-Data.com: Hospital and Nursing Home Profiles)</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Rectangle 19"/>
          <p:cNvSpPr/>
          <p:nvPr/>
        </p:nvSpPr>
        <p:spPr>
          <a:xfrm>
            <a:off x="228600" y="1371600"/>
            <a:ext cx="8763000" cy="304800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152400" y="1371600"/>
            <a:ext cx="8839200" cy="4495800"/>
          </a:xfrm>
        </p:spPr>
        <p:txBody>
          <a:bodyPr>
            <a:normAutofit/>
          </a:bodyPr>
          <a:lstStyle/>
          <a:p>
            <a:pPr>
              <a:buNone/>
            </a:pPr>
            <a:r>
              <a:rPr lang="en-US" sz="1600" b="1" kern="1400" dirty="0" smtClean="0">
                <a:latin typeface="Times New Roman"/>
              </a:rPr>
              <a:t>Core Measures for HF	     </a:t>
            </a:r>
            <a:r>
              <a:rPr lang="en-US" sz="1600" b="1" kern="1400" dirty="0" smtClean="0">
                <a:solidFill>
                  <a:srgbClr val="FF0000"/>
                </a:solidFill>
                <a:latin typeface="Times New Roman"/>
              </a:rPr>
              <a:t>Swedish American     </a:t>
            </a:r>
            <a:r>
              <a:rPr lang="en-US" sz="1600" b="1" kern="1400" dirty="0" smtClean="0">
                <a:latin typeface="Times New Roman"/>
              </a:rPr>
              <a:t>        State Average           </a:t>
            </a:r>
            <a:r>
              <a:rPr lang="en-US" sz="1600" b="1" kern="1400" dirty="0" smtClean="0">
                <a:solidFill>
                  <a:srgbClr val="0070C0"/>
                </a:solidFill>
                <a:latin typeface="Times New Roman"/>
              </a:rPr>
              <a:t>National Average</a:t>
            </a:r>
          </a:p>
          <a:p>
            <a:pPr>
              <a:buNone/>
            </a:pPr>
            <a:r>
              <a:rPr lang="en-US" sz="1600" kern="1400" dirty="0" smtClean="0">
                <a:latin typeface="Times New Roman"/>
              </a:rPr>
              <a:t>____________________________________________________________________________________</a:t>
            </a:r>
          </a:p>
          <a:p>
            <a:pPr>
              <a:buNone/>
            </a:pPr>
            <a:r>
              <a:rPr lang="en-US" sz="1600" kern="1400" dirty="0" smtClean="0">
                <a:latin typeface="Times New Roman"/>
              </a:rPr>
              <a:t>1.Given discharge instruction		</a:t>
            </a:r>
            <a:r>
              <a:rPr lang="en-US" sz="1600" kern="1400" dirty="0" smtClean="0">
                <a:solidFill>
                  <a:srgbClr val="FF0000"/>
                </a:solidFill>
                <a:latin typeface="Times New Roman"/>
              </a:rPr>
              <a:t>97%</a:t>
            </a:r>
            <a:r>
              <a:rPr lang="en-US" sz="1600" kern="1400" dirty="0" smtClean="0">
                <a:latin typeface="Times New Roman"/>
              </a:rPr>
              <a:t>		    71%		</a:t>
            </a:r>
            <a:r>
              <a:rPr lang="en-US" sz="1600" kern="1400" dirty="0" smtClean="0">
                <a:solidFill>
                  <a:srgbClr val="0070C0"/>
                </a:solidFill>
                <a:latin typeface="Times New Roman"/>
              </a:rPr>
              <a:t>     66%</a:t>
            </a:r>
          </a:p>
          <a:p>
            <a:pPr>
              <a:buNone/>
            </a:pPr>
            <a:r>
              <a:rPr lang="en-US" sz="1600" kern="1400" dirty="0" smtClean="0">
                <a:latin typeface="Times New Roman"/>
              </a:rPr>
              <a:t>    --------------------------------------------------------------------------------------------------------------------------</a:t>
            </a:r>
          </a:p>
          <a:p>
            <a:pPr>
              <a:buNone/>
            </a:pPr>
            <a:r>
              <a:rPr lang="en-US" sz="1600" kern="1400" dirty="0" smtClean="0">
                <a:latin typeface="Times New Roman"/>
              </a:rPr>
              <a:t>2.Eval of LVS function		</a:t>
            </a:r>
            <a:r>
              <a:rPr lang="en-US" sz="1600" kern="1400" dirty="0" smtClean="0">
                <a:solidFill>
                  <a:srgbClr val="FF0000"/>
                </a:solidFill>
                <a:latin typeface="Times New Roman"/>
              </a:rPr>
              <a:t>99%</a:t>
            </a:r>
            <a:r>
              <a:rPr lang="en-US" sz="1600" kern="1400" dirty="0" smtClean="0">
                <a:latin typeface="Times New Roman"/>
              </a:rPr>
              <a:t>		    90%		     </a:t>
            </a:r>
            <a:r>
              <a:rPr lang="en-US" sz="1600" kern="1400" dirty="0" smtClean="0">
                <a:solidFill>
                  <a:srgbClr val="0070C0"/>
                </a:solidFill>
                <a:latin typeface="Times New Roman"/>
              </a:rPr>
              <a:t>85%</a:t>
            </a:r>
          </a:p>
          <a:p>
            <a:pPr>
              <a:buNone/>
            </a:pPr>
            <a:r>
              <a:rPr lang="en-US" sz="1600" kern="1400" dirty="0" smtClean="0">
                <a:latin typeface="Times New Roman"/>
              </a:rPr>
              <a:t>   --------------------------------------------------------------------------------------------------------------------------</a:t>
            </a:r>
          </a:p>
          <a:p>
            <a:pPr>
              <a:buNone/>
            </a:pPr>
            <a:r>
              <a:rPr lang="en-US" sz="1600" kern="1400" dirty="0" smtClean="0">
                <a:latin typeface="Times New Roman"/>
              </a:rPr>
              <a:t>3.ACEI or ARB for LVS		</a:t>
            </a:r>
            <a:r>
              <a:rPr lang="en-US" sz="1600" kern="1400" dirty="0" smtClean="0">
                <a:solidFill>
                  <a:srgbClr val="FF0000"/>
                </a:solidFill>
                <a:latin typeface="Times New Roman"/>
              </a:rPr>
              <a:t>93%</a:t>
            </a:r>
            <a:r>
              <a:rPr lang="en-US" sz="1600" kern="1400" dirty="0" smtClean="0">
                <a:latin typeface="Times New Roman"/>
              </a:rPr>
              <a:t>		    85%		     </a:t>
            </a:r>
            <a:r>
              <a:rPr lang="en-US" sz="1600" kern="1400" dirty="0" smtClean="0">
                <a:solidFill>
                  <a:srgbClr val="0070C0"/>
                </a:solidFill>
                <a:latin typeface="Times New Roman"/>
              </a:rPr>
              <a:t>84%</a:t>
            </a:r>
          </a:p>
          <a:p>
            <a:pPr>
              <a:buNone/>
            </a:pPr>
            <a:r>
              <a:rPr lang="en-US" sz="1600" kern="1400" dirty="0" smtClean="0">
                <a:latin typeface="Times New Roman"/>
              </a:rPr>
              <a:t>    --------------------------------------------------------------------------------------------------------------------------</a:t>
            </a:r>
          </a:p>
          <a:p>
            <a:pPr>
              <a:buNone/>
            </a:pPr>
            <a:r>
              <a:rPr lang="en-US" sz="1600" kern="1400" dirty="0" smtClean="0">
                <a:latin typeface="Times New Roman"/>
              </a:rPr>
              <a:t>4.Smoking Cessation A/C		</a:t>
            </a:r>
            <a:r>
              <a:rPr lang="en-US" sz="1600" kern="1400" dirty="0" smtClean="0">
                <a:solidFill>
                  <a:srgbClr val="FF0000"/>
                </a:solidFill>
                <a:latin typeface="Times New Roman"/>
              </a:rPr>
              <a:t>98%</a:t>
            </a:r>
            <a:r>
              <a:rPr lang="en-US" sz="1600" kern="1400" dirty="0" smtClean="0">
                <a:latin typeface="Times New Roman"/>
              </a:rPr>
              <a:t>		    86%		     </a:t>
            </a:r>
            <a:r>
              <a:rPr lang="en-US" sz="1600" kern="1400" dirty="0" smtClean="0">
                <a:solidFill>
                  <a:srgbClr val="0070C0"/>
                </a:solidFill>
                <a:latin typeface="Times New Roman"/>
              </a:rPr>
              <a:t>86%</a:t>
            </a:r>
          </a:p>
          <a:p>
            <a:pPr>
              <a:buNone/>
            </a:pPr>
            <a:r>
              <a:rPr lang="en-US" sz="1600" kern="1400" dirty="0" smtClean="0">
                <a:latin typeface="Times New Roman"/>
              </a:rPr>
              <a:t>    --------------------------------------------------------------------------------------------------------------------------</a:t>
            </a:r>
            <a:endParaRPr lang="en-US" sz="1600" dirty="0"/>
          </a:p>
        </p:txBody>
      </p:sp>
      <p:sp>
        <p:nvSpPr>
          <p:cNvPr id="21" name="Rectangle 20"/>
          <p:cNvSpPr/>
          <p:nvPr/>
        </p:nvSpPr>
        <p:spPr>
          <a:xfrm>
            <a:off x="4343400" y="6248400"/>
            <a:ext cx="4419600" cy="430887"/>
          </a:xfrm>
          <a:prstGeom prst="rect">
            <a:avLst/>
          </a:prstGeom>
        </p:spPr>
        <p:txBody>
          <a:bodyPr wrap="square">
            <a:spAutoFit/>
          </a:bodyPr>
          <a:lstStyle/>
          <a:p>
            <a:r>
              <a:rPr lang="en-US" sz="1100" dirty="0">
                <a:latin typeface="Times New Roman" pitchFamily="18" charset="0"/>
                <a:cs typeface="Times New Roman" pitchFamily="18" charset="0"/>
              </a:rPr>
              <a:t>(</a:t>
            </a:r>
            <a:r>
              <a:rPr lang="en-US" sz="1100" dirty="0" err="1" smtClean="0">
                <a:latin typeface="Times New Roman" pitchFamily="18" charset="0"/>
                <a:cs typeface="Times New Roman" pitchFamily="18" charset="0"/>
              </a:rPr>
              <a:t>SwedishAmerican</a:t>
            </a:r>
            <a:r>
              <a:rPr lang="en-US" sz="1100" dirty="0" smtClean="0">
                <a:latin typeface="Times New Roman" pitchFamily="18" charset="0"/>
                <a:cs typeface="Times New Roman" pitchFamily="18" charset="0"/>
              </a:rPr>
              <a:t> </a:t>
            </a:r>
            <a:r>
              <a:rPr lang="en-US" sz="1100" dirty="0">
                <a:latin typeface="Times New Roman" pitchFamily="18" charset="0"/>
                <a:cs typeface="Times New Roman" pitchFamily="18" charset="0"/>
              </a:rPr>
              <a:t>Hospital- Rockford, IL., 2010, Hospital-Data.com: Hospital and Nursing Home Profiles)</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Quality Performance</a:t>
            </a:r>
            <a:endParaRPr lang="en-US" dirty="0"/>
          </a:p>
        </p:txBody>
      </p:sp>
      <p:pic>
        <p:nvPicPr>
          <p:cNvPr id="4" name="Picture 3" descr="Poop1.png"/>
          <p:cNvPicPr/>
          <p:nvPr/>
        </p:nvPicPr>
        <p:blipFill>
          <a:blip r:embed="rId3" cstate="print"/>
          <a:stretch>
            <a:fillRect/>
          </a:stretch>
        </p:blipFill>
        <p:spPr>
          <a:xfrm>
            <a:off x="1828800" y="1447800"/>
            <a:ext cx="5240119" cy="3535680"/>
          </a:xfrm>
          <a:prstGeom prst="rect">
            <a:avLst/>
          </a:prstGeom>
          <a:ln>
            <a:solidFill>
              <a:schemeClr val="tx1"/>
            </a:solidFill>
          </a:ln>
        </p:spPr>
      </p:pic>
      <p:pic>
        <p:nvPicPr>
          <p:cNvPr id="5" name="Picture 4"/>
          <p:cNvPicPr/>
          <p:nvPr/>
        </p:nvPicPr>
        <p:blipFill>
          <a:blip r:embed="rId4" cstate="print"/>
          <a:srcRect/>
          <a:stretch>
            <a:fillRect/>
          </a:stretch>
        </p:blipFill>
        <p:spPr bwMode="auto">
          <a:xfrm>
            <a:off x="3044190" y="5257800"/>
            <a:ext cx="2899410" cy="914400"/>
          </a:xfrm>
          <a:prstGeom prst="rect">
            <a:avLst/>
          </a:prstGeom>
          <a:noFill/>
          <a:ln w="9525">
            <a:solidFill>
              <a:schemeClr val="tx1"/>
            </a:solidFill>
            <a:miter lim="800000"/>
            <a:headEnd/>
            <a:tailEnd/>
          </a:ln>
        </p:spPr>
      </p:pic>
      <p:sp>
        <p:nvSpPr>
          <p:cNvPr id="6" name="Rectangle 5"/>
          <p:cNvSpPr/>
          <p:nvPr/>
        </p:nvSpPr>
        <p:spPr>
          <a:xfrm>
            <a:off x="4800600" y="6443990"/>
            <a:ext cx="4572000" cy="261610"/>
          </a:xfrm>
          <a:prstGeom prst="rect">
            <a:avLst/>
          </a:prstGeom>
        </p:spPr>
        <p:txBody>
          <a:bodyPr>
            <a:spAutoFit/>
          </a:bodyPr>
          <a:lstStyle/>
          <a:p>
            <a:r>
              <a:rPr lang="en-US" sz="1100" dirty="0" smtClean="0">
                <a:latin typeface="Times New Roman" pitchFamily="18" charset="0"/>
                <a:cs typeface="Times New Roman" pitchFamily="18" charset="0"/>
              </a:rPr>
              <a:t>(Swedish American Health System, 2010, Quality Performance)</a:t>
            </a:r>
            <a:endParaRPr lang="en-US" sz="1100" dirty="0">
              <a:latin typeface="Times New Roman" pitchFamily="18" charset="0"/>
              <a:cs typeface="Times New Roman" pitchFamily="18"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1905000" y="1600200"/>
            <a:ext cx="5638800" cy="365760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itle 2"/>
          <p:cNvSpPr>
            <a:spLocks noGrp="1"/>
          </p:cNvSpPr>
          <p:nvPr>
            <p:ph type="title"/>
          </p:nvPr>
        </p:nvSpPr>
        <p:spPr/>
        <p:txBody>
          <a:bodyPr>
            <a:normAutofit fontScale="90000"/>
          </a:bodyPr>
          <a:lstStyle/>
          <a:p>
            <a:r>
              <a:rPr lang="en-US" dirty="0" smtClean="0"/>
              <a:t>Continuation of Quality Performance</a:t>
            </a:r>
            <a:endParaRPr lang="en-US" dirty="0"/>
          </a:p>
        </p:txBody>
      </p:sp>
      <p:pic>
        <p:nvPicPr>
          <p:cNvPr id="4" name="Picture 3"/>
          <p:cNvPicPr/>
          <p:nvPr/>
        </p:nvPicPr>
        <p:blipFill>
          <a:blip r:embed="rId3" cstate="print"/>
          <a:srcRect/>
          <a:stretch>
            <a:fillRect/>
          </a:stretch>
        </p:blipFill>
        <p:spPr bwMode="auto">
          <a:xfrm>
            <a:off x="2011680" y="1752600"/>
            <a:ext cx="2636520" cy="3505200"/>
          </a:xfrm>
          <a:prstGeom prst="rect">
            <a:avLst/>
          </a:prstGeom>
          <a:noFill/>
          <a:ln w="9525">
            <a:noFill/>
            <a:miter lim="800000"/>
            <a:headEnd/>
            <a:tailEnd/>
          </a:ln>
        </p:spPr>
      </p:pic>
      <p:pic>
        <p:nvPicPr>
          <p:cNvPr id="5" name="Picture 4"/>
          <p:cNvPicPr/>
          <p:nvPr/>
        </p:nvPicPr>
        <p:blipFill>
          <a:blip r:embed="rId4" cstate="print"/>
          <a:srcRect/>
          <a:stretch>
            <a:fillRect/>
          </a:stretch>
        </p:blipFill>
        <p:spPr bwMode="auto">
          <a:xfrm>
            <a:off x="4953000" y="1752600"/>
            <a:ext cx="2286000" cy="3429000"/>
          </a:xfrm>
          <a:prstGeom prst="rect">
            <a:avLst/>
          </a:prstGeom>
          <a:noFill/>
          <a:ln w="9525">
            <a:noFill/>
            <a:miter lim="800000"/>
            <a:headEnd/>
            <a:tailEnd/>
          </a:ln>
        </p:spPr>
      </p:pic>
      <p:pic>
        <p:nvPicPr>
          <p:cNvPr id="6" name="Picture 5"/>
          <p:cNvPicPr/>
          <p:nvPr/>
        </p:nvPicPr>
        <p:blipFill>
          <a:blip r:embed="rId5" cstate="print"/>
          <a:srcRect/>
          <a:stretch>
            <a:fillRect/>
          </a:stretch>
        </p:blipFill>
        <p:spPr bwMode="auto">
          <a:xfrm>
            <a:off x="3124200" y="5334000"/>
            <a:ext cx="2971800" cy="914400"/>
          </a:xfrm>
          <a:prstGeom prst="rect">
            <a:avLst/>
          </a:prstGeom>
          <a:noFill/>
          <a:ln w="9525">
            <a:solidFill>
              <a:schemeClr val="tx1"/>
            </a:solidFill>
            <a:miter lim="800000"/>
            <a:headEnd/>
            <a:tailEnd/>
          </a:ln>
        </p:spPr>
      </p:pic>
      <p:sp>
        <p:nvSpPr>
          <p:cNvPr id="8" name="Rectangle 7"/>
          <p:cNvSpPr/>
          <p:nvPr/>
        </p:nvSpPr>
        <p:spPr>
          <a:xfrm>
            <a:off x="4800600" y="6443990"/>
            <a:ext cx="4572000" cy="261610"/>
          </a:xfrm>
          <a:prstGeom prst="rect">
            <a:avLst/>
          </a:prstGeom>
        </p:spPr>
        <p:txBody>
          <a:bodyPr>
            <a:spAutoFit/>
          </a:bodyPr>
          <a:lstStyle/>
          <a:p>
            <a:r>
              <a:rPr lang="en-US" sz="1100" dirty="0" smtClean="0">
                <a:latin typeface="Times New Roman" pitchFamily="18" charset="0"/>
                <a:cs typeface="Times New Roman" pitchFamily="18" charset="0"/>
              </a:rPr>
              <a:t>(Swedish American Health System, 2010, Quality Performance)</a:t>
            </a:r>
            <a:endParaRPr lang="en-US" sz="1100" dirty="0">
              <a:latin typeface="Times New Roman" pitchFamily="18" charset="0"/>
              <a:cs typeface="Times New Roman" pitchFamily="18"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Improve cardiac patient care</a:t>
            </a:r>
          </a:p>
          <a:p>
            <a:r>
              <a:rPr lang="en-US" dirty="0" smtClean="0"/>
              <a:t>Four heart failure core measures standards</a:t>
            </a:r>
          </a:p>
          <a:p>
            <a:r>
              <a:rPr lang="en-US" dirty="0" smtClean="0"/>
              <a:t>The death rate equals that of the U.S. norm</a:t>
            </a:r>
          </a:p>
          <a:p>
            <a:r>
              <a:rPr lang="en-US" dirty="0" smtClean="0"/>
              <a:t>Readmission rates are worse than the U.S. norm</a:t>
            </a:r>
          </a:p>
          <a:p>
            <a:r>
              <a:rPr lang="en-US" dirty="0" smtClean="0"/>
              <a:t>Addressing protocols for heart failure patients</a:t>
            </a:r>
          </a:p>
          <a:p>
            <a:r>
              <a:rPr lang="en-US" dirty="0" smtClean="0"/>
              <a:t>Meets standards for quality performance</a:t>
            </a:r>
          </a:p>
          <a:p>
            <a:r>
              <a:rPr lang="en-US" dirty="0" smtClean="0"/>
              <a:t>Room for further improvement</a:t>
            </a:r>
          </a:p>
          <a:p>
            <a:endParaRPr lang="en-US" dirty="0" smtClean="0"/>
          </a:p>
          <a:p>
            <a:endParaRPr lang="en-US" dirty="0"/>
          </a:p>
        </p:txBody>
      </p:sp>
      <p:sp>
        <p:nvSpPr>
          <p:cNvPr id="3" name="Title 2"/>
          <p:cNvSpPr>
            <a:spLocks noGrp="1"/>
          </p:cNvSpPr>
          <p:nvPr>
            <p:ph type="title"/>
          </p:nvPr>
        </p:nvSpPr>
        <p:spPr/>
        <p:txBody>
          <a:bodyPr/>
          <a:lstStyle/>
          <a:p>
            <a:r>
              <a:rPr lang="en-US" dirty="0" smtClean="0"/>
              <a:t>Summary</a:t>
            </a:r>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a:buNone/>
            </a:pPr>
            <a:r>
              <a:rPr lang="en-US" sz="1200" dirty="0" smtClean="0">
                <a:latin typeface="Times New Roman" pitchFamily="18" charset="0"/>
                <a:cs typeface="Times New Roman" pitchFamily="18" charset="0"/>
              </a:rPr>
              <a:t>The Joint Commission.  (2010).   A comprehensive review of development and testing for national implementation of hospital core measures.  Retrieved December 5, 2010, from </a:t>
            </a:r>
            <a:r>
              <a:rPr lang="en-US" sz="1200" u="sng" dirty="0" smtClean="0">
                <a:latin typeface="Times New Roman" pitchFamily="18" charset="0"/>
                <a:cs typeface="Times New Roman" pitchFamily="18" charset="0"/>
                <a:hlinkClick r:id="rId3"/>
              </a:rPr>
              <a:t>http://www.jointcommission.org/assets/1/18/A_Comprehensive_Review_of_Development_for_Core_Measures.pdf</a:t>
            </a:r>
            <a:endParaRPr lang="en-US" sz="1200" kern="1400" baseline="0" dirty="0" smtClean="0">
              <a:latin typeface="Times New Roman" pitchFamily="18" charset="0"/>
              <a:cs typeface="Times New Roman" pitchFamily="18" charset="0"/>
            </a:endParaRPr>
          </a:p>
          <a:p>
            <a:pPr>
              <a:buNone/>
            </a:pPr>
            <a:r>
              <a:rPr lang="en-US" sz="1200" b="1" u="sng" kern="1400" baseline="0" dirty="0" smtClean="0">
                <a:solidFill>
                  <a:srgbClr val="FF0000"/>
                </a:solidFill>
                <a:latin typeface="Times New Roman" pitchFamily="18" charset="0"/>
                <a:cs typeface="Times New Roman" pitchFamily="18" charset="0"/>
              </a:rPr>
              <a:t>Joint Commission, The. </a:t>
            </a:r>
            <a:r>
              <a:rPr lang="en-US" sz="1200" kern="1400" baseline="0" dirty="0" smtClean="0">
                <a:latin typeface="Times New Roman" pitchFamily="18" charset="0"/>
                <a:cs typeface="Times New Roman" pitchFamily="18" charset="0"/>
              </a:rPr>
              <a:t>(2010). Core measure sets. </a:t>
            </a:r>
            <a:r>
              <a:rPr lang="en-US" sz="1200" i="1" kern="1400" baseline="0" dirty="0" smtClean="0">
                <a:latin typeface="Times New Roman" pitchFamily="18" charset="0"/>
                <a:cs typeface="Times New Roman" pitchFamily="18" charset="0"/>
              </a:rPr>
              <a:t>Specifications Manual for National Hospital Inpatient Quality Measures. (3.2). </a:t>
            </a:r>
            <a:r>
              <a:rPr lang="en-US" sz="1200" b="1" i="1" u="sng" strike="sngStrike" kern="1400" baseline="0" dirty="0" smtClean="0">
                <a:solidFill>
                  <a:srgbClr val="FF0000"/>
                </a:solidFill>
                <a:latin typeface="Times New Roman" pitchFamily="18" charset="0"/>
                <a:cs typeface="Times New Roman" pitchFamily="18" charset="0"/>
              </a:rPr>
              <a:t>The Joint Commission</a:t>
            </a:r>
            <a:r>
              <a:rPr lang="en-US" sz="1200" i="1" kern="1400" baseline="0" dirty="0" smtClean="0">
                <a:latin typeface="Times New Roman" pitchFamily="18" charset="0"/>
                <a:cs typeface="Times New Roman" pitchFamily="18" charset="0"/>
              </a:rPr>
              <a:t>. </a:t>
            </a:r>
            <a:r>
              <a:rPr lang="en-US" sz="1200" kern="1400" dirty="0" smtClean="0">
                <a:latin typeface="Times New Roman" pitchFamily="18" charset="0"/>
                <a:cs typeface="Times New Roman" pitchFamily="18" charset="0"/>
              </a:rPr>
              <a:t>Retrieved on December 4, 2010, from </a:t>
            </a:r>
            <a:r>
              <a:rPr lang="en-US" sz="1200" kern="1400" baseline="0" dirty="0" smtClean="0">
                <a:latin typeface="Times New Roman" pitchFamily="18" charset="0"/>
                <a:cs typeface="Times New Roman" pitchFamily="18" charset="0"/>
              </a:rPr>
              <a:t>www.jointcommission.org. </a:t>
            </a:r>
          </a:p>
          <a:p>
            <a:pPr>
              <a:buNone/>
            </a:pPr>
            <a:r>
              <a:rPr lang="en-US" sz="1200" dirty="0" err="1" smtClean="0">
                <a:latin typeface="Times New Roman" pitchFamily="18" charset="0"/>
                <a:cs typeface="Times New Roman" pitchFamily="18" charset="0"/>
              </a:rPr>
              <a:t>SwedishAmerican</a:t>
            </a:r>
            <a:r>
              <a:rPr lang="en-US" sz="1200" dirty="0" smtClean="0">
                <a:latin typeface="Times New Roman" pitchFamily="18" charset="0"/>
                <a:cs typeface="Times New Roman" pitchFamily="18" charset="0"/>
              </a:rPr>
              <a:t> Hospital- Rockford, IL. (</a:t>
            </a:r>
            <a:r>
              <a:rPr lang="en-US" sz="1200" dirty="0" smtClean="0">
                <a:latin typeface="Times New Roman" pitchFamily="18" charset="0"/>
                <a:cs typeface="Times New Roman" pitchFamily="18" charset="0"/>
              </a:rPr>
              <a:t>2010</a:t>
            </a:r>
            <a:r>
              <a:rPr lang="en-US" sz="1200" b="1" u="sng" dirty="0" smtClean="0">
                <a:solidFill>
                  <a:srgbClr val="00B0F0"/>
                </a:solidFill>
                <a:latin typeface="Times New Roman" pitchFamily="18" charset="0"/>
                <a:cs typeface="Times New Roman" pitchFamily="18" charset="0"/>
              </a:rPr>
              <a:t>a). </a:t>
            </a:r>
            <a:r>
              <a:rPr lang="en-US" sz="1200" dirty="0" smtClean="0">
                <a:latin typeface="Times New Roman" pitchFamily="18" charset="0"/>
                <a:cs typeface="Times New Roman" pitchFamily="18" charset="0"/>
              </a:rPr>
              <a:t>Hospital-</a:t>
            </a:r>
            <a:r>
              <a:rPr lang="en-US" sz="1200" b="1" u="sng" dirty="0" smtClean="0">
                <a:solidFill>
                  <a:srgbClr val="FF0000"/>
                </a:solidFill>
                <a:latin typeface="Times New Roman" pitchFamily="18" charset="0"/>
                <a:cs typeface="Times New Roman" pitchFamily="18" charset="0"/>
              </a:rPr>
              <a:t>Da</a:t>
            </a:r>
            <a:r>
              <a:rPr lang="en-US" sz="1200" dirty="0" smtClean="0">
                <a:latin typeface="Times New Roman" pitchFamily="18" charset="0"/>
                <a:cs typeface="Times New Roman" pitchFamily="18" charset="0"/>
              </a:rPr>
              <a:t>ta.com: Hospital and </a:t>
            </a:r>
            <a:r>
              <a:rPr lang="en-US" sz="1200" b="1" u="sng" dirty="0" smtClean="0">
                <a:solidFill>
                  <a:srgbClr val="FF0000"/>
                </a:solidFill>
                <a:latin typeface="Times New Roman" pitchFamily="18" charset="0"/>
                <a:cs typeface="Times New Roman" pitchFamily="18" charset="0"/>
              </a:rPr>
              <a:t>Nu</a:t>
            </a:r>
            <a:r>
              <a:rPr lang="en-US" sz="1200" dirty="0" smtClean="0">
                <a:latin typeface="Times New Roman" pitchFamily="18" charset="0"/>
                <a:cs typeface="Times New Roman" pitchFamily="18" charset="0"/>
              </a:rPr>
              <a:t>rsing </a:t>
            </a:r>
            <a:r>
              <a:rPr lang="en-US" sz="1200" b="1" u="sng" dirty="0" smtClean="0">
                <a:solidFill>
                  <a:srgbClr val="FF0000"/>
                </a:solidFill>
                <a:latin typeface="Times New Roman" pitchFamily="18" charset="0"/>
                <a:cs typeface="Times New Roman" pitchFamily="18" charset="0"/>
              </a:rPr>
              <a:t>H</a:t>
            </a:r>
            <a:r>
              <a:rPr lang="en-US" sz="1200" dirty="0" smtClean="0">
                <a:latin typeface="Times New Roman" pitchFamily="18" charset="0"/>
                <a:cs typeface="Times New Roman" pitchFamily="18" charset="0"/>
              </a:rPr>
              <a:t>ome </a:t>
            </a:r>
            <a:r>
              <a:rPr lang="en-US" sz="1200" b="1" u="sng" dirty="0" smtClean="0">
                <a:solidFill>
                  <a:srgbClr val="FF0000"/>
                </a:solidFill>
                <a:latin typeface="Times New Roman" pitchFamily="18" charset="0"/>
                <a:cs typeface="Times New Roman" pitchFamily="18" charset="0"/>
              </a:rPr>
              <a:t>P</a:t>
            </a:r>
            <a:r>
              <a:rPr lang="en-US" sz="1200" dirty="0" smtClean="0">
                <a:latin typeface="Times New Roman" pitchFamily="18" charset="0"/>
                <a:cs typeface="Times New Roman" pitchFamily="18" charset="0"/>
              </a:rPr>
              <a:t>rofiles. </a:t>
            </a:r>
            <a:r>
              <a:rPr lang="en-US" sz="1200" dirty="0" smtClean="0">
                <a:latin typeface="Times New Roman" pitchFamily="18" charset="0"/>
                <a:cs typeface="Times New Roman" pitchFamily="18" charset="0"/>
              </a:rPr>
              <a:t>Retrieved on December 4, 2010, from </a:t>
            </a:r>
            <a:r>
              <a:rPr lang="en-US" sz="1200" dirty="0" smtClean="0">
                <a:latin typeface="Times New Roman" pitchFamily="18" charset="0"/>
                <a:cs typeface="Times New Roman" pitchFamily="18" charset="0"/>
                <a:hlinkClick r:id="rId4"/>
              </a:rPr>
              <a:t>www.Hospital-data.com</a:t>
            </a:r>
            <a:r>
              <a:rPr lang="en-US" sz="1200" dirty="0" smtClean="0">
                <a:latin typeface="Times New Roman" pitchFamily="18" charset="0"/>
                <a:cs typeface="Times New Roman" pitchFamily="18" charset="0"/>
              </a:rPr>
              <a:t>.</a:t>
            </a:r>
            <a:endParaRPr lang="en-US" sz="1200" dirty="0" smtClean="0">
              <a:latin typeface="Times New Roman" pitchFamily="18" charset="0"/>
              <a:cs typeface="Times New Roman" pitchFamily="18" charset="0"/>
            </a:endParaRPr>
          </a:p>
          <a:p>
            <a:pPr>
              <a:buNone/>
            </a:pPr>
            <a:r>
              <a:rPr lang="en-US" sz="1200" dirty="0" err="1" smtClean="0">
                <a:latin typeface="Times New Roman" pitchFamily="18" charset="0"/>
                <a:cs typeface="Times New Roman" pitchFamily="18" charset="0"/>
              </a:rPr>
              <a:t>SwedishAmerican</a:t>
            </a:r>
            <a:r>
              <a:rPr lang="en-US" sz="1200" dirty="0" smtClean="0">
                <a:latin typeface="Times New Roman" pitchFamily="18" charset="0"/>
                <a:cs typeface="Times New Roman" pitchFamily="18" charset="0"/>
              </a:rPr>
              <a:t> Health System. (</a:t>
            </a:r>
            <a:r>
              <a:rPr lang="en-US" sz="1200" dirty="0" smtClean="0">
                <a:solidFill>
                  <a:srgbClr val="00B0F0"/>
                </a:solidFill>
                <a:latin typeface="Times New Roman" pitchFamily="18" charset="0"/>
                <a:cs typeface="Times New Roman" pitchFamily="18" charset="0"/>
              </a:rPr>
              <a:t>2010b). </a:t>
            </a:r>
            <a:r>
              <a:rPr lang="en-US" sz="1200" dirty="0" smtClean="0">
                <a:latin typeface="Times New Roman" pitchFamily="18" charset="0"/>
                <a:cs typeface="Times New Roman" pitchFamily="18" charset="0"/>
              </a:rPr>
              <a:t>Quality </a:t>
            </a:r>
            <a:r>
              <a:rPr lang="en-US" sz="1200" u="sng" dirty="0" smtClean="0">
                <a:solidFill>
                  <a:srgbClr val="FF0000"/>
                </a:solidFill>
                <a:latin typeface="Times New Roman" pitchFamily="18" charset="0"/>
                <a:cs typeface="Times New Roman" pitchFamily="18" charset="0"/>
              </a:rPr>
              <a:t>P</a:t>
            </a:r>
            <a:r>
              <a:rPr lang="en-US" sz="1200" dirty="0" smtClean="0">
                <a:latin typeface="Times New Roman" pitchFamily="18" charset="0"/>
                <a:cs typeface="Times New Roman" pitchFamily="18" charset="0"/>
              </a:rPr>
              <a:t>erformance. Retrieved from http://www.swedishamerican.org/quality/performance/heart_failure.cfm</a:t>
            </a:r>
          </a:p>
          <a:p>
            <a:pPr>
              <a:buNone/>
            </a:pPr>
            <a:r>
              <a:rPr lang="en-US" sz="1200" dirty="0" err="1" smtClean="0">
                <a:latin typeface="Times New Roman" pitchFamily="18" charset="0"/>
                <a:cs typeface="Times New Roman" pitchFamily="18" charset="0"/>
              </a:rPr>
              <a:t>SwedishAmerican</a:t>
            </a:r>
            <a:r>
              <a:rPr lang="en-US" sz="1200" dirty="0" smtClean="0">
                <a:latin typeface="Times New Roman" pitchFamily="18" charset="0"/>
                <a:cs typeface="Times New Roman" pitchFamily="18" charset="0"/>
              </a:rPr>
              <a:t> Health System.  </a:t>
            </a:r>
            <a:r>
              <a:rPr lang="en-US" sz="1200" dirty="0" smtClean="0">
                <a:solidFill>
                  <a:srgbClr val="00B0F0"/>
                </a:solidFill>
                <a:latin typeface="Times New Roman" pitchFamily="18" charset="0"/>
                <a:cs typeface="Times New Roman" pitchFamily="18" charset="0"/>
              </a:rPr>
              <a:t>(</a:t>
            </a:r>
            <a:r>
              <a:rPr lang="en-US" sz="1200" dirty="0" smtClean="0">
                <a:solidFill>
                  <a:srgbClr val="00B0F0"/>
                </a:solidFill>
                <a:latin typeface="Times New Roman" pitchFamily="18" charset="0"/>
                <a:cs typeface="Times New Roman" pitchFamily="18" charset="0"/>
              </a:rPr>
              <a:t>2010c).  </a:t>
            </a:r>
            <a:r>
              <a:rPr lang="en-US" sz="1200" dirty="0" smtClean="0">
                <a:latin typeface="Times New Roman" pitchFamily="18" charset="0"/>
                <a:cs typeface="Times New Roman" pitchFamily="18" charset="0"/>
              </a:rPr>
              <a:t>Trust the best.  Retrieved on December 1, 2010, from </a:t>
            </a:r>
            <a:r>
              <a:rPr lang="en-US" sz="1200" u="sng" dirty="0" smtClean="0">
                <a:latin typeface="Times New Roman" pitchFamily="18" charset="0"/>
                <a:cs typeface="Times New Roman" pitchFamily="18" charset="0"/>
                <a:hlinkClick r:id="rId5"/>
              </a:rPr>
              <a:t>http://www.swedishamerican.org/heart_hospital/</a:t>
            </a:r>
            <a:endParaRPr lang="en-US" sz="1200" u="sng" dirty="0" smtClean="0">
              <a:latin typeface="Times New Roman" pitchFamily="18" charset="0"/>
              <a:cs typeface="Times New Roman" pitchFamily="18" charset="0"/>
            </a:endParaRPr>
          </a:p>
          <a:p>
            <a:pPr>
              <a:buNone/>
            </a:pPr>
            <a:r>
              <a:rPr lang="en-US" sz="1100" b="1" u="sng" dirty="0" smtClean="0">
                <a:solidFill>
                  <a:srgbClr val="FF0000"/>
                </a:solidFill>
              </a:rPr>
              <a:t>Readmission graphs. (2010, December). Retrieved from U.S. Department of Health and Human Services website: http://www.hospitalcompare.hhs.gov/hospital-profile.aspx?pid=140228&amp;lat=42.25019&amp;lng=-89.08038&amp;</a:t>
            </a:r>
          </a:p>
          <a:p>
            <a:pPr>
              <a:buNone/>
            </a:pPr>
            <a:endParaRPr lang="en-US" sz="1200" dirty="0" smtClean="0">
              <a:latin typeface="Times New Roman" pitchFamily="18" charset="0"/>
              <a:cs typeface="Times New Roman" pitchFamily="18" charset="0"/>
            </a:endParaRPr>
          </a:p>
          <a:p>
            <a:pPr>
              <a:buNone/>
            </a:pPr>
            <a:endParaRPr lang="en-US" dirty="0"/>
          </a:p>
        </p:txBody>
      </p:sp>
      <p:sp>
        <p:nvSpPr>
          <p:cNvPr id="2" name="Title 1"/>
          <p:cNvSpPr>
            <a:spLocks noGrp="1"/>
          </p:cNvSpPr>
          <p:nvPr>
            <p:ph type="title"/>
          </p:nvPr>
        </p:nvSpPr>
        <p:spPr/>
        <p:txBody>
          <a:bodyPr/>
          <a:lstStyle/>
          <a:p>
            <a:r>
              <a:rPr lang="en-US" dirty="0" smtClean="0"/>
              <a:t>References</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err="1" smtClean="0"/>
              <a:t>SwedishAmerican</a:t>
            </a:r>
            <a:r>
              <a:rPr lang="en-US" dirty="0" smtClean="0"/>
              <a:t> Hospital in Rockford, IL</a:t>
            </a:r>
          </a:p>
          <a:p>
            <a:pPr lvl="1"/>
            <a:r>
              <a:rPr lang="en-US" dirty="0" smtClean="0"/>
              <a:t>Overview of the hospital</a:t>
            </a:r>
          </a:p>
          <a:p>
            <a:pPr lvl="1"/>
            <a:r>
              <a:rPr lang="en-US" dirty="0" smtClean="0"/>
              <a:t>The Joint Commission core measure standards</a:t>
            </a:r>
          </a:p>
          <a:p>
            <a:pPr lvl="1"/>
            <a:r>
              <a:rPr lang="en-US" dirty="0" smtClean="0"/>
              <a:t>List of research articles</a:t>
            </a:r>
          </a:p>
          <a:p>
            <a:pPr lvl="1"/>
            <a:r>
              <a:rPr lang="en-US" dirty="0" smtClean="0"/>
              <a:t>Hospital’s profile and performance</a:t>
            </a:r>
          </a:p>
          <a:p>
            <a:pPr lvl="1"/>
            <a:r>
              <a:rPr lang="en-US" dirty="0" smtClean="0"/>
              <a:t>Hospital’s protocols</a:t>
            </a:r>
          </a:p>
          <a:p>
            <a:pPr lvl="1"/>
            <a:r>
              <a:rPr lang="en-US" dirty="0" smtClean="0"/>
              <a:t>Comparing protocols to those of The Joint Commission</a:t>
            </a:r>
          </a:p>
          <a:p>
            <a:pPr lvl="1"/>
            <a:endParaRPr lang="en-US" dirty="0" smtClean="0"/>
          </a:p>
          <a:p>
            <a:pPr lvl="1"/>
            <a:endParaRPr lang="en-US" dirty="0"/>
          </a:p>
        </p:txBody>
      </p:sp>
      <p:sp>
        <p:nvSpPr>
          <p:cNvPr id="2" name="Title 1"/>
          <p:cNvSpPr>
            <a:spLocks noGrp="1"/>
          </p:cNvSpPr>
          <p:nvPr>
            <p:ph type="title"/>
          </p:nvPr>
        </p:nvSpPr>
        <p:spPr/>
        <p:txBody>
          <a:bodyPr/>
          <a:lstStyle/>
          <a:p>
            <a:r>
              <a:rPr lang="en-US" dirty="0" smtClean="0"/>
              <a:t>Introduction</a:t>
            </a:r>
            <a:endParaRPr lang="en-US" dirty="0"/>
          </a:p>
        </p:txBody>
      </p:sp>
      <p:sp>
        <p:nvSpPr>
          <p:cNvPr id="4" name="TextBox 3"/>
          <p:cNvSpPr txBox="1"/>
          <p:nvPr/>
        </p:nvSpPr>
        <p:spPr>
          <a:xfrm>
            <a:off x="5486400" y="6443990"/>
            <a:ext cx="3124200" cy="261610"/>
          </a:xfrm>
          <a:prstGeom prst="rect">
            <a:avLst/>
          </a:prstGeom>
          <a:noFill/>
        </p:spPr>
        <p:txBody>
          <a:bodyPr wrap="square" rtlCol="0">
            <a:spAutoFit/>
          </a:bodyPr>
          <a:lstStyle/>
          <a:p>
            <a:r>
              <a:rPr lang="en-US" sz="1100" dirty="0" smtClean="0">
                <a:latin typeface="Times New Roman" pitchFamily="18" charset="0"/>
                <a:cs typeface="Times New Roman" pitchFamily="18" charset="0"/>
              </a:rPr>
              <a:t>(</a:t>
            </a:r>
            <a:r>
              <a:rPr lang="en-US" sz="1100" dirty="0" err="1" smtClean="0">
                <a:latin typeface="Times New Roman" pitchFamily="18" charset="0"/>
                <a:cs typeface="Times New Roman" pitchFamily="18" charset="0"/>
              </a:rPr>
              <a:t>SwedishAmerican</a:t>
            </a:r>
            <a:r>
              <a:rPr lang="en-US" sz="1100" dirty="0" smtClean="0">
                <a:latin typeface="Times New Roman" pitchFamily="18" charset="0"/>
                <a:cs typeface="Times New Roman" pitchFamily="18" charset="0"/>
              </a:rPr>
              <a:t> Hospital, 2010, Heart Hospital)</a:t>
            </a:r>
            <a:endParaRPr lang="en-US" sz="1100" dirty="0">
              <a:latin typeface="Times New Roman" pitchFamily="18" charset="0"/>
              <a:cs typeface="Times New Roman" pitchFamily="18"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r>
              <a:rPr lang="en-US" dirty="0" smtClean="0"/>
              <a:t>“</a:t>
            </a:r>
            <a:r>
              <a:rPr lang="en-US" dirty="0" err="1" smtClean="0"/>
              <a:t>SwedishAmerican</a:t>
            </a:r>
            <a:r>
              <a:rPr lang="en-US" dirty="0" smtClean="0"/>
              <a:t> Hospital has three hundred and thirty three beds, full-service, non-profit hospital serving the greater Rockford region, northern Illinois and southern Wisconsin” (</a:t>
            </a:r>
            <a:r>
              <a:rPr lang="en-US" dirty="0" err="1" smtClean="0"/>
              <a:t>SwedishAmerican</a:t>
            </a:r>
            <a:r>
              <a:rPr lang="en-US" dirty="0" smtClean="0"/>
              <a:t> Health System, 2010, p. 1). </a:t>
            </a:r>
          </a:p>
          <a:p>
            <a:endParaRPr lang="en-US" dirty="0" smtClean="0"/>
          </a:p>
          <a:p>
            <a:r>
              <a:rPr lang="en-US" dirty="0" smtClean="0"/>
              <a:t> “</a:t>
            </a:r>
            <a:r>
              <a:rPr lang="en-US" dirty="0" err="1" smtClean="0"/>
              <a:t>SwedishAmerican</a:t>
            </a:r>
            <a:r>
              <a:rPr lang="en-US" dirty="0" smtClean="0"/>
              <a:t> has an exclusive affiliation with UW Health and is a teaching hospital that hosts the University of Illinois College of Medicine” (</a:t>
            </a:r>
            <a:r>
              <a:rPr lang="en-US" dirty="0" err="1" smtClean="0"/>
              <a:t>SwedishAmerican</a:t>
            </a:r>
            <a:r>
              <a:rPr lang="en-US" dirty="0" smtClean="0"/>
              <a:t> Health System, 2010, p. 1)</a:t>
            </a:r>
            <a:endParaRPr lang="en-US" dirty="0"/>
          </a:p>
        </p:txBody>
      </p:sp>
      <p:sp>
        <p:nvSpPr>
          <p:cNvPr id="3" name="Title 2"/>
          <p:cNvSpPr>
            <a:spLocks noGrp="1"/>
          </p:cNvSpPr>
          <p:nvPr>
            <p:ph type="title"/>
          </p:nvPr>
        </p:nvSpPr>
        <p:spPr/>
        <p:txBody>
          <a:bodyPr/>
          <a:lstStyle/>
          <a:p>
            <a:r>
              <a:rPr lang="en-US" dirty="0" smtClean="0"/>
              <a:t>Overview of the Hospital</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marL="514350" indent="-514350">
              <a:buFont typeface="+mj-lt"/>
              <a:buAutoNum type="arabicPeriod"/>
            </a:pPr>
            <a:r>
              <a:rPr lang="en-US" dirty="0" smtClean="0"/>
              <a:t>Discharge instructions</a:t>
            </a:r>
          </a:p>
          <a:p>
            <a:pPr marL="514350" indent="-514350">
              <a:buFont typeface="+mj-lt"/>
              <a:buAutoNum type="arabicPeriod"/>
            </a:pPr>
            <a:r>
              <a:rPr lang="en-US" dirty="0" smtClean="0"/>
              <a:t>Evaluation of LVS Function</a:t>
            </a:r>
          </a:p>
          <a:p>
            <a:pPr marL="514350" indent="-514350">
              <a:buFont typeface="+mj-lt"/>
              <a:buAutoNum type="arabicPeriod"/>
            </a:pPr>
            <a:r>
              <a:rPr lang="en-US" dirty="0" smtClean="0"/>
              <a:t>ACEI or ARB for LVSD</a:t>
            </a:r>
          </a:p>
          <a:p>
            <a:pPr marL="514350" indent="-514350">
              <a:buFont typeface="+mj-lt"/>
              <a:buAutoNum type="arabicPeriod"/>
            </a:pPr>
            <a:r>
              <a:rPr lang="en-US" dirty="0" smtClean="0"/>
              <a:t>Adult Smoking </a:t>
            </a:r>
            <a:r>
              <a:rPr lang="en-US" b="1" u="sng" dirty="0" smtClean="0">
                <a:solidFill>
                  <a:srgbClr val="FF0000"/>
                </a:solidFill>
              </a:rPr>
              <a:t>c</a:t>
            </a:r>
            <a:r>
              <a:rPr lang="en-US" dirty="0" smtClean="0"/>
              <a:t>essation Advice/Counseling</a:t>
            </a:r>
            <a:endParaRPr lang="en-US" dirty="0"/>
          </a:p>
        </p:txBody>
      </p:sp>
      <p:sp>
        <p:nvSpPr>
          <p:cNvPr id="2" name="Title 1"/>
          <p:cNvSpPr>
            <a:spLocks noGrp="1"/>
          </p:cNvSpPr>
          <p:nvPr>
            <p:ph type="title"/>
          </p:nvPr>
        </p:nvSpPr>
        <p:spPr/>
        <p:txBody>
          <a:bodyPr>
            <a:normAutofit fontScale="90000"/>
          </a:bodyPr>
          <a:lstStyle/>
          <a:p>
            <a:r>
              <a:rPr lang="en-US" dirty="0" smtClean="0"/>
              <a:t>The Joint Commission: Heart Failure Core Measure Standards</a:t>
            </a:r>
            <a:endParaRPr lang="en-US" dirty="0"/>
          </a:p>
        </p:txBody>
      </p:sp>
      <p:sp>
        <p:nvSpPr>
          <p:cNvPr id="4" name="TextBox 3"/>
          <p:cNvSpPr txBox="1"/>
          <p:nvPr/>
        </p:nvSpPr>
        <p:spPr>
          <a:xfrm>
            <a:off x="5562600" y="6477000"/>
            <a:ext cx="5334000" cy="261610"/>
          </a:xfrm>
          <a:prstGeom prst="rect">
            <a:avLst/>
          </a:prstGeom>
          <a:noFill/>
        </p:spPr>
        <p:txBody>
          <a:bodyPr wrap="square" rtlCol="0">
            <a:spAutoFit/>
          </a:bodyPr>
          <a:lstStyle/>
          <a:p>
            <a:r>
              <a:rPr lang="en-US" sz="1100" kern="1400" baseline="0" dirty="0" smtClean="0">
                <a:latin typeface="Times New Roman"/>
              </a:rPr>
              <a:t>(The Joint Commission, 2010, Core Measure Sets)</a:t>
            </a:r>
            <a:endParaRPr lang="en-US" sz="11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70000" lnSpcReduction="20000"/>
          </a:bodyPr>
          <a:lstStyle/>
          <a:p>
            <a:r>
              <a:rPr lang="en-US" dirty="0" smtClean="0"/>
              <a:t>As listed on The Joint Commission website:</a:t>
            </a:r>
          </a:p>
          <a:p>
            <a:endParaRPr lang="en-US" dirty="0" smtClean="0"/>
          </a:p>
          <a:p>
            <a:pPr lvl="1"/>
            <a:r>
              <a:rPr lang="en-US" dirty="0" smtClean="0"/>
              <a:t>American College of Cardiology and American Heart Association (ACC/AHA):Guidelines for the Evaluation and Management of Chronic Heart Failure in the Adult, http:/www.acc.org/clinical/guidelines/failure/hf_index.htm. Accessed on December 3, 2001. </a:t>
            </a:r>
          </a:p>
          <a:p>
            <a:endParaRPr lang="en-US" dirty="0" smtClean="0"/>
          </a:p>
          <a:p>
            <a:pPr lvl="1"/>
            <a:r>
              <a:rPr lang="en-US" dirty="0" smtClean="0"/>
              <a:t>American College of Cardiology/American Heart Association (ACC/AHA):Guidelines for the Evaluation and Management of Chronic Heart Failure in the Adult, http:/www.acc.org/clinical/guidelines/failure/hf_index.htm. Accessed on December 3, 2001.</a:t>
            </a:r>
          </a:p>
          <a:p>
            <a:pPr lvl="1"/>
            <a:endParaRPr lang="en-US" dirty="0" smtClean="0"/>
          </a:p>
          <a:p>
            <a:pPr lvl="1"/>
            <a:r>
              <a:rPr lang="en-US" dirty="0" smtClean="0"/>
              <a:t>Heart Failure Society of America (HFSA); HFSA Guidelines for Management of Patients With Heart Failure Caused by Left Ventricular Systolic Dysfunction – Pharmacological Approaches. </a:t>
            </a:r>
            <a:r>
              <a:rPr lang="en-US" dirty="0" smtClean="0">
                <a:hlinkClick r:id="rId3"/>
              </a:rPr>
              <a:t>http://www.hfsa.org/pdf/lvsd_heart_failure.pdf. Accessed December 2001.</a:t>
            </a:r>
            <a:endParaRPr lang="en-US" dirty="0" smtClean="0"/>
          </a:p>
          <a:p>
            <a:endParaRPr lang="en-US" dirty="0" smtClean="0"/>
          </a:p>
          <a:p>
            <a:endParaRPr lang="en-US" dirty="0"/>
          </a:p>
        </p:txBody>
      </p:sp>
      <p:sp>
        <p:nvSpPr>
          <p:cNvPr id="2" name="Title 1"/>
          <p:cNvSpPr>
            <a:spLocks noGrp="1"/>
          </p:cNvSpPr>
          <p:nvPr>
            <p:ph type="title"/>
          </p:nvPr>
        </p:nvSpPr>
        <p:spPr/>
        <p:txBody>
          <a:bodyPr>
            <a:normAutofit fontScale="90000"/>
          </a:bodyPr>
          <a:lstStyle/>
          <a:p>
            <a:r>
              <a:rPr lang="en-US" dirty="0" smtClean="0"/>
              <a:t>Research Articles Used to Develop Core Measures</a:t>
            </a:r>
            <a:endParaRPr lang="en-US" dirty="0"/>
          </a:p>
        </p:txBody>
      </p:sp>
      <p:sp>
        <p:nvSpPr>
          <p:cNvPr id="4" name="TextBox 3"/>
          <p:cNvSpPr txBox="1"/>
          <p:nvPr/>
        </p:nvSpPr>
        <p:spPr>
          <a:xfrm>
            <a:off x="6400800" y="6400800"/>
            <a:ext cx="3886200" cy="261610"/>
          </a:xfrm>
          <a:prstGeom prst="rect">
            <a:avLst/>
          </a:prstGeom>
          <a:noFill/>
        </p:spPr>
        <p:txBody>
          <a:bodyPr wrap="square" rtlCol="0">
            <a:spAutoFit/>
          </a:bodyPr>
          <a:lstStyle/>
          <a:p>
            <a:r>
              <a:rPr lang="en-US" sz="1100" dirty="0" smtClean="0">
                <a:latin typeface="Times New Roman" pitchFamily="18" charset="0"/>
                <a:cs typeface="Times New Roman" pitchFamily="18" charset="0"/>
              </a:rPr>
              <a:t>(The Joint Commission, 2010, p. 3)</a:t>
            </a:r>
            <a:endParaRPr lang="en-US" sz="1100" dirty="0">
              <a:latin typeface="Times New Roman" pitchFamily="18" charset="0"/>
              <a:cs typeface="Times New Roman" pitchFamily="18"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Hospital Profile</a:t>
            </a:r>
            <a:endParaRPr lang="en-US" dirty="0"/>
          </a:p>
        </p:txBody>
      </p:sp>
      <p:pic>
        <p:nvPicPr>
          <p:cNvPr id="4" name="Picture 3" descr="Chart.png"/>
          <p:cNvPicPr/>
          <p:nvPr/>
        </p:nvPicPr>
        <p:blipFill>
          <a:blip r:embed="rId3" cstate="print"/>
          <a:stretch>
            <a:fillRect/>
          </a:stretch>
        </p:blipFill>
        <p:spPr>
          <a:xfrm>
            <a:off x="1055871" y="1447252"/>
            <a:ext cx="7097529" cy="4496348"/>
          </a:xfrm>
          <a:prstGeom prst="rect">
            <a:avLst/>
          </a:prstGeom>
        </p:spPr>
      </p:pic>
      <p:sp>
        <p:nvSpPr>
          <p:cNvPr id="5" name="TextBox 4"/>
          <p:cNvSpPr txBox="1"/>
          <p:nvPr/>
        </p:nvSpPr>
        <p:spPr>
          <a:xfrm>
            <a:off x="6858000" y="6400800"/>
            <a:ext cx="3352800" cy="261610"/>
          </a:xfrm>
          <a:prstGeom prst="rect">
            <a:avLst/>
          </a:prstGeom>
          <a:noFill/>
        </p:spPr>
        <p:txBody>
          <a:bodyPr wrap="square" rtlCol="0">
            <a:spAutoFit/>
          </a:bodyPr>
          <a:lstStyle/>
          <a:p>
            <a:r>
              <a:rPr lang="en-US" sz="1100" dirty="0" smtClean="0">
                <a:latin typeface="Times New Roman" pitchFamily="18" charset="0"/>
                <a:cs typeface="Times New Roman" pitchFamily="18" charset="0"/>
              </a:rPr>
              <a:t>(Readmission graphs, 2010)</a:t>
            </a:r>
            <a:endParaRPr lang="en-US" sz="1100" dirty="0">
              <a:latin typeface="Times New Roman" pitchFamily="18" charset="0"/>
              <a:cs typeface="Times New Roman" pitchFamily="18"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Continuation of Hospital Profile</a:t>
            </a:r>
            <a:endParaRPr lang="en-US" dirty="0"/>
          </a:p>
        </p:txBody>
      </p:sp>
      <p:pic>
        <p:nvPicPr>
          <p:cNvPr id="4" name="Picture 3" descr="Chart 2.png"/>
          <p:cNvPicPr/>
          <p:nvPr/>
        </p:nvPicPr>
        <p:blipFill>
          <a:blip r:embed="rId3" cstate="print"/>
          <a:stretch>
            <a:fillRect/>
          </a:stretch>
        </p:blipFill>
        <p:spPr>
          <a:xfrm>
            <a:off x="1066800" y="1447800"/>
            <a:ext cx="7010400" cy="4495800"/>
          </a:xfrm>
          <a:prstGeom prst="rect">
            <a:avLst/>
          </a:prstGeom>
        </p:spPr>
      </p:pic>
      <p:sp>
        <p:nvSpPr>
          <p:cNvPr id="6" name="Rectangle 5"/>
          <p:cNvSpPr/>
          <p:nvPr/>
        </p:nvSpPr>
        <p:spPr>
          <a:xfrm>
            <a:off x="6858000" y="6400800"/>
            <a:ext cx="1766830" cy="261610"/>
          </a:xfrm>
          <a:prstGeom prst="rect">
            <a:avLst/>
          </a:prstGeom>
        </p:spPr>
        <p:txBody>
          <a:bodyPr wrap="none">
            <a:spAutoFit/>
          </a:bodyPr>
          <a:lstStyle/>
          <a:p>
            <a:r>
              <a:rPr lang="en-US" sz="1100" dirty="0" smtClean="0">
                <a:latin typeface="Times New Roman" pitchFamily="18" charset="0"/>
                <a:cs typeface="Times New Roman" pitchFamily="18" charset="0"/>
              </a:rPr>
              <a:t>(Readmission graphs, 2010)</a:t>
            </a:r>
            <a:endParaRPr lang="en-US" sz="1100" dirty="0">
              <a:latin typeface="Times New Roman" pitchFamily="18" charset="0"/>
              <a:cs typeface="Times New Roman" pitchFamily="18"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52400" y="-152400"/>
            <a:ext cx="8229600" cy="1143000"/>
          </a:xfrm>
        </p:spPr>
        <p:txBody>
          <a:bodyPr>
            <a:normAutofit/>
          </a:bodyPr>
          <a:lstStyle/>
          <a:p>
            <a:r>
              <a:rPr lang="en-US" sz="2800" dirty="0" smtClean="0"/>
              <a:t>Continuation: Results</a:t>
            </a:r>
            <a:endParaRPr lang="en-US" sz="2800" dirty="0"/>
          </a:p>
        </p:txBody>
      </p:sp>
      <p:pic>
        <p:nvPicPr>
          <p:cNvPr id="4" name="Picture 3" descr="Chart 3.png"/>
          <p:cNvPicPr/>
          <p:nvPr/>
        </p:nvPicPr>
        <p:blipFill>
          <a:blip r:embed="rId3" cstate="print"/>
          <a:stretch>
            <a:fillRect/>
          </a:stretch>
        </p:blipFill>
        <p:spPr>
          <a:xfrm>
            <a:off x="1219200" y="609600"/>
            <a:ext cx="7086600" cy="1296497"/>
          </a:xfrm>
          <a:prstGeom prst="rect">
            <a:avLst/>
          </a:prstGeom>
          <a:ln>
            <a:solidFill>
              <a:schemeClr val="tx1"/>
            </a:solidFill>
          </a:ln>
        </p:spPr>
      </p:pic>
      <p:pic>
        <p:nvPicPr>
          <p:cNvPr id="5" name="Picture 4" descr="Chart 4.png"/>
          <p:cNvPicPr/>
          <p:nvPr/>
        </p:nvPicPr>
        <p:blipFill>
          <a:blip r:embed="rId4" cstate="print"/>
          <a:stretch>
            <a:fillRect/>
          </a:stretch>
        </p:blipFill>
        <p:spPr>
          <a:xfrm>
            <a:off x="1219200" y="1981200"/>
            <a:ext cx="7086600" cy="1296496"/>
          </a:xfrm>
          <a:prstGeom prst="rect">
            <a:avLst/>
          </a:prstGeom>
          <a:ln>
            <a:solidFill>
              <a:schemeClr val="tx1"/>
            </a:solidFill>
          </a:ln>
        </p:spPr>
      </p:pic>
      <p:pic>
        <p:nvPicPr>
          <p:cNvPr id="6" name="Picture 5" descr="Chart 5.png"/>
          <p:cNvPicPr/>
          <p:nvPr/>
        </p:nvPicPr>
        <p:blipFill>
          <a:blip r:embed="rId5" cstate="print"/>
          <a:stretch>
            <a:fillRect/>
          </a:stretch>
        </p:blipFill>
        <p:spPr>
          <a:xfrm>
            <a:off x="1219200" y="3733800"/>
            <a:ext cx="7086600" cy="1295400"/>
          </a:xfrm>
          <a:prstGeom prst="rect">
            <a:avLst/>
          </a:prstGeom>
          <a:ln>
            <a:solidFill>
              <a:schemeClr val="tx1"/>
            </a:solidFill>
          </a:ln>
        </p:spPr>
      </p:pic>
      <p:pic>
        <p:nvPicPr>
          <p:cNvPr id="7" name="Picture 6" descr="Chart 6.png"/>
          <p:cNvPicPr/>
          <p:nvPr/>
        </p:nvPicPr>
        <p:blipFill>
          <a:blip r:embed="rId6" cstate="print"/>
          <a:stretch>
            <a:fillRect/>
          </a:stretch>
        </p:blipFill>
        <p:spPr>
          <a:xfrm>
            <a:off x="1219200" y="5105400"/>
            <a:ext cx="7086600" cy="1447800"/>
          </a:xfrm>
          <a:prstGeom prst="rect">
            <a:avLst/>
          </a:prstGeom>
          <a:ln>
            <a:solidFill>
              <a:schemeClr val="tx1"/>
            </a:solidFill>
          </a:ln>
        </p:spPr>
      </p:pic>
      <p:sp>
        <p:nvSpPr>
          <p:cNvPr id="8" name="TextBox 7"/>
          <p:cNvSpPr txBox="1"/>
          <p:nvPr/>
        </p:nvSpPr>
        <p:spPr>
          <a:xfrm>
            <a:off x="3352800" y="228600"/>
            <a:ext cx="2743200" cy="369332"/>
          </a:xfrm>
          <a:prstGeom prst="rect">
            <a:avLst/>
          </a:prstGeom>
          <a:noFill/>
        </p:spPr>
        <p:txBody>
          <a:bodyPr wrap="square" rtlCol="0">
            <a:spAutoFit/>
          </a:bodyPr>
          <a:lstStyle/>
          <a:p>
            <a:pPr algn="ctr"/>
            <a:r>
              <a:rPr lang="en-US" dirty="0" smtClean="0"/>
              <a:t>Mortality</a:t>
            </a:r>
            <a:endParaRPr lang="en-US" dirty="0"/>
          </a:p>
        </p:txBody>
      </p:sp>
      <p:sp>
        <p:nvSpPr>
          <p:cNvPr id="9" name="TextBox 8"/>
          <p:cNvSpPr txBox="1"/>
          <p:nvPr/>
        </p:nvSpPr>
        <p:spPr>
          <a:xfrm>
            <a:off x="3810000" y="3352800"/>
            <a:ext cx="2209800" cy="369332"/>
          </a:xfrm>
          <a:prstGeom prst="rect">
            <a:avLst/>
          </a:prstGeom>
          <a:noFill/>
        </p:spPr>
        <p:txBody>
          <a:bodyPr wrap="square" rtlCol="0">
            <a:spAutoFit/>
          </a:bodyPr>
          <a:lstStyle/>
          <a:p>
            <a:r>
              <a:rPr lang="en-US" dirty="0" smtClean="0"/>
              <a:t>Re-admission</a:t>
            </a:r>
            <a:endParaRPr lang="en-US" dirty="0"/>
          </a:p>
        </p:txBody>
      </p:sp>
      <p:sp>
        <p:nvSpPr>
          <p:cNvPr id="10" name="Rectangle 9"/>
          <p:cNvSpPr/>
          <p:nvPr/>
        </p:nvSpPr>
        <p:spPr>
          <a:xfrm>
            <a:off x="6934200" y="6596390"/>
            <a:ext cx="1766830" cy="261610"/>
          </a:xfrm>
          <a:prstGeom prst="rect">
            <a:avLst/>
          </a:prstGeom>
        </p:spPr>
        <p:txBody>
          <a:bodyPr wrap="none">
            <a:spAutoFit/>
          </a:bodyPr>
          <a:lstStyle/>
          <a:p>
            <a:r>
              <a:rPr lang="en-US" sz="1100" dirty="0" smtClean="0">
                <a:latin typeface="Times New Roman" pitchFamily="18" charset="0"/>
                <a:cs typeface="Times New Roman" pitchFamily="18" charset="0"/>
              </a:rPr>
              <a:t>(Readmission graphs, 2010)</a:t>
            </a:r>
            <a:endParaRPr lang="en-US" sz="1100" dirty="0">
              <a:latin typeface="Times New Roman" pitchFamily="18" charset="0"/>
              <a:cs typeface="Times New Roman" pitchFamily="18"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smtClean="0"/>
              <a:t>Daily patient education</a:t>
            </a:r>
          </a:p>
          <a:p>
            <a:pPr lvl="1"/>
            <a:r>
              <a:rPr lang="en-US" dirty="0" smtClean="0"/>
              <a:t>Congestive heart failure coordinator</a:t>
            </a:r>
          </a:p>
          <a:p>
            <a:pPr lvl="1"/>
            <a:r>
              <a:rPr lang="en-US" dirty="0" smtClean="0"/>
              <a:t>Diabetic educator</a:t>
            </a:r>
          </a:p>
          <a:p>
            <a:pPr lvl="1"/>
            <a:r>
              <a:rPr lang="en-US" dirty="0" smtClean="0"/>
              <a:t>Cardiovascular coordinator</a:t>
            </a:r>
          </a:p>
          <a:p>
            <a:pPr lvl="1"/>
            <a:r>
              <a:rPr lang="en-US" dirty="0" smtClean="0"/>
              <a:t>Dietitian</a:t>
            </a:r>
          </a:p>
          <a:p>
            <a:r>
              <a:rPr lang="en-US" dirty="0" smtClean="0"/>
              <a:t>On-site education center</a:t>
            </a:r>
          </a:p>
          <a:p>
            <a:r>
              <a:rPr lang="en-US" dirty="0" smtClean="0"/>
              <a:t>Extensive list of classes, events, and support groups</a:t>
            </a:r>
          </a:p>
        </p:txBody>
      </p:sp>
      <p:sp>
        <p:nvSpPr>
          <p:cNvPr id="2" name="Title 1"/>
          <p:cNvSpPr>
            <a:spLocks noGrp="1"/>
          </p:cNvSpPr>
          <p:nvPr>
            <p:ph type="title"/>
          </p:nvPr>
        </p:nvSpPr>
        <p:spPr/>
        <p:txBody>
          <a:bodyPr>
            <a:normAutofit fontScale="90000"/>
          </a:bodyPr>
          <a:lstStyle/>
          <a:p>
            <a:r>
              <a:rPr lang="en-US" dirty="0" smtClean="0"/>
              <a:t>Hospital Protocols Addressing the Core Measures of Heart Failure</a:t>
            </a:r>
            <a:endParaRPr lang="en-US" dirty="0"/>
          </a:p>
        </p:txBody>
      </p:sp>
      <p:sp>
        <p:nvSpPr>
          <p:cNvPr id="4" name="Rectangle 3"/>
          <p:cNvSpPr/>
          <p:nvPr/>
        </p:nvSpPr>
        <p:spPr>
          <a:xfrm>
            <a:off x="4343400" y="6248400"/>
            <a:ext cx="4572000" cy="430887"/>
          </a:xfrm>
          <a:prstGeom prst="rect">
            <a:avLst/>
          </a:prstGeom>
        </p:spPr>
        <p:txBody>
          <a:bodyPr>
            <a:spAutoFit/>
          </a:bodyPr>
          <a:lstStyle/>
          <a:p>
            <a:r>
              <a:rPr lang="en-US" sz="1100" dirty="0">
                <a:latin typeface="Times New Roman" pitchFamily="18" charset="0"/>
                <a:cs typeface="Times New Roman" pitchFamily="18" charset="0"/>
              </a:rPr>
              <a:t>(</a:t>
            </a:r>
            <a:r>
              <a:rPr lang="en-US" sz="1100" dirty="0" err="1" smtClean="0">
                <a:latin typeface="Times New Roman" pitchFamily="18" charset="0"/>
                <a:cs typeface="Times New Roman" pitchFamily="18" charset="0"/>
              </a:rPr>
              <a:t>SwedishAmerican</a:t>
            </a:r>
            <a:r>
              <a:rPr lang="en-US" sz="1100" dirty="0" smtClean="0">
                <a:latin typeface="Times New Roman" pitchFamily="18" charset="0"/>
                <a:cs typeface="Times New Roman" pitchFamily="18" charset="0"/>
              </a:rPr>
              <a:t> </a:t>
            </a:r>
            <a:r>
              <a:rPr lang="en-US" sz="1100" dirty="0">
                <a:latin typeface="Times New Roman" pitchFamily="18" charset="0"/>
                <a:cs typeface="Times New Roman" pitchFamily="18" charset="0"/>
              </a:rPr>
              <a:t>Hospital- Rockford, IL., 2010, Hospital-Data.com: Hospital and Nursing Home Profiles)</a:t>
            </a: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258</TotalTime>
  <Words>2627</Words>
  <Application>Microsoft Office PowerPoint</Application>
  <PresentationFormat>On-screen Show (4:3)</PresentationFormat>
  <Paragraphs>121</Paragraphs>
  <Slides>15</Slides>
  <Notes>15</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Concourse</vt:lpstr>
      <vt:lpstr>Evidence-Based Practice Related to Cardiac Patients at SwedishAmerican Hospital</vt:lpstr>
      <vt:lpstr>Introduction</vt:lpstr>
      <vt:lpstr>Overview of the Hospital</vt:lpstr>
      <vt:lpstr>The Joint Commission: Heart Failure Core Measure Standards</vt:lpstr>
      <vt:lpstr>Research Articles Used to Develop Core Measures</vt:lpstr>
      <vt:lpstr>Hospital Profile</vt:lpstr>
      <vt:lpstr>Continuation of Hospital Profile</vt:lpstr>
      <vt:lpstr>Continuation: Results</vt:lpstr>
      <vt:lpstr>Hospital Protocols Addressing the Core Measures of Heart Failure</vt:lpstr>
      <vt:lpstr>Continuation of Hospital Protocols</vt:lpstr>
      <vt:lpstr>Slide 11</vt:lpstr>
      <vt:lpstr>Quality Performance</vt:lpstr>
      <vt:lpstr>Continuation of Quality Performance</vt:lpstr>
      <vt:lpstr>Summary</vt:lpstr>
      <vt:lpstr>References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Melissa 3, 6</dc:title>
  <dc:creator>Paula</dc:creator>
  <cp:lastModifiedBy> </cp:lastModifiedBy>
  <cp:revision>17</cp:revision>
  <dcterms:created xsi:type="dcterms:W3CDTF">2010-12-04T20:25:36Z</dcterms:created>
  <dcterms:modified xsi:type="dcterms:W3CDTF">2010-12-07T21:44:00Z</dcterms:modified>
</cp:coreProperties>
</file>