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49" autoAdjust="0"/>
  </p:normalViewPr>
  <p:slideViewPr>
    <p:cSldViewPr>
      <p:cViewPr varScale="1">
        <p:scale>
          <a:sx n="67" d="100"/>
          <a:sy n="67" d="100"/>
        </p:scale>
        <p:origin x="-61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D1CB3-AFF9-4C04-B53B-7BD480369957}" type="datetimeFigureOut">
              <a:rPr lang="en-US" smtClean="0"/>
              <a:pPr/>
              <a:t>10/5/2010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6E266-1604-4E6A-91E3-919F5E9B8A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6E266-1604-4E6A-91E3-919F5E9B8A7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dirty="0" smtClean="0"/>
              <a:t>In 2000,</a:t>
            </a:r>
            <a:r>
              <a:rPr lang="en-US" sz="1200" baseline="0" dirty="0" smtClean="0"/>
              <a:t> t</a:t>
            </a:r>
            <a:r>
              <a:rPr lang="en-US" sz="1200" dirty="0" smtClean="0"/>
              <a:t>he</a:t>
            </a:r>
            <a:r>
              <a:rPr lang="en-US" sz="1200" baseline="0" dirty="0" smtClean="0"/>
              <a:t> Institute of Medicine (IOM) reported that 44,000-98,000 people die each year in hospitals due to medication errors (Hewitt, 2010). Since IOM’s report, many studies have been conducted to explore best practices for safer medication administration </a:t>
            </a:r>
            <a:r>
              <a:rPr lang="en-US" sz="1200" b="1" u="sng" baseline="0" dirty="0" smtClean="0"/>
              <a:t>(Hewitt</a:t>
            </a:r>
            <a:r>
              <a:rPr lang="en-US" sz="1200" baseline="0" dirty="0" smtClean="0"/>
              <a:t>). Studies have indicated the following for best practices regarding medication administration: medication reconciliation, the use of computerized physician order entry, the use of medication protocols, the use of medication protocols, improvement of nursing students’ math skills in order to reduce medication errors, and discussions of barriers to medication reporting (</a:t>
            </a:r>
            <a:r>
              <a:rPr lang="en-US" sz="1200" b="1" u="sng" baseline="0" dirty="0" smtClean="0"/>
              <a:t>Hewitt). </a:t>
            </a:r>
          </a:p>
          <a:p>
            <a:endParaRPr lang="en-US" sz="1200" dirty="0" smtClean="0"/>
          </a:p>
          <a:p>
            <a:r>
              <a:rPr lang="en-US" sz="1200" dirty="0" smtClean="0"/>
              <a:t>Medication errors continue to occur regardless of what measures have been taken to reduce them. Hewitt</a:t>
            </a:r>
            <a:r>
              <a:rPr lang="en-US" sz="1200" baseline="0" dirty="0" smtClean="0"/>
              <a:t> (2010) explains that a medication error can occur at any point during the medication delivery process: prescription, transcription, dispensing, or administration. All of the steps involve multiple health care professionals, such as physicians, pharmacists, pharmacy technicians, and nurses (Hewitt). The order in which the delivery process occurs “ultimately places nurses in the position of the final check point of ensuring medication delivery” (Hewitt, p. 159). In addition, medication errors can occur due to incorrect drug calculations, lack of knowledge, failure to follow protocol, time pressures, fatigue, staffing levels, inexperience, design deficiencies, and inadequate equipment </a:t>
            </a:r>
            <a:r>
              <a:rPr lang="en-US" sz="1200" b="1" u="sng" baseline="0" dirty="0" smtClean="0"/>
              <a:t>(Hewitt). </a:t>
            </a:r>
          </a:p>
          <a:p>
            <a:endParaRPr lang="en-US" sz="1200" baseline="0" dirty="0" smtClean="0"/>
          </a:p>
          <a:p>
            <a:r>
              <a:rPr lang="en-US" sz="1200" baseline="0" dirty="0" smtClean="0"/>
              <a:t>According to Hewitt (2010), there are nine types of common medication errors: prescribing two or more medications with interactions known to cause side effects, prescribing a drug to which the patient has a known allergy, misreading a physician’s handwriting, misinterpreting an abbreviation, experiencing confusion between two medications with similar names, using a concentrated dose instead of a dilute dose form of a drug, confusing medications in similar loosing packages, receiving unclear prescribing directions, and vigilance due to complex systems in many institutions.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review of the literature resulted in common themes related to nurses’ perceptions of the causes of medication</a:t>
            </a:r>
            <a:r>
              <a:rPr lang="en-US" baseline="0" dirty="0" smtClean="0"/>
              <a:t> errors. These common themes are: distractions, failure to follow the five rights of medication administration, failure to follow protocol, fatigue or exhaustion, poor physician handwriting, confusion between drugs with similar names or similar packaging, confusion regarding infusion devices and miscalculations, length of shift, excessive daytime sleepiness, and events on the unit requiring higher priority (Hewitt, 2010). </a:t>
            </a:r>
          </a:p>
          <a:p>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fld id="{BA76E266-1604-4E6A-91E3-919F5E9B8A7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Peggy Hewitt’s article, “Nurses’ Perceptions of the Causes of Medication Errors:</a:t>
            </a:r>
            <a:r>
              <a:rPr lang="en-US" baseline="0" dirty="0" smtClean="0"/>
              <a:t> An Integrative Literature Review,” explained several studies indicating various causes of medication errors and nurses’ perceptions of medication errors (Hewitt, 2010). One study done by Gladstone in 1995 involved 102 nurses in an acute care setting in England (Hewitt). In a 12-month period, 79 incident reports were reviewed involving medication errors. Gladstone used a questionnaire that asked nurses to rank causes of drug errors according to their perceived frequency of occurrence, in which they were allowed to offer comments at the end of the questionnaire (Hewitt). The study revealed two major concerns. First, there was confusion among nurses regarding the definition of medication errors, when errors should be reported to the physician, and when they should be reported to the nurse manager (Hewitt). </a:t>
            </a:r>
            <a:r>
              <a:rPr lang="en-US" b="1" u="sng" baseline="0" dirty="0" smtClean="0"/>
              <a:t>Second, there was a fear of the disciplinary action that would follow reporting medication errors </a:t>
            </a:r>
            <a:r>
              <a:rPr lang="en-US" baseline="0" dirty="0" smtClean="0"/>
              <a:t>(Hewitt). In addition, the study showed that many nurses would tend not to report all errors to the nurse manager (Hewitt). The nurses also showed disagreement as to whether or not the error should be reported to a physician (Hewitt).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Osborne and colleagues conducted another study in 1999 using a modified version of Gladstone’s survey to determine “nurses’ perceptions of what constitutes a medication error, identify the main causes of medication errors, and understand barriers to reporting errors”  (Hewitt, 2010, p. 164).  Results of this study revealed that nurses were unlikely to report a medication error. The nurses in this study believed that the causes of medication errors were due to failure to identify the patient properly, fatigue, exhaustion, and distractions (Hewitt). </a:t>
            </a:r>
            <a:r>
              <a:rPr lang="en-US" b="1" u="sng" baseline="0" dirty="0" smtClean="0"/>
              <a:t>To be frank, this sentence, is the only one that indicates why this is an ethical issue. All medication errors are not necessarily a breakdown in ethics, but a breakdown in communication, skills, procedures, etc. The true </a:t>
            </a:r>
            <a:r>
              <a:rPr lang="en-US" b="1" u="sng" baseline="0" dirty="0" err="1" smtClean="0"/>
              <a:t>ethicial</a:t>
            </a:r>
            <a:r>
              <a:rPr lang="en-US" b="1" u="sng" baseline="0" dirty="0" smtClean="0"/>
              <a:t> dilemma here is when nurses do not maintain accountability for medication errors.</a:t>
            </a:r>
            <a:endParaRPr lang="en-US"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2004, Mayo and Duncan conducted a study replicating Osborne and colleagues study (Hewitt, 2010). The findings revealed that the top three ranked perceived causes of medication errors were hard-to-read or illegible physician handwriting, distractions, and tired/exhausted nurses </a:t>
            </a:r>
            <a:r>
              <a:rPr lang="en-US" b="1" u="sng" baseline="0" dirty="0" smtClean="0"/>
              <a:t>(Hewitt</a:t>
            </a:r>
            <a:r>
              <a:rPr lang="en-US" baseline="0" dirty="0" smtClean="0"/>
              <a:t>). </a:t>
            </a:r>
            <a:r>
              <a:rPr lang="en-US" b="1" u="sng" baseline="0" dirty="0" smtClean="0"/>
              <a:t>This study also revealed that most nurses did not report medication errors due to the fear of the reactions of nurse managers </a:t>
            </a:r>
            <a:r>
              <a:rPr lang="en-US" baseline="0" dirty="0" smtClean="0"/>
              <a:t>(</a:t>
            </a:r>
            <a:r>
              <a:rPr lang="en-US" b="1" u="sng" baseline="0" dirty="0" smtClean="0"/>
              <a:t>Hewitt)</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2007, </a:t>
            </a:r>
            <a:r>
              <a:rPr lang="en-US" baseline="0" dirty="0" err="1" smtClean="0"/>
              <a:t>Ulanimo</a:t>
            </a:r>
            <a:r>
              <a:rPr lang="en-US" baseline="0" dirty="0" smtClean="0"/>
              <a:t> and co-authors conducted a study using a modified Gladstone questionnaire to review nurses’ perceptions of medication error and also considering possible interventions, such as computerized physician order entry and bar coding (Hewitt, 2010). The highest perceived causes of medication errors found in this study was failure of the nurse to check the name band, </a:t>
            </a:r>
            <a:r>
              <a:rPr lang="en-US" b="1" u="sng" baseline="0" dirty="0" smtClean="0"/>
              <a:t>the nurse being</a:t>
            </a:r>
            <a:r>
              <a:rPr lang="en-US" baseline="0" dirty="0" smtClean="0"/>
              <a:t>, and exhaustion (Hewitt).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three studies revealed that there was a disagreement among nurses as to what constituted a medication error in addition to various perceived causes of errors. The common themes included distractions, failure to follow the five rights of medication administration, nurses being tired and exhausted, and poor physician handwriting (Hewitt, 2010). In addition, other causes involved medications with similar names, miscalculations by nurses, similar drug packaging, and confusion or improper use of infusion devices.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2007, Tang and co-authors conducted a study to review the various causes of medication errors (Hewitt, 2010). Tang and co-authors found that personal neglect, heavy workload, new staff, and the need to solve other problems on the unit as contributing factors to medication errors (Hewitt, 2010).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2005, </a:t>
            </a:r>
            <a:r>
              <a:rPr lang="en-US" baseline="0" dirty="0" err="1" smtClean="0"/>
              <a:t>Stetina</a:t>
            </a:r>
            <a:r>
              <a:rPr lang="en-US" baseline="0" dirty="0" smtClean="0"/>
              <a:t> and colleagues used a </a:t>
            </a:r>
            <a:r>
              <a:rPr lang="en-US" baseline="0" dirty="0" err="1" smtClean="0"/>
              <a:t>Heideggerian</a:t>
            </a:r>
            <a:r>
              <a:rPr lang="en-US" baseline="0" dirty="0" smtClean="0"/>
              <a:t> method to review the phenomenon of medication errors (Hewitt, 2010). This study focused on examining how nurses define error reporting, and how errors affect their daily practice (Hewitt). This study found that nurses did not believe administering medications at the right time was not as critical as the five rights of medication administration (Hewitt). The nurses in this study believed that administering medications on time was based on nursing judgment, especially if higher priority events on the unit affected the timeliness (Hewitt).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2005, </a:t>
            </a:r>
            <a:r>
              <a:rPr lang="en-US" baseline="0" dirty="0" err="1" smtClean="0"/>
              <a:t>Pape</a:t>
            </a:r>
            <a:r>
              <a:rPr lang="en-US" baseline="0" dirty="0" smtClean="0"/>
              <a:t> and colleagues studied the use of symbols or signage and protocols as an intervention to reduce medication errors related to distractions (Hewitt, 2010). In this study, nurses used a sign saying, “No Not Disturb During Medication Administration” (Hewitt, p. 165). Due to the use of symbols or signage, there was a significant decrease in the number of distractions. The various causes of medication errors found in this study were: distractions, poor communication, and failure to follow standard protocols. </a:t>
            </a:r>
          </a:p>
          <a:p>
            <a:endParaRPr lang="en-US" dirty="0"/>
          </a:p>
        </p:txBody>
      </p:sp>
      <p:sp>
        <p:nvSpPr>
          <p:cNvPr id="4" name="Slide Number Placeholder 3"/>
          <p:cNvSpPr>
            <a:spLocks noGrp="1"/>
          </p:cNvSpPr>
          <p:nvPr>
            <p:ph type="sldNum" sz="quarter" idx="10"/>
          </p:nvPr>
        </p:nvSpPr>
        <p:spPr/>
        <p:txBody>
          <a:bodyPr/>
          <a:lstStyle/>
          <a:p>
            <a:fld id="{BA76E266-1604-4E6A-91E3-919F5E9B8A7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Hewitt</a:t>
            </a:r>
            <a:r>
              <a:rPr lang="en-US" baseline="0" dirty="0" smtClean="0"/>
              <a:t> (2010) believes that the use of interventions to decrease distractions would likely lead to “an increased focus on patient care, more time for nurses to complete their work, a decrease in job-related stress, and an increase in job satisfaction” (p. 165).  </a:t>
            </a:r>
          </a:p>
          <a:p>
            <a:endParaRPr lang="en-US" baseline="0" dirty="0" smtClean="0"/>
          </a:p>
          <a:p>
            <a:r>
              <a:rPr lang="en-US" baseline="0" dirty="0" smtClean="0"/>
              <a:t>Hewitt (2010) explains that nurses oftentimes are afraid of managers’ reactions and co-worker reactions to medication errors, thus discouraging nurses to report them.  Hewitt explains that medication errors is a major problem in health care, however, the punitive measures nurses may receive are problematic because they are creating barriers for nurses to report medication errors. In relation to reporting medication errors, nurses are afraid of “repercussion, damage to their reputations, or loss of employment if reporting medications errors” (Hewitt, p. 166). </a:t>
            </a:r>
          </a:p>
          <a:p>
            <a:r>
              <a:rPr lang="en-US" baseline="0" dirty="0" smtClean="0"/>
              <a:t>In addition, Hewitt (2010) explains that medication errors could fail to be reported due to a disagreement among nurses on what constitutes a medication error. </a:t>
            </a:r>
          </a:p>
          <a:p>
            <a:endParaRPr lang="en-US" baseline="0" dirty="0" smtClean="0"/>
          </a:p>
          <a:p>
            <a:r>
              <a:rPr lang="en-US" baseline="0" dirty="0" smtClean="0"/>
              <a:t>Hewitt (2010) also explains that the nurses’ role is “only a small part of the process of medication administration” (p. 166). As discussed earlier, the medication delivery process is a multidisciplinary process. To increase safe medication administration, Hewitt believes that all aspects of the delivery process need to scrutinized. Hewitt also notes that in order to ensure system issues, environmental issues, and human error factors, these factors must be “addressed in a </a:t>
            </a:r>
            <a:r>
              <a:rPr lang="en-US" baseline="0" dirty="0" err="1" smtClean="0"/>
              <a:t>nonpunitive</a:t>
            </a:r>
            <a:r>
              <a:rPr lang="en-US" baseline="0" dirty="0" smtClean="0"/>
              <a:t> manner than encourages health care leaders to collaborate in creating a safer setting for patient care” (p. 166). </a:t>
            </a:r>
            <a:endParaRPr lang="en-US" dirty="0" smtClean="0"/>
          </a:p>
          <a:p>
            <a:endParaRPr lang="en-US" dirty="0"/>
          </a:p>
        </p:txBody>
      </p:sp>
      <p:sp>
        <p:nvSpPr>
          <p:cNvPr id="4" name="Slide Number Placeholder 3"/>
          <p:cNvSpPr>
            <a:spLocks noGrp="1"/>
          </p:cNvSpPr>
          <p:nvPr>
            <p:ph type="sldNum" sz="quarter" idx="10"/>
          </p:nvPr>
        </p:nvSpPr>
        <p:spPr/>
        <p:txBody>
          <a:bodyPr/>
          <a:lstStyle/>
          <a:p>
            <a:fld id="{BA76E266-1604-4E6A-91E3-919F5E9B8A7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a:t>
            </a:r>
            <a:r>
              <a:rPr lang="en-US" baseline="0" dirty="0" smtClean="0"/>
              <a:t> to Hewitt (2010), thousands of people die each year due to medication errors. There are two types of medication errors, medication administration and medication preparation. Not only does this ethical issue affect the United States, it affects health care worldwide (</a:t>
            </a:r>
            <a:r>
              <a:rPr lang="en-US" dirty="0" err="1" smtClean="0"/>
              <a:t>Agyemang</a:t>
            </a:r>
            <a:r>
              <a:rPr lang="en-US" dirty="0" smtClean="0"/>
              <a:t> &amp; While, 2010)</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A76E266-1604-4E6A-91E3-919F5E9B8A7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Hewitt</a:t>
            </a:r>
            <a:r>
              <a:rPr lang="en-US" baseline="0" dirty="0" smtClean="0"/>
              <a:t> (2010) describes multiple ways in which a nurse as well as the interdisciplinary team that is responsible </a:t>
            </a:r>
            <a:r>
              <a:rPr lang="en-US" b="1" u="sng" baseline="0" dirty="0" smtClean="0"/>
              <a:t>o</a:t>
            </a:r>
            <a:r>
              <a:rPr lang="en-US" baseline="0" dirty="0" smtClean="0"/>
              <a:t>f medication can decrease medication errors. These strategies include reducing errors through the three checks of medication administration, the five rights of medication administration, and reporting medication errors if they do occur (Hewitt, 2010). Wright (2005) also believes that nursing students are not </a:t>
            </a:r>
            <a:r>
              <a:rPr lang="en-US" b="1" u="sng" baseline="0" dirty="0" smtClean="0"/>
              <a:t>begin</a:t>
            </a:r>
            <a:r>
              <a:rPr lang="en-US" baseline="0" dirty="0" smtClean="0"/>
              <a:t> taught the correct process of medication administration and are not being held accountable for their actions. If nurses can work to educate students, work with doctors and healthcare professionals, and use technology to their advantage, there would be less medication errors and thus less consequences for nurses and patients.  </a:t>
            </a:r>
            <a:endParaRPr lang="en-US" dirty="0"/>
          </a:p>
        </p:txBody>
      </p:sp>
      <p:sp>
        <p:nvSpPr>
          <p:cNvPr id="4" name="Slide Number Placeholder 3"/>
          <p:cNvSpPr>
            <a:spLocks noGrp="1"/>
          </p:cNvSpPr>
          <p:nvPr>
            <p:ph type="sldNum" sz="quarter" idx="10"/>
          </p:nvPr>
        </p:nvSpPr>
        <p:spPr/>
        <p:txBody>
          <a:bodyPr/>
          <a:lstStyle/>
          <a:p>
            <a:fld id="{BA76E266-1604-4E6A-91E3-919F5E9B8A7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6E266-1604-4E6A-91E3-919F5E9B8A70}"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presentation will include information on medication errors as an ethical issue in nursing. It will include an introduction, a summary of the issue, ethical principles related to medication errors, a summary of a related article, and a conclusion.</a:t>
            </a:r>
            <a:endParaRPr lang="en-US" dirty="0"/>
          </a:p>
        </p:txBody>
      </p:sp>
      <p:sp>
        <p:nvSpPr>
          <p:cNvPr id="4" name="Slide Number Placeholder 3"/>
          <p:cNvSpPr>
            <a:spLocks noGrp="1"/>
          </p:cNvSpPr>
          <p:nvPr>
            <p:ph type="sldNum" sz="quarter" idx="10"/>
          </p:nvPr>
        </p:nvSpPr>
        <p:spPr/>
        <p:txBody>
          <a:bodyPr/>
          <a:lstStyle/>
          <a:p>
            <a:fld id="{BA76E266-1604-4E6A-91E3-919F5E9B8A7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Medication errors must be reported and studied in order to correct them for future practices.  According to the Hewitt (2010), medication errors did not receive national attention until the Institute of Medicine’s (IOM) publication </a:t>
            </a:r>
            <a:r>
              <a:rPr lang="en-US" sz="1200" i="1" kern="1200" dirty="0" smtClean="0">
                <a:solidFill>
                  <a:schemeClr val="tx1"/>
                </a:solidFill>
                <a:latin typeface="+mn-lt"/>
                <a:ea typeface="+mn-ea"/>
                <a:cs typeface="+mn-cs"/>
              </a:rPr>
              <a:t>To Err is Human: Building a Safer Health System</a:t>
            </a:r>
            <a:r>
              <a:rPr lang="en-US" sz="1200" kern="1200" dirty="0" smtClean="0">
                <a:solidFill>
                  <a:schemeClr val="tx1"/>
                </a:solidFill>
                <a:latin typeface="+mn-lt"/>
                <a:ea typeface="+mn-ea"/>
                <a:cs typeface="+mn-cs"/>
              </a:rPr>
              <a:t> in 2000.  There were very few articles concerning medication errors until that publication.  However, after this publication by the IOM numerous articles concerning medication errors consumed national headlines.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(Hewitt, 2010)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instance, </a:t>
            </a:r>
            <a:r>
              <a:rPr lang="en-US" sz="1200" kern="1200" dirty="0" err="1" smtClean="0">
                <a:solidFill>
                  <a:schemeClr val="tx1"/>
                </a:solidFill>
                <a:latin typeface="+mn-lt"/>
                <a:ea typeface="+mn-ea"/>
                <a:cs typeface="+mn-cs"/>
              </a:rPr>
              <a:t>Agyemang</a:t>
            </a:r>
            <a:r>
              <a:rPr lang="en-US" sz="1200" kern="1200" dirty="0" smtClean="0">
                <a:solidFill>
                  <a:schemeClr val="tx1"/>
                </a:solidFill>
                <a:latin typeface="+mn-lt"/>
                <a:ea typeface="+mn-ea"/>
                <a:cs typeface="+mn-cs"/>
              </a:rPr>
              <a:t> and While (2010) state that medication errors are the most common type of mistakes made in the hospital setting.  These authors list two types of medication errors: preparation errors and administration errors.  Examples of preparation errors are wrong dosage, dose omission, wrong drug, wrong patient, etc.  Also, an example of an administration error is wrong administration rate (</a:t>
            </a:r>
            <a:r>
              <a:rPr lang="en-US" sz="1200" kern="1200" dirty="0" err="1" smtClean="0">
                <a:solidFill>
                  <a:schemeClr val="tx1"/>
                </a:solidFill>
                <a:latin typeface="+mn-lt"/>
                <a:ea typeface="+mn-ea"/>
                <a:cs typeface="+mn-cs"/>
              </a:rPr>
              <a:t>Agyemang</a:t>
            </a:r>
            <a:r>
              <a:rPr lang="en-US" sz="1200" kern="1200" dirty="0" smtClean="0">
                <a:solidFill>
                  <a:schemeClr val="tx1"/>
                </a:solidFill>
                <a:latin typeface="+mn-lt"/>
                <a:ea typeface="+mn-ea"/>
                <a:cs typeface="+mn-cs"/>
              </a:rPr>
              <a:t> &amp; While, 2010, p380-382).</a:t>
            </a:r>
          </a:p>
          <a:p>
            <a:endParaRPr lang="en-US" dirty="0"/>
          </a:p>
        </p:txBody>
      </p:sp>
      <p:sp>
        <p:nvSpPr>
          <p:cNvPr id="4" name="Slide Number Placeholder 3"/>
          <p:cNvSpPr>
            <a:spLocks noGrp="1"/>
          </p:cNvSpPr>
          <p:nvPr>
            <p:ph type="sldNum" sz="quarter" idx="10"/>
          </p:nvPr>
        </p:nvSpPr>
        <p:spPr/>
        <p:txBody>
          <a:bodyPr/>
          <a:lstStyle/>
          <a:p>
            <a:fld id="{BA76E266-1604-4E6A-91E3-919F5E9B8A7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Medication delivery is a complex, multidisciplinary process that requires a great deal of attention and focus. Hewitt (2010) suggests that the first step for resolution, in order to prevent medication errors, is seeking to understand the core causes of it. Some of the reasons (causes) why medication errors are made include distractions, failure to follow the five rights of medication administration, failure to follow hospital protocol, fatigue, poor physician handwriting, confusion between similar drugs with similar names or packaging, confusion regarding operation of infusion devices, heavy workloads, miscalculations, length of shift, and excessive daytime sleepiness (Hewitt, 2010, p. 159).</a:t>
            </a:r>
          </a:p>
          <a:p>
            <a:endParaRPr lang="en-US" dirty="0" smtClean="0"/>
          </a:p>
          <a:p>
            <a:r>
              <a:rPr lang="en-US" dirty="0" smtClean="0"/>
              <a:t>Nurses are accountable for their practice and for any errors that are made in the process, including the preparation and triple checking of medications to be administered, monitoring the effectiveness of medications given, reporting adverse reactions (if any are experienced by the patient), and teaching patients about their medications. Nurses have no safety-net system during the administration process and so errors may not be caught before the administration of the drug to the patient. Medication administration errors are one of the highest risk areas because the consequences can be very harmful, and sometimes fatal. Not only do patients suffer when medication errors are made, but nurses also suffer from feelings of guilt, loss of confidence, and disciplinary action. This greatly increases the chances that nurses will not report medication errors because of the plethora of negative consequences. Medication errors can have very disastrous results for both nurses’ professional and personal lives (</a:t>
            </a:r>
            <a:r>
              <a:rPr lang="en-US" dirty="0" err="1" smtClean="0"/>
              <a:t>Agyemang</a:t>
            </a:r>
            <a:r>
              <a:rPr lang="en-US" dirty="0" smtClean="0"/>
              <a:t> &amp; While, 2010).</a:t>
            </a:r>
          </a:p>
        </p:txBody>
      </p:sp>
      <p:sp>
        <p:nvSpPr>
          <p:cNvPr id="4" name="Slide Number Placeholder 3"/>
          <p:cNvSpPr>
            <a:spLocks noGrp="1"/>
          </p:cNvSpPr>
          <p:nvPr>
            <p:ph type="sldNum" sz="quarter" idx="10"/>
          </p:nvPr>
        </p:nvSpPr>
        <p:spPr/>
        <p:txBody>
          <a:bodyPr/>
          <a:lstStyle/>
          <a:p>
            <a:fld id="{BA76E266-1604-4E6A-91E3-919F5E9B8A7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Wright (2009)</a:t>
            </a:r>
            <a:r>
              <a:rPr lang="en-US" baseline="0" dirty="0" smtClean="0"/>
              <a:t> states that administering medication is an integral part of a clinical nurse’s role, and the responsibility for correct administration lies with the nurse.  Extensive preparation is necessary for a nurse to be prepared to administer medication effectively and safely (pg. 49). </a:t>
            </a:r>
            <a:r>
              <a:rPr lang="en-US" b="1" u="sng" baseline="0" dirty="0" smtClean="0"/>
              <a:t>Autonomy</a:t>
            </a:r>
            <a:r>
              <a:rPr lang="en-US" baseline="0" dirty="0" smtClean="0"/>
              <a:t> is showed in medication administration by the law created by the NMC that states that “all nurses are directly accountable for the care of patients, including drug administration” (Wright, 2009, p. 50).  </a:t>
            </a:r>
          </a:p>
          <a:p>
            <a:r>
              <a:rPr lang="en-US" b="1" u="sng" baseline="0" dirty="0" smtClean="0"/>
              <a:t>Beneficence</a:t>
            </a:r>
            <a:r>
              <a:rPr lang="en-US" baseline="0" dirty="0" smtClean="0"/>
              <a:t> or “doing no harm” is required of each nurse and must be practiced to be considered a competent, caring nurse. Nurses are responsible for deciding when to delegate tasks to unregistered caregivers.  Medication administration is not usually delegated because of the risk of harm to a patient that comes with medication errors and the repercussions for a nurse (Wright, 2009, p. 50). Also to ensure registered nurses </a:t>
            </a:r>
            <a:r>
              <a:rPr lang="en-US" b="1" u="sng" baseline="0" dirty="0" smtClean="0"/>
              <a:t>up hold </a:t>
            </a:r>
            <a:r>
              <a:rPr lang="en-US" baseline="0" dirty="0" smtClean="0"/>
              <a:t>the principle of beneficence some hospitals have introduced bar code systems to help reduce medication errors. “</a:t>
            </a:r>
            <a:r>
              <a:rPr lang="en-US" sz="1200" kern="1200" baseline="0" dirty="0" smtClean="0">
                <a:solidFill>
                  <a:schemeClr val="tx1"/>
                </a:solidFill>
                <a:latin typeface="+mn-lt"/>
                <a:ea typeface="+mn-ea"/>
                <a:cs typeface="+mn-cs"/>
              </a:rPr>
              <a:t>Boston’s Brigham &amp; Women’s Hospital that incorporated bar-code verification technology within</a:t>
            </a:r>
          </a:p>
          <a:p>
            <a:r>
              <a:rPr lang="en-US" sz="1200" kern="1200" baseline="0" dirty="0" smtClean="0">
                <a:solidFill>
                  <a:schemeClr val="tx1"/>
                </a:solidFill>
                <a:latin typeface="+mn-lt"/>
                <a:ea typeface="+mn-ea"/>
                <a:cs typeface="+mn-cs"/>
              </a:rPr>
              <a:t>an electronic medication-administration system(bar-code </a:t>
            </a:r>
            <a:r>
              <a:rPr lang="en-US" sz="1200" kern="1200" baseline="0" dirty="0" err="1" smtClean="0">
                <a:solidFill>
                  <a:schemeClr val="tx1"/>
                </a:solidFill>
                <a:latin typeface="+mn-lt"/>
                <a:ea typeface="+mn-ea"/>
                <a:cs typeface="+mn-cs"/>
              </a:rPr>
              <a:t>eMAR</a:t>
            </a:r>
            <a:r>
              <a:rPr lang="en-US" sz="1200" kern="1200" baseline="0" dirty="0" smtClean="0">
                <a:solidFill>
                  <a:schemeClr val="tx1"/>
                </a:solidFill>
                <a:latin typeface="+mn-lt"/>
                <a:ea typeface="+mn-ea"/>
                <a:cs typeface="+mn-cs"/>
              </a:rPr>
              <a:t>) showed a significant reduction in errors” (Bar-code/</a:t>
            </a:r>
            <a:r>
              <a:rPr lang="en-US" sz="1200" kern="1200" baseline="0" dirty="0" err="1" smtClean="0">
                <a:solidFill>
                  <a:schemeClr val="tx1"/>
                </a:solidFill>
                <a:latin typeface="+mn-lt"/>
                <a:ea typeface="+mn-ea"/>
                <a:cs typeface="+mn-cs"/>
              </a:rPr>
              <a:t>eMAR</a:t>
            </a:r>
            <a:r>
              <a:rPr lang="en-US" sz="1200" kern="1200" baseline="0" dirty="0" smtClean="0">
                <a:solidFill>
                  <a:schemeClr val="tx1"/>
                </a:solidFill>
                <a:latin typeface="+mn-lt"/>
                <a:ea typeface="+mn-ea"/>
                <a:cs typeface="+mn-cs"/>
              </a:rPr>
              <a:t> combo reduces errors, 2010, p. 100).</a:t>
            </a:r>
            <a:endParaRPr lang="en-US" dirty="0"/>
          </a:p>
        </p:txBody>
      </p:sp>
      <p:sp>
        <p:nvSpPr>
          <p:cNvPr id="4" name="Slide Number Placeholder 3"/>
          <p:cNvSpPr>
            <a:spLocks noGrp="1"/>
          </p:cNvSpPr>
          <p:nvPr>
            <p:ph type="sldNum" sz="quarter" idx="10"/>
          </p:nvPr>
        </p:nvSpPr>
        <p:spPr/>
        <p:txBody>
          <a:bodyPr/>
          <a:lstStyle/>
          <a:p>
            <a:fld id="{BA76E266-1604-4E6A-91E3-919F5E9B8A7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Wright (2009) states that “safe administering of medication involves not only preparing, checking and administering medication through drug calculations, but also having current knowledge of the medication’s action, side effects and monitoring its effectiveness” (p. 51).  All of these things must be present in order for a nurse to ethically administer medication correctly and fairly. Research has shown that “nurses who keep their knowledge of drugs current through medication updates and ensuring they have easy access to information, make less drug errors than nurses who do not keep themselves up to date” (p. 52). </a:t>
            </a:r>
          </a:p>
          <a:p>
            <a:endParaRPr lang="en-US" baseline="0" dirty="0" smtClean="0"/>
          </a:p>
          <a:p>
            <a:r>
              <a:rPr lang="en-US" baseline="0" dirty="0" smtClean="0"/>
              <a:t>The </a:t>
            </a:r>
            <a:r>
              <a:rPr lang="en-US" b="1" u="sng" baseline="0" dirty="0" smtClean="0"/>
              <a:t>Idea</a:t>
            </a:r>
            <a:r>
              <a:rPr lang="en-US" baseline="0" dirty="0" smtClean="0"/>
              <a:t> of medical paternalism was lost after 1972 when the American Hospital Association’s document “A Patient Bill of Rights” was published which guaranteed certain rights and privileges to every hospitalized patient (Chitty &amp; Black, 2007, p. 56</a:t>
            </a:r>
            <a:r>
              <a:rPr lang="en-US" baseline="0" dirty="0" smtClean="0"/>
              <a:t>). </a:t>
            </a:r>
            <a:r>
              <a:rPr lang="en-US" b="1" u="sng" baseline="0" dirty="0" smtClean="0"/>
              <a:t>Make no mistake, paternalism still exists! How might it manifest itself regarding this issue? </a:t>
            </a:r>
            <a:endParaRPr lang="en-US" b="1" u="sng" dirty="0"/>
          </a:p>
        </p:txBody>
      </p:sp>
      <p:sp>
        <p:nvSpPr>
          <p:cNvPr id="4" name="Slide Number Placeholder 3"/>
          <p:cNvSpPr>
            <a:spLocks noGrp="1"/>
          </p:cNvSpPr>
          <p:nvPr>
            <p:ph type="sldNum" sz="quarter" idx="10"/>
          </p:nvPr>
        </p:nvSpPr>
        <p:spPr/>
        <p:txBody>
          <a:bodyPr/>
          <a:lstStyle/>
          <a:p>
            <a:fld id="{BA76E266-1604-4E6A-91E3-919F5E9B8A7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6E266-1604-4E6A-91E3-919F5E9B8A7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Peggy Hewitt’s article, “Nurses’ Perceptions of the Causes of Medication Errors:</a:t>
            </a:r>
            <a:r>
              <a:rPr lang="en-US" baseline="0" dirty="0" smtClean="0"/>
              <a:t> An Integrative Literature Review,” will be discussed. </a:t>
            </a:r>
            <a:endParaRPr lang="en-US" dirty="0" smtClean="0"/>
          </a:p>
          <a:p>
            <a:endParaRPr lang="en-US" dirty="0"/>
          </a:p>
        </p:txBody>
      </p:sp>
      <p:sp>
        <p:nvSpPr>
          <p:cNvPr id="4" name="Slide Number Placeholder 3"/>
          <p:cNvSpPr>
            <a:spLocks noGrp="1"/>
          </p:cNvSpPr>
          <p:nvPr>
            <p:ph type="sldNum" sz="quarter" idx="10"/>
          </p:nvPr>
        </p:nvSpPr>
        <p:spPr/>
        <p:txBody>
          <a:bodyPr/>
          <a:lstStyle/>
          <a:p>
            <a:fld id="{BA76E266-1604-4E6A-91E3-919F5E9B8A7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“Medication errors are a very real and frightening</a:t>
            </a:r>
            <a:r>
              <a:rPr lang="en-US" baseline="0" dirty="0" smtClean="0"/>
              <a:t> event in health care” (Hewitt, 2010, p. 159). </a:t>
            </a:r>
            <a:r>
              <a:rPr lang="en-US" dirty="0" smtClean="0"/>
              <a:t>The</a:t>
            </a:r>
            <a:r>
              <a:rPr lang="en-US" baseline="0" dirty="0" smtClean="0"/>
              <a:t> purpose of this article “is to identify evidence regarding nurses’ perceptions of the cause of medication errors and discuss their implications for nursing profession,” (Hewitt, p. 160).</a:t>
            </a:r>
            <a:endParaRPr lang="en-US" dirty="0" smtClean="0"/>
          </a:p>
          <a:p>
            <a:endParaRPr lang="en-US" dirty="0"/>
          </a:p>
        </p:txBody>
      </p:sp>
      <p:sp>
        <p:nvSpPr>
          <p:cNvPr id="4" name="Slide Number Placeholder 3"/>
          <p:cNvSpPr>
            <a:spLocks noGrp="1"/>
          </p:cNvSpPr>
          <p:nvPr>
            <p:ph type="sldNum" sz="quarter" idx="10"/>
          </p:nvPr>
        </p:nvSpPr>
        <p:spPr/>
        <p:txBody>
          <a:bodyPr/>
          <a:lstStyle/>
          <a:p>
            <a:fld id="{BA76E266-1604-4E6A-91E3-919F5E9B8A7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BB6B918-6212-4FE9-B3D6-68A3D302FDB9}" type="datetimeFigureOut">
              <a:rPr lang="en-US" smtClean="0"/>
              <a:pPr/>
              <a:t>10/5/2010</a:t>
            </a:fld>
            <a:endParaRPr lang="en-US"/>
          </a:p>
        </p:txBody>
      </p:sp>
      <p:sp>
        <p:nvSpPr>
          <p:cNvPr id="16" name="Slide Number Placeholder 15"/>
          <p:cNvSpPr>
            <a:spLocks noGrp="1"/>
          </p:cNvSpPr>
          <p:nvPr>
            <p:ph type="sldNum" sz="quarter" idx="11"/>
          </p:nvPr>
        </p:nvSpPr>
        <p:spPr/>
        <p:txBody>
          <a:bodyPr/>
          <a:lstStyle/>
          <a:p>
            <a:fld id="{0717A390-BC82-4235-84CF-AEB0195FC16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B6B918-6212-4FE9-B3D6-68A3D302FDB9}"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7A390-BC82-4235-84CF-AEB0195FC1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B6B918-6212-4FE9-B3D6-68A3D302FDB9}"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7A390-BC82-4235-84CF-AEB0195FC1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BB6B918-6212-4FE9-B3D6-68A3D302FDB9}" type="datetimeFigureOut">
              <a:rPr lang="en-US" smtClean="0"/>
              <a:pPr/>
              <a:t>10/5/2010</a:t>
            </a:fld>
            <a:endParaRPr lang="en-US"/>
          </a:p>
        </p:txBody>
      </p:sp>
      <p:sp>
        <p:nvSpPr>
          <p:cNvPr id="15" name="Slide Number Placeholder 14"/>
          <p:cNvSpPr>
            <a:spLocks noGrp="1"/>
          </p:cNvSpPr>
          <p:nvPr>
            <p:ph type="sldNum" sz="quarter" idx="15"/>
          </p:nvPr>
        </p:nvSpPr>
        <p:spPr/>
        <p:txBody>
          <a:bodyPr/>
          <a:lstStyle>
            <a:lvl1pPr algn="ctr">
              <a:defRPr/>
            </a:lvl1pPr>
          </a:lstStyle>
          <a:p>
            <a:fld id="{0717A390-BC82-4235-84CF-AEB0195FC169}"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BB6B918-6212-4FE9-B3D6-68A3D302FDB9}"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7A390-BC82-4235-84CF-AEB0195FC169}"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BB6B918-6212-4FE9-B3D6-68A3D302FDB9}" type="datetimeFigureOut">
              <a:rPr lang="en-US" smtClean="0"/>
              <a:pPr/>
              <a:t>10/5/2010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7A390-BC82-4235-84CF-AEB0195FC16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717A390-BC82-4235-84CF-AEB0195FC169}"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BB6B918-6212-4FE9-B3D6-68A3D302FDB9}" type="datetimeFigureOut">
              <a:rPr lang="en-US" smtClean="0"/>
              <a:pPr/>
              <a:t>10/5/2010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B6B918-6212-4FE9-B3D6-68A3D302FDB9}" type="datetimeFigureOut">
              <a:rPr lang="en-US" smtClean="0"/>
              <a:pPr/>
              <a:t>10/5/2010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7A390-BC82-4235-84CF-AEB0195FC16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6B918-6212-4FE9-B3D6-68A3D302FDB9}" type="datetimeFigureOut">
              <a:rPr lang="en-US" smtClean="0"/>
              <a:pPr/>
              <a:t>10/5/2010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7A390-BC82-4235-84CF-AEB0195FC1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BB6B918-6212-4FE9-B3D6-68A3D302FDB9}" type="datetimeFigureOut">
              <a:rPr lang="en-US" smtClean="0"/>
              <a:pPr/>
              <a:t>10/5/2010</a:t>
            </a:fld>
            <a:endParaRPr lang="en-US"/>
          </a:p>
        </p:txBody>
      </p:sp>
      <p:sp>
        <p:nvSpPr>
          <p:cNvPr id="9" name="Slide Number Placeholder 8"/>
          <p:cNvSpPr>
            <a:spLocks noGrp="1"/>
          </p:cNvSpPr>
          <p:nvPr>
            <p:ph type="sldNum" sz="quarter" idx="15"/>
          </p:nvPr>
        </p:nvSpPr>
        <p:spPr/>
        <p:txBody>
          <a:bodyPr/>
          <a:lstStyle/>
          <a:p>
            <a:fld id="{0717A390-BC82-4235-84CF-AEB0195FC169}"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BB6B918-6212-4FE9-B3D6-68A3D302FDB9}" type="datetimeFigureOut">
              <a:rPr lang="en-US" smtClean="0"/>
              <a:pPr/>
              <a:t>10/5/2010</a:t>
            </a:fld>
            <a:endParaRPr lang="en-US"/>
          </a:p>
        </p:txBody>
      </p:sp>
      <p:sp>
        <p:nvSpPr>
          <p:cNvPr id="9" name="Slide Number Placeholder 8"/>
          <p:cNvSpPr>
            <a:spLocks noGrp="1"/>
          </p:cNvSpPr>
          <p:nvPr>
            <p:ph type="sldNum" sz="quarter" idx="11"/>
          </p:nvPr>
        </p:nvSpPr>
        <p:spPr/>
        <p:txBody>
          <a:bodyPr/>
          <a:lstStyle/>
          <a:p>
            <a:fld id="{0717A390-BC82-4235-84CF-AEB0195FC16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BB6B918-6212-4FE9-B3D6-68A3D302FDB9}" type="datetimeFigureOut">
              <a:rPr lang="en-US" smtClean="0"/>
              <a:pPr/>
              <a:t>10/5/2010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717A390-BC82-4235-84CF-AEB0195FC169}"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Lakeview College of Nursing </a:t>
            </a:r>
          </a:p>
          <a:p>
            <a:r>
              <a:rPr lang="en-US" dirty="0" smtClean="0"/>
              <a:t>N302: Nursing Research</a:t>
            </a:r>
          </a:p>
          <a:p>
            <a:r>
              <a:rPr lang="en-US" dirty="0" smtClean="0"/>
              <a:t>October 3, 2010 </a:t>
            </a:r>
          </a:p>
          <a:p>
            <a:r>
              <a:rPr lang="en-US" dirty="0" smtClean="0"/>
              <a:t>Brianna </a:t>
            </a:r>
            <a:r>
              <a:rPr lang="en-US" dirty="0" err="1" smtClean="0"/>
              <a:t>Pieri</a:t>
            </a:r>
            <a:r>
              <a:rPr lang="en-US" dirty="0" smtClean="0"/>
              <a:t>, Anna-Joy </a:t>
            </a:r>
            <a:r>
              <a:rPr lang="en-US" dirty="0" err="1" smtClean="0"/>
              <a:t>Schneeloch</a:t>
            </a:r>
            <a:r>
              <a:rPr lang="en-US" dirty="0" smtClean="0"/>
              <a:t>, Samantha </a:t>
            </a:r>
            <a:r>
              <a:rPr lang="en-US" dirty="0" err="1" smtClean="0"/>
              <a:t>Hammis</a:t>
            </a:r>
            <a:r>
              <a:rPr lang="en-US" dirty="0" smtClean="0"/>
              <a:t>, Jessica Cooper, and Grace </a:t>
            </a:r>
            <a:r>
              <a:rPr lang="en-US" dirty="0" err="1" smtClean="0"/>
              <a:t>Suh</a:t>
            </a:r>
            <a:endParaRPr lang="en-US" dirty="0"/>
          </a:p>
        </p:txBody>
      </p:sp>
      <p:sp>
        <p:nvSpPr>
          <p:cNvPr id="2" name="Title 1"/>
          <p:cNvSpPr>
            <a:spLocks noGrp="1"/>
          </p:cNvSpPr>
          <p:nvPr>
            <p:ph type="ctrTitle"/>
          </p:nvPr>
        </p:nvSpPr>
        <p:spPr/>
        <p:txBody>
          <a:bodyPr/>
          <a:lstStyle/>
          <a:p>
            <a:r>
              <a:rPr lang="en-US" dirty="0" smtClean="0"/>
              <a:t>Ethical Issues in Nursing: Medication Errors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Medication errors</a:t>
            </a:r>
          </a:p>
          <a:p>
            <a:pPr lvl="1"/>
            <a:r>
              <a:rPr lang="en-US" dirty="0" smtClean="0"/>
              <a:t> Statistic</a:t>
            </a:r>
          </a:p>
          <a:p>
            <a:r>
              <a:rPr lang="en-US" dirty="0" smtClean="0"/>
              <a:t>Best practices of safe medication administration</a:t>
            </a:r>
          </a:p>
          <a:p>
            <a:r>
              <a:rPr lang="en-US" dirty="0" smtClean="0"/>
              <a:t>Why medication errors occur</a:t>
            </a:r>
          </a:p>
          <a:p>
            <a:r>
              <a:rPr lang="en-US" dirty="0" smtClean="0"/>
              <a:t>Types of medication errors</a:t>
            </a:r>
          </a:p>
          <a:p>
            <a:r>
              <a:rPr lang="en-US" dirty="0" smtClean="0"/>
              <a:t>Nurses’ perceptions of the causes of medication errors</a:t>
            </a:r>
          </a:p>
          <a:p>
            <a:endParaRPr lang="en-US" dirty="0"/>
          </a:p>
        </p:txBody>
      </p:sp>
      <p:sp>
        <p:nvSpPr>
          <p:cNvPr id="2" name="Title 1"/>
          <p:cNvSpPr>
            <a:spLocks noGrp="1"/>
          </p:cNvSpPr>
          <p:nvPr>
            <p:ph type="title"/>
          </p:nvPr>
        </p:nvSpPr>
        <p:spPr/>
        <p:txBody>
          <a:bodyPr/>
          <a:lstStyle/>
          <a:p>
            <a:r>
              <a:rPr lang="en-US" dirty="0" smtClean="0"/>
              <a:t>Overview of the information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Studies:</a:t>
            </a:r>
          </a:p>
          <a:p>
            <a:pPr lvl="1"/>
            <a:r>
              <a:rPr lang="en-US" dirty="0" smtClean="0"/>
              <a:t> Gladstone (1995)</a:t>
            </a:r>
          </a:p>
          <a:p>
            <a:pPr lvl="1"/>
            <a:r>
              <a:rPr lang="en-US" dirty="0" smtClean="0"/>
              <a:t> Osborne and colleagues (1999)</a:t>
            </a:r>
          </a:p>
          <a:p>
            <a:pPr lvl="1"/>
            <a:r>
              <a:rPr lang="en-US" dirty="0" smtClean="0"/>
              <a:t> Mayo and Duncan (2004)</a:t>
            </a:r>
          </a:p>
          <a:p>
            <a:pPr lvl="1"/>
            <a:r>
              <a:rPr lang="en-US" dirty="0" smtClean="0"/>
              <a:t> </a:t>
            </a:r>
            <a:r>
              <a:rPr lang="en-US" dirty="0" err="1" smtClean="0"/>
              <a:t>Ulanimo</a:t>
            </a:r>
            <a:r>
              <a:rPr lang="en-US" dirty="0" smtClean="0"/>
              <a:t> and co-authors (2007)</a:t>
            </a:r>
          </a:p>
          <a:p>
            <a:pPr lvl="1"/>
            <a:r>
              <a:rPr lang="en-US" dirty="0" smtClean="0"/>
              <a:t> Tang and co-authors (2007)</a:t>
            </a:r>
          </a:p>
          <a:p>
            <a:pPr lvl="1"/>
            <a:r>
              <a:rPr lang="en-US" dirty="0" smtClean="0"/>
              <a:t> </a:t>
            </a:r>
            <a:r>
              <a:rPr lang="en-US" dirty="0" err="1" smtClean="0"/>
              <a:t>Stetina</a:t>
            </a:r>
            <a:r>
              <a:rPr lang="en-US" dirty="0" smtClean="0"/>
              <a:t> and colleagues (2005)</a:t>
            </a:r>
          </a:p>
          <a:p>
            <a:pPr lvl="1"/>
            <a:r>
              <a:rPr lang="en-US" dirty="0" smtClean="0"/>
              <a:t> </a:t>
            </a:r>
            <a:r>
              <a:rPr lang="en-US" dirty="0" err="1" smtClean="0"/>
              <a:t>Pape</a:t>
            </a:r>
            <a:r>
              <a:rPr lang="en-US" dirty="0" smtClean="0"/>
              <a:t> and colleagues (2005)</a:t>
            </a:r>
          </a:p>
          <a:p>
            <a:endParaRPr lang="en-US" dirty="0"/>
          </a:p>
        </p:txBody>
      </p:sp>
      <p:sp>
        <p:nvSpPr>
          <p:cNvPr id="2" name="Title 1"/>
          <p:cNvSpPr>
            <a:spLocks noGrp="1"/>
          </p:cNvSpPr>
          <p:nvPr>
            <p:ph type="title"/>
          </p:nvPr>
        </p:nvSpPr>
        <p:spPr/>
        <p:txBody>
          <a:bodyPr/>
          <a:lstStyle/>
          <a:p>
            <a:r>
              <a:rPr lang="en-US" dirty="0" smtClean="0"/>
              <a:t>Overview of the information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4724400" cy="4572000"/>
          </a:xfrm>
        </p:spPr>
        <p:txBody>
          <a:bodyPr/>
          <a:lstStyle/>
          <a:p>
            <a:r>
              <a:rPr lang="en-US" dirty="0" smtClean="0"/>
              <a:t>Use of interventions to decrease distractions</a:t>
            </a:r>
          </a:p>
          <a:p>
            <a:r>
              <a:rPr lang="en-US" dirty="0" smtClean="0"/>
              <a:t>Failure to report medication errors</a:t>
            </a:r>
          </a:p>
          <a:p>
            <a:r>
              <a:rPr lang="en-US" dirty="0" smtClean="0"/>
              <a:t>Disagreement of the definition of medication errors</a:t>
            </a:r>
          </a:p>
          <a:p>
            <a:r>
              <a:rPr lang="en-US" dirty="0" smtClean="0"/>
              <a:t>Measures to increase safe medication administration</a:t>
            </a:r>
          </a:p>
          <a:p>
            <a:endParaRPr lang="en-US" dirty="0"/>
          </a:p>
        </p:txBody>
      </p:sp>
      <p:sp>
        <p:nvSpPr>
          <p:cNvPr id="2" name="Title 1"/>
          <p:cNvSpPr>
            <a:spLocks noGrp="1"/>
          </p:cNvSpPr>
          <p:nvPr>
            <p:ph type="title"/>
          </p:nvPr>
        </p:nvSpPr>
        <p:spPr/>
        <p:txBody>
          <a:bodyPr/>
          <a:lstStyle/>
          <a:p>
            <a:r>
              <a:rPr lang="en-US" dirty="0" smtClean="0"/>
              <a:t>Author’s conclusions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953000" y="1600200"/>
            <a:ext cx="3810000" cy="3810000"/>
          </a:xfrm>
          <a:prstGeom prst="rect">
            <a:avLst/>
          </a:prstGeom>
          <a:noFill/>
          <a:ln w="9525">
            <a:noFill/>
            <a:miter lim="800000"/>
            <a:headEnd/>
            <a:tailEnd/>
          </a:ln>
        </p:spPr>
      </p:pic>
      <p:sp>
        <p:nvSpPr>
          <p:cNvPr id="5" name="Rectangle 4"/>
          <p:cNvSpPr/>
          <p:nvPr/>
        </p:nvSpPr>
        <p:spPr>
          <a:xfrm>
            <a:off x="4343400" y="5486400"/>
            <a:ext cx="4572000" cy="461665"/>
          </a:xfrm>
          <a:prstGeom prst="rect">
            <a:avLst/>
          </a:prstGeom>
        </p:spPr>
        <p:txBody>
          <a:bodyPr>
            <a:spAutoFit/>
          </a:bodyPr>
          <a:lstStyle/>
          <a:p>
            <a:r>
              <a:rPr lang="en-US" sz="1200" dirty="0" smtClean="0"/>
              <a:t>http://dearnurses.blogspot.com/2009/09/knowing-how-to-avoid-mediaction-errors.html</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Medication errors are a nursing and healthcare concern worldwide (</a:t>
            </a:r>
            <a:r>
              <a:rPr lang="en-US" dirty="0" err="1" smtClean="0"/>
              <a:t>Agyemang</a:t>
            </a:r>
            <a:r>
              <a:rPr lang="en-US" dirty="0" smtClean="0"/>
              <a:t> &amp; While, 2010)</a:t>
            </a:r>
          </a:p>
          <a:p>
            <a:r>
              <a:rPr lang="en-US" dirty="0" smtClean="0"/>
              <a:t>There are two types of medication errors: administration and preparation</a:t>
            </a:r>
          </a:p>
          <a:p>
            <a:r>
              <a:rPr lang="en-US" dirty="0" smtClean="0"/>
              <a:t> 44,000-98,000 people die each year in hospitals due to medication errors </a:t>
            </a:r>
          </a:p>
          <a:p>
            <a:endParaRPr lang="en-US" sz="2800" dirty="0" smtClean="0"/>
          </a:p>
          <a:p>
            <a:endParaRPr lang="en-US" sz="2800" dirty="0" smtClean="0"/>
          </a:p>
          <a:p>
            <a:pPr>
              <a:buNone/>
            </a:pPr>
            <a:r>
              <a:rPr lang="en-US" sz="1200" dirty="0" smtClean="0"/>
              <a:t>Source: Hewitt (2010)</a:t>
            </a:r>
          </a:p>
          <a:p>
            <a:endParaRPr lang="en-US" dirty="0" smtClean="0"/>
          </a:p>
        </p:txBody>
      </p:sp>
      <p:sp>
        <p:nvSpPr>
          <p:cNvPr id="3" name="Title 2"/>
          <p:cNvSpPr>
            <a:spLocks noGrp="1"/>
          </p:cNvSpPr>
          <p:nvPr>
            <p:ph type="title"/>
          </p:nvPr>
        </p:nvSpPr>
        <p:spPr/>
        <p:txBody>
          <a:bodyPr/>
          <a:lstStyle/>
          <a:p>
            <a:r>
              <a:rPr lang="en-US" dirty="0" smtClean="0"/>
              <a:t>Conclusion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Nurses are the last line of defense for the patient</a:t>
            </a:r>
          </a:p>
          <a:p>
            <a:r>
              <a:rPr lang="en-US" dirty="0" smtClean="0"/>
              <a:t>Way to reduce medication  errors</a:t>
            </a:r>
          </a:p>
          <a:p>
            <a:pPr lvl="1"/>
            <a:r>
              <a:rPr lang="en-US" dirty="0" smtClean="0"/>
              <a:t>Three checks</a:t>
            </a:r>
          </a:p>
          <a:p>
            <a:pPr lvl="1"/>
            <a:r>
              <a:rPr lang="en-US" dirty="0" smtClean="0"/>
              <a:t>Five rights of medication administration</a:t>
            </a:r>
          </a:p>
          <a:p>
            <a:pPr lvl="1"/>
            <a:r>
              <a:rPr lang="en-US" dirty="0" smtClean="0"/>
              <a:t>Taking responsibility for actions </a:t>
            </a:r>
          </a:p>
          <a:p>
            <a:pPr lvl="1"/>
            <a:r>
              <a:rPr lang="en-US" dirty="0" smtClean="0"/>
              <a:t>Teaching students proper administration</a:t>
            </a:r>
          </a:p>
          <a:p>
            <a:pPr lvl="1"/>
            <a:r>
              <a:rPr lang="en-US" dirty="0" smtClean="0"/>
              <a:t>Technological advances  </a:t>
            </a:r>
          </a:p>
          <a:p>
            <a:pPr lvl="1"/>
            <a:endParaRPr lang="en-US" dirty="0" smtClean="0"/>
          </a:p>
          <a:p>
            <a:pPr lvl="1"/>
            <a:endParaRPr lang="en-US" dirty="0" smtClean="0"/>
          </a:p>
          <a:p>
            <a:pPr lvl="1"/>
            <a:r>
              <a:rPr lang="en-US" sz="1200" dirty="0" smtClean="0"/>
              <a:t>Source: Wright (2009)</a:t>
            </a:r>
            <a:endParaRPr lang="en-US" sz="1200" dirty="0"/>
          </a:p>
        </p:txBody>
      </p:sp>
      <p:sp>
        <p:nvSpPr>
          <p:cNvPr id="3" name="Title 2"/>
          <p:cNvSpPr>
            <a:spLocks noGrp="1"/>
          </p:cNvSpPr>
          <p:nvPr>
            <p:ph type="title"/>
          </p:nvPr>
        </p:nvSpPr>
        <p:spPr/>
        <p:txBody>
          <a:bodyPr/>
          <a:lstStyle/>
          <a:p>
            <a:r>
              <a:rPr lang="en-US" dirty="0" smtClean="0"/>
              <a:t>Conclusions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sz="2000" b="1" u="sng" dirty="0" smtClean="0"/>
              <a:t>(2010). Bar-code/</a:t>
            </a:r>
            <a:r>
              <a:rPr lang="en-US" sz="2000" b="1" u="sng" dirty="0" err="1" smtClean="0"/>
              <a:t>eMAR</a:t>
            </a:r>
            <a:r>
              <a:rPr lang="en-US" sz="2000" b="1" u="sng" dirty="0" smtClean="0"/>
              <a:t> combo reduces errors. </a:t>
            </a:r>
            <a:r>
              <a:rPr lang="en-US" sz="2000" b="1" i="1" u="sng" dirty="0" smtClean="0"/>
              <a:t>Healthcare Benchmarks &amp; Quality Improvement</a:t>
            </a:r>
            <a:r>
              <a:rPr lang="en-US" sz="2000" b="1" u="sng" dirty="0" smtClean="0"/>
              <a:t>, </a:t>
            </a:r>
            <a:r>
              <a:rPr lang="en-US" sz="2000" b="1" i="1" u="sng" dirty="0" smtClean="0"/>
              <a:t>17</a:t>
            </a:r>
            <a:r>
              <a:rPr lang="en-US" sz="2000" b="1" u="sng" dirty="0" smtClean="0"/>
              <a:t>(9), 100-102.</a:t>
            </a:r>
          </a:p>
          <a:p>
            <a:pPr lvl="0"/>
            <a:r>
              <a:rPr lang="en-US" sz="2000" dirty="0" err="1" smtClean="0"/>
              <a:t>Agyemang</a:t>
            </a:r>
            <a:r>
              <a:rPr lang="en-US" sz="2000" dirty="0" smtClean="0"/>
              <a:t>, R., &amp; While, A. (2010). Medication errors: Types, causes and impact on nursing practice. </a:t>
            </a:r>
            <a:r>
              <a:rPr lang="en-US" sz="2000" i="1" dirty="0" smtClean="0"/>
              <a:t>British Journal of Nursing (BJN)</a:t>
            </a:r>
            <a:r>
              <a:rPr lang="en-US" sz="2000" dirty="0" smtClean="0"/>
              <a:t>, </a:t>
            </a:r>
            <a:r>
              <a:rPr lang="en-US" sz="2000" i="1" dirty="0" smtClean="0"/>
              <a:t>19</a:t>
            </a:r>
            <a:r>
              <a:rPr lang="en-US" sz="2000" dirty="0" smtClean="0"/>
              <a:t>(6), 380-385. Retrieved from CINAHL Plus with Full Text database. </a:t>
            </a:r>
          </a:p>
          <a:p>
            <a:pPr lvl="0"/>
            <a:r>
              <a:rPr lang="en-US" sz="2000" dirty="0" smtClean="0"/>
              <a:t>Burns, N., &amp; Grove, S. (2010). </a:t>
            </a:r>
            <a:r>
              <a:rPr lang="en-US" sz="2000" i="1" dirty="0" smtClean="0"/>
              <a:t>The practice of  nursing research: Appraisal, synthesis, and generation of evidence </a:t>
            </a:r>
            <a:r>
              <a:rPr lang="en-US" sz="2000" dirty="0" smtClean="0"/>
              <a:t>(6</a:t>
            </a:r>
            <a:r>
              <a:rPr lang="en-US" sz="2000" baseline="30000" dirty="0" smtClean="0"/>
              <a:t>th</a:t>
            </a:r>
            <a:r>
              <a:rPr lang="en-US" sz="2000" dirty="0" smtClean="0"/>
              <a:t> Ed.)</a:t>
            </a:r>
            <a:r>
              <a:rPr lang="en-US" sz="2000" i="1" dirty="0" smtClean="0"/>
              <a:t>. </a:t>
            </a:r>
            <a:r>
              <a:rPr lang="en-US" sz="2000" dirty="0" smtClean="0"/>
              <a:t>St. Louis, MO: Elsevier Saunders.</a:t>
            </a:r>
            <a:r>
              <a:rPr lang="en-US" sz="2000" i="1" dirty="0" smtClean="0"/>
              <a:t> </a:t>
            </a:r>
            <a:endParaRPr lang="en-US" sz="2000" dirty="0" smtClean="0"/>
          </a:p>
          <a:p>
            <a:pPr lvl="0"/>
            <a:r>
              <a:rPr lang="en-US" sz="2000" dirty="0" smtClean="0"/>
              <a:t>Chitty, K. K., &amp; Black, B. P. (2007). </a:t>
            </a:r>
            <a:r>
              <a:rPr lang="en-US" sz="2000" b="1" u="sng" dirty="0" smtClean="0"/>
              <a:t>Professional nursing: Concepts and challenges </a:t>
            </a:r>
            <a:r>
              <a:rPr lang="en-US" sz="2000" dirty="0" smtClean="0"/>
              <a:t>(5th ed.). 	St.  Louis, MO: Saunders </a:t>
            </a:r>
          </a:p>
          <a:p>
            <a:pPr lvl="0"/>
            <a:r>
              <a:rPr lang="en-US" sz="2000" dirty="0" smtClean="0"/>
              <a:t>Hewitt, P. (2010). Nurses' perceptions of the causes of medication errors: An integrative literature review. </a:t>
            </a:r>
            <a:r>
              <a:rPr lang="en-US" sz="2000" i="1" dirty="0" err="1" smtClean="0"/>
              <a:t>Medsurg</a:t>
            </a:r>
            <a:r>
              <a:rPr lang="en-US" sz="2000" i="1" dirty="0" smtClean="0"/>
              <a:t> Nursing</a:t>
            </a:r>
            <a:r>
              <a:rPr lang="en-US" sz="2000" dirty="0" smtClean="0"/>
              <a:t>, </a:t>
            </a:r>
            <a:r>
              <a:rPr lang="en-US" sz="2000" i="1" dirty="0" smtClean="0"/>
              <a:t>19</a:t>
            </a:r>
            <a:r>
              <a:rPr lang="en-US" sz="2000" dirty="0" smtClean="0"/>
              <a:t>(3), 159-167. Retrieved from CINAHL Plus with Full Text database. </a:t>
            </a:r>
          </a:p>
          <a:p>
            <a:pPr lvl="0"/>
            <a:r>
              <a:rPr lang="en-US" sz="2000" dirty="0" smtClean="0"/>
              <a:t>Wright, K. (2005). Unsupervised medication administration by nursing students. </a:t>
            </a:r>
            <a:r>
              <a:rPr lang="en-US" sz="2000" i="1" dirty="0" smtClean="0"/>
              <a:t>Nursing Standard</a:t>
            </a:r>
            <a:r>
              <a:rPr lang="en-US" sz="2000" dirty="0" smtClean="0"/>
              <a:t>, </a:t>
            </a:r>
            <a:r>
              <a:rPr lang="en-US" sz="2000" i="1" dirty="0" smtClean="0"/>
              <a:t>19</a:t>
            </a:r>
            <a:r>
              <a:rPr lang="en-US" sz="2000" dirty="0" smtClean="0"/>
              <a:t>(39), 49-54.</a:t>
            </a:r>
            <a:endParaRPr lang="en-US" sz="2000" dirty="0"/>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4648200" cy="4572000"/>
          </a:xfrm>
        </p:spPr>
        <p:txBody>
          <a:bodyPr/>
          <a:lstStyle/>
          <a:p>
            <a:r>
              <a:rPr lang="en-US" dirty="0" smtClean="0"/>
              <a:t>Introduction of medication </a:t>
            </a:r>
            <a:r>
              <a:rPr lang="en-US" dirty="0"/>
              <a:t>e</a:t>
            </a:r>
            <a:r>
              <a:rPr lang="en-US" dirty="0" smtClean="0"/>
              <a:t>rrors </a:t>
            </a:r>
          </a:p>
          <a:p>
            <a:r>
              <a:rPr lang="en-US" dirty="0" smtClean="0"/>
              <a:t>Summary of </a:t>
            </a:r>
            <a:r>
              <a:rPr lang="en-US" dirty="0"/>
              <a:t>m</a:t>
            </a:r>
            <a:r>
              <a:rPr lang="en-US" dirty="0" smtClean="0"/>
              <a:t>edication errors </a:t>
            </a:r>
          </a:p>
          <a:p>
            <a:r>
              <a:rPr lang="en-US" dirty="0" smtClean="0"/>
              <a:t>Ethical Principles and medication </a:t>
            </a:r>
            <a:r>
              <a:rPr lang="en-US" dirty="0"/>
              <a:t>e</a:t>
            </a:r>
            <a:r>
              <a:rPr lang="en-US" dirty="0" smtClean="0"/>
              <a:t>rrors </a:t>
            </a:r>
          </a:p>
          <a:p>
            <a:r>
              <a:rPr lang="en-US" dirty="0" smtClean="0"/>
              <a:t>Summary of pertaining article</a:t>
            </a:r>
          </a:p>
          <a:p>
            <a:r>
              <a:rPr lang="en-US" dirty="0" smtClean="0"/>
              <a:t>Conclusion</a:t>
            </a:r>
          </a:p>
          <a:p>
            <a:endParaRPr lang="en-US" dirty="0" smtClean="0"/>
          </a:p>
          <a:p>
            <a:endParaRPr lang="en-US" dirty="0" smtClean="0"/>
          </a:p>
        </p:txBody>
      </p:sp>
      <p:sp>
        <p:nvSpPr>
          <p:cNvPr id="2" name="Title 1"/>
          <p:cNvSpPr>
            <a:spLocks noGrp="1"/>
          </p:cNvSpPr>
          <p:nvPr>
            <p:ph type="title"/>
          </p:nvPr>
        </p:nvSpPr>
        <p:spPr/>
        <p:txBody>
          <a:bodyPr>
            <a:normAutofit/>
          </a:bodyPr>
          <a:lstStyle/>
          <a:p>
            <a:r>
              <a:rPr lang="en-US" dirty="0" smtClean="0"/>
              <a:t>Introduction to Medication </a:t>
            </a:r>
            <a:r>
              <a:rPr lang="en-US" dirty="0"/>
              <a:t>E</a:t>
            </a:r>
            <a:r>
              <a:rPr lang="en-US" dirty="0" smtClean="0"/>
              <a:t>rrors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800600" y="2286000"/>
            <a:ext cx="3848100" cy="2688011"/>
          </a:xfrm>
          <a:prstGeom prst="rect">
            <a:avLst/>
          </a:prstGeom>
          <a:noFill/>
          <a:ln w="9525">
            <a:noFill/>
            <a:miter lim="800000"/>
            <a:headEnd/>
            <a:tailEnd/>
          </a:ln>
        </p:spPr>
      </p:pic>
      <p:sp>
        <p:nvSpPr>
          <p:cNvPr id="5" name="Rectangle 4"/>
          <p:cNvSpPr/>
          <p:nvPr/>
        </p:nvSpPr>
        <p:spPr>
          <a:xfrm>
            <a:off x="4267200" y="5029200"/>
            <a:ext cx="4572000" cy="461665"/>
          </a:xfrm>
          <a:prstGeom prst="rect">
            <a:avLst/>
          </a:prstGeom>
        </p:spPr>
        <p:txBody>
          <a:bodyPr>
            <a:spAutoFit/>
          </a:bodyPr>
          <a:lstStyle/>
          <a:p>
            <a:r>
              <a:rPr lang="en-US" sz="1200" dirty="0" smtClean="0"/>
              <a:t>http://www.workingnurse.com/articles/Pediatric-Medication-Errors-Public-Health-Emergency</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i="1" dirty="0"/>
              <a:t>To Err is Human: Building a Safer Health System </a:t>
            </a:r>
            <a:r>
              <a:rPr lang="en-US" dirty="0"/>
              <a:t>sparked national interest for medication errors in 2000</a:t>
            </a:r>
          </a:p>
          <a:p>
            <a:pPr lvl="0"/>
            <a:r>
              <a:rPr lang="en-US" dirty="0"/>
              <a:t>Types: preparation (i.e. wrong dosage) and administration errors (i.e. wrong admin. rate)</a:t>
            </a:r>
          </a:p>
          <a:p>
            <a:pPr lvl="0"/>
            <a:r>
              <a:rPr lang="en-US" dirty="0"/>
              <a:t>Causes: distraction, failure to follow </a:t>
            </a:r>
            <a:r>
              <a:rPr lang="en-US" dirty="0" smtClean="0"/>
              <a:t>five </a:t>
            </a:r>
            <a:r>
              <a:rPr lang="en-US" dirty="0"/>
              <a:t>rights of medication, poor physician handwriting, similar drug names and packages, etc</a:t>
            </a:r>
            <a:r>
              <a:rPr lang="en-US" dirty="0" smtClean="0"/>
              <a:t>.</a:t>
            </a:r>
          </a:p>
          <a:p>
            <a:pPr lvl="0"/>
            <a:endParaRPr lang="en-US" dirty="0"/>
          </a:p>
          <a:p>
            <a:pPr lvl="0">
              <a:buNone/>
            </a:pPr>
            <a:r>
              <a:rPr lang="en-US" sz="1400" dirty="0" smtClean="0"/>
              <a:t>Source: Hewitt (2010)</a:t>
            </a:r>
            <a:endParaRPr lang="en-US" sz="1400" dirty="0"/>
          </a:p>
        </p:txBody>
      </p:sp>
      <p:sp>
        <p:nvSpPr>
          <p:cNvPr id="2" name="Title 1"/>
          <p:cNvSpPr>
            <a:spLocks noGrp="1"/>
          </p:cNvSpPr>
          <p:nvPr>
            <p:ph type="title"/>
          </p:nvPr>
        </p:nvSpPr>
        <p:spPr/>
        <p:txBody>
          <a:bodyPr>
            <a:normAutofit fontScale="90000"/>
          </a:bodyPr>
          <a:lstStyle/>
          <a:p>
            <a:r>
              <a:rPr lang="en-US" dirty="0"/>
              <a:t>History &amp; Overview of Medication Errors</a:t>
            </a:r>
            <a:br>
              <a:rPr lang="en-US" dirty="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Nurses are responsible for almost all administration of drugs to patients that healthcare practitioners prescribe</a:t>
            </a:r>
          </a:p>
          <a:p>
            <a:r>
              <a:rPr lang="en-US" dirty="0" smtClean="0"/>
              <a:t>Nurses are the last line of defense for the patient</a:t>
            </a:r>
          </a:p>
          <a:p>
            <a:r>
              <a:rPr lang="en-US" dirty="0" smtClean="0"/>
              <a:t>Medication errors are a perpetual problem, a worldwide concern, and healthcare priority</a:t>
            </a:r>
          </a:p>
          <a:p>
            <a:endParaRPr lang="en-US" dirty="0"/>
          </a:p>
          <a:p>
            <a:pPr>
              <a:buNone/>
            </a:pPr>
            <a:r>
              <a:rPr lang="en-US" sz="1400" dirty="0" smtClean="0"/>
              <a:t>Source: Hewitt (2010)</a:t>
            </a:r>
          </a:p>
        </p:txBody>
      </p:sp>
      <p:sp>
        <p:nvSpPr>
          <p:cNvPr id="2" name="Title 1"/>
          <p:cNvSpPr>
            <a:spLocks noGrp="1"/>
          </p:cNvSpPr>
          <p:nvPr>
            <p:ph type="title"/>
          </p:nvPr>
        </p:nvSpPr>
        <p:spPr/>
        <p:txBody>
          <a:bodyPr>
            <a:normAutofit fontScale="90000"/>
          </a:bodyPr>
          <a:lstStyle/>
          <a:p>
            <a:r>
              <a:rPr lang="en-US" dirty="0" smtClean="0"/>
              <a:t>Why &amp; how does this impact nursing?</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257800" y="4191000"/>
            <a:ext cx="2900855" cy="2175641"/>
          </a:xfrm>
          <a:prstGeom prst="rect">
            <a:avLst/>
          </a:prstGeom>
          <a:noFill/>
          <a:ln w="9525">
            <a:noFill/>
            <a:miter lim="800000"/>
            <a:headEnd/>
            <a:tailEnd/>
          </a:ln>
        </p:spPr>
      </p:pic>
      <p:sp>
        <p:nvSpPr>
          <p:cNvPr id="6" name="Rectangle 5"/>
          <p:cNvSpPr/>
          <p:nvPr/>
        </p:nvSpPr>
        <p:spPr>
          <a:xfrm>
            <a:off x="533400" y="6019800"/>
            <a:ext cx="4572000" cy="276999"/>
          </a:xfrm>
          <a:prstGeom prst="rect">
            <a:avLst/>
          </a:prstGeom>
        </p:spPr>
        <p:txBody>
          <a:bodyPr>
            <a:spAutoFit/>
          </a:bodyPr>
          <a:lstStyle/>
          <a:p>
            <a:r>
              <a:rPr lang="en-US" sz="1200" dirty="0" smtClean="0"/>
              <a:t>http://www.houston.va.gov/pressreleases/news_20020910a.asp</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Autonomy: the principle of independence , self-governing</a:t>
            </a:r>
          </a:p>
          <a:p>
            <a:pPr lvl="1"/>
            <a:r>
              <a:rPr lang="en-US" dirty="0" smtClean="0"/>
              <a:t>Nurses must take responsibility for their actions</a:t>
            </a:r>
          </a:p>
          <a:p>
            <a:r>
              <a:rPr lang="en-US" dirty="0" smtClean="0"/>
              <a:t>Beneficence: requires the researcher to do good and “above all, do no harm” (Burns &amp; Grove, 2009, p. 188)</a:t>
            </a:r>
          </a:p>
          <a:p>
            <a:pPr lvl="1"/>
            <a:r>
              <a:rPr lang="en-US" dirty="0" smtClean="0"/>
              <a:t>Bar code systems and medication technology in hospitals help to reduce the incidence of harm to the patients </a:t>
            </a:r>
          </a:p>
          <a:p>
            <a:pPr lvl="1"/>
            <a:endParaRPr lang="en-US" dirty="0" smtClean="0"/>
          </a:p>
          <a:p>
            <a:pPr lvl="1"/>
            <a:endParaRPr lang="en-US" dirty="0" smtClean="0"/>
          </a:p>
        </p:txBody>
      </p:sp>
      <p:sp>
        <p:nvSpPr>
          <p:cNvPr id="2" name="Title 1"/>
          <p:cNvSpPr>
            <a:spLocks noGrp="1"/>
          </p:cNvSpPr>
          <p:nvPr>
            <p:ph type="title"/>
          </p:nvPr>
        </p:nvSpPr>
        <p:spPr/>
        <p:txBody>
          <a:bodyPr>
            <a:normAutofit fontScale="90000"/>
          </a:bodyPr>
          <a:lstStyle/>
          <a:p>
            <a:r>
              <a:rPr lang="en-US" dirty="0" smtClean="0"/>
              <a:t>Ethical Principles related to Medication Errors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Justice: holds that human subject should be treated fairly (p. 188)</a:t>
            </a:r>
          </a:p>
          <a:p>
            <a:pPr lvl="1"/>
            <a:r>
              <a:rPr lang="en-US" dirty="0" smtClean="0"/>
              <a:t>In the nursing profession, all patients should be treated fairly, which includes correct medication administration</a:t>
            </a:r>
          </a:p>
          <a:p>
            <a:r>
              <a:rPr lang="en-US" dirty="0" smtClean="0"/>
              <a:t>Paternalism:  Until the </a:t>
            </a:r>
            <a:r>
              <a:rPr lang="en-US" b="1" u="sng" dirty="0" smtClean="0"/>
              <a:t>patient bill of rights </a:t>
            </a:r>
            <a:r>
              <a:rPr lang="en-US" dirty="0" smtClean="0"/>
              <a:t>was created medical paternalism was the idea that providers knew best and patients should simple follow directions without questions </a:t>
            </a:r>
          </a:p>
          <a:p>
            <a:r>
              <a:rPr lang="en-US" dirty="0" smtClean="0"/>
              <a:t>Veracity: the action of truth telling</a:t>
            </a:r>
          </a:p>
          <a:p>
            <a:pPr lvl="1"/>
            <a:r>
              <a:rPr lang="en-US" dirty="0" smtClean="0"/>
              <a:t>Three checks, five rights of medication administration</a:t>
            </a:r>
          </a:p>
          <a:p>
            <a:pPr lvl="1"/>
            <a:endParaRPr lang="en-US" sz="1500" dirty="0" smtClean="0"/>
          </a:p>
          <a:p>
            <a:pPr>
              <a:buNone/>
            </a:pPr>
            <a:r>
              <a:rPr lang="en-US" sz="1500" dirty="0" smtClean="0"/>
              <a:t>Source: Chitty and Black  (2007)</a:t>
            </a:r>
          </a:p>
          <a:p>
            <a:pPr>
              <a:buNone/>
            </a:pPr>
            <a:endParaRPr lang="en-US" dirty="0"/>
          </a:p>
        </p:txBody>
      </p:sp>
      <p:sp>
        <p:nvSpPr>
          <p:cNvPr id="2" name="Title 1"/>
          <p:cNvSpPr>
            <a:spLocks noGrp="1"/>
          </p:cNvSpPr>
          <p:nvPr>
            <p:ph type="title"/>
          </p:nvPr>
        </p:nvSpPr>
        <p:spPr/>
        <p:txBody>
          <a:bodyPr>
            <a:normAutofit fontScale="90000"/>
          </a:bodyPr>
          <a:lstStyle/>
          <a:p>
            <a:r>
              <a:rPr lang="en-US" dirty="0" smtClean="0"/>
              <a:t>Ethical Principles related to Medication Errors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smtClean="0"/>
              <a:t>(2010). Bar-code/</a:t>
            </a:r>
            <a:r>
              <a:rPr lang="en-US" dirty="0" err="1" smtClean="0"/>
              <a:t>eMAR</a:t>
            </a:r>
            <a:r>
              <a:rPr lang="en-US" dirty="0" smtClean="0"/>
              <a:t> combo reduces errors. </a:t>
            </a:r>
            <a:r>
              <a:rPr lang="en-US" i="1" dirty="0" smtClean="0"/>
              <a:t>Healthcare Benchmarks &amp; Quality Improvement</a:t>
            </a:r>
            <a:r>
              <a:rPr lang="en-US" dirty="0" smtClean="0"/>
              <a:t>, </a:t>
            </a:r>
            <a:r>
              <a:rPr lang="en-US" i="1" dirty="0" smtClean="0"/>
              <a:t>17</a:t>
            </a:r>
            <a:r>
              <a:rPr lang="en-US" dirty="0" smtClean="0"/>
              <a:t>(9), 100-102.</a:t>
            </a:r>
          </a:p>
          <a:p>
            <a:pPr lvl="0"/>
            <a:r>
              <a:rPr lang="en-US" dirty="0" err="1" smtClean="0"/>
              <a:t>Agyemang</a:t>
            </a:r>
            <a:r>
              <a:rPr lang="en-US" dirty="0" smtClean="0"/>
              <a:t>, R., &amp; While, A. (2010). Medication errors: Types, causes and impact on nursing practice. </a:t>
            </a:r>
            <a:r>
              <a:rPr lang="en-US" i="1" dirty="0" smtClean="0"/>
              <a:t>British Journal of Nursing (BJN)</a:t>
            </a:r>
            <a:r>
              <a:rPr lang="en-US" dirty="0" smtClean="0"/>
              <a:t>, </a:t>
            </a:r>
            <a:r>
              <a:rPr lang="en-US" i="1" dirty="0" smtClean="0"/>
              <a:t>19</a:t>
            </a:r>
            <a:r>
              <a:rPr lang="en-US" dirty="0" smtClean="0"/>
              <a:t>(6), 380-385. Retrieved from CINAHL Plus with Full Text database. </a:t>
            </a:r>
          </a:p>
          <a:p>
            <a:pPr lvl="0"/>
            <a:r>
              <a:rPr lang="en-US" dirty="0" smtClean="0"/>
              <a:t>Hewitt, P. (2010). Nurses' perceptions of the causes of medication errors: An integrative literature review. </a:t>
            </a:r>
            <a:r>
              <a:rPr lang="en-US" i="1" dirty="0" err="1" smtClean="0"/>
              <a:t>Medsurg</a:t>
            </a:r>
            <a:r>
              <a:rPr lang="en-US" i="1" dirty="0" smtClean="0"/>
              <a:t> Nursing</a:t>
            </a:r>
            <a:r>
              <a:rPr lang="en-US" dirty="0" smtClean="0"/>
              <a:t>, </a:t>
            </a:r>
            <a:r>
              <a:rPr lang="en-US" i="1" dirty="0" smtClean="0"/>
              <a:t>19</a:t>
            </a:r>
            <a:r>
              <a:rPr lang="en-US" dirty="0" smtClean="0"/>
              <a:t>(3), 159-167. Retrieved from CINAHL Plus with Full Text database. </a:t>
            </a:r>
          </a:p>
          <a:p>
            <a:r>
              <a:rPr lang="en-US" dirty="0" smtClean="0"/>
              <a:t>Wright, K. (2005). Unsupervised medication administration by nursing students. </a:t>
            </a:r>
            <a:r>
              <a:rPr lang="en-US" i="1" dirty="0" smtClean="0"/>
              <a:t>Nursing Standard</a:t>
            </a:r>
            <a:r>
              <a:rPr lang="en-US" dirty="0" smtClean="0"/>
              <a:t>, </a:t>
            </a:r>
            <a:r>
              <a:rPr lang="en-US" i="1" dirty="0" smtClean="0"/>
              <a:t>19</a:t>
            </a:r>
            <a:r>
              <a:rPr lang="en-US" dirty="0" smtClean="0"/>
              <a:t>(39), 49-54</a:t>
            </a:r>
          </a:p>
          <a:p>
            <a:endParaRPr lang="en-US" dirty="0"/>
          </a:p>
        </p:txBody>
      </p:sp>
      <p:sp>
        <p:nvSpPr>
          <p:cNvPr id="2" name="Title 1"/>
          <p:cNvSpPr>
            <a:spLocks noGrp="1"/>
          </p:cNvSpPr>
          <p:nvPr>
            <p:ph type="title"/>
          </p:nvPr>
        </p:nvSpPr>
        <p:spPr/>
        <p:txBody>
          <a:bodyPr/>
          <a:lstStyle/>
          <a:p>
            <a:r>
              <a:rPr lang="en-US" dirty="0" smtClean="0"/>
              <a:t>Sources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Title</a:t>
            </a:r>
            <a:r>
              <a:rPr lang="en-US" dirty="0" smtClean="0"/>
              <a:t>: Nurses’ Perceptions of the Causes of Medication Errors: An Integrative Literature Review</a:t>
            </a:r>
          </a:p>
          <a:p>
            <a:r>
              <a:rPr lang="en-US" b="1" dirty="0" smtClean="0"/>
              <a:t>Author</a:t>
            </a:r>
            <a:r>
              <a:rPr lang="en-US" dirty="0" smtClean="0"/>
              <a:t>: Peggy Hewitt</a:t>
            </a:r>
          </a:p>
          <a:p>
            <a:pPr>
              <a:buNone/>
            </a:pPr>
            <a:endParaRPr lang="en-US" dirty="0"/>
          </a:p>
        </p:txBody>
      </p:sp>
      <p:sp>
        <p:nvSpPr>
          <p:cNvPr id="2" name="Title 1"/>
          <p:cNvSpPr>
            <a:spLocks noGrp="1"/>
          </p:cNvSpPr>
          <p:nvPr>
            <p:ph type="title"/>
          </p:nvPr>
        </p:nvSpPr>
        <p:spPr/>
        <p:txBody>
          <a:bodyPr/>
          <a:lstStyle/>
          <a:p>
            <a:r>
              <a:rPr lang="en-US" dirty="0" smtClean="0"/>
              <a:t>Article Summary</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648200" y="2438400"/>
            <a:ext cx="3505200" cy="3505200"/>
          </a:xfrm>
          <a:prstGeom prst="rect">
            <a:avLst/>
          </a:prstGeom>
          <a:noFill/>
          <a:ln w="9525">
            <a:noFill/>
            <a:miter lim="800000"/>
            <a:headEnd/>
            <a:tailEnd/>
          </a:ln>
        </p:spPr>
      </p:pic>
      <p:sp>
        <p:nvSpPr>
          <p:cNvPr id="5" name="Rectangle 4"/>
          <p:cNvSpPr/>
          <p:nvPr/>
        </p:nvSpPr>
        <p:spPr>
          <a:xfrm>
            <a:off x="4038600" y="6019800"/>
            <a:ext cx="4572000" cy="461665"/>
          </a:xfrm>
          <a:prstGeom prst="rect">
            <a:avLst/>
          </a:prstGeom>
        </p:spPr>
        <p:txBody>
          <a:bodyPr>
            <a:spAutoFit/>
          </a:bodyPr>
          <a:lstStyle/>
          <a:p>
            <a:r>
              <a:rPr lang="en-US" sz="1200" dirty="0" smtClean="0"/>
              <a:t>http://dearnurses.blogspot.com/2009/09/when-can-medication-error-be-avoided.html</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Identify nurses’ perceptions of the cause of medication errors</a:t>
            </a:r>
          </a:p>
          <a:p>
            <a:r>
              <a:rPr lang="en-US" dirty="0" smtClean="0"/>
              <a:t>Discuss nurses’ implications for the nursing profession</a:t>
            </a:r>
          </a:p>
          <a:p>
            <a:pPr>
              <a:buNone/>
            </a:pPr>
            <a:endParaRPr lang="en-US" dirty="0"/>
          </a:p>
        </p:txBody>
      </p:sp>
      <p:sp>
        <p:nvSpPr>
          <p:cNvPr id="2" name="Title 1"/>
          <p:cNvSpPr>
            <a:spLocks noGrp="1"/>
          </p:cNvSpPr>
          <p:nvPr>
            <p:ph type="title"/>
          </p:nvPr>
        </p:nvSpPr>
        <p:spPr/>
        <p:txBody>
          <a:bodyPr/>
          <a:lstStyle/>
          <a:p>
            <a:r>
              <a:rPr lang="en-US" dirty="0" smtClean="0"/>
              <a:t>Purpose of the article</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2948</TotalTime>
  <Words>3608</Words>
  <Application>Microsoft Office PowerPoint</Application>
  <PresentationFormat>On-screen Show (4:3)</PresentationFormat>
  <Paragraphs>151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Paper</vt:lpstr>
      <vt:lpstr>Ethical Issues in Nursing: Medication Errors</vt:lpstr>
      <vt:lpstr>Introduction to Medication Errors</vt:lpstr>
      <vt:lpstr>History &amp; Overview of Medication Errors </vt:lpstr>
      <vt:lpstr>Why &amp; how does this impact nursing?</vt:lpstr>
      <vt:lpstr>Ethical Principles related to Medication Errors</vt:lpstr>
      <vt:lpstr>Ethical Principles related to Medication Errors</vt:lpstr>
      <vt:lpstr>Sources</vt:lpstr>
      <vt:lpstr>Article Summary</vt:lpstr>
      <vt:lpstr>Purpose of the article</vt:lpstr>
      <vt:lpstr>Overview of the information</vt:lpstr>
      <vt:lpstr>Overview of the information</vt:lpstr>
      <vt:lpstr>Author’s conclusions</vt:lpstr>
      <vt:lpstr>Conclusion</vt:lpstr>
      <vt:lpstr>Conclusions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Issues in Nursing: Medication Errors</dc:title>
  <dc:creator>sami</dc:creator>
  <cp:lastModifiedBy> </cp:lastModifiedBy>
  <cp:revision>66</cp:revision>
  <dcterms:created xsi:type="dcterms:W3CDTF">2010-10-01T19:43:04Z</dcterms:created>
  <dcterms:modified xsi:type="dcterms:W3CDTF">2010-10-05T22:36:10Z</dcterms:modified>
</cp:coreProperties>
</file>