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60" r:id="rId4"/>
    <p:sldId id="258" r:id="rId5"/>
    <p:sldId id="259" r:id="rId6"/>
    <p:sldId id="261" r:id="rId7"/>
    <p:sldId id="262" r:id="rId8"/>
    <p:sldId id="263" r:id="rId9"/>
    <p:sldId id="264" r:id="rId10"/>
    <p:sldId id="265" r:id="rId11"/>
    <p:sldId id="268" r:id="rId12"/>
    <p:sldId id="269"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87544" autoAdjust="0"/>
  </p:normalViewPr>
  <p:slideViewPr>
    <p:cSldViewPr>
      <p:cViewPr varScale="1">
        <p:scale>
          <a:sx n="65" d="100"/>
          <a:sy n="65" d="100"/>
        </p:scale>
        <p:origin x="-66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1B28F1-BE40-4D3E-9466-6271BAE0C40C}" type="datetimeFigureOut">
              <a:rPr lang="en-US" smtClean="0"/>
              <a:pPr/>
              <a:t>10/3/2010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10C404-6083-4587-842E-2EE6A50F57AF}"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Don’t forget…the title slide needs to have a complete byline</a:t>
            </a:r>
            <a:r>
              <a:rPr lang="en-US" baseline="0" dirty="0" smtClean="0"/>
              <a:t> (including institution, course, date)</a:t>
            </a:r>
            <a:endParaRPr lang="en-US" dirty="0"/>
          </a:p>
        </p:txBody>
      </p:sp>
      <p:sp>
        <p:nvSpPr>
          <p:cNvPr id="4" name="Slide Number Placeholder 3"/>
          <p:cNvSpPr>
            <a:spLocks noGrp="1"/>
          </p:cNvSpPr>
          <p:nvPr>
            <p:ph type="sldNum" sz="quarter" idx="10"/>
          </p:nvPr>
        </p:nvSpPr>
        <p:spPr/>
        <p:txBody>
          <a:bodyPr/>
          <a:lstStyle/>
          <a:p>
            <a:fld id="{DB10C404-6083-4587-842E-2EE6A50F57AF}"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Julian Savulescu’s principle is that parents are morally obligated to choose out of the possible children they could have; the one with the greatest chance to lead the best life. Stoller </a:t>
            </a:r>
            <a:r>
              <a:rPr lang="en-US" b="1" u="sng" dirty="0" smtClean="0"/>
              <a:t>responds</a:t>
            </a:r>
            <a:r>
              <a:rPr lang="en-US" dirty="0" smtClean="0"/>
              <a:t> to this principle is concluding that Savulescu’s examples to support this theory, in fact, fail to justify it. (</a:t>
            </a:r>
            <a:r>
              <a:rPr lang="en-US" b="1" dirty="0" smtClean="0"/>
              <a:t>Stoller, S., </a:t>
            </a:r>
            <a:r>
              <a:rPr lang="en-US" dirty="0" smtClean="0"/>
              <a:t>2008)</a:t>
            </a:r>
          </a:p>
          <a:p>
            <a:endParaRPr lang="en-US" dirty="0"/>
          </a:p>
        </p:txBody>
      </p:sp>
      <p:sp>
        <p:nvSpPr>
          <p:cNvPr id="4" name="Slide Number Placeholder 3"/>
          <p:cNvSpPr>
            <a:spLocks noGrp="1"/>
          </p:cNvSpPr>
          <p:nvPr>
            <p:ph type="sldNum" sz="quarter" idx="10"/>
          </p:nvPr>
        </p:nvSpPr>
        <p:spPr/>
        <p:txBody>
          <a:bodyPr/>
          <a:lstStyle/>
          <a:p>
            <a:fld id="{DB10C404-6083-4587-842E-2EE6A50F57AF}"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Stoller argues that there are effects of third parties that effect the decision of PGD. </a:t>
            </a:r>
          </a:p>
          <a:p>
            <a:pPr>
              <a:spcBef>
                <a:spcPct val="0"/>
              </a:spcBef>
            </a:pPr>
            <a:r>
              <a:rPr lang="en-US" dirty="0" smtClean="0"/>
              <a:t>The nuclear accident is that hypothetically a government opens an unsafe nuclear reactor in a poor town to provide the town with light and heat during a cold winter. During this time the reactor melts down and releases a large amount of radiation that effects the embryos in utero. The case of Rubella is that a woman with Rubella has been advised to not become pregnant for three months or the baby will be born blind and deaf. When she does become pregnant they question her morality and what her motives are to want a baby that is disabled. In these examples, Saculescu was trying to justify his thought that the best children should be chosen. </a:t>
            </a:r>
          </a:p>
          <a:p>
            <a:pPr>
              <a:spcBef>
                <a:spcPct val="0"/>
              </a:spcBef>
            </a:pPr>
            <a:r>
              <a:rPr lang="en-US" dirty="0" smtClean="0"/>
              <a:t>Deontological theories is that the person protects the rights of others by deciding if the good outweigh the bad. The virtue ethics ask about the character of the person and what motives and morals do they have. (Stoller, S., 2008)</a:t>
            </a:r>
          </a:p>
          <a:p>
            <a:pPr>
              <a:spcBef>
                <a:spcPct val="0"/>
              </a:spcBef>
            </a:pPr>
            <a:r>
              <a:rPr lang="en-US" dirty="0" smtClean="0"/>
              <a:t> </a:t>
            </a:r>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5C51D11-DA2D-4FDC-B4C1-C23391C9993E}" type="slidenum">
              <a:rPr lang="en-US"/>
              <a:pPr fontAlgn="base">
                <a:spcBef>
                  <a:spcPct val="0"/>
                </a:spcBef>
                <a:spcAft>
                  <a:spcPct val="0"/>
                </a:spcAft>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Stoller concludes that Savelescu’s two situations can make no decision about child selection. He does not establish that we are morally obligated to select the best children.</a:t>
            </a:r>
          </a:p>
          <a:p>
            <a:pPr>
              <a:spcBef>
                <a:spcPct val="0"/>
              </a:spcBef>
            </a:pPr>
            <a:r>
              <a:rPr lang="en-US" dirty="0" smtClean="0"/>
              <a:t>Deontological and virtue ethics may explain societies sense that it is praiseworthy to work towards a better future for your children, even if that work determines the existence of different children.</a:t>
            </a:r>
          </a:p>
          <a:p>
            <a:pPr>
              <a:spcBef>
                <a:spcPct val="0"/>
              </a:spcBef>
            </a:pPr>
            <a:r>
              <a:rPr lang="en-US" dirty="0" smtClean="0"/>
              <a:t>The question is not how to treat a particular person, but if and which person to create at all. (</a:t>
            </a:r>
            <a:r>
              <a:rPr lang="en-US" b="1" u="sng" dirty="0" smtClean="0"/>
              <a:t>Stoller, S., </a:t>
            </a:r>
            <a:r>
              <a:rPr lang="en-US" dirty="0" smtClean="0"/>
              <a:t>2008)</a:t>
            </a:r>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F9682A1-DAC9-4A92-A982-5BF0E189E7B8}" type="slidenum">
              <a:rPr lang="en-US"/>
              <a:pPr fontAlgn="base">
                <a:spcBef>
                  <a:spcPct val="0"/>
                </a:spcBef>
                <a:spcAft>
                  <a:spcPct val="0"/>
                </a:spcAft>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most controversial</a:t>
            </a:r>
            <a:r>
              <a:rPr lang="en-US" baseline="0" dirty="0" smtClean="0"/>
              <a:t> topic with PGD is what is done with the unused embryos. Many people believe that those embryos are human life and should not be just thrown away. People also believe that the way they are being used today compared to why PGD was used originally is wrong. People are using PGD to make the “perfect” child. PGD was developed to reduce the number of suffering children. Today many people </a:t>
            </a:r>
            <a:r>
              <a:rPr lang="en-US" b="1" u="sng" baseline="0" dirty="0" smtClean="0"/>
              <a:t>are using to pick to</a:t>
            </a:r>
            <a:r>
              <a:rPr lang="en-US" baseline="0" dirty="0" smtClean="0"/>
              <a:t> intelligence of the child, eye color, hair color, and gender. This is what </a:t>
            </a:r>
            <a:r>
              <a:rPr lang="en-US" b="1" u="sng" baseline="0" dirty="0" smtClean="0"/>
              <a:t>is bring up </a:t>
            </a:r>
            <a:r>
              <a:rPr lang="en-US" baseline="0" dirty="0" smtClean="0"/>
              <a:t>the ethical controversy. PGD is a difficult topic for nurses to discuss with patients. Nurses need to have unbiased teaching and information sessions with their patients. Nurses need to be able to follow the nursing principles.</a:t>
            </a:r>
            <a:endParaRPr lang="en-US" dirty="0"/>
          </a:p>
        </p:txBody>
      </p:sp>
      <p:sp>
        <p:nvSpPr>
          <p:cNvPr id="4" name="Slide Number Placeholder 3"/>
          <p:cNvSpPr>
            <a:spLocks noGrp="1"/>
          </p:cNvSpPr>
          <p:nvPr>
            <p:ph type="sldNum" sz="quarter" idx="10"/>
          </p:nvPr>
        </p:nvSpPr>
        <p:spPr/>
        <p:txBody>
          <a:bodyPr/>
          <a:lstStyle/>
          <a:p>
            <a:fld id="{DB10C404-6083-4587-842E-2EE6A50F57AF}" type="slidenum">
              <a:rPr lang="en-US" smtClean="0"/>
              <a:pPr/>
              <a:t>13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Our presentation on Pre-Implantation Genetic Diagnosis (PGD) will include a brief history, why it is considered an ethical issue, how it does and will impact nursing, the ethical principles involved, and a review of one piece of literature on the subject. </a:t>
            </a:r>
          </a:p>
          <a:p>
            <a:endParaRPr lang="en-US" dirty="0"/>
          </a:p>
        </p:txBody>
      </p:sp>
      <p:sp>
        <p:nvSpPr>
          <p:cNvPr id="4" name="Slide Number Placeholder 3"/>
          <p:cNvSpPr>
            <a:spLocks noGrp="1"/>
          </p:cNvSpPr>
          <p:nvPr>
            <p:ph type="sldNum" sz="quarter" idx="10"/>
          </p:nvPr>
        </p:nvSpPr>
        <p:spPr/>
        <p:txBody>
          <a:bodyPr/>
          <a:lstStyle/>
          <a:p>
            <a:fld id="{DB10C404-6083-4587-842E-2EE6A50F57AF}"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PGD is request</a:t>
            </a:r>
            <a:r>
              <a:rPr lang="en-US" baseline="0" dirty="0" smtClean="0"/>
              <a:t> by many couples for conditions that include aneuploidy, single gene disorders, and translocation. </a:t>
            </a:r>
            <a:r>
              <a:rPr lang="en-US" dirty="0" smtClean="0"/>
              <a:t> Many couples request PGD for</a:t>
            </a:r>
            <a:r>
              <a:rPr lang="en-US" baseline="0" dirty="0" smtClean="0"/>
              <a:t> aneuploidy </a:t>
            </a:r>
            <a:r>
              <a:rPr lang="en-US" dirty="0" smtClean="0">
                <a:solidFill>
                  <a:schemeClr val="bg1"/>
                </a:solidFill>
              </a:rPr>
              <a:t>such as Down syndrome, trisomy 18, trisomy 13 and Turner syndrome.</a:t>
            </a:r>
            <a:r>
              <a:rPr lang="en-US" dirty="0" smtClean="0"/>
              <a:t> However, up to 60% of early miscarriages are due to aneuploidy, and the risk for aneuploidy increases with a woman's age. The purpose of PGD for aneuploidy is to increase a couple's chance for pregnancy, reduce their risk for miscarriage, and improve their overall chance of bringing home a healthy baby after in vitro fertilization. (Reproductive Genetics Institute,</a:t>
            </a:r>
            <a:r>
              <a:rPr lang="en-US" baseline="0" dirty="0" smtClean="0"/>
              <a:t> </a:t>
            </a:r>
            <a:r>
              <a:rPr lang="en-US" dirty="0" smtClean="0"/>
              <a:t>2009)</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Other couples request PGD for a specific genetic condition that may run in their family, such as Tay Sachs disease, cystic fibrosis, muscular dystrophy, Fragile X syndrome or spinal muscular atrophy. (Reproductive Genetics Institute,</a:t>
            </a:r>
            <a:r>
              <a:rPr lang="en-US" baseline="0" dirty="0" smtClean="0"/>
              <a:t> </a:t>
            </a:r>
            <a:r>
              <a:rPr lang="en-US" dirty="0" smtClean="0"/>
              <a:t>2009)</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For individuals who carry a chromosomal </a:t>
            </a:r>
            <a:r>
              <a:rPr lang="en-US" b="0" dirty="0" smtClean="0"/>
              <a:t>translocation,</a:t>
            </a:r>
            <a:r>
              <a:rPr lang="en-US" b="0" baseline="0" dirty="0" smtClean="0"/>
              <a:t> </a:t>
            </a:r>
            <a:r>
              <a:rPr lang="en-US" dirty="0" smtClean="0"/>
              <a:t>PGD can be used to test eggs or embryos for their specific translocation. This greatly decreases the risk for miscarriage and/or the birth of a child with birth defects and mental retardation associated with an unbalanced chromosome translocation. (Reproductive Genetics Institute,</a:t>
            </a:r>
            <a:r>
              <a:rPr lang="en-US" baseline="0" dirty="0" smtClean="0"/>
              <a:t> </a:t>
            </a:r>
            <a:r>
              <a:rPr lang="en-US" dirty="0" smtClean="0"/>
              <a:t>2009)</a:t>
            </a:r>
            <a:endParaRPr lang="en-US" i="1" dirty="0">
              <a:solidFill>
                <a:schemeClr val="bg1"/>
              </a:solidFill>
            </a:endParaRPr>
          </a:p>
        </p:txBody>
      </p:sp>
      <p:sp>
        <p:nvSpPr>
          <p:cNvPr id="4" name="Slide Number Placeholder 3"/>
          <p:cNvSpPr>
            <a:spLocks noGrp="1"/>
          </p:cNvSpPr>
          <p:nvPr>
            <p:ph type="sldNum" sz="quarter" idx="10"/>
          </p:nvPr>
        </p:nvSpPr>
        <p:spPr/>
        <p:txBody>
          <a:bodyPr/>
          <a:lstStyle/>
          <a:p>
            <a:fld id="{DB10C404-6083-4587-842E-2EE6A50F57AF}"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Developed in the early 1990's, preimplantation genetic diagnosis (PGD) is a way for couples to prevent a pregnancy affected by a genetic condition or chromosomal disorder. There are various types of PGD available, depending on the needs of the individual couple. This form of genetic testing is performed on eggs or embryos during an in vitro fertilization (IVF) cycle. The eggs or embryos that have been analyzed and are found to be normal are transferred into the woman's uterus, where, hopefully, they will implant and result in the birth of a healthy child. (Reproductive Genetics Institute,</a:t>
            </a:r>
            <a:r>
              <a:rPr lang="en-US" baseline="0" dirty="0" smtClean="0"/>
              <a:t> </a:t>
            </a:r>
            <a:r>
              <a:rPr lang="en-US" dirty="0" smtClean="0"/>
              <a:t>2009)</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Reports</a:t>
            </a:r>
            <a:r>
              <a:rPr lang="en-US" baseline="0" dirty="0" smtClean="0"/>
              <a:t> of the procedure started surfacing in 1990 in London and Chicago.  Within the next </a:t>
            </a:r>
            <a:r>
              <a:rPr lang="en-US" b="1" u="sng" baseline="0" dirty="0" smtClean="0"/>
              <a:t>twelve</a:t>
            </a:r>
            <a:r>
              <a:rPr lang="en-US" baseline="0" dirty="0" smtClean="0"/>
              <a:t> years, about 1000 babies were born using PGD and in the recent years, PGD has contributed to about 600 births a year.  In 1992 PGD was used as a way to identify single gene disorders and at this point in time it is used to test embryos for more than 50 genetic conditions. (Hershberger &amp; Pierce, 2009)</a:t>
            </a:r>
            <a:endParaRPr lang="en-US" dirty="0" smtClean="0"/>
          </a:p>
          <a:p>
            <a:endParaRPr lang="en-US" dirty="0"/>
          </a:p>
        </p:txBody>
      </p:sp>
      <p:sp>
        <p:nvSpPr>
          <p:cNvPr id="4" name="Slide Number Placeholder 3"/>
          <p:cNvSpPr>
            <a:spLocks noGrp="1"/>
          </p:cNvSpPr>
          <p:nvPr>
            <p:ph type="sldNum" sz="quarter" idx="10"/>
          </p:nvPr>
        </p:nvSpPr>
        <p:spPr/>
        <p:txBody>
          <a:bodyPr/>
          <a:lstStyle/>
          <a:p>
            <a:fld id="{DB10C404-6083-4587-842E-2EE6A50F57AF}"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wasting of embryos is a very big ethical issue in society today.  Most of the time it is talked about when using embryos created in a Petri dish to be used for stem cell research but as PGD becomes more well known, people are beginning to realize how many embryos can be tossed away before one is found that does not have any kind of chromosomal issue.  In fact, the very idea that people are now able to choose the “best” embryo for implantation is an ethical issue itself.  Some people believe that choosing which embryo will be made is going beyond the choice that we as humans are supposed to have.  Others however argue that it is more unethical to bring a child into the world that has many physical or mental problems when technology allows us to choose an embryo that will yield a child without any problems.  These people argue that since the embryos that get tossed aside would not have had a chance at life any other way, there is no reason not to use trial and error to find the “best” embryo.  Another ethical issue that has risen in the past few years about PGD is the fact that now it is available to some people to help with non-health related traits such as gender, hair color, and eye color.  Many people find this to be very unethical because they believe that using PGD to help ensure a child doesn’t have a disease can actually help with compatibility of life, however performing the procedure to make a “perfect child” is unnecessary and immoral. (Boyle &amp; Savulescu, 2001).</a:t>
            </a:r>
            <a:endParaRPr lang="en-US" dirty="0"/>
          </a:p>
        </p:txBody>
      </p:sp>
      <p:sp>
        <p:nvSpPr>
          <p:cNvPr id="4" name="Slide Number Placeholder 3"/>
          <p:cNvSpPr>
            <a:spLocks noGrp="1"/>
          </p:cNvSpPr>
          <p:nvPr>
            <p:ph type="sldNum" sz="quarter" idx="10"/>
          </p:nvPr>
        </p:nvSpPr>
        <p:spPr/>
        <p:txBody>
          <a:bodyPr/>
          <a:lstStyle/>
          <a:p>
            <a:fld id="{DB10C404-6083-4587-842E-2EE6A50F57AF}"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PGD is a difficult topic for nurses to discuss with patients. Nurses need to have unbiased teaching and information sessions with their patients. Nurses can not allow their views to impact the decision the family is going to make. The nurse needs to make sure it is the family making the decision and not the nurse. The nurse needs to just provide the patients with the information that will aid them in making the decision and answer any questions the family might have. Nurses need to also provide the best possible care to these patients when they come to the office or hospital, no matter the beliefs/ morals of that nurse. </a:t>
            </a:r>
            <a:r>
              <a:rPr lang="en-US" dirty="0" smtClean="0"/>
              <a:t>The fact that PGD is being used</a:t>
            </a:r>
            <a:r>
              <a:rPr lang="en-US" baseline="0" dirty="0" smtClean="0"/>
              <a:t> more commonly now not only has an ethical impact on nursing, but professional one as well.  If PGD becomes a common practice, there will be less disease in the community.  This will lower the need for nursing staff which will most likely lead to cutbacks in nursing wages.  In other words, if there are lowered numbers of sick people in the community, the need for medical care employees drops. (Hershberger &amp; Pierce, 2009)</a:t>
            </a:r>
            <a:endParaRPr lang="en-US" dirty="0"/>
          </a:p>
        </p:txBody>
      </p:sp>
      <p:sp>
        <p:nvSpPr>
          <p:cNvPr id="4" name="Slide Number Placeholder 3"/>
          <p:cNvSpPr>
            <a:spLocks noGrp="1"/>
          </p:cNvSpPr>
          <p:nvPr>
            <p:ph type="sldNum" sz="quarter" idx="10"/>
          </p:nvPr>
        </p:nvSpPr>
        <p:spPr/>
        <p:txBody>
          <a:bodyPr/>
          <a:lstStyle/>
          <a:p>
            <a:fld id="{DB10C404-6083-4587-842E-2EE6A50F57AF}"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dirty="0" smtClean="0">
                <a:solidFill>
                  <a:schemeClr val="tx1"/>
                </a:solidFill>
                <a:latin typeface="+mn-lt"/>
                <a:ea typeface="+mn-ea"/>
                <a:cs typeface="+mn-cs"/>
              </a:rPr>
              <a:t>	PGD is now being used by potential parents for a wide array of reasons.  The many ways that PGD is used to screen for multiple genetic characteristics in embryos makes a great ethical issue.  The ethical principles of autonomy, beneficence, justice, paternalism, and veracity found within this issue are complex and detailed.  </a:t>
            </a:r>
          </a:p>
          <a:p>
            <a:r>
              <a:rPr lang="en-US" sz="1200" kern="1200" dirty="0" smtClean="0">
                <a:solidFill>
                  <a:schemeClr val="tx1"/>
                </a:solidFill>
                <a:latin typeface="+mn-lt"/>
                <a:ea typeface="+mn-ea"/>
                <a:cs typeface="+mn-cs"/>
              </a:rPr>
              <a:t>	Autonomy is first of all displayed because PGD is legal and patients are allowed to make their own decision on whether to proceed with the process.  Of course, like any other medical procedure, the patient is informed about the procedure, including but not limited to success rates, the procedure, and short and long term health risks.  (Hershberger &amp; Pierce, 2010, p. 55).  This information allows the patients to make an informed decision of their own.</a:t>
            </a:r>
          </a:p>
          <a:p>
            <a:r>
              <a:rPr lang="en-US" sz="1200" kern="1200" dirty="0" smtClean="0">
                <a:solidFill>
                  <a:schemeClr val="tx1"/>
                </a:solidFill>
                <a:latin typeface="+mn-lt"/>
                <a:ea typeface="+mn-ea"/>
                <a:cs typeface="+mn-cs"/>
              </a:rPr>
              <a:t>	On the other hand, PGD is also used by parents to conceive a child for the sole purpose to provide stem cells for a sibling with a fatal medical condition.  In this case, the result of the parent’s autonomic decision to proceed with PGD leads to the child not having a choice in the matter of donating tissue and organs.  (Thomas, 2006, p. 371).  When parents use PGD for this reason, the child is denied autonomy.</a:t>
            </a:r>
          </a:p>
          <a:p>
            <a:r>
              <a:rPr lang="en-US" sz="1200" kern="1200" dirty="0" smtClean="0">
                <a:solidFill>
                  <a:schemeClr val="tx1"/>
                </a:solidFill>
                <a:latin typeface="+mn-lt"/>
                <a:ea typeface="+mn-ea"/>
                <a:cs typeface="+mn-cs"/>
              </a:rPr>
              <a:t>	PGD can be seen as a way to benefit the patient.  In regards to the parents as the patient, PGD can assist in reducing the risk of having a child with a disabling or life threatening disease.  It also allows parents to not have to make decisions about abortion of a child that is found to have a disabling condition.  PGD can also be viewed as a benefit to embryos that could have been born with a congenital disabling disease.  However when PGD is capable of being used by parents to select against an unwanted sex of a child or genetic traits such as height, intelligence, skin color, etc., it is not exhibiting beneficence.  These embryos that parents choose against are wasted.  When assessed from the embryos’ perspective, PGD is not used in a way that benefits the patient.  (Klitzman, Appelbaum, Chung, &amp; Sauer, 2008, p.35-36).  </a:t>
            </a:r>
          </a:p>
          <a:p>
            <a:r>
              <a:rPr lang="en-US" sz="1200" kern="1200" dirty="0" smtClean="0">
                <a:solidFill>
                  <a:schemeClr val="tx1"/>
                </a:solidFill>
                <a:latin typeface="+mn-lt"/>
                <a:ea typeface="+mn-ea"/>
                <a:cs typeface="+mn-cs"/>
              </a:rPr>
              <a:t>	Within the U.S., the cost of PGD plus in-vitro fertilization (IVF) is expensive.  For IVF alone the price range is $10,000 to $14,000 per cycle and increases with each cycle.  PGD costs an additional $2500 to $5000 per cycle.  The cost is usually a considerable factor in the decision making process.  Approximately sixteen states mandate at least partial coverage for IVF, but PGD is an optional procedure which is not covered.  (Klitzman, et al., 2008, p. 39).  Because of the high prices for PGD, part of our society is exempt from the opportunity of benefitting from it, which in an ethical sense, makes PGD unjust.</a:t>
            </a:r>
          </a:p>
          <a:p>
            <a:r>
              <a:rPr lang="en-US" sz="1200" kern="1200" dirty="0" smtClean="0">
                <a:solidFill>
                  <a:schemeClr val="tx1"/>
                </a:solidFill>
                <a:latin typeface="+mn-lt"/>
                <a:ea typeface="+mn-ea"/>
                <a:cs typeface="+mn-cs"/>
              </a:rPr>
              <a:t>Paternalism is not seen with PGD.  Patients are allowed to make informed decisions about PGD.</a:t>
            </a:r>
          </a:p>
          <a:p>
            <a:r>
              <a:rPr lang="en-US" sz="1200" kern="1200" dirty="0" smtClean="0">
                <a:solidFill>
                  <a:schemeClr val="tx1"/>
                </a:solidFill>
                <a:latin typeface="+mn-lt"/>
                <a:ea typeface="+mn-ea"/>
                <a:cs typeface="+mn-cs"/>
              </a:rPr>
              <a:t>	Medical professionals are obligated to tell the truth regarding all information known about PGD.  This information includes risks, benefits, alternative options, success rates, and short and long term benefits.  In accordance with the law, medical professionals involved with PGD must exhibit veracity about the topic.  (Hershberger &amp; Pierce, 2010, p.55).</a:t>
            </a:r>
          </a:p>
          <a:p>
            <a:endParaRPr lang="en-US" dirty="0"/>
          </a:p>
        </p:txBody>
      </p:sp>
      <p:sp>
        <p:nvSpPr>
          <p:cNvPr id="4" name="Slide Number Placeholder 3"/>
          <p:cNvSpPr>
            <a:spLocks noGrp="1"/>
          </p:cNvSpPr>
          <p:nvPr>
            <p:ph type="sldNum" sz="quarter" idx="10"/>
          </p:nvPr>
        </p:nvSpPr>
        <p:spPr/>
        <p:txBody>
          <a:bodyPr/>
          <a:lstStyle/>
          <a:p>
            <a:fld id="{DB10C404-6083-4587-842E-2EE6A50F57AF}"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i="0" dirty="0" smtClean="0"/>
              <a:t>The objective</a:t>
            </a:r>
            <a:r>
              <a:rPr lang="en-US" b="0" i="0" baseline="0" dirty="0" smtClean="0"/>
              <a:t> of Hershberger, P. &amp; Pierce, P. (2010) was t</a:t>
            </a:r>
            <a:r>
              <a:rPr lang="en-US" b="0" i="0" dirty="0" smtClean="0"/>
              <a:t>o illuminate and synthesize what is known about the underlying decision making processes surrounding couples' pre-implantation genetic diagnosis (PGD) use or disuse and also to formulate an initial conceptual framework that can guide future research and practice</a:t>
            </a:r>
            <a:r>
              <a:rPr lang="en-US" dirty="0" smtClean="0"/>
              <a:t>. </a:t>
            </a:r>
            <a:r>
              <a:rPr lang="en-US" b="0" i="0" dirty="0" smtClean="0"/>
              <a:t>This review targeted studies published from 1990 to 2008 that examined the decision making process of couples or individual partners that had used, were eligible for, or had contemplated PGD. </a:t>
            </a:r>
          </a:p>
          <a:p>
            <a:r>
              <a:rPr lang="en-US" sz="1200" dirty="0" smtClean="0">
                <a:latin typeface="Times New Roman" pitchFamily="18" charset="0"/>
                <a:cs typeface="Times New Roman" pitchFamily="18" charset="0"/>
              </a:rPr>
              <a:t>Kitzman, R., Appelbaum, P., Chung, W., &amp; Sauer, M. (2008), discusses</a:t>
            </a:r>
            <a:r>
              <a:rPr lang="en-US" sz="1200" baseline="0" dirty="0" smtClean="0">
                <a:latin typeface="Times New Roman" pitchFamily="18" charset="0"/>
                <a:cs typeface="Times New Roman" pitchFamily="18" charset="0"/>
              </a:rPr>
              <a:t> how patients and providers are now considering and using PGD for more than originally planned. People are now using PGD to create “designer babies”.</a:t>
            </a:r>
          </a:p>
          <a:p>
            <a:r>
              <a:rPr lang="en-US" sz="1200" dirty="0" smtClean="0">
                <a:latin typeface="Times New Roman" pitchFamily="18" charset="0"/>
                <a:cs typeface="Times New Roman" pitchFamily="18" charset="0"/>
              </a:rPr>
              <a:t>Thomas, C. (2006),</a:t>
            </a:r>
            <a:r>
              <a:rPr lang="en-US" sz="1200" baseline="0" dirty="0" smtClean="0">
                <a:latin typeface="Times New Roman" pitchFamily="18" charset="0"/>
                <a:cs typeface="Times New Roman" pitchFamily="18" charset="0"/>
              </a:rPr>
              <a:t> discuss what PGD is and the history of it. It also discusses how it is being used and the ethical issues that surround this issue. </a:t>
            </a:r>
          </a:p>
          <a:p>
            <a:r>
              <a:rPr lang="en-US" sz="1200" b="0" i="0" baseline="0" dirty="0" smtClean="0">
                <a:latin typeface="Times New Roman" pitchFamily="18" charset="0"/>
                <a:cs typeface="Times New Roman" pitchFamily="18" charset="0"/>
              </a:rPr>
              <a:t>Stoller is discussed in later slides in more depth. </a:t>
            </a:r>
            <a:endParaRPr lang="en-US" b="0" i="0" dirty="0"/>
          </a:p>
        </p:txBody>
      </p:sp>
      <p:sp>
        <p:nvSpPr>
          <p:cNvPr id="4" name="Slide Number Placeholder 3"/>
          <p:cNvSpPr>
            <a:spLocks noGrp="1"/>
          </p:cNvSpPr>
          <p:nvPr>
            <p:ph type="sldNum" sz="quarter" idx="10"/>
          </p:nvPr>
        </p:nvSpPr>
        <p:spPr/>
        <p:txBody>
          <a:bodyPr/>
          <a:lstStyle/>
          <a:p>
            <a:fld id="{DB10C404-6083-4587-842E-2EE6A50F57AF}"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paper was made in response to Julian Savulescu’s theory of PGD.</a:t>
            </a:r>
          </a:p>
          <a:p>
            <a:endParaRPr lang="en-US" dirty="0"/>
          </a:p>
        </p:txBody>
      </p:sp>
      <p:sp>
        <p:nvSpPr>
          <p:cNvPr id="4" name="Slide Number Placeholder 3"/>
          <p:cNvSpPr>
            <a:spLocks noGrp="1"/>
          </p:cNvSpPr>
          <p:nvPr>
            <p:ph type="sldNum" sz="quarter" idx="10"/>
          </p:nvPr>
        </p:nvSpPr>
        <p:spPr/>
        <p:txBody>
          <a:bodyPr/>
          <a:lstStyle/>
          <a:p>
            <a:fld id="{DB10C404-6083-4587-842E-2EE6A50F57AF}"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A4CCE2-9914-4983-933B-47244F4F534D}" type="datetimeFigureOut">
              <a:rPr lang="en-US" smtClean="0"/>
              <a:pPr/>
              <a:t>10/3/2010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3C3491-6E7F-4C6B-98A5-0A276EDA5D3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A4CCE2-9914-4983-933B-47244F4F534D}" type="datetimeFigureOut">
              <a:rPr lang="en-US" smtClean="0"/>
              <a:pPr/>
              <a:t>10/3/2010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3C3491-6E7F-4C6B-98A5-0A276EDA5D3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A4CCE2-9914-4983-933B-47244F4F534D}" type="datetimeFigureOut">
              <a:rPr lang="en-US" smtClean="0"/>
              <a:pPr/>
              <a:t>10/3/2010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3C3491-6E7F-4C6B-98A5-0A276EDA5D3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A4CCE2-9914-4983-933B-47244F4F534D}" type="datetimeFigureOut">
              <a:rPr lang="en-US" smtClean="0"/>
              <a:pPr/>
              <a:t>10/3/2010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3C3491-6E7F-4C6B-98A5-0A276EDA5D3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A4CCE2-9914-4983-933B-47244F4F534D}" type="datetimeFigureOut">
              <a:rPr lang="en-US" smtClean="0"/>
              <a:pPr/>
              <a:t>10/3/2010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3C3491-6E7F-4C6B-98A5-0A276EDA5D3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A4CCE2-9914-4983-933B-47244F4F534D}" type="datetimeFigureOut">
              <a:rPr lang="en-US" smtClean="0"/>
              <a:pPr/>
              <a:t>10/3/2010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3C3491-6E7F-4C6B-98A5-0A276EDA5D3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A4CCE2-9914-4983-933B-47244F4F534D}" type="datetimeFigureOut">
              <a:rPr lang="en-US" smtClean="0"/>
              <a:pPr/>
              <a:t>10/3/2010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73C3491-6E7F-4C6B-98A5-0A276EDA5D3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A4CCE2-9914-4983-933B-47244F4F534D}" type="datetimeFigureOut">
              <a:rPr lang="en-US" smtClean="0"/>
              <a:pPr/>
              <a:t>10/3/2010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73C3491-6E7F-4C6B-98A5-0A276EDA5D3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A4CCE2-9914-4983-933B-47244F4F534D}" type="datetimeFigureOut">
              <a:rPr lang="en-US" smtClean="0"/>
              <a:pPr/>
              <a:t>10/3/2010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73C3491-6E7F-4C6B-98A5-0A276EDA5D3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A4CCE2-9914-4983-933B-47244F4F534D}" type="datetimeFigureOut">
              <a:rPr lang="en-US" smtClean="0"/>
              <a:pPr/>
              <a:t>10/3/2010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3C3491-6E7F-4C6B-98A5-0A276EDA5D3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A4CCE2-9914-4983-933B-47244F4F534D}" type="datetimeFigureOut">
              <a:rPr lang="en-US" smtClean="0"/>
              <a:pPr/>
              <a:t>10/3/2010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3C3491-6E7F-4C6B-98A5-0A276EDA5D3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A4CCE2-9914-4983-933B-47244F4F534D}" type="datetimeFigureOut">
              <a:rPr lang="en-US" smtClean="0"/>
              <a:pPr/>
              <a:t>10/3/2010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3C3491-6E7F-4C6B-98A5-0A276EDA5D3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Pre-implantation </a:t>
            </a:r>
            <a:r>
              <a:rPr lang="en-US" dirty="0">
                <a:latin typeface="Times New Roman" pitchFamily="18" charset="0"/>
                <a:cs typeface="Times New Roman" pitchFamily="18" charset="0"/>
              </a:rPr>
              <a:t>G</a:t>
            </a:r>
            <a:r>
              <a:rPr lang="en-US" dirty="0" smtClean="0">
                <a:latin typeface="Times New Roman" pitchFamily="18" charset="0"/>
                <a:cs typeface="Times New Roman" pitchFamily="18" charset="0"/>
              </a:rPr>
              <a:t>enetic Diagnosis (PGD) </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dirty="0" smtClean="0">
                <a:latin typeface="Times New Roman" pitchFamily="18" charset="0"/>
                <a:cs typeface="Times New Roman" pitchFamily="18" charset="0"/>
              </a:rPr>
              <a:t>By: Jessica Cook, Jenna Gayler, Andrew Mlakar, Jessica Passe, &amp; Brandon Swanson</a:t>
            </a:r>
            <a:endParaRPr lang="en-US"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Review of </a:t>
            </a:r>
            <a:r>
              <a:rPr lang="en-US" dirty="0" smtClean="0">
                <a:latin typeface="Times New Roman" pitchFamily="18" charset="0"/>
                <a:cs typeface="Times New Roman" pitchFamily="18" charset="0"/>
              </a:rPr>
              <a:t>Lit</a:t>
            </a:r>
            <a:r>
              <a:rPr lang="en-US" u="sng" dirty="0" smtClean="0">
                <a:latin typeface="Times New Roman" pitchFamily="18" charset="0"/>
                <a:cs typeface="Times New Roman" pitchFamily="18" charset="0"/>
              </a:rPr>
              <a:t>erature</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purpose</a:t>
            </a:r>
          </a:p>
          <a:p>
            <a:pPr lvl="1"/>
            <a:r>
              <a:rPr lang="en-US" dirty="0" smtClean="0">
                <a:latin typeface="Times New Roman" pitchFamily="18" charset="0"/>
                <a:cs typeface="Times New Roman" pitchFamily="18" charset="0"/>
              </a:rPr>
              <a:t>To review critically the principle of ‘Procreative Beneficence’</a:t>
            </a:r>
          </a:p>
          <a:p>
            <a:pPr lvl="1"/>
            <a:r>
              <a:rPr lang="en-US" dirty="0" smtClean="0">
                <a:latin typeface="Times New Roman" pitchFamily="18" charset="0"/>
                <a:cs typeface="Times New Roman" pitchFamily="18" charset="0"/>
              </a:rPr>
              <a:t>To show that Savulescu’s analogies do not support his theory.</a:t>
            </a:r>
          </a:p>
          <a:p>
            <a:pPr lvl="1"/>
            <a:r>
              <a:rPr lang="en-US" dirty="0" smtClean="0">
                <a:latin typeface="Times New Roman" pitchFamily="18" charset="0"/>
                <a:cs typeface="Times New Roman" pitchFamily="18" charset="0"/>
              </a:rPr>
              <a:t>Implications for reproductive ethics.</a:t>
            </a:r>
          </a:p>
          <a:p>
            <a:pPr lvl="1">
              <a:buNone/>
            </a:pPr>
            <a:endParaRPr lang="en-US" dirty="0" smtClean="0">
              <a:latin typeface="Times New Roman" pitchFamily="18" charset="0"/>
              <a:cs typeface="Times New Roman" pitchFamily="18" charset="0"/>
            </a:endParaRPr>
          </a:p>
          <a:p>
            <a:pPr lvl="1"/>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smtClean="0">
                <a:latin typeface="Times New Roman" pitchFamily="18" charset="0"/>
                <a:cs typeface="Times New Roman" pitchFamily="18" charset="0"/>
              </a:rPr>
              <a:t>Overview of Information</a:t>
            </a:r>
          </a:p>
        </p:txBody>
      </p:sp>
      <p:sp>
        <p:nvSpPr>
          <p:cNvPr id="12291" name="Content Placeholder 2"/>
          <p:cNvSpPr>
            <a:spLocks noGrp="1"/>
          </p:cNvSpPr>
          <p:nvPr>
            <p:ph idx="1"/>
          </p:nvPr>
        </p:nvSpPr>
        <p:spPr/>
        <p:txBody>
          <a:bodyPr/>
          <a:lstStyle/>
          <a:p>
            <a:r>
              <a:rPr lang="en-US" dirty="0" smtClean="0">
                <a:latin typeface="Times New Roman" pitchFamily="18" charset="0"/>
                <a:cs typeface="Times New Roman" pitchFamily="18" charset="0"/>
              </a:rPr>
              <a:t>In which situations should PGD be used.</a:t>
            </a:r>
          </a:p>
          <a:p>
            <a:r>
              <a:rPr lang="en-US" dirty="0" smtClean="0">
                <a:latin typeface="Times New Roman" pitchFamily="18" charset="0"/>
                <a:cs typeface="Times New Roman" pitchFamily="18" charset="0"/>
              </a:rPr>
              <a:t>Nuclear Accident  hypothetical event</a:t>
            </a:r>
          </a:p>
          <a:p>
            <a:r>
              <a:rPr lang="en-US" dirty="0" smtClean="0">
                <a:latin typeface="Times New Roman" pitchFamily="18" charset="0"/>
                <a:cs typeface="Times New Roman" pitchFamily="18" charset="0"/>
              </a:rPr>
              <a:t>Case of Rubella hypothetical event</a:t>
            </a:r>
          </a:p>
          <a:p>
            <a:r>
              <a:rPr lang="en-US" dirty="0" smtClean="0">
                <a:latin typeface="Times New Roman" pitchFamily="18" charset="0"/>
                <a:cs typeface="Times New Roman" pitchFamily="18" charset="0"/>
              </a:rPr>
              <a:t>Deontological theories</a:t>
            </a:r>
          </a:p>
          <a:p>
            <a:r>
              <a:rPr lang="en-US" dirty="0" smtClean="0">
                <a:latin typeface="Times New Roman" pitchFamily="18" charset="0"/>
                <a:cs typeface="Times New Roman" pitchFamily="18" charset="0"/>
              </a:rPr>
              <a:t>Virtue ethics perspectives</a:t>
            </a:r>
          </a:p>
          <a:p>
            <a:r>
              <a:rPr lang="en-US" dirty="0" smtClean="0">
                <a:latin typeface="Times New Roman" pitchFamily="18" charset="0"/>
                <a:cs typeface="Times New Roman" pitchFamily="18" charset="0"/>
              </a:rPr>
              <a:t>Moral rule &amp; questionable motives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latin typeface="Times New Roman" pitchFamily="18" charset="0"/>
                <a:cs typeface="Times New Roman" pitchFamily="18" charset="0"/>
              </a:rPr>
              <a:t>Overview of Conclusion</a:t>
            </a:r>
          </a:p>
        </p:txBody>
      </p:sp>
      <p:sp>
        <p:nvSpPr>
          <p:cNvPr id="13315" name="Content Placeholder 2"/>
          <p:cNvSpPr>
            <a:spLocks noGrp="1"/>
          </p:cNvSpPr>
          <p:nvPr>
            <p:ph idx="1"/>
          </p:nvPr>
        </p:nvSpPr>
        <p:spPr/>
        <p:txBody>
          <a:bodyPr/>
          <a:lstStyle/>
          <a:p>
            <a:r>
              <a:rPr lang="en-US" dirty="0" smtClean="0">
                <a:latin typeface="Times New Roman" pitchFamily="18" charset="0"/>
                <a:cs typeface="Times New Roman" pitchFamily="18" charset="0"/>
              </a:rPr>
              <a:t>The hypothetical situations have no bearing on child selection.</a:t>
            </a:r>
          </a:p>
          <a:p>
            <a:r>
              <a:rPr lang="en-US" dirty="0" smtClean="0">
                <a:latin typeface="Times New Roman" pitchFamily="18" charset="0"/>
                <a:cs typeface="Times New Roman" pitchFamily="18" charset="0"/>
              </a:rPr>
              <a:t>Deontological and virtue ethics decisions</a:t>
            </a:r>
          </a:p>
          <a:p>
            <a:r>
              <a:rPr lang="en-US" dirty="0" smtClean="0">
                <a:latin typeface="Times New Roman" pitchFamily="18" charset="0"/>
                <a:cs typeface="Times New Roman" pitchFamily="18" charset="0"/>
              </a:rPr>
              <a:t>Consequentialists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Summary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Controversial use of embryos</a:t>
            </a:r>
          </a:p>
          <a:p>
            <a:pPr lvl="1"/>
            <a:r>
              <a:rPr lang="en-US" dirty="0" smtClean="0">
                <a:latin typeface="Times New Roman" pitchFamily="18" charset="0"/>
                <a:cs typeface="Times New Roman" pitchFamily="18" charset="0"/>
              </a:rPr>
              <a:t>Intended use</a:t>
            </a:r>
          </a:p>
          <a:p>
            <a:pPr lvl="1"/>
            <a:r>
              <a:rPr lang="en-US" dirty="0" smtClean="0">
                <a:latin typeface="Times New Roman" pitchFamily="18" charset="0"/>
                <a:cs typeface="Times New Roman" pitchFamily="18" charset="0"/>
              </a:rPr>
              <a:t>Today's use</a:t>
            </a:r>
          </a:p>
          <a:p>
            <a:r>
              <a:rPr lang="en-US" dirty="0" smtClean="0">
                <a:latin typeface="Times New Roman" pitchFamily="18" charset="0"/>
                <a:cs typeface="Times New Roman" pitchFamily="18" charset="0"/>
              </a:rPr>
              <a:t>Nurses beliefs/ morals </a:t>
            </a:r>
          </a:p>
          <a:p>
            <a:r>
              <a:rPr lang="en-US" dirty="0" smtClean="0">
                <a:latin typeface="Times New Roman" pitchFamily="18" charset="0"/>
                <a:cs typeface="Times New Roman" pitchFamily="18" charset="0"/>
              </a:rPr>
              <a:t>Ethical principles </a:t>
            </a: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r>
              <a:rPr lang="en-US" dirty="0" smtClean="0"/>
              <a:t> </a:t>
            </a:r>
            <a:endParaRPr lang="en-US" dirty="0"/>
          </a:p>
        </p:txBody>
      </p:sp>
      <p:sp>
        <p:nvSpPr>
          <p:cNvPr id="3" name="Content Placeholder 2"/>
          <p:cNvSpPr>
            <a:spLocks noGrp="1"/>
          </p:cNvSpPr>
          <p:nvPr>
            <p:ph idx="1"/>
          </p:nvPr>
        </p:nvSpPr>
        <p:spPr/>
        <p:txBody>
          <a:bodyPr>
            <a:noAutofit/>
          </a:bodyPr>
          <a:lstStyle/>
          <a:p>
            <a:pPr marL="182880" indent="-457200">
              <a:buNone/>
            </a:pPr>
            <a:r>
              <a:rPr lang="en-US" sz="1600" dirty="0" smtClean="0">
                <a:latin typeface="Times New Roman" pitchFamily="18" charset="0"/>
                <a:cs typeface="Times New Roman" pitchFamily="18" charset="0"/>
              </a:rPr>
              <a:t>Boyle, R. &amp; Savulescu, J. (2001). Ethics of using preimplantation genetics diagnosis to select stem cell donor for an existing person. </a:t>
            </a:r>
            <a:r>
              <a:rPr lang="en-US" sz="1600" i="1" dirty="0" smtClean="0">
                <a:latin typeface="Times New Roman" pitchFamily="18" charset="0"/>
                <a:cs typeface="Times New Roman" pitchFamily="18" charset="0"/>
              </a:rPr>
              <a:t>BMJ: British Medical Journal, </a:t>
            </a:r>
            <a:r>
              <a:rPr lang="en-US" sz="1600" b="1" u="sng" dirty="0" smtClean="0">
                <a:latin typeface="Times New Roman" pitchFamily="18" charset="0"/>
                <a:cs typeface="Times New Roman" pitchFamily="18" charset="0"/>
              </a:rPr>
              <a:t>323</a:t>
            </a:r>
            <a:r>
              <a:rPr lang="en-US" sz="1600" dirty="0" smtClean="0">
                <a:latin typeface="Times New Roman" pitchFamily="18" charset="0"/>
                <a:cs typeface="Times New Roman" pitchFamily="18" charset="0"/>
              </a:rPr>
              <a:t>(7323), 1240-1243. Retrieved from CINAHAL Plus with Full Text database</a:t>
            </a:r>
          </a:p>
          <a:p>
            <a:pPr marL="182880" indent="-457200">
              <a:buNone/>
            </a:pPr>
            <a:r>
              <a:rPr lang="en-US" sz="1600" dirty="0" smtClean="0">
                <a:latin typeface="Times New Roman" pitchFamily="18" charset="0"/>
                <a:cs typeface="Times New Roman" pitchFamily="18" charset="0"/>
              </a:rPr>
              <a:t>Hershberger, P., &amp; Pierce, P. (2010). Conceptualizing couples' decision making in PGD: </a:t>
            </a:r>
            <a:r>
              <a:rPr lang="en-US" sz="1600" b="1" u="sng" dirty="0" smtClean="0">
                <a:latin typeface="Times New Roman" pitchFamily="18" charset="0"/>
                <a:cs typeface="Times New Roman" pitchFamily="18" charset="0"/>
              </a:rPr>
              <a:t>e</a:t>
            </a:r>
            <a:r>
              <a:rPr lang="en-US" sz="1600" dirty="0" smtClean="0">
                <a:latin typeface="Times New Roman" pitchFamily="18" charset="0"/>
                <a:cs typeface="Times New Roman" pitchFamily="18" charset="0"/>
              </a:rPr>
              <a:t>merging cognitive, emotional, and moral dimensions. </a:t>
            </a:r>
            <a:r>
              <a:rPr lang="en-US" sz="1600" i="1" dirty="0" smtClean="0">
                <a:latin typeface="Times New Roman" pitchFamily="18" charset="0"/>
                <a:cs typeface="Times New Roman" pitchFamily="18" charset="0"/>
              </a:rPr>
              <a:t>Patient Education And Counseling</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81</a:t>
            </a:r>
            <a:r>
              <a:rPr lang="en-US" sz="1600" dirty="0" smtClean="0">
                <a:latin typeface="Times New Roman" pitchFamily="18" charset="0"/>
                <a:cs typeface="Times New Roman" pitchFamily="18" charset="0"/>
              </a:rPr>
              <a:t>(1), 53-62. Retrieved from MEDLINE with Full Text database.</a:t>
            </a:r>
          </a:p>
          <a:p>
            <a:pPr marL="182880" indent="-457200">
              <a:buNone/>
            </a:pPr>
            <a:r>
              <a:rPr lang="en-US" sz="1600" dirty="0" smtClean="0">
                <a:latin typeface="Times New Roman" pitchFamily="18" charset="0"/>
                <a:cs typeface="Times New Roman" pitchFamily="18" charset="0"/>
              </a:rPr>
              <a:t>Kitzman, R., Appelbaum, P., Chung, W., &amp; Sauer, M. (2008). Anticipating issues related to increasing preimplantation  genetic diagnosis use: A research agenda. </a:t>
            </a:r>
            <a:r>
              <a:rPr lang="en-US" sz="1600" i="1" dirty="0" smtClean="0">
                <a:latin typeface="Times New Roman" pitchFamily="18" charset="0"/>
                <a:cs typeface="Times New Roman" pitchFamily="18" charset="0"/>
              </a:rPr>
              <a:t>Reproductive BioMedicine Online</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17</a:t>
            </a:r>
            <a:r>
              <a:rPr lang="en-US" sz="1600" dirty="0" smtClean="0">
                <a:latin typeface="Times New Roman" pitchFamily="18" charset="0"/>
                <a:cs typeface="Times New Roman" pitchFamily="18" charset="0"/>
              </a:rPr>
              <a:t>(1), 33-42. Retrieved from Academic Search Premier database.</a:t>
            </a:r>
          </a:p>
          <a:p>
            <a:pPr marL="182880" indent="-457200">
              <a:buNone/>
            </a:pPr>
            <a:r>
              <a:rPr lang="en-US" sz="1600" dirty="0" smtClean="0">
                <a:latin typeface="Times New Roman" pitchFamily="18" charset="0"/>
                <a:cs typeface="Times New Roman" pitchFamily="18" charset="0"/>
              </a:rPr>
              <a:t>Reproductive Genetics Institute. (2009) </a:t>
            </a:r>
            <a:r>
              <a:rPr lang="en-US" sz="1600" i="1" dirty="0" smtClean="0">
                <a:latin typeface="Times New Roman" pitchFamily="18" charset="0"/>
                <a:cs typeface="Times New Roman" pitchFamily="18" charset="0"/>
              </a:rPr>
              <a:t>What is PGD?.</a:t>
            </a:r>
            <a:r>
              <a:rPr lang="en-US" sz="1600" dirty="0" smtClean="0">
                <a:latin typeface="Times New Roman" pitchFamily="18" charset="0"/>
                <a:cs typeface="Times New Roman" pitchFamily="18" charset="0"/>
              </a:rPr>
              <a:t> Retrieved from http://www.reproductivegenetics.com/pgd.html</a:t>
            </a:r>
          </a:p>
          <a:p>
            <a:pPr marL="182880" indent="-457200">
              <a:buNone/>
            </a:pPr>
            <a:r>
              <a:rPr lang="en-US" sz="1600" dirty="0" smtClean="0">
                <a:latin typeface="Times New Roman" pitchFamily="18" charset="0"/>
                <a:cs typeface="Times New Roman" pitchFamily="18" charset="0"/>
              </a:rPr>
              <a:t>Stoller, S. (2008). Why we are not morally required to select the best children: a response to Savulescu. </a:t>
            </a:r>
            <a:r>
              <a:rPr lang="en-US" sz="1600" i="1" dirty="0" smtClean="0">
                <a:latin typeface="Times New Roman" pitchFamily="18" charset="0"/>
                <a:cs typeface="Times New Roman" pitchFamily="18" charset="0"/>
              </a:rPr>
              <a:t>Bioethics</a:t>
            </a:r>
            <a:r>
              <a:rPr lang="en-US" sz="1600" dirty="0" smtClean="0">
                <a:latin typeface="Times New Roman" pitchFamily="18" charset="0"/>
                <a:cs typeface="Times New Roman" pitchFamily="18" charset="0"/>
              </a:rPr>
              <a:t>, </a:t>
            </a:r>
            <a:r>
              <a:rPr lang="en-US" sz="1600" b="1" u="sng" dirty="0" smtClean="0">
                <a:latin typeface="Times New Roman" pitchFamily="18" charset="0"/>
                <a:cs typeface="Times New Roman" pitchFamily="18" charset="0"/>
              </a:rPr>
              <a:t>22</a:t>
            </a:r>
            <a:r>
              <a:rPr lang="en-US" sz="1600" dirty="0" smtClean="0">
                <a:latin typeface="Times New Roman" pitchFamily="18" charset="0"/>
                <a:cs typeface="Times New Roman" pitchFamily="18" charset="0"/>
              </a:rPr>
              <a:t>(7), 364-369. Retrieved from CINAHL Plus with Full Text database.</a:t>
            </a:r>
          </a:p>
          <a:p>
            <a:pPr marL="182880" indent="-457200">
              <a:buNone/>
            </a:pPr>
            <a:r>
              <a:rPr lang="en-US" sz="1600" dirty="0" smtClean="0">
                <a:latin typeface="Times New Roman" pitchFamily="18" charset="0"/>
                <a:cs typeface="Times New Roman" pitchFamily="18" charset="0"/>
              </a:rPr>
              <a:t>Thomas, C. (2006). Preimplantation genetic diagnosis: Development and regulation. </a:t>
            </a:r>
            <a:r>
              <a:rPr lang="en-US" sz="1600" i="1" dirty="0" smtClean="0">
                <a:latin typeface="Times New Roman" pitchFamily="18" charset="0"/>
                <a:cs typeface="Times New Roman" pitchFamily="18" charset="0"/>
              </a:rPr>
              <a:t>Medicine &amp; Law, </a:t>
            </a:r>
            <a:r>
              <a:rPr lang="en-US" sz="1600" b="1" u="sng" dirty="0" smtClean="0">
                <a:latin typeface="Times New Roman" pitchFamily="18" charset="0"/>
                <a:cs typeface="Times New Roman" pitchFamily="18" charset="0"/>
              </a:rPr>
              <a:t>25</a:t>
            </a:r>
            <a:r>
              <a:rPr lang="en-US" sz="1600" dirty="0" smtClean="0">
                <a:latin typeface="Times New Roman" pitchFamily="18" charset="0"/>
                <a:cs typeface="Times New Roman" pitchFamily="18" charset="0"/>
              </a:rPr>
              <a:t>(2), 365-378. Retrieved from CINAHAL Plus with Full Text database.</a:t>
            </a:r>
          </a:p>
          <a:p>
            <a:pPr marL="182880" indent="-457200">
              <a:buNone/>
            </a:pPr>
            <a:endParaRPr lang="en-US" sz="1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This presentation will include:</a:t>
            </a:r>
          </a:p>
          <a:p>
            <a:pPr lvl="1"/>
            <a:r>
              <a:rPr lang="en-US" dirty="0" smtClean="0">
                <a:latin typeface="Times New Roman" pitchFamily="18" charset="0"/>
                <a:cs typeface="Times New Roman" pitchFamily="18" charset="0"/>
              </a:rPr>
              <a:t>History of PGD</a:t>
            </a:r>
          </a:p>
          <a:p>
            <a:pPr lvl="1"/>
            <a:r>
              <a:rPr lang="en-US" dirty="0" smtClean="0">
                <a:latin typeface="Times New Roman" pitchFamily="18" charset="0"/>
                <a:cs typeface="Times New Roman" pitchFamily="18" charset="0"/>
              </a:rPr>
              <a:t>Ethical Issue</a:t>
            </a:r>
          </a:p>
          <a:p>
            <a:pPr lvl="1"/>
            <a:r>
              <a:rPr lang="en-US" dirty="0" smtClean="0">
                <a:latin typeface="Times New Roman" pitchFamily="18" charset="0"/>
                <a:cs typeface="Times New Roman" pitchFamily="18" charset="0"/>
              </a:rPr>
              <a:t>Impact on nursing</a:t>
            </a:r>
          </a:p>
          <a:p>
            <a:pPr lvl="1"/>
            <a:r>
              <a:rPr lang="en-US" dirty="0" smtClean="0">
                <a:latin typeface="Times New Roman" pitchFamily="18" charset="0"/>
                <a:cs typeface="Times New Roman" pitchFamily="18" charset="0"/>
              </a:rPr>
              <a:t>Ethical Principles</a:t>
            </a:r>
          </a:p>
          <a:p>
            <a:pPr lvl="1"/>
            <a:r>
              <a:rPr lang="en-US" dirty="0" smtClean="0">
                <a:latin typeface="Times New Roman" pitchFamily="18" charset="0"/>
                <a:cs typeface="Times New Roman" pitchFamily="18" charset="0"/>
              </a:rPr>
              <a:t>Literature review </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What is PGD?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technique by which embryos are tested for genetic traits is performed during in vitro fertilization</a:t>
            </a:r>
          </a:p>
          <a:p>
            <a:r>
              <a:rPr lang="en-US" dirty="0" smtClean="0">
                <a:latin typeface="Times New Roman" pitchFamily="18" charset="0"/>
                <a:cs typeface="Times New Roman" pitchFamily="18" charset="0"/>
              </a:rPr>
              <a:t>Conditions used for</a:t>
            </a:r>
          </a:p>
          <a:p>
            <a:pPr lvl="1"/>
            <a:r>
              <a:rPr lang="en-US" dirty="0" smtClean="0">
                <a:latin typeface="Times New Roman" pitchFamily="18" charset="0"/>
                <a:cs typeface="Times New Roman" pitchFamily="18" charset="0"/>
              </a:rPr>
              <a:t>Aneuploidy</a:t>
            </a:r>
          </a:p>
          <a:p>
            <a:pPr lvl="1"/>
            <a:r>
              <a:rPr lang="en-US" dirty="0" smtClean="0">
                <a:latin typeface="Times New Roman" pitchFamily="18" charset="0"/>
                <a:cs typeface="Times New Roman" pitchFamily="18" charset="0"/>
              </a:rPr>
              <a:t>Single gene disorders</a:t>
            </a:r>
          </a:p>
          <a:p>
            <a:pPr lvl="1"/>
            <a:r>
              <a:rPr lang="en-US" dirty="0" smtClean="0">
                <a:latin typeface="Times New Roman" pitchFamily="18" charset="0"/>
                <a:cs typeface="Times New Roman" pitchFamily="18" charset="0"/>
              </a:rPr>
              <a:t>Translocation </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History of PGD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Used to select against embryos with disabling pediatric diseases</a:t>
            </a:r>
          </a:p>
          <a:p>
            <a:r>
              <a:rPr lang="en-US" dirty="0" smtClean="0">
                <a:latin typeface="Times New Roman" pitchFamily="18" charset="0"/>
                <a:cs typeface="Times New Roman" pitchFamily="18" charset="0"/>
              </a:rPr>
              <a:t>It was used by parents to avoid difficult medical decisions </a:t>
            </a:r>
          </a:p>
          <a:p>
            <a:r>
              <a:rPr lang="en-US" dirty="0" smtClean="0">
                <a:latin typeface="Times New Roman" pitchFamily="18" charset="0"/>
                <a:cs typeface="Times New Roman" pitchFamily="18" charset="0"/>
              </a:rPr>
              <a:t>Used by high risk parents</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Ethical Issue?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Wasting of embryos </a:t>
            </a:r>
          </a:p>
          <a:p>
            <a:r>
              <a:rPr lang="en-US" dirty="0" smtClean="0">
                <a:latin typeface="Times New Roman" pitchFamily="18" charset="0"/>
                <a:cs typeface="Times New Roman" pitchFamily="18" charset="0"/>
              </a:rPr>
              <a:t>Stem cell use</a:t>
            </a:r>
          </a:p>
          <a:p>
            <a:r>
              <a:rPr lang="en-US" dirty="0" smtClean="0">
                <a:latin typeface="Times New Roman" pitchFamily="18" charset="0"/>
                <a:cs typeface="Times New Roman" pitchFamily="18" charset="0"/>
              </a:rPr>
              <a:t>Selection of “best” embryos</a:t>
            </a:r>
          </a:p>
          <a:p>
            <a:r>
              <a:rPr lang="en-US" dirty="0" smtClean="0">
                <a:latin typeface="Times New Roman" pitchFamily="18" charset="0"/>
                <a:cs typeface="Times New Roman" pitchFamily="18" charset="0"/>
              </a:rPr>
              <a:t>Non-health related traits</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Impacts on Nursing</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Nurses’ personal ethics/morals</a:t>
            </a:r>
          </a:p>
          <a:p>
            <a:r>
              <a:rPr lang="en-US" dirty="0" smtClean="0">
                <a:latin typeface="Times New Roman" pitchFamily="18" charset="0"/>
                <a:cs typeface="Times New Roman" pitchFamily="18" charset="0"/>
              </a:rPr>
              <a:t>Unbiased teaching</a:t>
            </a:r>
          </a:p>
          <a:p>
            <a:r>
              <a:rPr lang="en-US" dirty="0" smtClean="0">
                <a:latin typeface="Times New Roman" pitchFamily="18" charset="0"/>
                <a:cs typeface="Times New Roman" pitchFamily="18" charset="0"/>
              </a:rPr>
              <a:t>Unbiased care</a:t>
            </a:r>
          </a:p>
          <a:p>
            <a:r>
              <a:rPr lang="en-US" dirty="0" smtClean="0">
                <a:latin typeface="Times New Roman" pitchFamily="18" charset="0"/>
                <a:cs typeface="Times New Roman" pitchFamily="18" charset="0"/>
              </a:rPr>
              <a:t>Future impact on employment </a:t>
            </a:r>
          </a:p>
          <a:p>
            <a:endParaRPr lang="en-US" dirty="0" smtClean="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Ethical Principles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Autonomy- right to make own decision </a:t>
            </a:r>
          </a:p>
          <a:p>
            <a:r>
              <a:rPr lang="en-US" dirty="0" smtClean="0">
                <a:latin typeface="Times New Roman" pitchFamily="18" charset="0"/>
                <a:cs typeface="Times New Roman" pitchFamily="18" charset="0"/>
              </a:rPr>
              <a:t>Beneficence- acting in a way that benefits the patient</a:t>
            </a:r>
          </a:p>
          <a:p>
            <a:r>
              <a:rPr lang="en-US" dirty="0" smtClean="0">
                <a:latin typeface="Times New Roman" pitchFamily="18" charset="0"/>
                <a:cs typeface="Times New Roman" pitchFamily="18" charset="0"/>
              </a:rPr>
              <a:t>Justice- equal treatment</a:t>
            </a:r>
          </a:p>
          <a:p>
            <a:r>
              <a:rPr lang="en-US" dirty="0" smtClean="0">
                <a:latin typeface="Times New Roman" pitchFamily="18" charset="0"/>
                <a:cs typeface="Times New Roman" pitchFamily="18" charset="0"/>
              </a:rPr>
              <a:t>Paternalism- making choices for the patients</a:t>
            </a:r>
          </a:p>
          <a:p>
            <a:r>
              <a:rPr lang="en-US" dirty="0" smtClean="0">
                <a:latin typeface="Times New Roman" pitchFamily="18" charset="0"/>
                <a:cs typeface="Times New Roman" pitchFamily="18" charset="0"/>
              </a:rPr>
              <a:t>Veracity- telling the truth</a:t>
            </a: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Sources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25000" lnSpcReduction="20000"/>
          </a:bodyPr>
          <a:lstStyle/>
          <a:p>
            <a:pPr marL="182880" indent="-457200">
              <a:buNone/>
            </a:pPr>
            <a:r>
              <a:rPr lang="en-US" sz="9600" dirty="0" smtClean="0">
                <a:latin typeface="Times New Roman" pitchFamily="18" charset="0"/>
                <a:cs typeface="Times New Roman" pitchFamily="18" charset="0"/>
              </a:rPr>
              <a:t>Hershberger, P., &amp; Pierce, P. (2010). Conceptualizing couples' decision making in PGD: emerging cognitive, emotional, and moral dimensions. </a:t>
            </a:r>
            <a:r>
              <a:rPr lang="en-US" sz="9600" i="1" dirty="0" smtClean="0">
                <a:latin typeface="Times New Roman" pitchFamily="18" charset="0"/>
                <a:cs typeface="Times New Roman" pitchFamily="18" charset="0"/>
              </a:rPr>
              <a:t>Patient Education And Counseling</a:t>
            </a:r>
            <a:r>
              <a:rPr lang="en-US" sz="9600" dirty="0" smtClean="0">
                <a:latin typeface="Times New Roman" pitchFamily="18" charset="0"/>
                <a:cs typeface="Times New Roman" pitchFamily="18" charset="0"/>
              </a:rPr>
              <a:t>, </a:t>
            </a:r>
            <a:r>
              <a:rPr lang="en-US" sz="9600" i="1" dirty="0" smtClean="0">
                <a:latin typeface="Times New Roman" pitchFamily="18" charset="0"/>
                <a:cs typeface="Times New Roman" pitchFamily="18" charset="0"/>
              </a:rPr>
              <a:t>81</a:t>
            </a:r>
            <a:r>
              <a:rPr lang="en-US" sz="9600" dirty="0" smtClean="0">
                <a:latin typeface="Times New Roman" pitchFamily="18" charset="0"/>
                <a:cs typeface="Times New Roman" pitchFamily="18" charset="0"/>
              </a:rPr>
              <a:t>(1), 53-62. Retrieved from MEDLINE with Full Text database.</a:t>
            </a:r>
          </a:p>
          <a:p>
            <a:pPr marL="182880" indent="-457200">
              <a:buNone/>
            </a:pPr>
            <a:r>
              <a:rPr lang="en-US" sz="9600" dirty="0" smtClean="0">
                <a:latin typeface="Times New Roman" pitchFamily="18" charset="0"/>
                <a:cs typeface="Times New Roman" pitchFamily="18" charset="0"/>
              </a:rPr>
              <a:t>Kitzman, R., Appelbaum, P., Chung, W., &amp; Sauer, M. (2008). Anticipating issues related to increasing preimplantation  genetic diagnosis use: A research agenda. </a:t>
            </a:r>
            <a:r>
              <a:rPr lang="en-US" sz="9600" i="1" dirty="0" smtClean="0">
                <a:latin typeface="Times New Roman" pitchFamily="18" charset="0"/>
                <a:cs typeface="Times New Roman" pitchFamily="18" charset="0"/>
              </a:rPr>
              <a:t>Reproductive BioMedicine Online</a:t>
            </a:r>
            <a:r>
              <a:rPr lang="en-US" sz="9600" dirty="0" smtClean="0">
                <a:latin typeface="Times New Roman" pitchFamily="18" charset="0"/>
                <a:cs typeface="Times New Roman" pitchFamily="18" charset="0"/>
              </a:rPr>
              <a:t>, </a:t>
            </a:r>
            <a:r>
              <a:rPr lang="en-US" sz="9600" i="1" dirty="0" smtClean="0">
                <a:latin typeface="Times New Roman" pitchFamily="18" charset="0"/>
                <a:cs typeface="Times New Roman" pitchFamily="18" charset="0"/>
              </a:rPr>
              <a:t>17</a:t>
            </a:r>
            <a:r>
              <a:rPr lang="en-US" sz="9600" dirty="0" smtClean="0">
                <a:latin typeface="Times New Roman" pitchFamily="18" charset="0"/>
                <a:cs typeface="Times New Roman" pitchFamily="18" charset="0"/>
              </a:rPr>
              <a:t>(1), 33-42. Retrieved from Academic Search Premier database.</a:t>
            </a:r>
          </a:p>
          <a:p>
            <a:pPr marL="182880" indent="-457200">
              <a:buNone/>
            </a:pPr>
            <a:r>
              <a:rPr lang="en-US" sz="9600" dirty="0" smtClean="0">
                <a:latin typeface="Times New Roman" pitchFamily="18" charset="0"/>
                <a:cs typeface="Times New Roman" pitchFamily="18" charset="0"/>
              </a:rPr>
              <a:t>Thomas, C. (2006). Preimplantation genetic diagnosis: Development and regulation. </a:t>
            </a:r>
            <a:r>
              <a:rPr lang="en-US" sz="9600" i="1" dirty="0" smtClean="0">
                <a:latin typeface="Times New Roman" pitchFamily="18" charset="0"/>
                <a:cs typeface="Times New Roman" pitchFamily="18" charset="0"/>
              </a:rPr>
              <a:t>Medicine &amp; Law, </a:t>
            </a:r>
            <a:r>
              <a:rPr lang="en-US" sz="9600" dirty="0" smtClean="0">
                <a:latin typeface="Times New Roman" pitchFamily="18" charset="0"/>
                <a:cs typeface="Times New Roman" pitchFamily="18" charset="0"/>
              </a:rPr>
              <a:t>25(2), 365-378. Retrieved from CINAHAL Plus with Full Text database.</a:t>
            </a:r>
          </a:p>
          <a:p>
            <a:pPr marL="182880" indent="-457200">
              <a:buNone/>
            </a:pPr>
            <a:r>
              <a:rPr lang="en-US" sz="9600" dirty="0" smtClean="0">
                <a:latin typeface="Times New Roman" pitchFamily="18" charset="0"/>
                <a:cs typeface="Times New Roman" pitchFamily="18" charset="0"/>
              </a:rPr>
              <a:t>Stoller, S. (2008). Why we are not morally required to select the best children: a response to Savulescu. </a:t>
            </a:r>
            <a:r>
              <a:rPr lang="en-US" sz="9600" i="1" dirty="0" smtClean="0">
                <a:latin typeface="Times New Roman" pitchFamily="18" charset="0"/>
                <a:cs typeface="Times New Roman" pitchFamily="18" charset="0"/>
              </a:rPr>
              <a:t>Bioethics</a:t>
            </a:r>
            <a:r>
              <a:rPr lang="en-US" sz="9600" dirty="0" smtClean="0">
                <a:latin typeface="Times New Roman" pitchFamily="18" charset="0"/>
                <a:cs typeface="Times New Roman" pitchFamily="18" charset="0"/>
              </a:rPr>
              <a:t>, 22(7), 364-369. Retrieved from CINAHL Plus with Full Text database.</a:t>
            </a:r>
          </a:p>
          <a:p>
            <a:pPr marL="182880" indent="-457200">
              <a:buNone/>
            </a:pP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Review of </a:t>
            </a:r>
            <a:r>
              <a:rPr lang="en-US" b="1" dirty="0" smtClean="0">
                <a:latin typeface="Times New Roman" pitchFamily="18" charset="0"/>
                <a:cs typeface="Times New Roman" pitchFamily="18" charset="0"/>
              </a:rPr>
              <a:t>Lit</a:t>
            </a:r>
            <a:r>
              <a:rPr lang="en-US" b="1" u="sng" dirty="0" smtClean="0">
                <a:latin typeface="Times New Roman" pitchFamily="18" charset="0"/>
                <a:cs typeface="Times New Roman" pitchFamily="18" charset="0"/>
              </a:rPr>
              <a:t>erature</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Why we are not morally required to select the best children: A response to Savulescu</a:t>
            </a:r>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Sarah E. Stoller</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2337</Words>
  <Application>Microsoft Office PowerPoint</Application>
  <PresentationFormat>On-screen Show (4:3)</PresentationFormat>
  <Paragraphs>116</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Pre-implantation Genetic Diagnosis (PGD) </vt:lpstr>
      <vt:lpstr>Introduction</vt:lpstr>
      <vt:lpstr>What is PGD?</vt:lpstr>
      <vt:lpstr>History of PGD</vt:lpstr>
      <vt:lpstr>Ethical Issue?</vt:lpstr>
      <vt:lpstr>Impacts on Nursing</vt:lpstr>
      <vt:lpstr>Ethical Principles</vt:lpstr>
      <vt:lpstr>Sources</vt:lpstr>
      <vt:lpstr>Review of Literature</vt:lpstr>
      <vt:lpstr>Review of Literature (cont)</vt:lpstr>
      <vt:lpstr>Overview of Information</vt:lpstr>
      <vt:lpstr>Overview of Conclusion</vt:lpstr>
      <vt:lpstr>Summary</vt:lpstr>
      <vt:lpstr>References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Pre-implantation Genetic Diagnosis (PGD)</dc:title>
  <dc:creator>jepasse</dc:creator>
  <cp:lastModifiedBy> </cp:lastModifiedBy>
  <cp:revision>37</cp:revision>
  <dcterms:created xsi:type="dcterms:W3CDTF">2010-09-30T20:51:41Z</dcterms:created>
  <dcterms:modified xsi:type="dcterms:W3CDTF">2010-10-04T01:56:13Z</dcterms:modified>
</cp:coreProperties>
</file>