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1053" autoAdjust="0"/>
  </p:normalViewPr>
  <p:slideViewPr>
    <p:cSldViewPr>
      <p:cViewPr varScale="1">
        <p:scale>
          <a:sx n="44" d="100"/>
          <a:sy n="44" d="100"/>
        </p:scale>
        <p:origin x="-127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5AF742-61A9-4687-B2FE-1C92084ABC80}" type="datetimeFigureOut">
              <a:rPr lang="en-US" smtClean="0"/>
              <a:pPr/>
              <a:t>10/5/2010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E50D8A-53AE-40F4-83D3-C6B861F91CA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According</a:t>
            </a:r>
            <a:r>
              <a:rPr lang="en-US" baseline="0" dirty="0" smtClean="0"/>
              <a:t> to Deborah L. Volker in the </a:t>
            </a:r>
            <a:r>
              <a:rPr lang="en-US" i="1" baseline="0" dirty="0" smtClean="0"/>
              <a:t>Journal of Nursing Law</a:t>
            </a:r>
            <a:r>
              <a:rPr lang="en-US" i="0" baseline="0" dirty="0" smtClean="0"/>
              <a:t>, the ONA (Oregon Nurses Association) states, </a:t>
            </a:r>
          </a:p>
          <a:p>
            <a:r>
              <a:rPr lang="en-US" i="0" baseline="0" dirty="0" smtClean="0"/>
              <a:t>	Suicide is traditionally understood as the act of taking one’s own life. Participating in suicide entails making a means of suicide (e.g. providing	 pills or a weapon) available to a patient with knowledge of the patient’s intention. The patient, who is physically </a:t>
            </a:r>
            <a:r>
              <a:rPr lang="en-US" i="0" baseline="0" dirty="0" err="1" smtClean="0"/>
              <a:t>capabale</a:t>
            </a:r>
            <a:r>
              <a:rPr lang="en-US" i="0" baseline="0" dirty="0" smtClean="0"/>
              <a:t> of suicide, 	subsequently acts to end his or her own life. Assisted suicide is distinguished from active euthanasia. In assisted suicide, someone makes the 	means of death available, but does not act as the direct agent of death (2007, p. 154).</a:t>
            </a:r>
          </a:p>
          <a:p>
            <a:r>
              <a:rPr lang="en-US" i="0" baseline="0" dirty="0" smtClean="0"/>
              <a:t>In the </a:t>
            </a:r>
            <a:r>
              <a:rPr lang="en-US" i="1" baseline="0" dirty="0" smtClean="0"/>
              <a:t>Journal of Nursing Law</a:t>
            </a:r>
            <a:r>
              <a:rPr lang="en-US" i="0" baseline="0" dirty="0" smtClean="0"/>
              <a:t>, Volker also points out that the ONA states,</a:t>
            </a:r>
          </a:p>
          <a:p>
            <a:r>
              <a:rPr lang="en-US" i="0" baseline="0" dirty="0" smtClean="0"/>
              <a:t>	Active euthanasia is defined and characterized in many ways, thus clarification of the language is important. Euthanasia is often called “mercy	 killing” and has been taken to mean the act of putting to death someone suffering from a painful and prolonged illness or injury. Active 	euthanasia means that someone other than the patient commits an action with the intent to end the patient’s life, for example injecting a 	patient with a lethal dose. Assisted euthanasia is distinguished from assisted suicide. In active euthanasia, someone not only makes the 	means available, but serves as the direct agent of death (2007 p. 155).</a:t>
            </a:r>
          </a:p>
          <a:p>
            <a:r>
              <a:rPr lang="en-US" i="0" baseline="0" dirty="0" smtClean="0"/>
              <a:t>There are no U.S. laws that justify active euthanasia, and only three U.S. states that constitute the right </a:t>
            </a:r>
            <a:r>
              <a:rPr lang="en-US" b="1" i="0" u="sng" baseline="0" dirty="0" smtClean="0"/>
              <a:t>the</a:t>
            </a:r>
            <a:r>
              <a:rPr lang="en-US" i="0" baseline="0" dirty="0" smtClean="0"/>
              <a:t> assist in suicide (</a:t>
            </a:r>
            <a:r>
              <a:rPr lang="en-US" i="0" baseline="0" dirty="0" err="1" smtClean="0"/>
              <a:t>Lachman</a:t>
            </a:r>
            <a:r>
              <a:rPr lang="en-US" i="0" baseline="0" dirty="0" smtClean="0"/>
              <a:t>, 2010). “Unlike laws in several European countries, the line in the United States is drawn at allowing physician-assisted suicide” (</a:t>
            </a:r>
            <a:r>
              <a:rPr lang="en-US" i="0" baseline="0" dirty="0" err="1" smtClean="0"/>
              <a:t>Lachman</a:t>
            </a:r>
            <a:r>
              <a:rPr lang="en-US" i="0" baseline="0" dirty="0" smtClean="0"/>
              <a:t>, 2010, p.123).</a:t>
            </a:r>
          </a:p>
          <a:p>
            <a:r>
              <a:rPr lang="en-US" i="0" baseline="0" dirty="0" smtClean="0"/>
              <a:t>	</a:t>
            </a:r>
          </a:p>
          <a:p>
            <a:r>
              <a:rPr lang="en-US" i="0" baseline="0" dirty="0" smtClean="0"/>
              <a:t>	</a:t>
            </a:r>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best approach for nurses is to provide interventions to help relieve pain and suffering of the dying patient. Providing comfort measures can be beneficial to the patient. However according to the American Nurses Association (ANA) it indicates “that nurses should not participate in assisted suicide or active euthanasia because such an act is in direct violation of the </a:t>
            </a:r>
            <a:r>
              <a:rPr lang="en-US" sz="1200" i="1" kern="1200" dirty="0" smtClean="0">
                <a:solidFill>
                  <a:schemeClr val="tx1"/>
                </a:solidFill>
                <a:latin typeface="+mn-lt"/>
                <a:ea typeface="+mn-ea"/>
                <a:cs typeface="+mn-cs"/>
              </a:rPr>
              <a:t>Code of Ethics for Nurses, </a:t>
            </a:r>
            <a:r>
              <a:rPr lang="en-US" sz="1200" kern="1200" dirty="0" smtClean="0">
                <a:solidFill>
                  <a:schemeClr val="tx1"/>
                </a:solidFill>
                <a:latin typeface="+mn-lt"/>
                <a:ea typeface="+mn-ea"/>
                <a:cs typeface="+mn-cs"/>
              </a:rPr>
              <a:t>the ethical traditions and goals of the profession, and its covenant with society”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p.124). </a:t>
            </a:r>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Regardless of</a:t>
            </a:r>
            <a:r>
              <a:rPr lang="en-US" baseline="0" dirty="0" smtClean="0"/>
              <a:t> the </a:t>
            </a:r>
            <a:r>
              <a:rPr lang="en-US" b="1" u="sng" baseline="0" dirty="0" smtClean="0"/>
              <a:t>nurses</a:t>
            </a:r>
            <a:r>
              <a:rPr lang="en-US" baseline="0" dirty="0" smtClean="0"/>
              <a:t> decision to participate in assisted suicide, the patient is the one who makes the decision regarding HIS or HER life (</a:t>
            </a:r>
            <a:r>
              <a:rPr lang="en-US" baseline="0" dirty="0" err="1" smtClean="0"/>
              <a:t>Lachman</a:t>
            </a:r>
            <a:r>
              <a:rPr lang="en-US" baseline="0" dirty="0" smtClean="0"/>
              <a:t>, 2009).</a:t>
            </a:r>
          </a:p>
          <a:p>
            <a:r>
              <a:rPr lang="en-US" baseline="0" dirty="0" smtClean="0"/>
              <a:t>In any state, even where assisted suicide is legal, the nurse has the right to refuse participation and/or transfer care (</a:t>
            </a:r>
            <a:r>
              <a:rPr lang="en-US" baseline="0" dirty="0" err="1" smtClean="0"/>
              <a:t>Lachman</a:t>
            </a:r>
            <a:r>
              <a:rPr lang="en-US" baseline="0" dirty="0" smtClean="0"/>
              <a:t>, 2009).</a:t>
            </a:r>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Volker states in </a:t>
            </a:r>
            <a:r>
              <a:rPr lang="en-US" i="1" dirty="0" smtClean="0"/>
              <a:t>Journal of Nursing Law</a:t>
            </a:r>
            <a:r>
              <a:rPr lang="en-US" i="0" dirty="0" smtClean="0"/>
              <a:t>,</a:t>
            </a:r>
            <a:r>
              <a:rPr lang="en-US" i="0" baseline="0" dirty="0" smtClean="0"/>
              <a:t> in 1997, the Federal court in Oregon implemented the Death With Dignity Act to </a:t>
            </a:r>
            <a:r>
              <a:rPr lang="en-US" b="1" i="0" u="sng" baseline="0" dirty="0" smtClean="0"/>
              <a:t>legal </a:t>
            </a:r>
            <a:r>
              <a:rPr lang="en-US" i="0" baseline="0" dirty="0" smtClean="0"/>
              <a:t>physician-assisted suicide for terminally ill patients; there are many requirements that must be filled (Volker, 2007).</a:t>
            </a:r>
          </a:p>
          <a:p>
            <a:r>
              <a:rPr lang="en-US" dirty="0" smtClean="0"/>
              <a:t>“In 1994</a:t>
            </a:r>
            <a:r>
              <a:rPr lang="en-US" baseline="0" dirty="0" smtClean="0"/>
              <a:t> Oregon voters supported an initiative, the Death With Dignity Act (DWDA), to legalize physician assisted suicide”, but this was denied at this time (Volker, 2007, p. 152).</a:t>
            </a:r>
            <a:br>
              <a:rPr lang="en-US" baseline="0" dirty="0" smtClean="0"/>
            </a:br>
            <a:r>
              <a:rPr lang="en-US" baseline="0" dirty="0" smtClean="0"/>
              <a:t>Earlier in 1997, “the Supreme Court ruled in </a:t>
            </a:r>
            <a:r>
              <a:rPr lang="en-US" i="1" baseline="0" dirty="0" err="1" smtClean="0"/>
              <a:t>Vacco</a:t>
            </a:r>
            <a:r>
              <a:rPr lang="en-US" i="1" baseline="0" dirty="0" smtClean="0"/>
              <a:t> v. Quill</a:t>
            </a:r>
            <a:r>
              <a:rPr lang="en-US" i="0" baseline="0" dirty="0" smtClean="0"/>
              <a:t> that, although there is no constitutional right to assisted suicide, individual states may choose to endorse the practice” (</a:t>
            </a:r>
            <a:r>
              <a:rPr lang="en-US" i="0" baseline="0" dirty="0" err="1" smtClean="0"/>
              <a:t>Lachman</a:t>
            </a:r>
            <a:r>
              <a:rPr lang="en-US" i="0" baseline="0" dirty="0" smtClean="0"/>
              <a:t>, 2007, p. 152). Justice O’Connor confirmed this right (</a:t>
            </a:r>
            <a:r>
              <a:rPr lang="en-US" i="0" baseline="0" dirty="0" err="1" smtClean="0"/>
              <a:t>Lachman</a:t>
            </a:r>
            <a:r>
              <a:rPr lang="en-US" i="0" baseline="0" dirty="0" smtClean="0"/>
              <a:t>, 2007).</a:t>
            </a:r>
          </a:p>
          <a:p>
            <a:r>
              <a:rPr lang="en-US" i="0" baseline="0" dirty="0" smtClean="0"/>
              <a:t>“Shortly before the DWDA was passed in 1997, the U.S. House and Senate passed the Assisted Suicide Funding Restriction Act of 1997, signed by President Clinton; this act prohibits use of Federal funds for assisted suicide” (Volker, 2007, p. 157). </a:t>
            </a:r>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next three slides are closely related and overlap in</a:t>
            </a:r>
            <a:r>
              <a:rPr lang="en-US" baseline="0" dirty="0" smtClean="0"/>
              <a:t> thoughts and principles regarding nursing values vs. patient requests.*</a:t>
            </a:r>
            <a:endParaRPr lang="en-US" dirty="0" smtClean="0"/>
          </a:p>
          <a:p>
            <a:r>
              <a:rPr lang="en-US" dirty="0" smtClean="0"/>
              <a:t>Morals</a:t>
            </a:r>
            <a:r>
              <a:rPr lang="en-US" baseline="0" dirty="0" smtClean="0"/>
              <a:t> are “standards of right and wrong that one learns through socialization, usually based on religious beliefs and actions” (Volker, 2007, p. 155). These are usually based on individual perspective and experience instead of a group, so each facility will be different from the last in terms of what is allowed in hospitals and what is not allowed (Volker, 2007).</a:t>
            </a:r>
          </a:p>
          <a:p>
            <a:r>
              <a:rPr lang="en-US" baseline="0" dirty="0" smtClean="0"/>
              <a:t>Values are “concepts or ideals that give meaning to one’s life and provide framework for one’s life and provide a framework for one’s decisions and actions” (Volker, 2007, p. 155). Physicians, nurses, patient’s and patient’s families all having differing values, which can lead to conflict among the assisted suicide issue (Volker, 2007).</a:t>
            </a:r>
          </a:p>
          <a:p>
            <a:r>
              <a:rPr lang="en-US" baseline="0" dirty="0" smtClean="0"/>
              <a:t>“Culture consists of the attitudes, beliefs, and behaviors of social and ethic groups that have been perpetuated through generations” (Chitty &amp; Black, 2007, p. 298). “Spirituality is defined as the inner strength related to belief in an sense of </a:t>
            </a:r>
            <a:r>
              <a:rPr lang="en-US" baseline="0" dirty="0" err="1" smtClean="0"/>
              <a:t>connectiveness</a:t>
            </a:r>
            <a:r>
              <a:rPr lang="en-US" baseline="0" dirty="0" smtClean="0"/>
              <a:t> with a  higher power” (Chitty &amp; Black, 2007, p. 245). Culture and spirituality are different across the globe. </a:t>
            </a:r>
          </a:p>
        </p:txBody>
      </p:sp>
      <p:sp>
        <p:nvSpPr>
          <p:cNvPr id="4" name="Slide Number Placeholder 3"/>
          <p:cNvSpPr>
            <a:spLocks noGrp="1"/>
          </p:cNvSpPr>
          <p:nvPr>
            <p:ph type="sldNum" sz="quarter" idx="10"/>
          </p:nvPr>
        </p:nvSpPr>
        <p:spPr/>
        <p:txBody>
          <a:bodyPr/>
          <a:lstStyle/>
          <a:p>
            <a:fld id="{62E50D8A-53AE-40F4-83D3-C6B861F91CA6}"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 Oregon</a:t>
            </a:r>
            <a:r>
              <a:rPr lang="en-US" baseline="0" dirty="0" smtClean="0"/>
              <a:t> Nurses Association (ONA) issued a position paper regarding the DWDA” (Volker, 2007, p. 153).</a:t>
            </a:r>
          </a:p>
          <a:p>
            <a:r>
              <a:rPr lang="en-US" baseline="0" dirty="0" smtClean="0"/>
              <a:t>According to the table by Deborah Volker in </a:t>
            </a:r>
            <a:r>
              <a:rPr lang="en-US" i="1" baseline="0" dirty="0" smtClean="0"/>
              <a:t>Journal of Nursing Law, </a:t>
            </a:r>
            <a:r>
              <a:rPr lang="en-US" i="0" baseline="0" dirty="0" smtClean="0"/>
              <a:t>there are certain criteria that a nurse must follow whether he or she </a:t>
            </a:r>
            <a:r>
              <a:rPr lang="en-US" b="1" i="0" u="sng" baseline="0" dirty="0" smtClean="0"/>
              <a:t>choose</a:t>
            </a:r>
            <a:r>
              <a:rPr lang="en-US" i="0" baseline="0" dirty="0" smtClean="0"/>
              <a:t> to be involved or not be involved; for those who choose to be involved, this includes: providing comfort for the patient while in the end-stages of life and also teaching the family about what to expect and how to handle the end-stages of life, keeping a confidential relationship, explaining the current laws of assisted suicide to the patient and family, provide patient and family with access to information about the end of life decisions, be present during the self-administration of the medication to comfort the family, and also be involved in the policy development (2007). Nurses who </a:t>
            </a:r>
            <a:r>
              <a:rPr lang="en-US" b="1" i="0" u="sng" baseline="0" dirty="0" smtClean="0"/>
              <a:t>choose</a:t>
            </a:r>
            <a:r>
              <a:rPr lang="en-US" i="0" baseline="0" dirty="0" smtClean="0"/>
              <a:t>s to be involved MAY NOT be involved in the administration of medication in any way, shape, or form, breach confidentiality, persuade the family to think any certain way about the subject at hand, or abandon the family by refusing information, comfort, or safety (Volker, 2007).</a:t>
            </a:r>
          </a:p>
          <a:p>
            <a:r>
              <a:rPr lang="en-US" i="0" baseline="0" dirty="0" smtClean="0"/>
              <a:t>Nurses who choose not to be involved can offer care for ethically justified end-stage concerns, withdraw from care that has alternatives ways of keeping life going, transfer certain responsibilities regarding ethical issues, and be involved in the health care facility's policy development; all nurses must maintain confidentiality regardless of the ethical issues he or she does not agree with morally (Volker, 2007). The nurses that choose not to be involved may NOT break confidentiality in any way, subject the patient or the family to judgmental behavior or comments, persuade or concern other friends and faculty of the issues, and abandon the patient and the patient’s family in their time of need (Volker, 2007).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nurse’s core ethical</a:t>
            </a:r>
            <a:r>
              <a:rPr lang="en-US" baseline="0" dirty="0" smtClean="0"/>
              <a:t> values are evident throughout the guidelines, and central among them is the responsibility to not abandon the patient </a:t>
            </a:r>
            <a:r>
              <a:rPr lang="en-US" b="1" u="sng" baseline="0" dirty="0" err="1" smtClean="0"/>
              <a:t>regarudless</a:t>
            </a:r>
            <a:r>
              <a:rPr lang="en-US" baseline="0" dirty="0" smtClean="0"/>
              <a:t> of personal feelings about the moral issues of assisted suicide” (Volker, 2007, p. 153). </a:t>
            </a:r>
            <a:endParaRPr lang="en-US"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Autonomy</a:t>
            </a:r>
            <a:r>
              <a:rPr lang="en-US" baseline="0" dirty="0" smtClean="0"/>
              <a:t> is the ability for </a:t>
            </a:r>
            <a:r>
              <a:rPr lang="en-US" b="1" u="sng" baseline="0" dirty="0" smtClean="0"/>
              <a:t>and </a:t>
            </a:r>
            <a:r>
              <a:rPr lang="en-US" baseline="0" dirty="0" smtClean="0"/>
              <a:t>an individual to control one’s self (Chitty &amp; Black, 2007). </a:t>
            </a:r>
            <a:r>
              <a:rPr lang="en-US" dirty="0" smtClean="0"/>
              <a:t>For</a:t>
            </a:r>
            <a:r>
              <a:rPr lang="en-US" baseline="0" dirty="0" smtClean="0"/>
              <a:t> a nurse, the option to be involved or not be involved in the care of an end-stage life individual choosing assisted suicide offers the nurse the control over one’s self to an extent (Volker, 2007). </a:t>
            </a:r>
          </a:p>
          <a:p>
            <a:r>
              <a:rPr lang="en-US" baseline="0" dirty="0" smtClean="0"/>
              <a:t>Beneficence is the act of doing good (Chitty &amp; Black, 2007). “In today’s rapidly developing and diverse health care environment, ONA is committed to respecting the values of nurses and the patients they care for” (Volker, 2007, p. 154). Because ethics, values, and morals vary among all people, the act of doing good can be contrary from that of a nurse to that of a patient (Volker, 2007).  </a:t>
            </a:r>
          </a:p>
          <a:p>
            <a:r>
              <a:rPr lang="en-US" baseline="0" dirty="0" smtClean="0"/>
              <a:t>Justice is the idea that equals should be treated equals and </a:t>
            </a:r>
            <a:r>
              <a:rPr lang="en-US" baseline="0" dirty="0" err="1" smtClean="0"/>
              <a:t>unequals</a:t>
            </a:r>
            <a:r>
              <a:rPr lang="en-US" baseline="0" dirty="0" smtClean="0"/>
              <a:t> should be treated differently (Chitty &amp; Black, 2007). “Nurses who have a moral objection to the patient’s treatment choices/ options have an obligation to ensure that health care needs continue to be met and/or that a timely transfer of care occurs” (Volker, 2007, p. 154). This means that regardless of how the nurses feels about the patient’s choices of treatment, the nurse must always offer appropriate care; therefore, justice is not a concern with this issue (Volker, 2007).</a:t>
            </a:r>
          </a:p>
          <a:p>
            <a:r>
              <a:rPr lang="en-US" baseline="0" dirty="0" smtClean="0"/>
              <a:t>Paternalism is when an authority takes control to supply needs and regulate the </a:t>
            </a:r>
            <a:r>
              <a:rPr lang="en-US" b="1" u="sng" baseline="0" dirty="0" smtClean="0"/>
              <a:t>conducts</a:t>
            </a:r>
            <a:r>
              <a:rPr lang="en-US" baseline="0" dirty="0" smtClean="0"/>
              <a:t> of those under </a:t>
            </a:r>
            <a:r>
              <a:rPr lang="en-US" b="1" u="sng" baseline="0" dirty="0" smtClean="0"/>
              <a:t>him </a:t>
            </a:r>
            <a:r>
              <a:rPr lang="en-US" baseline="0" dirty="0" smtClean="0"/>
              <a:t>(Chitty &amp; Black, 2007). The ONA offers the right </a:t>
            </a:r>
            <a:r>
              <a:rPr lang="en-US" b="1" u="sng" baseline="0" dirty="0" smtClean="0"/>
              <a:t>for</a:t>
            </a:r>
            <a:r>
              <a:rPr lang="en-US" baseline="0" dirty="0" smtClean="0"/>
              <a:t> nurses to choose to be involved or not be involved and sets regulations to either choice (Volker, 2007).</a:t>
            </a:r>
          </a:p>
          <a:p>
            <a:r>
              <a:rPr lang="en-US" baseline="0" dirty="0" smtClean="0"/>
              <a:t>“Veracity is truthfulness” (Chitty &amp; Black, 2007,  p. 465).  There are a list of factors that have to met in order for a patient to be considered for assisted suicide (</a:t>
            </a:r>
            <a:r>
              <a:rPr lang="en-US" baseline="0" dirty="0" err="1" smtClean="0"/>
              <a:t>Mitchels</a:t>
            </a:r>
            <a:r>
              <a:rPr lang="en-US" baseline="0" dirty="0" smtClean="0"/>
              <a:t> &amp; Reeves, 2009, p. 20). It is important to educate the patient and family regarding the requirements that must be met to be considered. </a:t>
            </a:r>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Notes</a:t>
            </a:r>
            <a:r>
              <a:rPr lang="en-US" b="1" u="sng" baseline="0" dirty="0" smtClean="0"/>
              <a:t> were expected here to just provide a brief synopsis of the articles that you weren’t going to discuss in detail.</a:t>
            </a:r>
            <a:endParaRPr lang="en-US" b="1" u="sng"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“Today, the</a:t>
            </a:r>
            <a:r>
              <a:rPr lang="en-US" baseline="0" dirty="0" smtClean="0"/>
              <a:t> United States supports individual autonomy and honors a patient’s rights to self-determination” (</a:t>
            </a:r>
            <a:r>
              <a:rPr lang="en-US" baseline="0" dirty="0" err="1" smtClean="0"/>
              <a:t>Lachman</a:t>
            </a:r>
            <a:r>
              <a:rPr lang="en-US" baseline="0" dirty="0" smtClean="0"/>
              <a:t>, 2009, p. 121).</a:t>
            </a:r>
          </a:p>
          <a:p>
            <a:r>
              <a:rPr lang="en-US" baseline="0" dirty="0" smtClean="0"/>
              <a:t>Keeping this statement in mind, if a nurse is willing to let the patient choose the right to good health, including medications and procedures to prevent or increase health of an individual, shouldn’t they accept the patient’s right to die? (</a:t>
            </a:r>
            <a:r>
              <a:rPr lang="en-US" baseline="0" dirty="0" err="1" smtClean="0"/>
              <a:t>Lachman</a:t>
            </a:r>
            <a:r>
              <a:rPr lang="en-US" baseline="0" dirty="0" smtClean="0"/>
              <a:t>, 2009).</a:t>
            </a:r>
          </a:p>
          <a:p>
            <a:endParaRPr lang="en-US" baseline="0" dirty="0" smtClean="0"/>
          </a:p>
          <a:p>
            <a:r>
              <a:rPr lang="en-US" baseline="0" dirty="0" smtClean="0"/>
              <a:t>“The answer to this question lies in the moral conscience, as well the ethical and legal issue surrounding the individual patient” (</a:t>
            </a:r>
            <a:r>
              <a:rPr lang="en-US" baseline="0" dirty="0" err="1" smtClean="0"/>
              <a:t>Lachman</a:t>
            </a:r>
            <a:r>
              <a:rPr lang="en-US" baseline="0" dirty="0" smtClean="0"/>
              <a:t>, 2009, p. 121).</a:t>
            </a:r>
          </a:p>
          <a:p>
            <a:endParaRPr lang="en-US" baseline="0" dirty="0" smtClean="0"/>
          </a:p>
          <a:p>
            <a:r>
              <a:rPr lang="en-US" baseline="0" dirty="0" smtClean="0"/>
              <a:t>So, the purpose of this article is to explore the patient’s rights versus the legal and ethical issue surrounding assisted suicide (</a:t>
            </a:r>
            <a:r>
              <a:rPr lang="en-US" baseline="0" dirty="0" err="1" smtClean="0"/>
              <a:t>Lachman</a:t>
            </a:r>
            <a:r>
              <a:rPr lang="en-US" baseline="0" dirty="0" smtClean="0"/>
              <a:t>, 2009).</a:t>
            </a:r>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U.S. perspective</a:t>
            </a:r>
            <a:r>
              <a:rPr lang="en-US" sz="1200" kern="1200" baseline="0" dirty="0" smtClean="0">
                <a:solidFill>
                  <a:schemeClr val="tx1"/>
                </a:solidFill>
                <a:latin typeface="+mn-lt"/>
                <a:ea typeface="+mn-ea"/>
                <a:cs typeface="+mn-cs"/>
                <a:sym typeface="Wingdings" pitchFamily="2" charset="2"/>
              </a:rPr>
              <a:t> </a:t>
            </a:r>
          </a:p>
          <a:p>
            <a:r>
              <a:rPr lang="en-US" sz="1200" kern="1200" dirty="0" smtClean="0">
                <a:solidFill>
                  <a:schemeClr val="tx1"/>
                </a:solidFill>
                <a:latin typeface="+mn-lt"/>
                <a:ea typeface="+mn-ea"/>
                <a:cs typeface="+mn-cs"/>
              </a:rPr>
              <a:t> “Nurses are not obligated to comply with every request issued by the patient or family” (Rose, T.F., 2007, p. 148).</a:t>
            </a:r>
          </a:p>
          <a:p>
            <a:r>
              <a:rPr lang="en-US" sz="1200" kern="1200" dirty="0" smtClean="0">
                <a:solidFill>
                  <a:schemeClr val="tx1"/>
                </a:solidFill>
                <a:latin typeface="+mn-lt"/>
                <a:ea typeface="+mn-ea"/>
                <a:cs typeface="+mn-cs"/>
              </a:rPr>
              <a:t>“The Rule of Double Effect is a bioethical doctrine with moral implications, provides legal justification for clinical actions that have two foreseeable effects:  one beneficial and one detrimental” (Rose, T.F., 2007, p. 149).</a:t>
            </a:r>
          </a:p>
          <a:p>
            <a:r>
              <a:rPr lang="en-US" sz="1200" kern="1200" dirty="0" smtClean="0">
                <a:solidFill>
                  <a:schemeClr val="tx1"/>
                </a:solidFill>
                <a:latin typeface="+mn-lt"/>
                <a:ea typeface="+mn-ea"/>
                <a:cs typeface="+mn-cs"/>
              </a:rPr>
              <a:t> “The beneficial effect is relief of pain; the detrimental effect may be hastened death” (Rose, T.F., 2007, p. 149).</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Another</a:t>
            </a:r>
            <a:r>
              <a:rPr lang="en-US" sz="1200" kern="1200" baseline="0" dirty="0" smtClean="0">
                <a:solidFill>
                  <a:schemeClr val="tx1"/>
                </a:solidFill>
                <a:latin typeface="+mn-lt"/>
                <a:ea typeface="+mn-ea"/>
                <a:cs typeface="+mn-cs"/>
              </a:rPr>
              <a:t> view from another country</a:t>
            </a:r>
            <a:r>
              <a:rPr lang="en-US" sz="1200" kern="1200" baseline="0" dirty="0" smtClean="0">
                <a:solidFill>
                  <a:schemeClr val="tx1"/>
                </a:solidFill>
                <a:latin typeface="+mn-lt"/>
                <a:ea typeface="+mn-ea"/>
                <a:cs typeface="+mn-cs"/>
                <a:sym typeface="Wingdings" pitchFamily="2" charset="2"/>
              </a:rPr>
              <a:t></a:t>
            </a:r>
          </a:p>
          <a:p>
            <a:r>
              <a:rPr lang="en-US" dirty="0" smtClean="0"/>
              <a:t>In Switzerland 2009, British nurse, Audrey </a:t>
            </a:r>
            <a:r>
              <a:rPr lang="en-US" dirty="0" err="1" smtClean="0"/>
              <a:t>Emerton</a:t>
            </a:r>
            <a:r>
              <a:rPr lang="en-US" dirty="0" smtClean="0"/>
              <a:t> attended a parliamentary debate to argue against assisted suicide. That day, people argued that to allow assisted-suicide would leave the law open for abuse. A strong argument against legalizing assisted suicide is that doctors and nurses may start to lessen their quality of end of life care to those who may not seem worth it. That goes against every ethic that nursing has. "Palliative care would ‘become a thing of the past’ if euthanasia was legalized in this country" (</a:t>
            </a:r>
            <a:r>
              <a:rPr lang="en-US" dirty="0" err="1" smtClean="0"/>
              <a:t>Doult</a:t>
            </a:r>
            <a:r>
              <a:rPr lang="en-US" dirty="0" smtClean="0"/>
              <a:t> &amp; Dean, 2009).</a:t>
            </a:r>
            <a:endParaRPr lang="en-US" baseline="0" dirty="0" smtClean="0"/>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Oregon,</a:t>
            </a:r>
            <a:r>
              <a:rPr lang="en-US" sz="1200" kern="1200" baseline="0" dirty="0" smtClean="0">
                <a:solidFill>
                  <a:schemeClr val="tx1"/>
                </a:solidFill>
                <a:latin typeface="+mn-lt"/>
                <a:ea typeface="+mn-ea"/>
                <a:cs typeface="+mn-cs"/>
              </a:rPr>
              <a:t> Washington, and Montana’s legalization</a:t>
            </a:r>
            <a:r>
              <a:rPr lang="en-US" sz="1200" kern="1200" baseline="0" dirty="0" smtClean="0">
                <a:solidFill>
                  <a:schemeClr val="tx1"/>
                </a:solidFill>
                <a:latin typeface="+mn-lt"/>
                <a:ea typeface="+mn-ea"/>
                <a:cs typeface="+mn-cs"/>
                <a:sym typeface="Wingdings" pitchFamily="2" charset="2"/>
              </a:rPr>
              <a:t> </a:t>
            </a:r>
          </a:p>
          <a:p>
            <a:r>
              <a:rPr lang="en-US" sz="1200" kern="1200" dirty="0" smtClean="0">
                <a:solidFill>
                  <a:schemeClr val="tx1"/>
                </a:solidFill>
                <a:latin typeface="+mn-lt"/>
                <a:ea typeface="+mn-ea"/>
                <a:cs typeface="+mn-cs"/>
              </a:rPr>
              <a:t>“By 2020, 2.5 million Americans age 65 and older will die each year; 40% of death will occur in nursing homes”(</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p.123). As nurses we have to look at our values, morals, and beliefs about assisted suicide without it affecting our nursing care. Nurses can feel torn between honoring the patient’s autonomous right to decide and respecting the sanctity of life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a:t>
            </a:r>
          </a:p>
          <a:p>
            <a:r>
              <a:rPr lang="en-US" sz="1200" kern="1200" dirty="0" smtClean="0">
                <a:solidFill>
                  <a:schemeClr val="tx1"/>
                </a:solidFill>
                <a:latin typeface="+mn-lt"/>
                <a:ea typeface="+mn-ea"/>
                <a:cs typeface="+mn-cs"/>
              </a:rPr>
              <a:t>Oregon was the first state to legalize PAS in 1997. The legalization of assisted suicide significantly improved “palliative care training, communication of patient wishes regarding treatment, pain management, increased rates of referral to hospice programs, and increased percentage of death occurring at home”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p.121). Approximately 1 of 1,000 dying people in Oregon obtain and use a lethal dose of medication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p.123). </a:t>
            </a:r>
          </a:p>
          <a:p>
            <a:r>
              <a:rPr lang="en-US" sz="1200" kern="1200" dirty="0" smtClean="0">
                <a:solidFill>
                  <a:schemeClr val="tx1"/>
                </a:solidFill>
                <a:latin typeface="+mn-lt"/>
                <a:ea typeface="+mn-ea"/>
                <a:cs typeface="+mn-cs"/>
              </a:rPr>
              <a:t>In March 2009, </a:t>
            </a:r>
            <a:r>
              <a:rPr lang="en-US" sz="1200" b="1" u="sng" kern="1200" dirty="0" smtClean="0">
                <a:solidFill>
                  <a:schemeClr val="tx1"/>
                </a:solidFill>
                <a:latin typeface="+mn-lt"/>
                <a:ea typeface="+mn-ea"/>
                <a:cs typeface="+mn-cs"/>
              </a:rPr>
              <a:t>the State of</a:t>
            </a:r>
            <a:r>
              <a:rPr lang="en-US" sz="1200" b="1" u="sng"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Washington </a:t>
            </a:r>
            <a:r>
              <a:rPr lang="en-US" sz="1200" kern="1200" dirty="0" smtClean="0">
                <a:solidFill>
                  <a:schemeClr val="tx1"/>
                </a:solidFill>
                <a:latin typeface="+mn-lt"/>
                <a:ea typeface="+mn-ea"/>
                <a:cs typeface="+mn-cs"/>
              </a:rPr>
              <a:t>passed PAS with a vote of 58% to 42%. </a:t>
            </a:r>
            <a:r>
              <a:rPr lang="en-US" sz="1200" b="1" u="sng" kern="1200" dirty="0" smtClean="0">
                <a:solidFill>
                  <a:schemeClr val="tx1"/>
                </a:solidFill>
                <a:latin typeface="+mn-lt"/>
                <a:ea typeface="+mn-ea"/>
                <a:cs typeface="+mn-cs"/>
              </a:rPr>
              <a:t>Their main focus it to aid in the dying</a:t>
            </a:r>
            <a:r>
              <a:rPr lang="en-US" sz="1200" kern="1200" dirty="0" smtClean="0">
                <a:solidFill>
                  <a:schemeClr val="tx1"/>
                </a:solidFill>
                <a:latin typeface="+mn-lt"/>
                <a:ea typeface="+mn-ea"/>
                <a:cs typeface="+mn-cs"/>
              </a:rPr>
              <a:t>. Washington’s experience is similar to Oregon. However more deaths </a:t>
            </a:r>
            <a:r>
              <a:rPr lang="en-US" sz="1200" b="1" u="sng" kern="1200" dirty="0" smtClean="0">
                <a:solidFill>
                  <a:schemeClr val="tx1"/>
                </a:solidFill>
                <a:latin typeface="+mn-lt"/>
                <a:ea typeface="+mn-ea"/>
                <a:cs typeface="+mn-cs"/>
              </a:rPr>
              <a:t>ill</a:t>
            </a:r>
            <a:r>
              <a:rPr lang="en-US" sz="1200" kern="1200" dirty="0" smtClean="0">
                <a:solidFill>
                  <a:schemeClr val="tx1"/>
                </a:solidFill>
                <a:latin typeface="+mn-lt"/>
                <a:ea typeface="+mn-ea"/>
                <a:cs typeface="+mn-cs"/>
              </a:rPr>
              <a:t> occur in Washington than Oregon due to the population difference.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a:t>
            </a:r>
          </a:p>
          <a:p>
            <a:r>
              <a:rPr lang="en-US" sz="1200" kern="1200" dirty="0" smtClean="0">
                <a:solidFill>
                  <a:schemeClr val="tx1"/>
                </a:solidFill>
                <a:latin typeface="+mn-lt"/>
                <a:ea typeface="+mn-ea"/>
                <a:cs typeface="+mn-cs"/>
              </a:rPr>
              <a:t>In December 2009, Montana became the third state to legalize PAS. Legalizing PAS gave physicians the right to “write lethal prescriptions for mentally competent patients with </a:t>
            </a:r>
            <a:r>
              <a:rPr lang="en-US" sz="1200" b="1" u="sng" kern="1200" dirty="0" smtClean="0">
                <a:solidFill>
                  <a:schemeClr val="tx1"/>
                </a:solidFill>
                <a:latin typeface="+mn-lt"/>
                <a:ea typeface="+mn-ea"/>
                <a:cs typeface="+mn-cs"/>
              </a:rPr>
              <a:t>terminally</a:t>
            </a:r>
            <a:r>
              <a:rPr lang="en-US" sz="1200" kern="1200" dirty="0" smtClean="0">
                <a:solidFill>
                  <a:schemeClr val="tx1"/>
                </a:solidFill>
                <a:latin typeface="+mn-lt"/>
                <a:ea typeface="+mn-ea"/>
                <a:cs typeface="+mn-cs"/>
              </a:rPr>
              <a:t> illness”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p.123).</a:t>
            </a:r>
          </a:p>
          <a:p>
            <a:endParaRPr lang="en-US" dirty="0" smtClean="0"/>
          </a:p>
          <a:p>
            <a:r>
              <a:rPr lang="en-US" dirty="0" smtClean="0"/>
              <a:t>Patient rights and those requesting</a:t>
            </a:r>
            <a:r>
              <a:rPr lang="en-US" dirty="0" smtClean="0">
                <a:sym typeface="Wingdings" pitchFamily="2" charset="2"/>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“By 2020, 2.5 million Americans age 65 and older will die each year; 40% of death will occur in nursing homes”(</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p.123). As nurses we have to look at our values, morals, and beliefs about assisted suicide without it affecting our nursing care. Nurses can feel torn between honoring the patient’s autonomous right to decide and respecting the sanctity of life (</a:t>
            </a:r>
            <a:r>
              <a:rPr lang="en-US" sz="1200" kern="1200" dirty="0" err="1" smtClean="0">
                <a:solidFill>
                  <a:schemeClr val="tx1"/>
                </a:solidFill>
                <a:latin typeface="+mn-lt"/>
                <a:ea typeface="+mn-ea"/>
                <a:cs typeface="+mn-cs"/>
              </a:rPr>
              <a:t>Lachman</a:t>
            </a:r>
            <a:r>
              <a:rPr lang="en-US" sz="1200" kern="1200" dirty="0" smtClean="0">
                <a:solidFill>
                  <a:schemeClr val="tx1"/>
                </a:solidFill>
                <a:latin typeface="+mn-lt"/>
                <a:ea typeface="+mn-ea"/>
                <a:cs typeface="+mn-cs"/>
              </a:rPr>
              <a:t>, 2009).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Another</a:t>
            </a:r>
            <a:r>
              <a:rPr lang="en-US" baseline="0" dirty="0" smtClean="0"/>
              <a:t> </a:t>
            </a:r>
            <a:r>
              <a:rPr lang="en-US" dirty="0" smtClean="0"/>
              <a:t>article also talks about how legalizing assisted suicide is dangerous for people with disabilities in that doctors and nurses may stop or not even start care if they feel the patient will not make progress. </a:t>
            </a:r>
            <a:r>
              <a:rPr lang="en-US" dirty="0" err="1" smtClean="0"/>
              <a:t>Werth</a:t>
            </a:r>
            <a:r>
              <a:rPr lang="en-US" dirty="0" smtClean="0"/>
              <a:t> states that although much study is being done for legalizing assisted suicide, they are limited in looking at areas that study the patient's psychosocial status and those who might not make the decision with a clear mind, like those who are mentally ill or physically disabled. (</a:t>
            </a:r>
            <a:r>
              <a:rPr lang="en-US" dirty="0" err="1" smtClean="0"/>
              <a:t>Werth</a:t>
            </a:r>
            <a:r>
              <a:rPr lang="en-US" dirty="0" smtClean="0"/>
              <a:t> &amp; James, 2005)</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Frequency of PAS</a:t>
            </a:r>
            <a:r>
              <a:rPr lang="en-US" dirty="0" smtClean="0">
                <a:sym typeface="Wingdings" pitchFamily="2" charset="2"/>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ym typeface="Wingdings" pitchFamily="2" charset="2"/>
              </a:rPr>
              <a:t>“Approximately</a:t>
            </a:r>
            <a:r>
              <a:rPr lang="en-US" baseline="0" dirty="0" smtClean="0">
                <a:sym typeface="Wingdings" pitchFamily="2" charset="2"/>
              </a:rPr>
              <a:t> 1 in 1000 dying Oregonians obtain and use a lethal dose of medication; 17% personally consider it an option” (</a:t>
            </a:r>
            <a:r>
              <a:rPr lang="en-US" baseline="0" dirty="0" err="1" smtClean="0">
                <a:sym typeface="Wingdings" pitchFamily="2" charset="2"/>
              </a:rPr>
              <a:t>Lachman</a:t>
            </a:r>
            <a:r>
              <a:rPr lang="en-US" baseline="0" dirty="0" smtClean="0">
                <a:sym typeface="Wingdings" pitchFamily="2" charset="2"/>
              </a:rPr>
              <a:t>, 2009, p. 123). There are many requirements before being considered for assisted suicide; this can hinder many people’s decision if there is even one requirements that makes the patient ineligible (</a:t>
            </a:r>
            <a:r>
              <a:rPr lang="en-US" baseline="0" dirty="0" err="1" smtClean="0">
                <a:sym typeface="Wingdings" pitchFamily="2" charset="2"/>
              </a:rPr>
              <a:t>Lachman</a:t>
            </a:r>
            <a:r>
              <a:rPr lang="en-US" baseline="0" dirty="0" smtClean="0">
                <a:sym typeface="Wingdings" pitchFamily="2" charset="2"/>
              </a:rPr>
              <a:t>, 2009).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sym typeface="Wingdings"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sym typeface="Wingdings" pitchFamily="2" charset="2"/>
              </a:rPr>
              <a:t>Nurses response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sym typeface="Wingdings" pitchFamily="2" charset="2"/>
              </a:rPr>
              <a:t>In some interviews with </a:t>
            </a:r>
            <a:r>
              <a:rPr lang="en-US" b="1" u="sng" strike="sngStrike" baseline="0" dirty="0" smtClean="0">
                <a:sym typeface="Wingdings" pitchFamily="2" charset="2"/>
              </a:rPr>
              <a:t>some</a:t>
            </a:r>
            <a:r>
              <a:rPr lang="en-US" baseline="0" dirty="0" smtClean="0">
                <a:sym typeface="Wingdings" pitchFamily="2" charset="2"/>
              </a:rPr>
              <a:t> nurses that were willing to discuss their experiences with patients that </a:t>
            </a:r>
            <a:r>
              <a:rPr lang="en-US" b="1" u="sng" baseline="0" dirty="0" smtClean="0">
                <a:sym typeface="Wingdings" pitchFamily="2" charset="2"/>
              </a:rPr>
              <a:t>are</a:t>
            </a:r>
            <a:r>
              <a:rPr lang="en-US" baseline="0" dirty="0" smtClean="0">
                <a:sym typeface="Wingdings" pitchFamily="2" charset="2"/>
              </a:rPr>
              <a:t> asking to die, it was found that “their decisions about whether to aid a patient in dying were not rule-based, but context-driven (</a:t>
            </a:r>
            <a:r>
              <a:rPr lang="en-US" baseline="0" dirty="0" err="1" smtClean="0">
                <a:sym typeface="Wingdings" pitchFamily="2" charset="2"/>
              </a:rPr>
              <a:t>Lachman</a:t>
            </a:r>
            <a:r>
              <a:rPr lang="en-US" baseline="0" dirty="0" smtClean="0">
                <a:sym typeface="Wingdings" pitchFamily="2" charset="2"/>
              </a:rPr>
              <a:t>, 2009, p. 123). The participants did not look to the </a:t>
            </a:r>
            <a:r>
              <a:rPr lang="en-US" b="1" u="sng" baseline="0" dirty="0" smtClean="0">
                <a:sym typeface="Wingdings" pitchFamily="2" charset="2"/>
              </a:rPr>
              <a:t>code of ethics </a:t>
            </a:r>
            <a:r>
              <a:rPr lang="en-US" baseline="0" dirty="0" smtClean="0">
                <a:sym typeface="Wingdings" pitchFamily="2" charset="2"/>
              </a:rPr>
              <a:t>or their health care facility’s policies, but instead, focused on the patient’s situation and the best decision for the patient. </a:t>
            </a:r>
            <a:endParaRPr lang="en-US" dirty="0" smtClean="0">
              <a:sym typeface="Wingdings"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2E50D8A-53AE-40F4-83D3-C6B861F91CA6}"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6D2BC8E6-4B7F-43A5-B46A-FC32EF28B858}" type="datetimeFigureOut">
              <a:rPr lang="en-US" smtClean="0"/>
              <a:pPr/>
              <a:t>10/5/2010</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6985B49-0010-4B21-B91A-5403C2A007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2BC8E6-4B7F-43A5-B46A-FC32EF28B858}" type="datetimeFigureOut">
              <a:rPr lang="en-US" smtClean="0"/>
              <a:pPr/>
              <a:t>10/5/2010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2BC8E6-4B7F-43A5-B46A-FC32EF28B858}" type="datetimeFigureOut">
              <a:rPr lang="en-US" smtClean="0"/>
              <a:pPr/>
              <a:t>10/5/2010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2BC8E6-4B7F-43A5-B46A-FC32EF28B858}" type="datetimeFigureOut">
              <a:rPr lang="en-US" smtClean="0"/>
              <a:pPr/>
              <a:t>10/5/2010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D2BC8E6-4B7F-43A5-B46A-FC32EF28B858}" type="datetimeFigureOut">
              <a:rPr lang="en-US" smtClean="0"/>
              <a:pPr/>
              <a:t>10/5/2010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D2BC8E6-4B7F-43A5-B46A-FC32EF28B858}" type="datetimeFigureOut">
              <a:rPr lang="en-US" smtClean="0"/>
              <a:pPr/>
              <a:t>10/5/2010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6D2BC8E6-4B7F-43A5-B46A-FC32EF28B858}" type="datetimeFigureOut">
              <a:rPr lang="en-US" smtClean="0"/>
              <a:pPr/>
              <a:t>10/5/2010</a:t>
            </a:fld>
            <a:endParaRPr lang="en-US"/>
          </a:p>
        </p:txBody>
      </p:sp>
      <p:sp>
        <p:nvSpPr>
          <p:cNvPr id="27" name="Slide Number Placeholder 26"/>
          <p:cNvSpPr>
            <a:spLocks noGrp="1"/>
          </p:cNvSpPr>
          <p:nvPr>
            <p:ph type="sldNum" sz="quarter" idx="11"/>
          </p:nvPr>
        </p:nvSpPr>
        <p:spPr/>
        <p:txBody>
          <a:bodyPr rtlCol="0"/>
          <a:lstStyle/>
          <a:p>
            <a:fld id="{16985B49-0010-4B21-B91A-5403C2A00782}"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6D2BC8E6-4B7F-43A5-B46A-FC32EF28B858}" type="datetimeFigureOut">
              <a:rPr lang="en-US" smtClean="0"/>
              <a:pPr/>
              <a:t>10/5/2010</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16985B49-0010-4B21-B91A-5403C2A0078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BC8E6-4B7F-43A5-B46A-FC32EF28B858}" type="datetimeFigureOut">
              <a:rPr lang="en-US" smtClean="0"/>
              <a:pPr/>
              <a:t>10/5/2010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D2BC8E6-4B7F-43A5-B46A-FC32EF28B858}" type="datetimeFigureOut">
              <a:rPr lang="en-US" smtClean="0"/>
              <a:pPr/>
              <a:t>10/5/2010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D2BC8E6-4B7F-43A5-B46A-FC32EF28B858}" type="datetimeFigureOut">
              <a:rPr lang="en-US" smtClean="0"/>
              <a:pPr/>
              <a:t>10/5/2010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85B49-0010-4B21-B91A-5403C2A0078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D2BC8E6-4B7F-43A5-B46A-FC32EF28B858}" type="datetimeFigureOut">
              <a:rPr lang="en-US" smtClean="0"/>
              <a:pPr/>
              <a:t>10/5/2010</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6985B49-0010-4B21-B91A-5403C2A007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proxy.library.eiu.edu/"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143001"/>
            <a:ext cx="8458200" cy="2728912"/>
          </a:xfrm>
        </p:spPr>
        <p:txBody>
          <a:bodyPr/>
          <a:lstStyle/>
          <a:p>
            <a:pPr algn="ctr"/>
            <a:r>
              <a:rPr lang="en-US" sz="6000" dirty="0" smtClean="0"/>
              <a:t>Assisted Suicide</a:t>
            </a:r>
            <a:r>
              <a:rPr lang="en-US" dirty="0" smtClean="0"/>
              <a:t/>
            </a:r>
            <a:br>
              <a:rPr lang="en-US" dirty="0" smtClean="0"/>
            </a:br>
            <a:r>
              <a:rPr lang="en-US" sz="3600" dirty="0" smtClean="0">
                <a:solidFill>
                  <a:schemeClr val="accent2">
                    <a:lumMod val="60000"/>
                    <a:lumOff val="40000"/>
                  </a:schemeClr>
                </a:solidFill>
              </a:rPr>
              <a:t>N302- Nursing Research</a:t>
            </a:r>
            <a:br>
              <a:rPr lang="en-US" sz="3600" dirty="0" smtClean="0">
                <a:solidFill>
                  <a:schemeClr val="accent2">
                    <a:lumMod val="60000"/>
                    <a:lumOff val="40000"/>
                  </a:schemeClr>
                </a:solidFill>
              </a:rPr>
            </a:br>
            <a:r>
              <a:rPr lang="en-US" sz="3600" dirty="0" smtClean="0"/>
              <a:t/>
            </a:r>
            <a:br>
              <a:rPr lang="en-US" sz="3600" dirty="0" smtClean="0"/>
            </a:br>
            <a:endParaRPr lang="en-US" sz="3600" dirty="0"/>
          </a:p>
        </p:txBody>
      </p:sp>
      <p:sp>
        <p:nvSpPr>
          <p:cNvPr id="3" name="Subtitle 2"/>
          <p:cNvSpPr>
            <a:spLocks noGrp="1"/>
          </p:cNvSpPr>
          <p:nvPr>
            <p:ph type="subTitle" idx="1"/>
          </p:nvPr>
        </p:nvSpPr>
        <p:spPr>
          <a:xfrm>
            <a:off x="457200" y="3899938"/>
            <a:ext cx="8382000" cy="2424662"/>
          </a:xfrm>
        </p:spPr>
        <p:txBody>
          <a:bodyPr>
            <a:normAutofit lnSpcReduction="10000"/>
          </a:bodyPr>
          <a:lstStyle/>
          <a:p>
            <a:r>
              <a:rPr lang="en-US" dirty="0" smtClean="0"/>
              <a:t>Hannah </a:t>
            </a:r>
            <a:r>
              <a:rPr lang="en-US" dirty="0" err="1" smtClean="0"/>
              <a:t>Keathley</a:t>
            </a:r>
            <a:endParaRPr lang="en-US" dirty="0" smtClean="0"/>
          </a:p>
          <a:p>
            <a:r>
              <a:rPr lang="en-US" dirty="0" err="1" smtClean="0"/>
              <a:t>Laurin</a:t>
            </a:r>
            <a:r>
              <a:rPr lang="en-US" dirty="0" smtClean="0"/>
              <a:t> </a:t>
            </a:r>
            <a:r>
              <a:rPr lang="en-US" dirty="0" err="1" smtClean="0"/>
              <a:t>Ruddel</a:t>
            </a:r>
            <a:r>
              <a:rPr lang="en-US" dirty="0" smtClean="0"/>
              <a:t> </a:t>
            </a:r>
          </a:p>
          <a:p>
            <a:r>
              <a:rPr lang="en-US" dirty="0" smtClean="0"/>
              <a:t>Holli Kabbes</a:t>
            </a:r>
          </a:p>
          <a:p>
            <a:r>
              <a:rPr lang="en-US" dirty="0" smtClean="0"/>
              <a:t>Ashlee Blankenship</a:t>
            </a:r>
          </a:p>
          <a:p>
            <a:pPr algn="r"/>
            <a:r>
              <a:rPr lang="en-US" dirty="0" smtClean="0">
                <a:solidFill>
                  <a:schemeClr val="accent2">
                    <a:lumMod val="75000"/>
                  </a:schemeClr>
                </a:solidFill>
              </a:rPr>
              <a:t>October 03, 2010</a:t>
            </a:r>
          </a:p>
          <a:p>
            <a:pPr algn="r"/>
            <a:r>
              <a:rPr lang="en-US" dirty="0" smtClean="0">
                <a:solidFill>
                  <a:schemeClr val="accent2">
                    <a:lumMod val="75000"/>
                  </a:schemeClr>
                </a:solidFill>
              </a:rPr>
              <a:t>Lakeview College of Nursing</a:t>
            </a:r>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Overview</a:t>
            </a:r>
            <a:endParaRPr lang="en-US" dirty="0"/>
          </a:p>
        </p:txBody>
      </p:sp>
      <p:sp>
        <p:nvSpPr>
          <p:cNvPr id="3" name="Content Placeholder 2"/>
          <p:cNvSpPr>
            <a:spLocks noGrp="1"/>
          </p:cNvSpPr>
          <p:nvPr>
            <p:ph idx="1"/>
          </p:nvPr>
        </p:nvSpPr>
        <p:spPr/>
        <p:txBody>
          <a:bodyPr>
            <a:normAutofit/>
          </a:bodyPr>
          <a:lstStyle/>
          <a:p>
            <a:endParaRPr lang="en-US" dirty="0" smtClean="0">
              <a:solidFill>
                <a:schemeClr val="accent2">
                  <a:lumMod val="75000"/>
                </a:schemeClr>
              </a:solidFill>
            </a:endParaRPr>
          </a:p>
          <a:p>
            <a:r>
              <a:rPr lang="en-US" dirty="0" smtClean="0">
                <a:solidFill>
                  <a:schemeClr val="accent2">
                    <a:lumMod val="75000"/>
                  </a:schemeClr>
                </a:solidFill>
              </a:rPr>
              <a:t>U.S. versus Oregon, Washington, and 	Montana</a:t>
            </a:r>
          </a:p>
          <a:p>
            <a:pPr>
              <a:buNone/>
            </a:pPr>
            <a:endParaRPr lang="en-US" dirty="0" smtClean="0">
              <a:solidFill>
                <a:schemeClr val="accent2">
                  <a:lumMod val="75000"/>
                </a:schemeClr>
              </a:solidFill>
            </a:endParaRPr>
          </a:p>
          <a:p>
            <a:r>
              <a:rPr lang="en-US" dirty="0" smtClean="0">
                <a:solidFill>
                  <a:schemeClr val="accent2">
                    <a:lumMod val="75000"/>
                  </a:schemeClr>
                </a:solidFill>
              </a:rPr>
              <a:t>The patients requesting PAS</a:t>
            </a:r>
          </a:p>
          <a:p>
            <a:pPr>
              <a:buNone/>
            </a:pPr>
            <a:endParaRPr lang="en-US" dirty="0" smtClean="0">
              <a:solidFill>
                <a:schemeClr val="accent2">
                  <a:lumMod val="75000"/>
                </a:schemeClr>
              </a:solidFill>
            </a:endParaRPr>
          </a:p>
          <a:p>
            <a:r>
              <a:rPr lang="en-US" dirty="0" smtClean="0">
                <a:solidFill>
                  <a:schemeClr val="accent2">
                    <a:lumMod val="75000"/>
                  </a:schemeClr>
                </a:solidFill>
              </a:rPr>
              <a:t>Frequency of PAS</a:t>
            </a:r>
          </a:p>
          <a:p>
            <a:endParaRPr lang="en-US" dirty="0" smtClean="0">
              <a:solidFill>
                <a:schemeClr val="accent2">
                  <a:lumMod val="75000"/>
                </a:schemeClr>
              </a:solidFill>
            </a:endParaRPr>
          </a:p>
          <a:p>
            <a:pPr marL="0" algn="r">
              <a:buNone/>
            </a:pPr>
            <a:r>
              <a:rPr lang="en-US" sz="1400" dirty="0" smtClean="0">
                <a:solidFill>
                  <a:schemeClr val="accent2">
                    <a:lumMod val="75000"/>
                  </a:schemeClr>
                </a:solidFill>
              </a:rPr>
              <a:t>(</a:t>
            </a:r>
            <a:r>
              <a:rPr lang="en-US" sz="1400" dirty="0" err="1" smtClean="0">
                <a:solidFill>
                  <a:schemeClr val="accent2">
                    <a:lumMod val="75000"/>
                  </a:schemeClr>
                </a:solidFill>
              </a:rPr>
              <a:t>Lachman</a:t>
            </a:r>
            <a:r>
              <a:rPr lang="en-US" sz="1400" dirty="0" smtClean="0">
                <a:solidFill>
                  <a:schemeClr val="accent2">
                    <a:lumMod val="75000"/>
                  </a:schemeClr>
                </a:solidFill>
              </a:rPr>
              <a:t>, 2009)</a:t>
            </a:r>
          </a:p>
          <a:p>
            <a:endParaRPr lang="en-US" dirty="0" smtClean="0"/>
          </a:p>
          <a:p>
            <a:pPr algn="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295401"/>
          </a:xfrm>
          <a:ln w="28575">
            <a:solidFill>
              <a:schemeClr val="accent2">
                <a:lumMod val="60000"/>
                <a:lumOff val="40000"/>
              </a:schemeClr>
            </a:solidFill>
          </a:ln>
        </p:spPr>
        <p:txBody>
          <a:bodyPr/>
          <a:lstStyle/>
          <a:p>
            <a:pPr algn="ctr"/>
            <a:r>
              <a:rPr lang="en-US" dirty="0" smtClean="0">
                <a:solidFill>
                  <a:schemeClr val="accent1">
                    <a:lumMod val="75000"/>
                  </a:schemeClr>
                </a:solidFill>
              </a:rPr>
              <a:t>Conclusion</a:t>
            </a:r>
            <a:endParaRPr lang="en-US" dirty="0"/>
          </a:p>
        </p:txBody>
      </p:sp>
      <p:sp>
        <p:nvSpPr>
          <p:cNvPr id="3" name="Text Placeholder 2"/>
          <p:cNvSpPr>
            <a:spLocks noGrp="1"/>
          </p:cNvSpPr>
          <p:nvPr>
            <p:ph type="body" idx="1"/>
          </p:nvPr>
        </p:nvSpPr>
        <p:spPr>
          <a:xfrm>
            <a:off x="722313" y="2209800"/>
            <a:ext cx="7772400" cy="4191000"/>
          </a:xfrm>
          <a:ln w="28575">
            <a:solidFill>
              <a:schemeClr val="accent1">
                <a:lumMod val="75000"/>
              </a:schemeClr>
            </a:solidFill>
          </a:ln>
        </p:spPr>
        <p:txBody>
          <a:bodyPr/>
          <a:lstStyle/>
          <a:p>
            <a:endParaRPr lang="en-US" dirty="0" smtClean="0"/>
          </a:p>
          <a:p>
            <a:pPr>
              <a:buFontTx/>
              <a:buChar char="-"/>
            </a:pPr>
            <a:endParaRPr lang="en-US" dirty="0" smtClean="0"/>
          </a:p>
          <a:p>
            <a:pPr>
              <a:buFontTx/>
              <a:buChar char="-"/>
            </a:pPr>
            <a:r>
              <a:rPr lang="en-US" sz="3600" dirty="0" smtClean="0"/>
              <a:t>A nurse’s best response</a:t>
            </a:r>
          </a:p>
          <a:p>
            <a:pPr>
              <a:buFontTx/>
              <a:buChar char="-"/>
            </a:pPr>
            <a:endParaRPr lang="en-US" sz="3600" dirty="0" smtClean="0"/>
          </a:p>
          <a:p>
            <a:pPr>
              <a:buFontTx/>
              <a:buChar char="-"/>
            </a:pPr>
            <a:r>
              <a:rPr lang="en-US" sz="3600" dirty="0" smtClean="0"/>
              <a:t> Honoring patient’s autonomy 	without participating in PAS</a:t>
            </a:r>
          </a:p>
          <a:p>
            <a:pPr algn="r"/>
            <a:r>
              <a:rPr lang="en-US" sz="1400" dirty="0" smtClean="0"/>
              <a:t>(</a:t>
            </a:r>
            <a:r>
              <a:rPr lang="en-US" sz="1400" dirty="0" err="1" smtClean="0"/>
              <a:t>Lachman</a:t>
            </a:r>
            <a:r>
              <a:rPr lang="en-US" sz="1400" dirty="0" smtClean="0"/>
              <a:t>, 2009)</a:t>
            </a:r>
          </a:p>
          <a:p>
            <a:pPr>
              <a:buFontTx/>
              <a:buChar char="-"/>
            </a:pPr>
            <a:endParaRPr lang="en-US" dirty="0" smtClean="0"/>
          </a:p>
          <a:p>
            <a:pPr algn="r">
              <a:buFontTx/>
              <a:buChar cha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endParaRPr lang="en-US" dirty="0" smtClean="0">
              <a:solidFill>
                <a:schemeClr val="accent2">
                  <a:lumMod val="75000"/>
                </a:schemeClr>
              </a:solidFill>
            </a:endParaRPr>
          </a:p>
          <a:p>
            <a:r>
              <a:rPr lang="en-US" dirty="0" smtClean="0">
                <a:solidFill>
                  <a:schemeClr val="accent2">
                    <a:lumMod val="75000"/>
                  </a:schemeClr>
                </a:solidFill>
              </a:rPr>
              <a:t>“Patient’s see a </a:t>
            </a:r>
            <a:r>
              <a:rPr lang="en-US" i="1" dirty="0" smtClean="0">
                <a:solidFill>
                  <a:schemeClr val="accent2">
                    <a:lumMod val="75000"/>
                  </a:schemeClr>
                </a:solidFill>
              </a:rPr>
              <a:t>good death</a:t>
            </a:r>
            <a:r>
              <a:rPr lang="en-US" dirty="0" smtClean="0">
                <a:solidFill>
                  <a:schemeClr val="accent2">
                    <a:lumMod val="75000"/>
                  </a:schemeClr>
                </a:solidFill>
              </a:rPr>
              <a:t> as a right” </a:t>
            </a:r>
          </a:p>
          <a:p>
            <a:pPr algn="r">
              <a:buNone/>
            </a:pPr>
            <a:endParaRPr lang="en-US" sz="1400" dirty="0" smtClean="0">
              <a:solidFill>
                <a:schemeClr val="accent2">
                  <a:lumMod val="75000"/>
                </a:schemeClr>
              </a:solidFill>
            </a:endParaRPr>
          </a:p>
          <a:p>
            <a:pPr algn="r">
              <a:buNone/>
            </a:pPr>
            <a:r>
              <a:rPr lang="en-US" sz="1400" dirty="0" smtClean="0">
                <a:solidFill>
                  <a:schemeClr val="accent2">
                    <a:lumMod val="75000"/>
                  </a:schemeClr>
                </a:solidFill>
              </a:rPr>
              <a:t>(</a:t>
            </a:r>
            <a:r>
              <a:rPr lang="en-US" sz="1400" dirty="0" err="1" smtClean="0">
                <a:solidFill>
                  <a:schemeClr val="accent2">
                    <a:lumMod val="75000"/>
                  </a:schemeClr>
                </a:solidFill>
              </a:rPr>
              <a:t>Lachman</a:t>
            </a:r>
            <a:r>
              <a:rPr lang="en-US" sz="1400" dirty="0" smtClean="0">
                <a:solidFill>
                  <a:schemeClr val="accent2">
                    <a:lumMod val="75000"/>
                  </a:schemeClr>
                </a:solidFill>
              </a:rPr>
              <a:t>, 2009, p. 121)</a:t>
            </a:r>
            <a:endParaRPr lang="en-US" dirty="0" smtClean="0">
              <a:solidFill>
                <a:schemeClr val="accent2">
                  <a:lumMod val="75000"/>
                </a:schemeClr>
              </a:solidFill>
            </a:endParaRPr>
          </a:p>
          <a:p>
            <a:endParaRPr lang="en-US" dirty="0" smtClean="0">
              <a:solidFill>
                <a:schemeClr val="accent2">
                  <a:lumMod val="75000"/>
                </a:schemeClr>
              </a:solidFill>
            </a:endParaRPr>
          </a:p>
          <a:p>
            <a:r>
              <a:rPr lang="en-US" dirty="0" smtClean="0">
                <a:solidFill>
                  <a:schemeClr val="accent2">
                    <a:lumMod val="75000"/>
                  </a:schemeClr>
                </a:solidFill>
              </a:rPr>
              <a:t>Nurses have the right to deny participation</a:t>
            </a:r>
          </a:p>
          <a:p>
            <a:pPr>
              <a:buNone/>
            </a:pPr>
            <a:endParaRPr lang="en-US" dirty="0" smtClean="0">
              <a:solidFill>
                <a:schemeClr val="accent2">
                  <a:lumMod val="75000"/>
                </a:schemeClr>
              </a:solidFill>
            </a:endParaRPr>
          </a:p>
          <a:p>
            <a:pPr algn="r">
              <a:buNone/>
            </a:pPr>
            <a:r>
              <a:rPr lang="en-US" sz="1400" dirty="0" smtClean="0">
                <a:solidFill>
                  <a:schemeClr val="accent2">
                    <a:lumMod val="75000"/>
                  </a:schemeClr>
                </a:solidFill>
              </a:rPr>
              <a:t>(</a:t>
            </a:r>
            <a:r>
              <a:rPr lang="en-US" sz="1400" dirty="0" err="1" smtClean="0">
                <a:solidFill>
                  <a:schemeClr val="accent2">
                    <a:lumMod val="75000"/>
                  </a:schemeClr>
                </a:solidFill>
              </a:rPr>
              <a:t>Lachman</a:t>
            </a:r>
            <a:r>
              <a:rPr lang="en-US" sz="1400" dirty="0" smtClean="0">
                <a:solidFill>
                  <a:schemeClr val="accent2">
                    <a:lumMod val="75000"/>
                  </a:schemeClr>
                </a:solidFill>
              </a:rPr>
              <a:t>, 2009)</a:t>
            </a:r>
          </a:p>
          <a:p>
            <a:pPr algn="r">
              <a:buNone/>
            </a:pPr>
            <a:endParaRPr lang="en-US" sz="1400" dirty="0" smtClean="0">
              <a:solidFill>
                <a:schemeClr val="accent2">
                  <a:lumMod val="75000"/>
                </a:schemeClr>
              </a:solidFill>
            </a:endParaRP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1"/>
            <a:ext cx="7772400" cy="1219200"/>
          </a:xfrm>
          <a:ln w="28575">
            <a:solidFill>
              <a:schemeClr val="accent2">
                <a:lumMod val="60000"/>
                <a:lumOff val="40000"/>
              </a:schemeClr>
            </a:solidFill>
          </a:ln>
        </p:spPr>
        <p:txBody>
          <a:bodyPr/>
          <a:lstStyle/>
          <a:p>
            <a:pPr algn="ctr"/>
            <a:r>
              <a:rPr lang="en-US" dirty="0" smtClean="0">
                <a:solidFill>
                  <a:schemeClr val="accent1">
                    <a:lumMod val="75000"/>
                  </a:schemeClr>
                </a:solidFill>
              </a:rPr>
              <a:t>References</a:t>
            </a:r>
            <a:endParaRPr lang="en-US" dirty="0">
              <a:solidFill>
                <a:schemeClr val="accent1">
                  <a:lumMod val="75000"/>
                </a:schemeClr>
              </a:solidFill>
            </a:endParaRPr>
          </a:p>
        </p:txBody>
      </p:sp>
      <p:sp>
        <p:nvSpPr>
          <p:cNvPr id="3" name="Text Placeholder 2"/>
          <p:cNvSpPr>
            <a:spLocks noGrp="1"/>
          </p:cNvSpPr>
          <p:nvPr>
            <p:ph type="body" idx="1"/>
          </p:nvPr>
        </p:nvSpPr>
        <p:spPr>
          <a:xfrm>
            <a:off x="381000" y="2057400"/>
            <a:ext cx="8381999" cy="4572000"/>
          </a:xfrm>
          <a:ln w="28575">
            <a:solidFill>
              <a:schemeClr val="accent1">
                <a:lumMod val="75000"/>
              </a:schemeClr>
            </a:solidFill>
          </a:ln>
        </p:spPr>
        <p:txBody>
          <a:bodyPr>
            <a:normAutofit fontScale="92500" lnSpcReduction="10000"/>
          </a:bodyPr>
          <a:lstStyle/>
          <a:p>
            <a:r>
              <a:rPr lang="en-US" sz="1900" dirty="0" err="1" smtClean="0">
                <a:solidFill>
                  <a:schemeClr val="accent2">
                    <a:lumMod val="75000"/>
                  </a:schemeClr>
                </a:solidFill>
              </a:rPr>
              <a:t>Lachman</a:t>
            </a:r>
            <a:r>
              <a:rPr lang="en-US" sz="1900" dirty="0" smtClean="0">
                <a:solidFill>
                  <a:schemeClr val="accent2">
                    <a:lumMod val="75000"/>
                  </a:schemeClr>
                </a:solidFill>
              </a:rPr>
              <a:t>, V. (2010). Physician-assisted suicide: compassionate liberation 	or murder?. </a:t>
            </a:r>
            <a:r>
              <a:rPr lang="en-US" sz="1900" i="1" dirty="0" smtClean="0">
                <a:solidFill>
                  <a:schemeClr val="accent2">
                    <a:lumMod val="75000"/>
                  </a:schemeClr>
                </a:solidFill>
              </a:rPr>
              <a:t>MEDSURG Nursing</a:t>
            </a:r>
            <a:r>
              <a:rPr lang="en-US" sz="1900" dirty="0" smtClean="0">
                <a:solidFill>
                  <a:schemeClr val="accent2">
                    <a:lumMod val="75000"/>
                  </a:schemeClr>
                </a:solidFill>
              </a:rPr>
              <a:t>, 19(2), 121-125. Retrieved from 	</a:t>
            </a:r>
            <a:r>
              <a:rPr lang="en-US" sz="1800" dirty="0" smtClean="0"/>
              <a:t> </a:t>
            </a:r>
            <a:r>
              <a:rPr lang="en-US" sz="1800" dirty="0" smtClean="0">
                <a:solidFill>
                  <a:schemeClr val="accent2">
                    <a:lumMod val="75000"/>
                  </a:schemeClr>
                </a:solidFill>
              </a:rPr>
              <a:t>CINAHL Plus with Full Text database</a:t>
            </a:r>
            <a:endParaRPr lang="en-US" sz="1900" dirty="0" smtClean="0">
              <a:solidFill>
                <a:schemeClr val="accent2">
                  <a:lumMod val="75000"/>
                </a:schemeClr>
              </a:solidFill>
            </a:endParaRPr>
          </a:p>
          <a:p>
            <a:r>
              <a:rPr lang="en-US" dirty="0" smtClean="0"/>
              <a:t> </a:t>
            </a:r>
          </a:p>
          <a:p>
            <a:r>
              <a:rPr lang="en-US" sz="1800" dirty="0" smtClean="0">
                <a:solidFill>
                  <a:schemeClr val="accent2">
                    <a:lumMod val="75000"/>
                  </a:schemeClr>
                </a:solidFill>
              </a:rPr>
              <a:t>Rose, T.F. (2007). Physician-assisted suicide:  </a:t>
            </a:r>
            <a:r>
              <a:rPr lang="en-US" sz="1800" b="1" u="sng" dirty="0" smtClean="0">
                <a:solidFill>
                  <a:schemeClr val="accent2">
                    <a:lumMod val="75000"/>
                  </a:schemeClr>
                </a:solidFill>
              </a:rPr>
              <a:t>d</a:t>
            </a:r>
            <a:r>
              <a:rPr lang="en-US" sz="1800" dirty="0" smtClean="0">
                <a:solidFill>
                  <a:schemeClr val="accent2">
                    <a:lumMod val="75000"/>
                  </a:schemeClr>
                </a:solidFill>
              </a:rPr>
              <a:t>evelopment, status, and  nursing 	perspectives. </a:t>
            </a:r>
            <a:r>
              <a:rPr lang="en-US" sz="1800" i="1" dirty="0" smtClean="0">
                <a:solidFill>
                  <a:schemeClr val="accent2">
                    <a:lumMod val="75000"/>
                  </a:schemeClr>
                </a:solidFill>
              </a:rPr>
              <a:t>Journal of Nursing Law, 11</a:t>
            </a:r>
            <a:r>
              <a:rPr lang="en-US" sz="1800" dirty="0" smtClean="0">
                <a:solidFill>
                  <a:schemeClr val="accent2">
                    <a:lumMod val="75000"/>
                  </a:schemeClr>
                </a:solidFill>
              </a:rPr>
              <a:t>(3), 141-151. Retrieved from 	</a:t>
            </a:r>
            <a:r>
              <a:rPr lang="en-US" sz="1800" dirty="0" smtClean="0">
                <a:solidFill>
                  <a:schemeClr val="accent2">
                    <a:lumMod val="75000"/>
                  </a:schemeClr>
                </a:solidFill>
                <a:hlinkClick r:id="rId2"/>
              </a:rPr>
              <a:t> http://proxy.library.eiu.edu</a:t>
            </a:r>
            <a:r>
              <a:rPr lang="en-US" sz="1800" dirty="0" smtClean="0">
                <a:solidFill>
                  <a:schemeClr val="accent2">
                    <a:lumMod val="75000"/>
                  </a:schemeClr>
                </a:solidFill>
              </a:rPr>
              <a:t> </a:t>
            </a:r>
          </a:p>
          <a:p>
            <a:endParaRPr lang="en-US" sz="1800" dirty="0" smtClean="0">
              <a:solidFill>
                <a:schemeClr val="accent2">
                  <a:lumMod val="75000"/>
                </a:schemeClr>
              </a:solidFill>
            </a:endParaRPr>
          </a:p>
          <a:p>
            <a:r>
              <a:rPr lang="en-US" sz="1800" dirty="0" err="1" smtClean="0">
                <a:solidFill>
                  <a:schemeClr val="accent2">
                    <a:lumMod val="75000"/>
                  </a:schemeClr>
                </a:solidFill>
              </a:rPr>
              <a:t>Doult</a:t>
            </a:r>
            <a:r>
              <a:rPr lang="en-US" sz="1800" dirty="0" smtClean="0">
                <a:solidFill>
                  <a:schemeClr val="accent2">
                    <a:lumMod val="75000"/>
                  </a:schemeClr>
                </a:solidFill>
              </a:rPr>
              <a:t>, B., &amp; Dean, E. (2009). Nurse peer helps persuade Lords to reject assisted 	suicide rights. </a:t>
            </a:r>
            <a:r>
              <a:rPr lang="en-US" sz="1800" i="1" dirty="0" smtClean="0">
                <a:solidFill>
                  <a:schemeClr val="accent2">
                    <a:lumMod val="75000"/>
                  </a:schemeClr>
                </a:solidFill>
              </a:rPr>
              <a:t>Nursing Standard</a:t>
            </a:r>
            <a:r>
              <a:rPr lang="en-US" sz="1800" dirty="0" smtClean="0">
                <a:solidFill>
                  <a:schemeClr val="accent2">
                    <a:lumMod val="75000"/>
                  </a:schemeClr>
                </a:solidFill>
              </a:rPr>
              <a:t>, 23(45), 9. Retrieved from 		 Academic Search Premier database</a:t>
            </a:r>
          </a:p>
          <a:p>
            <a:endParaRPr lang="en-US" sz="1800" dirty="0" smtClean="0">
              <a:solidFill>
                <a:schemeClr val="accent2">
                  <a:lumMod val="75000"/>
                </a:schemeClr>
              </a:solidFill>
            </a:endParaRPr>
          </a:p>
          <a:p>
            <a:r>
              <a:rPr lang="en-US" sz="1900" dirty="0" err="1" smtClean="0">
                <a:solidFill>
                  <a:schemeClr val="accent2">
                    <a:lumMod val="75000"/>
                  </a:schemeClr>
                </a:solidFill>
              </a:rPr>
              <a:t>Werth</a:t>
            </a:r>
            <a:r>
              <a:rPr lang="en-US" sz="1900" dirty="0" smtClean="0">
                <a:solidFill>
                  <a:schemeClr val="accent2">
                    <a:lumMod val="75000"/>
                  </a:schemeClr>
                </a:solidFill>
              </a:rPr>
              <a:t>, J., &amp; James, L. (2005). Concerns about decisions related to 	withholding/withdrawing life-sustaining treatment and futility	 for 	persons with disabilities. </a:t>
            </a:r>
            <a:r>
              <a:rPr lang="en-US" sz="1900" i="1" dirty="0" smtClean="0">
                <a:solidFill>
                  <a:schemeClr val="accent2">
                    <a:lumMod val="75000"/>
                  </a:schemeClr>
                </a:solidFill>
              </a:rPr>
              <a:t>Journal of Disability Policy Studies</a:t>
            </a:r>
            <a:r>
              <a:rPr lang="en-US" sz="1900" dirty="0" smtClean="0">
                <a:solidFill>
                  <a:schemeClr val="accent2">
                    <a:lumMod val="75000"/>
                  </a:schemeClr>
                </a:solidFill>
              </a:rPr>
              <a:t>, </a:t>
            </a:r>
            <a:r>
              <a:rPr lang="en-US" sz="1900" b="1" u="sng" dirty="0" smtClean="0">
                <a:solidFill>
                  <a:schemeClr val="accent2">
                    <a:lumMod val="75000"/>
                  </a:schemeClr>
                </a:solidFill>
              </a:rPr>
              <a:t>16</a:t>
            </a:r>
            <a:r>
              <a:rPr lang="en-US" sz="1900" dirty="0" smtClean="0">
                <a:solidFill>
                  <a:schemeClr val="accent2">
                    <a:lumMod val="75000"/>
                  </a:schemeClr>
                </a:solidFill>
              </a:rPr>
              <a:t>(1).	 Retrieved from Academic Search Premier database</a:t>
            </a:r>
          </a:p>
          <a:p>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0"/>
            <a:ext cx="7772400" cy="1219199"/>
          </a:xfrm>
          <a:ln w="28575">
            <a:solidFill>
              <a:schemeClr val="accent2">
                <a:lumMod val="60000"/>
                <a:lumOff val="40000"/>
              </a:schemeClr>
            </a:solidFill>
          </a:ln>
        </p:spPr>
        <p:txBody>
          <a:bodyPr/>
          <a:lstStyle/>
          <a:p>
            <a:pPr algn="ctr"/>
            <a:r>
              <a:rPr lang="en-US" dirty="0" smtClean="0">
                <a:solidFill>
                  <a:schemeClr val="accent1">
                    <a:lumMod val="75000"/>
                  </a:schemeClr>
                </a:solidFill>
              </a:rPr>
              <a:t>References cont…</a:t>
            </a:r>
            <a:endParaRPr lang="en-US" dirty="0">
              <a:solidFill>
                <a:schemeClr val="accent1">
                  <a:lumMod val="75000"/>
                </a:schemeClr>
              </a:solidFill>
            </a:endParaRPr>
          </a:p>
        </p:txBody>
      </p:sp>
      <p:sp>
        <p:nvSpPr>
          <p:cNvPr id="3" name="Text Placeholder 2"/>
          <p:cNvSpPr>
            <a:spLocks noGrp="1"/>
          </p:cNvSpPr>
          <p:nvPr>
            <p:ph type="body" idx="1"/>
          </p:nvPr>
        </p:nvSpPr>
        <p:spPr>
          <a:xfrm>
            <a:off x="381000" y="2133600"/>
            <a:ext cx="8458200" cy="4419600"/>
          </a:xfrm>
          <a:ln w="28575">
            <a:solidFill>
              <a:schemeClr val="accent1">
                <a:lumMod val="75000"/>
              </a:schemeClr>
            </a:solidFill>
          </a:ln>
        </p:spPr>
        <p:txBody>
          <a:bodyPr/>
          <a:lstStyle/>
          <a:p>
            <a:r>
              <a:rPr lang="en-US" dirty="0" smtClean="0">
                <a:solidFill>
                  <a:schemeClr val="accent2">
                    <a:lumMod val="75000"/>
                  </a:schemeClr>
                </a:solidFill>
              </a:rPr>
              <a:t>Volker, D.L. (2007). The Oregon experience with assisted suicide. 	</a:t>
            </a:r>
            <a:r>
              <a:rPr lang="en-US" i="1" dirty="0" smtClean="0">
                <a:solidFill>
                  <a:schemeClr val="accent2">
                    <a:lumMod val="75000"/>
                  </a:schemeClr>
                </a:solidFill>
              </a:rPr>
              <a:t>Journal of Nursing Law</a:t>
            </a:r>
            <a:r>
              <a:rPr lang="en-US" dirty="0" smtClean="0">
                <a:solidFill>
                  <a:schemeClr val="accent2">
                    <a:lumMod val="75000"/>
                  </a:schemeClr>
                </a:solidFill>
              </a:rPr>
              <a:t>, </a:t>
            </a:r>
            <a:r>
              <a:rPr lang="en-US" b="1" u="sng" dirty="0" smtClean="0">
                <a:solidFill>
                  <a:schemeClr val="accent2">
                    <a:lumMod val="75000"/>
                  </a:schemeClr>
                </a:solidFill>
              </a:rPr>
              <a:t>11</a:t>
            </a:r>
            <a:r>
              <a:rPr lang="en-US" dirty="0" smtClean="0">
                <a:solidFill>
                  <a:schemeClr val="accent2">
                    <a:lumMod val="75000"/>
                  </a:schemeClr>
                </a:solidFill>
              </a:rPr>
              <a:t>(3), 152-162. Retrieved from 	CINAHL Plus with Full Text.</a:t>
            </a:r>
          </a:p>
          <a:p>
            <a:endParaRPr lang="en-US" dirty="0" smtClean="0">
              <a:solidFill>
                <a:schemeClr val="accent2">
                  <a:lumMod val="75000"/>
                </a:schemeClr>
              </a:solidFill>
            </a:endParaRPr>
          </a:p>
          <a:p>
            <a:r>
              <a:rPr lang="en-US" dirty="0" err="1" smtClean="0">
                <a:solidFill>
                  <a:schemeClr val="accent2">
                    <a:lumMod val="75000"/>
                  </a:schemeClr>
                </a:solidFill>
              </a:rPr>
              <a:t>Micthels</a:t>
            </a:r>
            <a:r>
              <a:rPr lang="en-US" dirty="0" smtClean="0">
                <a:solidFill>
                  <a:schemeClr val="accent2">
                    <a:lumMod val="75000"/>
                  </a:schemeClr>
                </a:solidFill>
              </a:rPr>
              <a:t>, B. &amp; Reeves, A. (2009). The right to die</a:t>
            </a:r>
            <a:r>
              <a:rPr lang="en-US" b="1" u="sng" dirty="0" smtClean="0">
                <a:solidFill>
                  <a:schemeClr val="accent2">
                    <a:lumMod val="75000"/>
                  </a:schemeClr>
                </a:solidFill>
              </a:rPr>
              <a:t>:  l</a:t>
            </a:r>
            <a:r>
              <a:rPr lang="en-US" dirty="0" smtClean="0">
                <a:solidFill>
                  <a:schemeClr val="accent2">
                    <a:lumMod val="75000"/>
                  </a:schemeClr>
                </a:solidFill>
              </a:rPr>
              <a:t>aw and ethics. 	</a:t>
            </a:r>
            <a:r>
              <a:rPr lang="en-US" i="1" dirty="0" smtClean="0">
                <a:solidFill>
                  <a:schemeClr val="accent2">
                    <a:lumMod val="75000"/>
                  </a:schemeClr>
                </a:solidFill>
              </a:rPr>
              <a:t>Therapy Today, </a:t>
            </a:r>
            <a:r>
              <a:rPr lang="en-US" b="1" u="sng" dirty="0" smtClean="0">
                <a:solidFill>
                  <a:schemeClr val="accent2">
                    <a:lumMod val="75000"/>
                  </a:schemeClr>
                </a:solidFill>
              </a:rPr>
              <a:t>20</a:t>
            </a:r>
            <a:r>
              <a:rPr lang="en-US" dirty="0" smtClean="0">
                <a:solidFill>
                  <a:schemeClr val="accent2">
                    <a:lumMod val="75000"/>
                  </a:schemeClr>
                </a:solidFill>
              </a:rPr>
              <a:t>(10), 18-23. Retrieved from CINAHL Plus 	with Full Text.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534400" cy="1524000"/>
          </a:xfrm>
        </p:spPr>
        <p:txBody>
          <a:bodyPr>
            <a:normAutofit/>
          </a:bodyPr>
          <a:lstStyle/>
          <a:p>
            <a:pPr algn="ctr"/>
            <a:r>
              <a:rPr lang="en-US" sz="3800" dirty="0" smtClean="0"/>
              <a:t>Assisted Suicide vs. Active Euthanasia</a:t>
            </a:r>
            <a:endParaRPr lang="en-US" sz="3800" dirty="0"/>
          </a:p>
        </p:txBody>
      </p:sp>
      <p:sp>
        <p:nvSpPr>
          <p:cNvPr id="3" name="Content Placeholder 2"/>
          <p:cNvSpPr>
            <a:spLocks noGrp="1"/>
          </p:cNvSpPr>
          <p:nvPr>
            <p:ph idx="1"/>
          </p:nvPr>
        </p:nvSpPr>
        <p:spPr>
          <a:xfrm>
            <a:off x="457200" y="2057400"/>
            <a:ext cx="8229600" cy="4517136"/>
          </a:xfrm>
        </p:spPr>
        <p:txBody>
          <a:bodyPr>
            <a:normAutofit/>
          </a:bodyPr>
          <a:lstStyle/>
          <a:p>
            <a:r>
              <a:rPr lang="en-US" dirty="0" smtClean="0">
                <a:solidFill>
                  <a:schemeClr val="accent2">
                    <a:lumMod val="75000"/>
                  </a:schemeClr>
                </a:solidFill>
              </a:rPr>
              <a:t>Assisted Suicide</a:t>
            </a:r>
          </a:p>
          <a:p>
            <a:pPr lvl="1"/>
            <a:r>
              <a:rPr lang="en-US" dirty="0" smtClean="0">
                <a:solidFill>
                  <a:schemeClr val="accent2">
                    <a:lumMod val="60000"/>
                    <a:lumOff val="40000"/>
                  </a:schemeClr>
                </a:solidFill>
              </a:rPr>
              <a:t>“taking one’s own life”</a:t>
            </a:r>
          </a:p>
          <a:p>
            <a:pPr lvl="1"/>
            <a:r>
              <a:rPr lang="en-US" dirty="0" smtClean="0">
                <a:solidFill>
                  <a:schemeClr val="accent2">
                    <a:lumMod val="60000"/>
                    <a:lumOff val="40000"/>
                  </a:schemeClr>
                </a:solidFill>
              </a:rPr>
              <a:t>Making the means of death available</a:t>
            </a:r>
          </a:p>
          <a:p>
            <a:pPr algn="r">
              <a:buNone/>
            </a:pPr>
            <a:r>
              <a:rPr lang="en-US" sz="1200" dirty="0" smtClean="0">
                <a:solidFill>
                  <a:schemeClr val="accent2">
                    <a:lumMod val="60000"/>
                    <a:lumOff val="40000"/>
                  </a:schemeClr>
                </a:solidFill>
              </a:rPr>
              <a:t>(Volker,2007, p. 154</a:t>
            </a:r>
            <a:r>
              <a:rPr lang="en-US" sz="1200" dirty="0" smtClean="0">
                <a:solidFill>
                  <a:schemeClr val="accent2">
                    <a:lumMod val="75000"/>
                  </a:schemeClr>
                </a:solidFill>
              </a:rPr>
              <a:t>)</a:t>
            </a:r>
          </a:p>
          <a:p>
            <a:r>
              <a:rPr lang="en-US" dirty="0" smtClean="0">
                <a:solidFill>
                  <a:schemeClr val="accent2">
                    <a:lumMod val="75000"/>
                  </a:schemeClr>
                </a:solidFill>
              </a:rPr>
              <a:t>Active Euthanasia</a:t>
            </a:r>
          </a:p>
          <a:p>
            <a:pPr lvl="1"/>
            <a:r>
              <a:rPr lang="en-US" dirty="0" smtClean="0">
                <a:solidFill>
                  <a:schemeClr val="accent2">
                    <a:lumMod val="60000"/>
                    <a:lumOff val="40000"/>
                  </a:schemeClr>
                </a:solidFill>
              </a:rPr>
              <a:t>“mercy killing”</a:t>
            </a:r>
          </a:p>
          <a:p>
            <a:pPr lvl="1"/>
            <a:r>
              <a:rPr lang="en-US" dirty="0" smtClean="0">
                <a:solidFill>
                  <a:schemeClr val="accent2">
                    <a:lumMod val="60000"/>
                    <a:lumOff val="40000"/>
                  </a:schemeClr>
                </a:solidFill>
              </a:rPr>
              <a:t>Death to a patient with prolonged injury and illness</a:t>
            </a:r>
          </a:p>
          <a:p>
            <a:pPr lvl="1" algn="r">
              <a:buNone/>
            </a:pPr>
            <a:r>
              <a:rPr lang="en-US" sz="1200" dirty="0" smtClean="0">
                <a:solidFill>
                  <a:schemeClr val="accent2">
                    <a:lumMod val="60000"/>
                    <a:lumOff val="40000"/>
                  </a:schemeClr>
                </a:solidFill>
              </a:rPr>
              <a:t>(Volker,2007, p. 155)</a:t>
            </a:r>
          </a:p>
          <a:p>
            <a:pPr lvl="1"/>
            <a:r>
              <a:rPr lang="en-US" dirty="0" smtClean="0">
                <a:solidFill>
                  <a:schemeClr val="accent2">
                    <a:lumMod val="60000"/>
                    <a:lumOff val="40000"/>
                  </a:schemeClr>
                </a:solidFill>
              </a:rPr>
              <a:t>NOT legal in any U.S. laws</a:t>
            </a:r>
            <a:endParaRPr lang="en-US" sz="1200" dirty="0" smtClean="0">
              <a:solidFill>
                <a:schemeClr val="accent2">
                  <a:lumMod val="60000"/>
                  <a:lumOff val="40000"/>
                </a:schemeClr>
              </a:solidFill>
            </a:endParaRPr>
          </a:p>
          <a:p>
            <a:pPr lvl="1" algn="r">
              <a:buNone/>
            </a:pPr>
            <a:r>
              <a:rPr lang="en-US" sz="1200" dirty="0" smtClean="0">
                <a:solidFill>
                  <a:schemeClr val="accent2">
                    <a:lumMod val="60000"/>
                    <a:lumOff val="40000"/>
                  </a:schemeClr>
                </a:solidFill>
              </a:rPr>
              <a:t>(</a:t>
            </a:r>
            <a:r>
              <a:rPr lang="en-US" sz="1200" dirty="0" err="1" smtClean="0">
                <a:solidFill>
                  <a:schemeClr val="accent2">
                    <a:lumMod val="60000"/>
                    <a:lumOff val="40000"/>
                  </a:schemeClr>
                </a:solidFill>
              </a:rPr>
              <a:t>Lachman</a:t>
            </a:r>
            <a:r>
              <a:rPr lang="en-US" sz="1200" dirty="0" smtClean="0">
                <a:solidFill>
                  <a:schemeClr val="accent2">
                    <a:lumMod val="60000"/>
                    <a:lumOff val="40000"/>
                  </a:schemeClr>
                </a:solidFill>
              </a:rPr>
              <a:t>, 2010, p. 123)</a:t>
            </a:r>
          </a:p>
          <a:p>
            <a:pPr lvl="1"/>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838199"/>
            <a:ext cx="7772400" cy="1143001"/>
          </a:xfrm>
          <a:ln w="28575">
            <a:solidFill>
              <a:schemeClr val="accent2">
                <a:lumMod val="60000"/>
                <a:lumOff val="40000"/>
              </a:schemeClr>
            </a:solidFill>
          </a:ln>
        </p:spPr>
        <p:txBody>
          <a:bodyPr/>
          <a:lstStyle/>
          <a:p>
            <a:pPr algn="ctr"/>
            <a:r>
              <a:rPr lang="en-US" sz="4800" dirty="0" smtClean="0">
                <a:solidFill>
                  <a:schemeClr val="accent1">
                    <a:lumMod val="75000"/>
                  </a:schemeClr>
                </a:solidFill>
              </a:rPr>
              <a:t>History</a:t>
            </a:r>
            <a:endParaRPr lang="en-US" sz="4400" dirty="0">
              <a:solidFill>
                <a:schemeClr val="accent1">
                  <a:lumMod val="75000"/>
                </a:schemeClr>
              </a:solidFill>
            </a:endParaRPr>
          </a:p>
        </p:txBody>
      </p:sp>
      <p:sp>
        <p:nvSpPr>
          <p:cNvPr id="3" name="Text Placeholder 2"/>
          <p:cNvSpPr>
            <a:spLocks noGrp="1"/>
          </p:cNvSpPr>
          <p:nvPr>
            <p:ph type="body" idx="1"/>
          </p:nvPr>
        </p:nvSpPr>
        <p:spPr>
          <a:xfrm>
            <a:off x="722313" y="2209800"/>
            <a:ext cx="7772400" cy="4191000"/>
          </a:xfrm>
          <a:ln w="28575">
            <a:solidFill>
              <a:schemeClr val="tx2">
                <a:lumMod val="75000"/>
              </a:schemeClr>
            </a:solidFill>
          </a:ln>
        </p:spPr>
        <p:txBody>
          <a:bodyPr>
            <a:normAutofit fontScale="92500" lnSpcReduction="10000"/>
          </a:bodyPr>
          <a:lstStyle/>
          <a:p>
            <a:r>
              <a:rPr lang="en-US" sz="3200" dirty="0" smtClean="0">
                <a:solidFill>
                  <a:schemeClr val="accent2">
                    <a:lumMod val="75000"/>
                  </a:schemeClr>
                </a:solidFill>
              </a:rPr>
              <a:t>- Oregon in 1994</a:t>
            </a:r>
          </a:p>
          <a:p>
            <a:r>
              <a:rPr lang="en-US" sz="2800" dirty="0" smtClean="0">
                <a:solidFill>
                  <a:schemeClr val="accent2">
                    <a:lumMod val="75000"/>
                  </a:schemeClr>
                </a:solidFill>
              </a:rPr>
              <a:t>	</a:t>
            </a:r>
            <a:r>
              <a:rPr lang="en-US" sz="2400" dirty="0" smtClean="0">
                <a:solidFill>
                  <a:schemeClr val="accent2">
                    <a:lumMod val="60000"/>
                    <a:lumOff val="40000"/>
                  </a:schemeClr>
                </a:solidFill>
              </a:rPr>
              <a:t>- Death With Dignity Act (DWDA)</a:t>
            </a:r>
          </a:p>
          <a:p>
            <a:endParaRPr lang="en-US" sz="2400" dirty="0" smtClean="0">
              <a:solidFill>
                <a:schemeClr val="accent2">
                  <a:lumMod val="60000"/>
                  <a:lumOff val="40000"/>
                </a:schemeClr>
              </a:solidFill>
            </a:endParaRPr>
          </a:p>
          <a:p>
            <a:r>
              <a:rPr lang="en-US" sz="3200" dirty="0" smtClean="0">
                <a:solidFill>
                  <a:schemeClr val="accent2">
                    <a:lumMod val="75000"/>
                  </a:schemeClr>
                </a:solidFill>
              </a:rPr>
              <a:t>- Oregon in 1997</a:t>
            </a:r>
          </a:p>
          <a:p>
            <a:r>
              <a:rPr lang="en-US" sz="2800" i="1" dirty="0" smtClean="0">
                <a:solidFill>
                  <a:schemeClr val="accent2">
                    <a:lumMod val="75000"/>
                  </a:schemeClr>
                </a:solidFill>
              </a:rPr>
              <a:t>	</a:t>
            </a:r>
            <a:r>
              <a:rPr lang="en-US" sz="2400" i="1" dirty="0" smtClean="0">
                <a:solidFill>
                  <a:schemeClr val="accent2">
                    <a:lumMod val="60000"/>
                    <a:lumOff val="40000"/>
                  </a:schemeClr>
                </a:solidFill>
              </a:rPr>
              <a:t>- </a:t>
            </a:r>
            <a:r>
              <a:rPr lang="en-US" sz="2400" i="1" dirty="0" err="1" smtClean="0">
                <a:solidFill>
                  <a:schemeClr val="accent2">
                    <a:lumMod val="60000"/>
                    <a:lumOff val="40000"/>
                  </a:schemeClr>
                </a:solidFill>
              </a:rPr>
              <a:t>Vacco</a:t>
            </a:r>
            <a:r>
              <a:rPr lang="en-US" sz="2400" i="1" dirty="0" smtClean="0">
                <a:solidFill>
                  <a:schemeClr val="accent2">
                    <a:lumMod val="60000"/>
                    <a:lumOff val="40000"/>
                  </a:schemeClr>
                </a:solidFill>
              </a:rPr>
              <a:t> v. Quill</a:t>
            </a:r>
          </a:p>
          <a:p>
            <a:r>
              <a:rPr lang="en-US" sz="2400" i="1" dirty="0" smtClean="0">
                <a:solidFill>
                  <a:schemeClr val="accent2">
                    <a:lumMod val="60000"/>
                    <a:lumOff val="40000"/>
                  </a:schemeClr>
                </a:solidFill>
              </a:rPr>
              <a:t>	- </a:t>
            </a:r>
            <a:r>
              <a:rPr lang="en-US" sz="2400" dirty="0" smtClean="0">
                <a:solidFill>
                  <a:schemeClr val="accent2">
                    <a:lumMod val="60000"/>
                    <a:lumOff val="40000"/>
                  </a:schemeClr>
                </a:solidFill>
              </a:rPr>
              <a:t>Justice O’Connor </a:t>
            </a:r>
          </a:p>
          <a:p>
            <a:endParaRPr lang="en-US" sz="2400" i="1" dirty="0" smtClean="0">
              <a:solidFill>
                <a:schemeClr val="accent2">
                  <a:lumMod val="60000"/>
                  <a:lumOff val="40000"/>
                </a:schemeClr>
              </a:solidFill>
            </a:endParaRPr>
          </a:p>
          <a:p>
            <a:r>
              <a:rPr lang="en-US" sz="3200" dirty="0" smtClean="0">
                <a:solidFill>
                  <a:schemeClr val="accent2">
                    <a:lumMod val="75000"/>
                  </a:schemeClr>
                </a:solidFill>
              </a:rPr>
              <a:t>- Assisted Suicide Funding Restriction</a:t>
            </a:r>
          </a:p>
          <a:p>
            <a:r>
              <a:rPr lang="en-US" sz="3200" dirty="0" smtClean="0">
                <a:solidFill>
                  <a:schemeClr val="accent2">
                    <a:lumMod val="75000"/>
                  </a:schemeClr>
                </a:solidFill>
              </a:rPr>
              <a:t>     Act of 1997 </a:t>
            </a:r>
          </a:p>
          <a:p>
            <a:pPr marL="274320" indent="-228600" algn="r"/>
            <a:r>
              <a:rPr lang="en-US" sz="1300" dirty="0" smtClean="0">
                <a:solidFill>
                  <a:schemeClr val="accent2">
                    <a:lumMod val="75000"/>
                  </a:schemeClr>
                </a:solidFill>
              </a:rPr>
              <a:t>(Volker, 2007)</a:t>
            </a:r>
            <a:endParaRPr lang="en-US" sz="1300"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Reason for Ethical Dilemma </a:t>
            </a:r>
            <a:endParaRPr lang="en-US" dirty="0"/>
          </a:p>
        </p:txBody>
      </p:sp>
      <p:sp>
        <p:nvSpPr>
          <p:cNvPr id="3" name="Content Placeholder 2"/>
          <p:cNvSpPr>
            <a:spLocks noGrp="1"/>
          </p:cNvSpPr>
          <p:nvPr>
            <p:ph idx="1"/>
          </p:nvPr>
        </p:nvSpPr>
        <p:spPr/>
        <p:txBody>
          <a:bodyPr/>
          <a:lstStyle/>
          <a:p>
            <a:endParaRPr lang="en-US" dirty="0" smtClean="0">
              <a:solidFill>
                <a:schemeClr val="accent2">
                  <a:lumMod val="75000"/>
                </a:schemeClr>
              </a:solidFill>
            </a:endParaRPr>
          </a:p>
          <a:p>
            <a:pPr algn="ctr"/>
            <a:r>
              <a:rPr lang="en-US" dirty="0" smtClean="0">
                <a:solidFill>
                  <a:schemeClr val="accent2">
                    <a:lumMod val="75000"/>
                  </a:schemeClr>
                </a:solidFill>
              </a:rPr>
              <a:t> Morals</a:t>
            </a:r>
          </a:p>
          <a:p>
            <a:pPr algn="ctr">
              <a:buNone/>
            </a:pPr>
            <a:endParaRPr lang="en-US" dirty="0" smtClean="0">
              <a:solidFill>
                <a:schemeClr val="accent2">
                  <a:lumMod val="75000"/>
                </a:schemeClr>
              </a:solidFill>
            </a:endParaRPr>
          </a:p>
          <a:p>
            <a:pPr algn="ctr"/>
            <a:r>
              <a:rPr lang="en-US" dirty="0" smtClean="0">
                <a:solidFill>
                  <a:schemeClr val="accent2">
                    <a:lumMod val="75000"/>
                  </a:schemeClr>
                </a:solidFill>
              </a:rPr>
              <a:t>Values </a:t>
            </a:r>
          </a:p>
          <a:p>
            <a:pPr algn="ctr">
              <a:buNone/>
            </a:pPr>
            <a:endParaRPr lang="en-US" dirty="0" smtClean="0">
              <a:solidFill>
                <a:schemeClr val="accent2">
                  <a:lumMod val="75000"/>
                </a:schemeClr>
              </a:solidFill>
            </a:endParaRPr>
          </a:p>
          <a:p>
            <a:pPr algn="ctr"/>
            <a:r>
              <a:rPr lang="en-US" dirty="0" smtClean="0">
                <a:solidFill>
                  <a:schemeClr val="accent2">
                    <a:lumMod val="75000"/>
                  </a:schemeClr>
                </a:solidFill>
              </a:rPr>
              <a:t>Culture</a:t>
            </a:r>
          </a:p>
          <a:p>
            <a:pPr algn="ctr">
              <a:buNone/>
            </a:pPr>
            <a:endParaRPr lang="en-US" dirty="0" smtClean="0">
              <a:solidFill>
                <a:schemeClr val="accent2">
                  <a:lumMod val="75000"/>
                </a:schemeClr>
              </a:solidFill>
            </a:endParaRPr>
          </a:p>
          <a:p>
            <a:pPr algn="ctr"/>
            <a:r>
              <a:rPr lang="en-US" dirty="0" smtClean="0">
                <a:solidFill>
                  <a:schemeClr val="accent2">
                    <a:lumMod val="75000"/>
                  </a:schemeClr>
                </a:solidFill>
              </a:rPr>
              <a:t>Religion and Spirituality</a:t>
            </a:r>
          </a:p>
          <a:p>
            <a:pPr algn="r">
              <a:buNone/>
            </a:pPr>
            <a:r>
              <a:rPr lang="en-US" sz="1200" dirty="0" smtClean="0">
                <a:solidFill>
                  <a:schemeClr val="accent2">
                    <a:lumMod val="75000"/>
                  </a:schemeClr>
                </a:solidFill>
              </a:rPr>
              <a:t>(</a:t>
            </a:r>
            <a:r>
              <a:rPr lang="en-US" sz="1200" dirty="0" err="1" smtClean="0">
                <a:solidFill>
                  <a:schemeClr val="accent2">
                    <a:lumMod val="75000"/>
                  </a:schemeClr>
                </a:solidFill>
              </a:rPr>
              <a:t>Mitchels</a:t>
            </a:r>
            <a:r>
              <a:rPr lang="en-US" sz="1200" dirty="0" smtClean="0">
                <a:solidFill>
                  <a:schemeClr val="accent2">
                    <a:lumMod val="75000"/>
                  </a:schemeClr>
                </a:solidFill>
              </a:rPr>
              <a:t> &amp; Reeves, 2009)</a:t>
            </a:r>
          </a:p>
          <a:p>
            <a:pPr>
              <a:buNone/>
            </a:pPr>
            <a:endParaRPr lang="en-US" dirty="0" smtClean="0">
              <a:solidFill>
                <a:schemeClr val="accent2">
                  <a:lumMod val="75000"/>
                </a:schemeClr>
              </a:solidFill>
            </a:endParaRPr>
          </a:p>
          <a:p>
            <a:endParaRPr lang="en-US"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838201"/>
            <a:ext cx="7772400" cy="1143000"/>
          </a:xfrm>
          <a:ln w="28575">
            <a:solidFill>
              <a:schemeClr val="accent2">
                <a:lumMod val="60000"/>
                <a:lumOff val="40000"/>
              </a:schemeClr>
            </a:solidFill>
          </a:ln>
        </p:spPr>
        <p:txBody>
          <a:bodyPr/>
          <a:lstStyle/>
          <a:p>
            <a:pPr algn="ctr"/>
            <a:r>
              <a:rPr lang="en-US" dirty="0" smtClean="0">
                <a:solidFill>
                  <a:schemeClr val="accent1">
                    <a:lumMod val="75000"/>
                  </a:schemeClr>
                </a:solidFill>
              </a:rPr>
              <a:t>Impact on Nursing Practice</a:t>
            </a:r>
            <a:endParaRPr lang="en-US" dirty="0">
              <a:solidFill>
                <a:schemeClr val="accent1">
                  <a:lumMod val="75000"/>
                </a:schemeClr>
              </a:solidFill>
            </a:endParaRPr>
          </a:p>
        </p:txBody>
      </p:sp>
      <p:sp>
        <p:nvSpPr>
          <p:cNvPr id="3" name="Text Placeholder 2"/>
          <p:cNvSpPr>
            <a:spLocks noGrp="1"/>
          </p:cNvSpPr>
          <p:nvPr>
            <p:ph type="body" idx="1"/>
          </p:nvPr>
        </p:nvSpPr>
        <p:spPr>
          <a:xfrm>
            <a:off x="722313" y="2209800"/>
            <a:ext cx="7772400" cy="4114800"/>
          </a:xfrm>
          <a:ln w="28575">
            <a:solidFill>
              <a:schemeClr val="accent1">
                <a:lumMod val="75000"/>
              </a:schemeClr>
            </a:solidFill>
          </a:ln>
        </p:spPr>
        <p:txBody>
          <a:bodyPr/>
          <a:lstStyle/>
          <a:p>
            <a:pPr>
              <a:lnSpc>
                <a:spcPct val="150000"/>
              </a:lnSpc>
            </a:pPr>
            <a:r>
              <a:rPr lang="en-US" sz="2800" dirty="0" smtClean="0">
                <a:solidFill>
                  <a:schemeClr val="accent2">
                    <a:lumMod val="75000"/>
                  </a:schemeClr>
                </a:solidFill>
              </a:rPr>
              <a:t>- Oregon Nurses Association (ONA) </a:t>
            </a:r>
          </a:p>
          <a:p>
            <a:pPr>
              <a:lnSpc>
                <a:spcPct val="150000"/>
              </a:lnSpc>
            </a:pPr>
            <a:r>
              <a:rPr lang="en-US" sz="2800" dirty="0" smtClean="0">
                <a:solidFill>
                  <a:schemeClr val="accent2">
                    <a:lumMod val="75000"/>
                  </a:schemeClr>
                </a:solidFill>
              </a:rPr>
              <a:t>- Nurses have the right to choose to help</a:t>
            </a:r>
          </a:p>
          <a:p>
            <a:pPr>
              <a:lnSpc>
                <a:spcPct val="150000"/>
              </a:lnSpc>
            </a:pPr>
            <a:r>
              <a:rPr lang="en-US" sz="2800" dirty="0" smtClean="0">
                <a:solidFill>
                  <a:schemeClr val="accent2">
                    <a:lumMod val="75000"/>
                  </a:schemeClr>
                </a:solidFill>
              </a:rPr>
              <a:t>	</a:t>
            </a:r>
            <a:r>
              <a:rPr lang="en-US" sz="2800" dirty="0" smtClean="0">
                <a:solidFill>
                  <a:schemeClr val="accent2">
                    <a:lumMod val="60000"/>
                    <a:lumOff val="40000"/>
                  </a:schemeClr>
                </a:solidFill>
              </a:rPr>
              <a:t>- Guidelines for nurses who choose to help</a:t>
            </a:r>
          </a:p>
          <a:p>
            <a:pPr>
              <a:lnSpc>
                <a:spcPct val="150000"/>
              </a:lnSpc>
            </a:pPr>
            <a:r>
              <a:rPr lang="en-US" sz="2800" dirty="0" smtClean="0">
                <a:solidFill>
                  <a:schemeClr val="accent2">
                    <a:lumMod val="60000"/>
                    <a:lumOff val="40000"/>
                  </a:schemeClr>
                </a:solidFill>
              </a:rPr>
              <a:t>	- Guidelines for nurses who choose not be 		involved</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a:t>
            </a:r>
            <a:endParaRPr lang="en-US" dirty="0"/>
          </a:p>
        </p:txBody>
      </p:sp>
      <p:sp>
        <p:nvSpPr>
          <p:cNvPr id="3" name="Content Placeholder 2"/>
          <p:cNvSpPr>
            <a:spLocks noGrp="1"/>
          </p:cNvSpPr>
          <p:nvPr>
            <p:ph idx="1"/>
          </p:nvPr>
        </p:nvSpPr>
        <p:spPr/>
        <p:txBody>
          <a:bodyPr>
            <a:normAutofit lnSpcReduction="10000"/>
          </a:bodyPr>
          <a:lstStyle/>
          <a:p>
            <a:pPr algn="ctr">
              <a:lnSpc>
                <a:spcPct val="200000"/>
              </a:lnSpc>
            </a:pPr>
            <a:r>
              <a:rPr lang="en-US" dirty="0" smtClean="0">
                <a:solidFill>
                  <a:schemeClr val="accent2">
                    <a:lumMod val="75000"/>
                  </a:schemeClr>
                </a:solidFill>
              </a:rPr>
              <a:t>Autonomy</a:t>
            </a:r>
          </a:p>
          <a:p>
            <a:pPr algn="ctr">
              <a:lnSpc>
                <a:spcPct val="200000"/>
              </a:lnSpc>
            </a:pPr>
            <a:r>
              <a:rPr lang="en-US" dirty="0" smtClean="0">
                <a:solidFill>
                  <a:schemeClr val="accent2">
                    <a:lumMod val="75000"/>
                  </a:schemeClr>
                </a:solidFill>
              </a:rPr>
              <a:t>Beneficence</a:t>
            </a:r>
          </a:p>
          <a:p>
            <a:pPr algn="ctr">
              <a:lnSpc>
                <a:spcPct val="200000"/>
              </a:lnSpc>
            </a:pPr>
            <a:r>
              <a:rPr lang="en-US" dirty="0" smtClean="0">
                <a:solidFill>
                  <a:schemeClr val="accent2">
                    <a:lumMod val="75000"/>
                  </a:schemeClr>
                </a:solidFill>
              </a:rPr>
              <a:t>Justice</a:t>
            </a:r>
          </a:p>
          <a:p>
            <a:pPr algn="ctr">
              <a:lnSpc>
                <a:spcPct val="200000"/>
              </a:lnSpc>
            </a:pPr>
            <a:r>
              <a:rPr lang="en-US" dirty="0" smtClean="0">
                <a:solidFill>
                  <a:schemeClr val="accent2">
                    <a:lumMod val="75000"/>
                  </a:schemeClr>
                </a:solidFill>
              </a:rPr>
              <a:t>Paternalism</a:t>
            </a:r>
          </a:p>
          <a:p>
            <a:pPr algn="ctr">
              <a:lnSpc>
                <a:spcPct val="200000"/>
              </a:lnSpc>
            </a:pPr>
            <a:r>
              <a:rPr lang="en-US" dirty="0" smtClean="0">
                <a:solidFill>
                  <a:schemeClr val="accent2">
                    <a:lumMod val="75000"/>
                  </a:schemeClr>
                </a:solidFill>
              </a:rPr>
              <a:t>Veracity</a:t>
            </a:r>
          </a:p>
          <a:p>
            <a:pPr algn="ct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1142999"/>
          </a:xfrm>
          <a:ln w="28575">
            <a:solidFill>
              <a:schemeClr val="accent2">
                <a:lumMod val="60000"/>
                <a:lumOff val="40000"/>
              </a:schemeClr>
            </a:solidFill>
          </a:ln>
        </p:spPr>
        <p:txBody>
          <a:bodyPr/>
          <a:lstStyle/>
          <a:p>
            <a:pPr algn="ctr"/>
            <a:r>
              <a:rPr lang="en-US" dirty="0" smtClean="0">
                <a:solidFill>
                  <a:schemeClr val="accent1">
                    <a:lumMod val="75000"/>
                  </a:schemeClr>
                </a:solidFill>
              </a:rPr>
              <a:t>Sources</a:t>
            </a:r>
            <a:endParaRPr lang="en-US" dirty="0">
              <a:solidFill>
                <a:schemeClr val="accent1">
                  <a:lumMod val="75000"/>
                </a:schemeClr>
              </a:solidFill>
            </a:endParaRPr>
          </a:p>
        </p:txBody>
      </p:sp>
      <p:sp>
        <p:nvSpPr>
          <p:cNvPr id="3" name="Text Placeholder 2"/>
          <p:cNvSpPr>
            <a:spLocks noGrp="1"/>
          </p:cNvSpPr>
          <p:nvPr>
            <p:ph type="body" idx="1"/>
          </p:nvPr>
        </p:nvSpPr>
        <p:spPr>
          <a:xfrm>
            <a:off x="722313" y="2133600"/>
            <a:ext cx="7772400" cy="4343400"/>
          </a:xfrm>
          <a:ln w="28575">
            <a:solidFill>
              <a:schemeClr val="accent1">
                <a:lumMod val="75000"/>
              </a:schemeClr>
            </a:solidFill>
          </a:ln>
        </p:spPr>
        <p:txBody>
          <a:bodyPr>
            <a:normAutofit/>
          </a:bodyPr>
          <a:lstStyle/>
          <a:p>
            <a:pPr>
              <a:buFontTx/>
              <a:buChar char="-"/>
            </a:pPr>
            <a:r>
              <a:rPr lang="en-US" i="1" dirty="0" smtClean="0">
                <a:solidFill>
                  <a:schemeClr val="accent2">
                    <a:lumMod val="75000"/>
                  </a:schemeClr>
                </a:solidFill>
              </a:rPr>
              <a:t> Physician-assisted Suicide: Compassion Liberation or Murder?</a:t>
            </a:r>
          </a:p>
          <a:p>
            <a:pPr algn="r"/>
            <a:r>
              <a:rPr lang="en-US" sz="1400" dirty="0" smtClean="0">
                <a:solidFill>
                  <a:schemeClr val="accent2">
                    <a:lumMod val="75000"/>
                  </a:schemeClr>
                </a:solidFill>
              </a:rPr>
              <a:t>(</a:t>
            </a:r>
            <a:r>
              <a:rPr lang="en-US" sz="1400" dirty="0" err="1" smtClean="0">
                <a:solidFill>
                  <a:schemeClr val="accent2">
                    <a:lumMod val="75000"/>
                  </a:schemeClr>
                </a:solidFill>
              </a:rPr>
              <a:t>Lachman</a:t>
            </a:r>
            <a:r>
              <a:rPr lang="en-US" sz="1400" dirty="0" smtClean="0">
                <a:solidFill>
                  <a:schemeClr val="accent2">
                    <a:lumMod val="75000"/>
                  </a:schemeClr>
                </a:solidFill>
              </a:rPr>
              <a:t>, 2009)</a:t>
            </a:r>
          </a:p>
          <a:p>
            <a:pPr>
              <a:buFontTx/>
              <a:buChar char="-"/>
            </a:pPr>
            <a:r>
              <a:rPr lang="en-US" i="1" dirty="0" smtClean="0">
                <a:solidFill>
                  <a:schemeClr val="accent2">
                    <a:lumMod val="75000"/>
                  </a:schemeClr>
                </a:solidFill>
              </a:rPr>
              <a:t> Physician-assisted Suicide: Development, Status, and Nursing Perspective</a:t>
            </a:r>
          </a:p>
          <a:p>
            <a:pPr algn="r"/>
            <a:r>
              <a:rPr lang="en-US" sz="1400" dirty="0" smtClean="0">
                <a:solidFill>
                  <a:schemeClr val="accent2">
                    <a:lumMod val="75000"/>
                  </a:schemeClr>
                </a:solidFill>
              </a:rPr>
              <a:t>(Rose, 2007)</a:t>
            </a:r>
          </a:p>
          <a:p>
            <a:pPr>
              <a:buFontTx/>
              <a:buChar char="-"/>
            </a:pPr>
            <a:r>
              <a:rPr lang="en-US" i="1" dirty="0" smtClean="0">
                <a:solidFill>
                  <a:schemeClr val="accent2">
                    <a:lumMod val="75000"/>
                  </a:schemeClr>
                </a:solidFill>
              </a:rPr>
              <a:t>Nurse Peer Helps Persuade Lords to Reject Assisted 	Suicide Rights </a:t>
            </a:r>
          </a:p>
          <a:p>
            <a:pPr algn="r"/>
            <a:r>
              <a:rPr lang="en-US" sz="1400" i="1" dirty="0" smtClean="0">
                <a:solidFill>
                  <a:schemeClr val="accent2">
                    <a:lumMod val="75000"/>
                  </a:schemeClr>
                </a:solidFill>
              </a:rPr>
              <a:t>(</a:t>
            </a:r>
            <a:r>
              <a:rPr lang="en-US" sz="1400" i="1" dirty="0" err="1" smtClean="0">
                <a:solidFill>
                  <a:schemeClr val="accent2">
                    <a:lumMod val="75000"/>
                  </a:schemeClr>
                </a:solidFill>
              </a:rPr>
              <a:t>Doult</a:t>
            </a:r>
            <a:r>
              <a:rPr lang="en-US" sz="1400" i="1" dirty="0" smtClean="0">
                <a:solidFill>
                  <a:schemeClr val="accent2">
                    <a:lumMod val="75000"/>
                  </a:schemeClr>
                </a:solidFill>
              </a:rPr>
              <a:t> &amp; Dean, 2009)</a:t>
            </a:r>
          </a:p>
          <a:p>
            <a:pPr>
              <a:buFontTx/>
              <a:buChar char="-"/>
            </a:pPr>
            <a:r>
              <a:rPr lang="en-US" i="1" dirty="0" smtClean="0">
                <a:solidFill>
                  <a:schemeClr val="accent2">
                    <a:lumMod val="75000"/>
                  </a:schemeClr>
                </a:solidFill>
              </a:rPr>
              <a:t> Concerns About Decisions Related to Withholding/ Withdrawing Life-Sustaining Treatment and Futility For Persons with Disabilities</a:t>
            </a:r>
          </a:p>
          <a:p>
            <a:pPr algn="r"/>
            <a:r>
              <a:rPr lang="en-US" sz="1400" i="1" dirty="0" smtClean="0">
                <a:solidFill>
                  <a:schemeClr val="accent2">
                    <a:lumMod val="75000"/>
                  </a:schemeClr>
                </a:solidFill>
              </a:rPr>
              <a:t>(</a:t>
            </a:r>
            <a:r>
              <a:rPr lang="en-US" sz="1400" i="1" dirty="0" err="1" smtClean="0">
                <a:solidFill>
                  <a:schemeClr val="accent2">
                    <a:lumMod val="75000"/>
                  </a:schemeClr>
                </a:solidFill>
              </a:rPr>
              <a:t>Werth</a:t>
            </a:r>
            <a:r>
              <a:rPr lang="en-US" sz="1400" i="1" dirty="0" smtClean="0">
                <a:solidFill>
                  <a:schemeClr val="accent2">
                    <a:lumMod val="75000"/>
                  </a:schemeClr>
                </a:solidFill>
              </a:rPr>
              <a:t> &amp; James, 2005)</a:t>
            </a:r>
          </a:p>
          <a:p>
            <a:pPr>
              <a:buFontTx/>
              <a:buChar char="-"/>
            </a:pPr>
            <a:endParaRPr lang="en-US" i="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763000" cy="3581400"/>
          </a:xfrm>
        </p:spPr>
        <p:txBody>
          <a:bodyPr>
            <a:normAutofit/>
          </a:bodyPr>
          <a:lstStyle/>
          <a:p>
            <a:pPr algn="ctr"/>
            <a:r>
              <a:rPr lang="en-US" i="1" dirty="0" smtClean="0"/>
              <a:t/>
            </a:r>
            <a:br>
              <a:rPr lang="en-US" i="1" dirty="0" smtClean="0"/>
            </a:br>
            <a:r>
              <a:rPr lang="en-US" sz="4400" i="1" dirty="0" smtClean="0">
                <a:solidFill>
                  <a:schemeClr val="accent1">
                    <a:lumMod val="75000"/>
                  </a:schemeClr>
                </a:solidFill>
              </a:rPr>
              <a:t>Physician-Assisted Suicide: Compassionate Liberation or Murder?</a:t>
            </a:r>
            <a:endParaRPr lang="en-US" sz="4400" i="1" dirty="0"/>
          </a:p>
        </p:txBody>
      </p:sp>
      <p:sp>
        <p:nvSpPr>
          <p:cNvPr id="3" name="Content Placeholder 2"/>
          <p:cNvSpPr>
            <a:spLocks noGrp="1"/>
          </p:cNvSpPr>
          <p:nvPr>
            <p:ph idx="1"/>
          </p:nvPr>
        </p:nvSpPr>
        <p:spPr>
          <a:xfrm>
            <a:off x="457200" y="3962400"/>
            <a:ext cx="8229600" cy="2612136"/>
          </a:xfrm>
        </p:spPr>
        <p:txBody>
          <a:bodyPr>
            <a:normAutofit/>
          </a:bodyPr>
          <a:lstStyle/>
          <a:p>
            <a:pPr lvl="0">
              <a:lnSpc>
                <a:spcPct val="150000"/>
              </a:lnSpc>
            </a:pPr>
            <a:endParaRPr lang="en-US" dirty="0" smtClean="0">
              <a:solidFill>
                <a:schemeClr val="accent2">
                  <a:lumMod val="75000"/>
                </a:schemeClr>
              </a:solidFill>
            </a:endParaRPr>
          </a:p>
          <a:p>
            <a:pPr lvl="0" algn="ctr">
              <a:lnSpc>
                <a:spcPct val="150000"/>
              </a:lnSpc>
              <a:buNone/>
            </a:pPr>
            <a:r>
              <a:rPr lang="en-US" sz="1500" dirty="0" smtClean="0">
                <a:solidFill>
                  <a:schemeClr val="accent2">
                    <a:lumMod val="75000"/>
                  </a:schemeClr>
                </a:solidFill>
              </a:rPr>
              <a:t> </a:t>
            </a:r>
            <a:r>
              <a:rPr lang="en-US" sz="4000" dirty="0" smtClean="0">
                <a:solidFill>
                  <a:schemeClr val="accent2">
                    <a:lumMod val="75000"/>
                  </a:schemeClr>
                </a:solidFill>
              </a:rPr>
              <a:t>Vicki </a:t>
            </a:r>
            <a:r>
              <a:rPr lang="en-US" sz="4000" dirty="0" err="1" smtClean="0">
                <a:solidFill>
                  <a:schemeClr val="accent2">
                    <a:lumMod val="75000"/>
                  </a:schemeClr>
                </a:solidFill>
              </a:rPr>
              <a:t>Lachman</a:t>
            </a:r>
            <a:r>
              <a:rPr lang="en-US" sz="4000" dirty="0" smtClean="0">
                <a:solidFill>
                  <a:schemeClr val="accent2">
                    <a:lumMod val="75000"/>
                  </a:schemeClr>
                </a:solidFill>
              </a:rPr>
              <a:t> </a:t>
            </a:r>
          </a:p>
          <a:p>
            <a:pPr lvl="0" algn="r">
              <a:lnSpc>
                <a:spcPct val="150000"/>
              </a:lnSpc>
              <a:buNone/>
            </a:pPr>
            <a:r>
              <a:rPr lang="en-US" sz="1500" dirty="0" smtClean="0">
                <a:solidFill>
                  <a:schemeClr val="accent2">
                    <a:lumMod val="75000"/>
                  </a:schemeClr>
                </a:solidFill>
              </a:rPr>
              <a:t>(2009)</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7772400" cy="1143000"/>
          </a:xfrm>
          <a:ln w="28575">
            <a:solidFill>
              <a:schemeClr val="accent2">
                <a:lumMod val="60000"/>
                <a:lumOff val="40000"/>
              </a:schemeClr>
            </a:solidFill>
          </a:ln>
        </p:spPr>
        <p:txBody>
          <a:bodyPr/>
          <a:lstStyle/>
          <a:p>
            <a:pPr algn="ctr"/>
            <a:r>
              <a:rPr lang="en-US" sz="3600" i="1" dirty="0" smtClean="0">
                <a:solidFill>
                  <a:schemeClr val="accent1">
                    <a:lumMod val="75000"/>
                  </a:schemeClr>
                </a:solidFill>
              </a:rPr>
              <a:t/>
            </a:r>
            <a:br>
              <a:rPr lang="en-US" sz="3600" i="1" dirty="0" smtClean="0">
                <a:solidFill>
                  <a:schemeClr val="accent1">
                    <a:lumMod val="75000"/>
                  </a:schemeClr>
                </a:solidFill>
              </a:rPr>
            </a:br>
            <a:r>
              <a:rPr lang="en-US" sz="3600" i="1" dirty="0" smtClean="0">
                <a:solidFill>
                  <a:schemeClr val="accent1">
                    <a:lumMod val="75000"/>
                  </a:schemeClr>
                </a:solidFill>
              </a:rPr>
              <a:t>Purpose</a:t>
            </a:r>
            <a:endParaRPr lang="en-US" sz="3600" i="1" dirty="0">
              <a:solidFill>
                <a:schemeClr val="accent1">
                  <a:lumMod val="75000"/>
                </a:schemeClr>
              </a:solidFill>
            </a:endParaRPr>
          </a:p>
        </p:txBody>
      </p:sp>
      <p:sp>
        <p:nvSpPr>
          <p:cNvPr id="3" name="Text Placeholder 2"/>
          <p:cNvSpPr>
            <a:spLocks noGrp="1"/>
          </p:cNvSpPr>
          <p:nvPr>
            <p:ph type="body" idx="1"/>
          </p:nvPr>
        </p:nvSpPr>
        <p:spPr>
          <a:xfrm>
            <a:off x="685800" y="2286000"/>
            <a:ext cx="7772400" cy="4114800"/>
          </a:xfrm>
          <a:ln w="28575">
            <a:solidFill>
              <a:schemeClr val="accent1">
                <a:lumMod val="75000"/>
              </a:schemeClr>
            </a:solidFill>
          </a:ln>
        </p:spPr>
        <p:txBody>
          <a:bodyPr>
            <a:normAutofit lnSpcReduction="10000"/>
          </a:bodyPr>
          <a:lstStyle/>
          <a:p>
            <a:pPr marL="0"/>
            <a:endParaRPr lang="en-US" sz="1600" dirty="0" smtClean="0">
              <a:solidFill>
                <a:schemeClr val="accent2">
                  <a:lumMod val="75000"/>
                </a:schemeClr>
              </a:solidFill>
            </a:endParaRPr>
          </a:p>
          <a:p>
            <a:pPr marL="0">
              <a:buFontTx/>
              <a:buChar char="-"/>
            </a:pPr>
            <a:r>
              <a:rPr lang="en-US" sz="3600" dirty="0" smtClean="0">
                <a:solidFill>
                  <a:schemeClr val="accent2">
                    <a:lumMod val="75000"/>
                  </a:schemeClr>
                </a:solidFill>
              </a:rPr>
              <a:t>  Patient’s rights</a:t>
            </a:r>
          </a:p>
          <a:p>
            <a:pPr marL="0"/>
            <a:r>
              <a:rPr lang="en-US" sz="3600" dirty="0" smtClean="0">
                <a:solidFill>
                  <a:schemeClr val="accent2">
                    <a:lumMod val="75000"/>
                  </a:schemeClr>
                </a:solidFill>
              </a:rPr>
              <a:t>	</a:t>
            </a:r>
            <a:r>
              <a:rPr lang="en-US" sz="3600" dirty="0" smtClean="0">
                <a:solidFill>
                  <a:schemeClr val="accent2">
                    <a:lumMod val="60000"/>
                    <a:lumOff val="40000"/>
                  </a:schemeClr>
                </a:solidFill>
              </a:rPr>
              <a:t>- Right to good health</a:t>
            </a:r>
          </a:p>
          <a:p>
            <a:pPr marL="0"/>
            <a:r>
              <a:rPr lang="en-US" sz="3600" dirty="0" smtClean="0">
                <a:solidFill>
                  <a:schemeClr val="accent2">
                    <a:lumMod val="60000"/>
                    <a:lumOff val="40000"/>
                  </a:schemeClr>
                </a:solidFill>
              </a:rPr>
              <a:t>	- Right to die</a:t>
            </a:r>
          </a:p>
          <a:p>
            <a:pPr marL="0">
              <a:buFontTx/>
              <a:buChar char="-"/>
            </a:pPr>
            <a:endParaRPr lang="en-US" sz="3600" dirty="0" smtClean="0">
              <a:solidFill>
                <a:schemeClr val="accent2">
                  <a:lumMod val="75000"/>
                </a:schemeClr>
              </a:solidFill>
            </a:endParaRPr>
          </a:p>
          <a:p>
            <a:pPr marL="0">
              <a:buFontTx/>
              <a:buChar char="-"/>
            </a:pPr>
            <a:r>
              <a:rPr lang="en-US" sz="3600" dirty="0" smtClean="0">
                <a:solidFill>
                  <a:schemeClr val="accent2">
                    <a:lumMod val="75000"/>
                  </a:schemeClr>
                </a:solidFill>
              </a:rPr>
              <a:t> Nurse’s moral conscience </a:t>
            </a:r>
          </a:p>
          <a:p>
            <a:pPr marL="0"/>
            <a:endParaRPr lang="en-US" sz="3600" dirty="0" smtClean="0">
              <a:solidFill>
                <a:schemeClr val="accent2">
                  <a:lumMod val="75000"/>
                </a:schemeClr>
              </a:solidFill>
            </a:endParaRPr>
          </a:p>
          <a:p>
            <a:pPr marL="0" algn="r"/>
            <a:r>
              <a:rPr lang="en-US" sz="1600" dirty="0" smtClean="0">
                <a:solidFill>
                  <a:schemeClr val="accent2">
                    <a:lumMod val="75000"/>
                  </a:schemeClr>
                </a:solidFill>
              </a:rPr>
              <a:t>(</a:t>
            </a:r>
            <a:r>
              <a:rPr lang="en-US" sz="1600" dirty="0" err="1" smtClean="0">
                <a:solidFill>
                  <a:schemeClr val="accent2">
                    <a:lumMod val="75000"/>
                  </a:schemeClr>
                </a:solidFill>
              </a:rPr>
              <a:t>Lachman</a:t>
            </a:r>
            <a:r>
              <a:rPr lang="en-US" sz="1600" dirty="0" smtClean="0">
                <a:solidFill>
                  <a:schemeClr val="accent2">
                    <a:lumMod val="75000"/>
                  </a:schemeClr>
                </a:solidFill>
              </a:rPr>
              <a:t>, 2009)</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529</TotalTime>
  <Words>1679</Words>
  <Application>Microsoft Office PowerPoint</Application>
  <PresentationFormat>On-screen Show (4:3)</PresentationFormat>
  <Paragraphs>180</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Urban</vt:lpstr>
      <vt:lpstr>Assisted Suicide N302- Nursing Research  </vt:lpstr>
      <vt:lpstr>Assisted Suicide vs. Active Euthanasia</vt:lpstr>
      <vt:lpstr>History</vt:lpstr>
      <vt:lpstr>Reason for Ethical Dilemma </vt:lpstr>
      <vt:lpstr>Impact on Nursing Practice</vt:lpstr>
      <vt:lpstr>Ethical Principles</vt:lpstr>
      <vt:lpstr>Sources</vt:lpstr>
      <vt:lpstr> Physician-Assisted Suicide: Compassionate Liberation or Murder?</vt:lpstr>
      <vt:lpstr> Purpose</vt:lpstr>
      <vt:lpstr>Overview</vt:lpstr>
      <vt:lpstr>Conclusion</vt:lpstr>
      <vt:lpstr>Summary</vt:lpstr>
      <vt:lpstr>References</vt:lpstr>
      <vt:lpstr>References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Assisted Suicide</dc:title>
  <dc:creator>Holli Kabbes</dc:creator>
  <cp:lastModifiedBy> </cp:lastModifiedBy>
  <cp:revision>69</cp:revision>
  <dcterms:created xsi:type="dcterms:W3CDTF">2010-09-30T22:47:50Z</dcterms:created>
  <dcterms:modified xsi:type="dcterms:W3CDTF">2010-10-05T21:07:30Z</dcterms:modified>
</cp:coreProperties>
</file>