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64" r:id="rId5"/>
    <p:sldId id="259" r:id="rId6"/>
    <p:sldId id="263" r:id="rId7"/>
    <p:sldId id="268" r:id="rId8"/>
    <p:sldId id="269" r:id="rId9"/>
    <p:sldId id="270" r:id="rId10"/>
    <p:sldId id="260" r:id="rId11"/>
    <p:sldId id="265" r:id="rId12"/>
    <p:sldId id="266" r:id="rId13"/>
    <p:sldId id="267" r:id="rId14"/>
    <p:sldId id="261" r:id="rId15"/>
    <p:sldId id="271" r:id="rId16"/>
    <p:sldId id="26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4561" autoAdjust="0"/>
  </p:normalViewPr>
  <p:slideViewPr>
    <p:cSldViewPr>
      <p:cViewPr varScale="1">
        <p:scale>
          <a:sx n="63" d="100"/>
          <a:sy n="63" d="100"/>
        </p:scale>
        <p:origin x="-73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8BB3FF1-AB7B-46D8-B9DE-05EF5F1D8C1E}" type="datetimeFigureOut">
              <a:rPr lang="en-US"/>
              <a:pPr>
                <a:defRPr/>
              </a:pPr>
              <a:t>12/6/2010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913F4F1-7427-4951-99C8-F773ED9509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For future reference, it is a good idea to include the college/course name,</a:t>
            </a:r>
            <a:r>
              <a:rPr lang="en-US" b="1" u="sng" baseline="0" dirty="0" smtClean="0"/>
              <a:t> and date on the title slide.</a:t>
            </a:r>
            <a:endParaRPr lang="en-US" b="1" u="sng"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9B205D-1674-4645-9C9C-38CE4BC2A605}"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References?</a:t>
            </a:r>
          </a:p>
          <a:p>
            <a:pPr eaLnBrk="1" hangingPunct="1">
              <a:spcBef>
                <a:spcPct val="0"/>
              </a:spcBef>
            </a:pPr>
            <a:endParaRPr lang="en-US"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44BFEE-BC0E-49BD-B7B5-D916D4A38BE6}"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References?</a:t>
            </a:r>
          </a:p>
          <a:p>
            <a:pPr eaLnBrk="1" hangingPunct="1">
              <a:spcBef>
                <a:spcPct val="0"/>
              </a:spcBef>
            </a:pP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76F5A6-07F6-48B1-BE13-56D4E03ECC60}"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References?</a:t>
            </a:r>
          </a:p>
          <a:p>
            <a:pPr eaLnBrk="1" hangingPunct="1">
              <a:spcBef>
                <a:spcPct val="0"/>
              </a:spcBef>
            </a:pPr>
            <a:endParaRPr lang="en-US" b="1" u="sng" dirty="0" smtClean="0"/>
          </a:p>
          <a:p>
            <a:pPr eaLnBrk="1" hangingPunct="1">
              <a:spcBef>
                <a:spcPct val="0"/>
              </a:spcBef>
            </a:pPr>
            <a:r>
              <a:rPr lang="en-US" b="1" u="sng" dirty="0" smtClean="0"/>
              <a:t>Oriental is not the politically-correct</a:t>
            </a:r>
            <a:r>
              <a:rPr lang="en-US" b="1" u="sng" baseline="0" dirty="0" smtClean="0"/>
              <a:t> term.</a:t>
            </a:r>
            <a:endParaRPr lang="en-US" b="1" u="sng" dirty="0"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A78A8B-6BC8-4759-9576-8BF01C861E1F}"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References?</a:t>
            </a:r>
            <a:endParaRPr lang="en-US" b="1" u="sng" dirty="0"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FE055F-7E54-414C-B6ED-F154BBDDBBA4}"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References?</a:t>
            </a:r>
          </a:p>
          <a:p>
            <a:pPr eaLnBrk="1" hangingPunct="1">
              <a:spcBef>
                <a:spcPct val="0"/>
              </a:spcBef>
            </a:pPr>
            <a:endParaRPr lang="en-US"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D076C2-6D9D-49A8-BC3C-83168F2E8404}"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193EC8-26A0-4597-BD69-B05CEBD6DE55}"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66EBAC-64A5-431F-9114-8302FCF17F7C}" type="slidenum">
              <a:rPr lang="en-US"/>
              <a:pPr fontAlgn="base">
                <a:spcBef>
                  <a:spcPct val="0"/>
                </a:spcBef>
                <a:spcAft>
                  <a:spcPct val="0"/>
                </a:spcAft>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7524B1-DE9F-41CD-BE31-DDEEA665C2E9}"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References?</a:t>
            </a:r>
            <a:endParaRPr lang="en-US" b="1" u="sng"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629954-45C2-4F5B-8BC5-71B0F738194A}"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References?</a:t>
            </a:r>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6F6312-C42F-4CC7-A95F-1008EF275344}"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References?</a:t>
            </a:r>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3A076-BCE4-40C7-8012-CC6D6D0C291B}"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References?</a:t>
            </a:r>
          </a:p>
          <a:p>
            <a:pPr eaLnBrk="1" hangingPunct="1">
              <a:spcBef>
                <a:spcPct val="0"/>
              </a:spcBef>
            </a:pPr>
            <a:endParaRPr lang="en-US"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C2A711-C28C-45E5-977C-A6F5FF89276F}"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References?</a:t>
            </a:r>
          </a:p>
          <a:p>
            <a:pPr eaLnBrk="1" hangingPunct="1">
              <a:spcBef>
                <a:spcPct val="0"/>
              </a:spcBef>
            </a:pPr>
            <a:endParaRPr lang="en-US"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20D4D5-8974-487B-AACE-2C5A8CBFCB3E}"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Dairy products are not normally used in Asia contributing to the prevalence of lactose intolerance. Increased exposure of the western society has lead to increased tobacco use and a decreased sedentary lifestyle. There is an increase in diabetes, cardiovascular disease, obesity, and high blood pressure</a:t>
            </a:r>
            <a:r>
              <a:rPr lang="en-US" dirty="0" smtClean="0"/>
              <a:t>.</a:t>
            </a:r>
          </a:p>
          <a:p>
            <a:pPr eaLnBrk="1" hangingPunct="1">
              <a:spcBef>
                <a:spcPct val="0"/>
              </a:spcBef>
            </a:pP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References?</a:t>
            </a:r>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AA0A63-C5CD-4A34-897D-F6995667F331}"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Although Korea is the most actively Christian society in East Asia, it predominantly consists on Buddhists. They celebrate many holidays including, New Years, Christmas, Foundation Day, Buddha’s Birthday, and The Harvest Festival.  Western culture has been assimilated into Korean culture. Korea’s multiple religions coexists without major problems.  Citizens can converge and </a:t>
            </a:r>
            <a:r>
              <a:rPr lang="en-US" dirty="0" smtClean="0"/>
              <a:t>maintain </a:t>
            </a:r>
            <a:r>
              <a:rPr lang="en-US" dirty="0" smtClean="0"/>
              <a:t>harmony, despite religious differences. </a:t>
            </a: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References?</a:t>
            </a:r>
          </a:p>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7BC467-D260-478E-9208-CA3BDDD42B59}"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A27F2D31-3B7B-4FEB-960F-C4FE088E8C3F}" type="datetimeFigureOut">
              <a:rPr/>
              <a:pPr>
                <a:defRPr/>
              </a:pPr>
              <a:t>12/1/2010</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519A4033-8925-46EB-B65C-4DFC754819AC}"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0F1E5098-CC83-46A5-B921-DBBBA938C7B5}" type="datetimeFigureOut">
              <a:rPr lang="en-US"/>
              <a:pPr>
                <a:defRPr/>
              </a:pPr>
              <a:t>12/6/2010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7E584183-5185-4375-A20A-164F261029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D97C0465-0F38-44AA-AAD9-25B4090E2B93}" type="datetimeFigureOut">
              <a:rPr lang="en-US"/>
              <a:pPr>
                <a:defRPr/>
              </a:pPr>
              <a:t>12/6/2010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0DB8BB7C-C4B4-4DBD-8EFD-1F933F2192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BC098160-27DE-4074-BC03-1CAEF10B7D51}" type="datetimeFigureOut">
              <a:rPr lang="en-US"/>
              <a:pPr>
                <a:defRPr/>
              </a:pPr>
              <a:t>12/6/2010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90F33419-FE96-4DA7-8B41-AF5C5FCECF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1052F09D-CEBA-4989-9B5D-15EAFC17BB40}" type="datetimeFigureOut">
              <a:rPr lang="en-US"/>
              <a:pPr>
                <a:defRPr/>
              </a:pPr>
              <a:t>12/6/2010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38411133-DC12-485C-8F6F-689F74CA4F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8BCB1DDC-E597-4859-BA44-AAA865A787C5}" type="datetimeFigureOut">
              <a:rPr lang="en-US"/>
              <a:pPr>
                <a:defRPr/>
              </a:pPr>
              <a:t>12/6/2010</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94E9999E-100E-4213-8F36-3649477B02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FBA4F4E2-4866-4243-A531-164D150E7AF3}" type="datetimeFigureOut">
              <a:rPr lang="en-US"/>
              <a:pPr>
                <a:defRPr/>
              </a:pPr>
              <a:t>12/6/2010</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94C77FD9-FD73-4344-AB79-50F9ADBADEB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AE9457D0-783B-45FC-A4EA-71DB0289CC87}" type="datetimeFigureOut">
              <a:rPr lang="en-US"/>
              <a:pPr>
                <a:defRPr/>
              </a:pPr>
              <a:t>12/6/2010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0A44537B-934D-4E6A-9F57-5DD194F6B4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3427747-A7E1-4EFC-9165-5B5F351A731B}" type="datetimeFigureOut">
              <a:rPr lang="en-US"/>
              <a:pPr>
                <a:defRPr/>
              </a:pPr>
              <a:t>12/6/2010</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C5C5E138-0016-49DB-8FB8-89A87B55B5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3B9D490A-A3F9-4CF7-88FA-9D0EF044EBB1}" type="datetimeFigureOut">
              <a:rPr lang="en-US"/>
              <a:pPr>
                <a:defRPr/>
              </a:pPr>
              <a:t>12/6/2010</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D30EDB72-409C-4D56-A815-0388220A34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49FC8615-5D7F-4AE8-8D38-08E137929B7F}" type="datetimeFigureOut">
              <a:rPr lang="en-US"/>
              <a:pPr>
                <a:defRPr/>
              </a:pPr>
              <a:t>12/6/2010</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380CE3C3-BACF-41A7-AF72-16FE36EA34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036EFF56-6F28-47D7-8161-4129DD26284C}" type="datetimeFigureOut">
              <a:rPr lang="en-US"/>
              <a:pPr>
                <a:defRPr/>
              </a:pPr>
              <a:t>12/6/2010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3C49CC3-A0B8-4509-930F-260FDA6152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75"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457200"/>
            <a:ext cx="6096000" cy="2868168"/>
          </a:xfrm>
        </p:spPr>
        <p:txBody>
          <a:bodyPr/>
          <a:lstStyle/>
          <a:p>
            <a:pPr algn="ctr" eaLnBrk="1" fontAlgn="auto" hangingPunct="1">
              <a:spcAft>
                <a:spcPts val="0"/>
              </a:spcAft>
              <a:defRPr/>
            </a:pPr>
            <a:r>
              <a:rPr lang="en-US" sz="4800" dirty="0" smtClean="0"/>
              <a:t>Korean American Culture</a:t>
            </a:r>
            <a:endParaRPr lang="en-US" sz="4800" dirty="0"/>
          </a:p>
        </p:txBody>
      </p:sp>
      <p:sp>
        <p:nvSpPr>
          <p:cNvPr id="3" name="Subtitle 2"/>
          <p:cNvSpPr>
            <a:spLocks noGrp="1"/>
          </p:cNvSpPr>
          <p:nvPr>
            <p:ph type="subTitle" idx="1"/>
          </p:nvPr>
        </p:nvSpPr>
        <p:spPr>
          <a:xfrm>
            <a:off x="6707188" y="3429000"/>
            <a:ext cx="2436812" cy="1641475"/>
          </a:xfrm>
        </p:spPr>
        <p:txBody>
          <a:bodyPr>
            <a:normAutofit fontScale="92500" lnSpcReduction="20000"/>
          </a:bodyPr>
          <a:lstStyle/>
          <a:p>
            <a:pPr algn="l" eaLnBrk="1" fontAlgn="auto" hangingPunct="1">
              <a:spcAft>
                <a:spcPts val="0"/>
              </a:spcAft>
              <a:buFont typeface="Wingdings 2"/>
              <a:buNone/>
              <a:defRPr/>
            </a:pPr>
            <a:r>
              <a:rPr lang="en-US" dirty="0" smtClean="0"/>
              <a:t>Ashley Black</a:t>
            </a:r>
          </a:p>
          <a:p>
            <a:pPr algn="l" eaLnBrk="1" fontAlgn="auto" hangingPunct="1">
              <a:spcAft>
                <a:spcPts val="0"/>
              </a:spcAft>
              <a:buFont typeface="Wingdings 2"/>
              <a:buNone/>
              <a:defRPr/>
            </a:pPr>
            <a:r>
              <a:rPr lang="en-US" dirty="0" smtClean="0"/>
              <a:t>Sandra </a:t>
            </a:r>
            <a:r>
              <a:rPr lang="en-US" dirty="0" err="1" smtClean="0"/>
              <a:t>Guiterrez</a:t>
            </a:r>
            <a:endParaRPr lang="en-US" dirty="0" smtClean="0"/>
          </a:p>
          <a:p>
            <a:pPr algn="l" eaLnBrk="1" fontAlgn="auto" hangingPunct="1">
              <a:spcAft>
                <a:spcPts val="0"/>
              </a:spcAft>
              <a:buFont typeface="Wingdings 2"/>
              <a:buNone/>
              <a:defRPr/>
            </a:pPr>
            <a:r>
              <a:rPr lang="en-US" dirty="0" smtClean="0"/>
              <a:t>Andrea </a:t>
            </a:r>
            <a:r>
              <a:rPr lang="en-US" dirty="0" err="1" smtClean="0"/>
              <a:t>Fabiano</a:t>
            </a:r>
            <a:endParaRPr lang="en-US" dirty="0" smtClean="0"/>
          </a:p>
          <a:p>
            <a:pPr algn="l" eaLnBrk="1" fontAlgn="auto" hangingPunct="1">
              <a:spcAft>
                <a:spcPts val="0"/>
              </a:spcAft>
              <a:buFont typeface="Wingdings 2"/>
              <a:buNone/>
              <a:defRPr/>
            </a:pPr>
            <a:r>
              <a:rPr lang="en-US" dirty="0" smtClean="0"/>
              <a:t>Katie Kropschot</a:t>
            </a:r>
          </a:p>
          <a:p>
            <a:pPr algn="l" eaLnBrk="1" fontAlgn="auto" hangingPunct="1">
              <a:spcAft>
                <a:spcPts val="0"/>
              </a:spcAft>
              <a:buFont typeface="Wingdings 2"/>
              <a:buNone/>
              <a:defRPr/>
            </a:pPr>
            <a:r>
              <a:rPr lang="en-US" dirty="0" smtClean="0"/>
              <a:t>Janet Perez</a:t>
            </a:r>
          </a:p>
          <a:p>
            <a:pPr eaLnBrk="1" fontAlgn="auto" hangingPunct="1">
              <a:spcAft>
                <a:spcPts val="0"/>
              </a:spcAft>
              <a:buFont typeface="Wingdings 2"/>
              <a:buNone/>
              <a:defRPr/>
            </a:pPr>
            <a:endParaRPr lang="en-US" dirty="0"/>
          </a:p>
        </p:txBody>
      </p:sp>
      <p:pic>
        <p:nvPicPr>
          <p:cNvPr id="14339" name="Picture 2"/>
          <p:cNvPicPr>
            <a:picLocks noChangeAspect="1" noChangeArrowheads="1"/>
          </p:cNvPicPr>
          <p:nvPr/>
        </p:nvPicPr>
        <p:blipFill>
          <a:blip r:embed="rId3" cstate="print"/>
          <a:srcRect/>
          <a:stretch>
            <a:fillRect/>
          </a:stretch>
        </p:blipFill>
        <p:spPr bwMode="auto">
          <a:xfrm>
            <a:off x="0" y="0"/>
            <a:ext cx="304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a:ln w="76200">
            <a:solidFill>
              <a:schemeClr val="bg2">
                <a:lumMod val="50000"/>
              </a:schemeClr>
            </a:solidFill>
          </a:ln>
        </p:spPr>
        <p:txBody>
          <a:bodyPr>
            <a:normAutofit fontScale="90000"/>
          </a:bodyPr>
          <a:lstStyle/>
          <a:p>
            <a:pPr eaLnBrk="1" fontAlgn="auto" hangingPunct="1">
              <a:spcAft>
                <a:spcPts val="0"/>
              </a:spcAft>
              <a:defRPr/>
            </a:pPr>
            <a:r>
              <a:rPr lang="en-US" dirty="0" smtClean="0"/>
              <a:t>How </a:t>
            </a:r>
            <a:r>
              <a:rPr lang="en-US" b="0" u="sng" dirty="0" smtClean="0">
                <a:solidFill>
                  <a:srgbClr val="FF0000"/>
                </a:solidFill>
              </a:rPr>
              <a:t>cultures</a:t>
            </a:r>
            <a:r>
              <a:rPr lang="en-US" dirty="0" smtClean="0"/>
              <a:t> preferences impact nursing care</a:t>
            </a:r>
            <a:endParaRPr lang="en-US" dirty="0"/>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marL="274320" indent="-274320" eaLnBrk="1" fontAlgn="auto" hangingPunct="1">
              <a:spcAft>
                <a:spcPts val="0"/>
              </a:spcAft>
              <a:buFont typeface="Wingdings 2"/>
              <a:buChar char=""/>
              <a:defRPr/>
            </a:pPr>
            <a:r>
              <a:rPr lang="en-US" dirty="0" smtClean="0"/>
              <a:t>Nurse must not use first name because it leads to ill fortune.</a:t>
            </a:r>
          </a:p>
          <a:p>
            <a:pPr marL="274320" indent="-274320" eaLnBrk="1" fontAlgn="auto" hangingPunct="1">
              <a:spcAft>
                <a:spcPts val="0"/>
              </a:spcAft>
              <a:buFont typeface="Wingdings 2"/>
              <a:buChar char=""/>
              <a:defRPr/>
            </a:pPr>
            <a:r>
              <a:rPr lang="en-US" dirty="0" smtClean="0"/>
              <a:t>If patient doesn’t know English a child can’t be used as a translator.</a:t>
            </a:r>
          </a:p>
          <a:p>
            <a:pPr marL="274320" indent="-274320" eaLnBrk="1" fontAlgn="auto" hangingPunct="1">
              <a:spcAft>
                <a:spcPts val="0"/>
              </a:spcAft>
              <a:buFont typeface="Wingdings 2"/>
              <a:buChar char=""/>
              <a:defRPr/>
            </a:pPr>
            <a:r>
              <a:rPr lang="en-US" dirty="0" smtClean="0"/>
              <a:t>Cannot perform certain care because of physical contact.</a:t>
            </a:r>
          </a:p>
          <a:p>
            <a:pPr marL="274320" indent="-274320" eaLnBrk="1" fontAlgn="auto" hangingPunct="1">
              <a:spcAft>
                <a:spcPts val="0"/>
              </a:spcAft>
              <a:buFont typeface="Wingdings 2"/>
              <a:buChar char=""/>
              <a:defRPr/>
            </a:pPr>
            <a:r>
              <a:rPr lang="en-US" dirty="0" smtClean="0"/>
              <a:t>Difficult for nurse to engage in a conversation and gain trust because of no eye contact.</a:t>
            </a:r>
          </a:p>
          <a:p>
            <a:pPr marL="274320" indent="-274320" eaLnBrk="1" fontAlgn="auto" hangingPunct="1">
              <a:spcAft>
                <a:spcPts val="0"/>
              </a:spcAft>
              <a:buFont typeface="Wingdings 2"/>
              <a:buChar char=""/>
              <a:defRPr/>
            </a:pPr>
            <a:r>
              <a:rPr lang="en-US" dirty="0" smtClean="0"/>
              <a:t>Women have to be put in rooms away from sunlight</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a:ln w="76200">
            <a:solidFill>
              <a:schemeClr val="bg2">
                <a:lumMod val="50000"/>
              </a:schemeClr>
            </a:solidFill>
          </a:ln>
        </p:spPr>
        <p:txBody>
          <a:bodyPr/>
          <a:lstStyle/>
          <a:p>
            <a:pPr eaLnBrk="1" fontAlgn="auto" hangingPunct="1">
              <a:spcAft>
                <a:spcPts val="0"/>
              </a:spcAft>
              <a:defRPr/>
            </a:pPr>
            <a:r>
              <a:rPr lang="en-US" b="0" i="1" u="sng" dirty="0" smtClean="0">
                <a:solidFill>
                  <a:srgbClr val="FF0000"/>
                </a:solidFill>
              </a:rPr>
              <a:t>Cultures impaction </a:t>
            </a:r>
            <a:r>
              <a:rPr lang="en-US" dirty="0" smtClean="0"/>
              <a:t>on care</a:t>
            </a:r>
            <a:endParaRPr lang="en-US" dirty="0"/>
          </a:p>
        </p:txBody>
      </p:sp>
      <p:sp>
        <p:nvSpPr>
          <p:cNvPr id="34819" name="Content Placeholder 2"/>
          <p:cNvSpPr>
            <a:spLocks noGrp="1"/>
          </p:cNvSpPr>
          <p:nvPr>
            <p:ph idx="1"/>
          </p:nvPr>
        </p:nvSpPr>
        <p:spPr/>
        <p:txBody>
          <a:bodyPr/>
          <a:lstStyle/>
          <a:p>
            <a:pPr eaLnBrk="1" hangingPunct="1"/>
            <a:r>
              <a:rPr lang="en-US" smtClean="0"/>
              <a:t>Nurse can’t have a one-to-one relationship with patient because family is always involved in the plan of care.</a:t>
            </a:r>
          </a:p>
          <a:p>
            <a:pPr eaLnBrk="1" hangingPunct="1"/>
            <a:r>
              <a:rPr lang="en-US" smtClean="0"/>
              <a:t>Difficult to care for a sick patient because they believe in using time wisely.</a:t>
            </a:r>
          </a:p>
          <a:p>
            <a:pPr eaLnBrk="1" hangingPunct="1"/>
            <a:r>
              <a:rPr lang="en-US" smtClean="0"/>
              <a:t>Refuse to have additional care or tests if they feel they have finished their task in life.</a:t>
            </a:r>
          </a:p>
          <a:p>
            <a:pPr eaLnBrk="1" hangingPunct="1"/>
            <a:r>
              <a:rPr lang="en-US" smtClean="0"/>
              <a:t>May refuse some surgeries or transplants because their bodies must be kept intact.</a:t>
            </a:r>
          </a:p>
          <a:p>
            <a:pPr eaLnBrk="1" hangingPunct="1"/>
            <a:r>
              <a:rPr lang="en-US" smtClean="0"/>
              <a:t>Nurses expect cooperation in matters involving time, but they need a schedule.</a:t>
            </a:r>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a:ln w="76200">
            <a:solidFill>
              <a:schemeClr val="bg2">
                <a:lumMod val="50000"/>
              </a:schemeClr>
            </a:solidFill>
          </a:ln>
        </p:spPr>
        <p:txBody>
          <a:bodyPr>
            <a:normAutofit fontScale="90000"/>
          </a:bodyPr>
          <a:lstStyle/>
          <a:p>
            <a:pPr eaLnBrk="1" fontAlgn="auto" hangingPunct="1">
              <a:spcAft>
                <a:spcPts val="0"/>
              </a:spcAft>
              <a:defRPr/>
            </a:pPr>
            <a:r>
              <a:rPr lang="en-US" b="0" u="sng" dirty="0" smtClean="0">
                <a:solidFill>
                  <a:srgbClr val="FF0000"/>
                </a:solidFill>
              </a:rPr>
              <a:t>Cultures impaction </a:t>
            </a:r>
            <a:r>
              <a:rPr lang="en-US" dirty="0" smtClean="0"/>
              <a:t>on care cont’</a:t>
            </a:r>
            <a:endParaRPr lang="en-US" dirty="0"/>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Font typeface="Wingdings 2"/>
              <a:buChar char=""/>
              <a:defRPr/>
            </a:pPr>
            <a:r>
              <a:rPr lang="en-US" sz="2800" dirty="0" smtClean="0"/>
              <a:t>Hard to test because many refuse to have blood drawn.</a:t>
            </a:r>
          </a:p>
          <a:p>
            <a:pPr marL="274320" indent="-274320" eaLnBrk="1" fontAlgn="auto" hangingPunct="1">
              <a:spcAft>
                <a:spcPts val="0"/>
              </a:spcAft>
              <a:buFont typeface="Wingdings 2"/>
              <a:buChar char=""/>
              <a:defRPr/>
            </a:pPr>
            <a:r>
              <a:rPr lang="en-US" sz="2800" dirty="0" smtClean="0"/>
              <a:t>There aren’t many </a:t>
            </a:r>
            <a:r>
              <a:rPr lang="en-US" sz="2800" b="1" u="sng" dirty="0" smtClean="0">
                <a:solidFill>
                  <a:srgbClr val="FF0000"/>
                </a:solidFill>
              </a:rPr>
              <a:t>Oriental</a:t>
            </a:r>
            <a:r>
              <a:rPr lang="en-US" sz="2800" dirty="0" smtClean="0"/>
              <a:t> medical doctors in hospitals, so they might refuse any treatment.</a:t>
            </a:r>
          </a:p>
          <a:p>
            <a:pPr marL="274320" indent="-274320" eaLnBrk="1" fontAlgn="auto" hangingPunct="1">
              <a:spcAft>
                <a:spcPts val="0"/>
              </a:spcAft>
              <a:buFont typeface="Wingdings 2"/>
              <a:buChar char=""/>
              <a:defRPr/>
            </a:pPr>
            <a:r>
              <a:rPr lang="en-US" sz="2800" dirty="0" smtClean="0"/>
              <a:t>The herbs contain toxin</a:t>
            </a:r>
            <a:r>
              <a:rPr lang="en-US" sz="2800" b="1" dirty="0" smtClean="0">
                <a:solidFill>
                  <a:srgbClr val="FF0000"/>
                </a:solidFill>
              </a:rPr>
              <a:t>’</a:t>
            </a:r>
            <a:r>
              <a:rPr lang="en-US" sz="2800" dirty="0" smtClean="0"/>
              <a:t>s that can cause anemia and intestinal hemorrhage</a:t>
            </a:r>
            <a:r>
              <a:rPr lang="en-US" sz="2400" dirty="0" smtClean="0"/>
              <a:t>.</a:t>
            </a:r>
            <a:endParaRPr lang="en-US" sz="2800" dirty="0" smtClean="0"/>
          </a:p>
          <a:p>
            <a:pPr marL="274320" indent="-274320" eaLnBrk="1" fontAlgn="auto" hangingPunct="1">
              <a:spcAft>
                <a:spcPts val="0"/>
              </a:spcAft>
              <a:buFont typeface="Wingdings 2"/>
              <a:buChar char=""/>
              <a:defRPr/>
            </a:pPr>
            <a:r>
              <a:rPr lang="en-US" sz="2800" dirty="0" smtClean="0"/>
              <a:t>A nurse can’t bring any negative energy into the room if a woman is pregnant.</a:t>
            </a:r>
          </a:p>
          <a:p>
            <a:pPr marL="274320" indent="-274320" eaLnBrk="1" fontAlgn="auto" hangingPunct="1">
              <a:spcAft>
                <a:spcPts val="0"/>
              </a:spcAft>
              <a:buFont typeface="Wingdings 2"/>
              <a:buChar char=""/>
              <a:defRPr/>
            </a:pPr>
            <a:r>
              <a:rPr lang="en-US" sz="2800" dirty="0" smtClean="0"/>
              <a:t>Pregnant women are instructed to have 21 days of bed rest with mainly seaweed soup.</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a:ln w="76200">
            <a:solidFill>
              <a:schemeClr val="bg2">
                <a:lumMod val="50000"/>
              </a:schemeClr>
            </a:solidFill>
          </a:ln>
        </p:spPr>
        <p:txBody>
          <a:bodyPr>
            <a:normAutofit fontScale="90000"/>
          </a:bodyPr>
          <a:lstStyle/>
          <a:p>
            <a:pPr eaLnBrk="1" fontAlgn="auto" hangingPunct="1">
              <a:spcAft>
                <a:spcPts val="0"/>
              </a:spcAft>
              <a:defRPr/>
            </a:pPr>
            <a:r>
              <a:rPr lang="en-US" b="0" u="sng" dirty="0" smtClean="0">
                <a:solidFill>
                  <a:srgbClr val="FF0000"/>
                </a:solidFill>
              </a:rPr>
              <a:t>Cultures impaction </a:t>
            </a:r>
            <a:r>
              <a:rPr lang="en-US" dirty="0" smtClean="0"/>
              <a:t>on Care cont’</a:t>
            </a:r>
            <a:endParaRPr lang="en-US" dirty="0"/>
          </a:p>
        </p:txBody>
      </p:sp>
      <p:sp>
        <p:nvSpPr>
          <p:cNvPr id="38915" name="Content Placeholder 2"/>
          <p:cNvSpPr>
            <a:spLocks noGrp="1"/>
          </p:cNvSpPr>
          <p:nvPr>
            <p:ph idx="1"/>
          </p:nvPr>
        </p:nvSpPr>
        <p:spPr/>
        <p:txBody>
          <a:bodyPr/>
          <a:lstStyle/>
          <a:p>
            <a:pPr eaLnBrk="1" hangingPunct="1"/>
            <a:r>
              <a:rPr lang="en-US" smtClean="0"/>
              <a:t>Many refuse any therapy or exercise because sweating is considered loss of energy.</a:t>
            </a:r>
          </a:p>
          <a:p>
            <a:pPr eaLnBrk="1" hangingPunct="1"/>
            <a:r>
              <a:rPr lang="en-US" smtClean="0"/>
              <a:t>Their diet can be different because 90% of Asians are lactose intolerant.</a:t>
            </a:r>
          </a:p>
          <a:p>
            <a:pPr eaLnBrk="1" hangingPunct="1"/>
            <a:r>
              <a:rPr lang="en-US" smtClean="0"/>
              <a:t>Aren’t treated for mental illnesses because it’s a family shame.</a:t>
            </a:r>
          </a:p>
          <a:p>
            <a:pPr eaLnBrk="1" hangingPunct="1"/>
            <a:r>
              <a:rPr lang="en-US" smtClean="0"/>
              <a:t>It’s hard to treat them when they delay treatment until it is too late.</a:t>
            </a:r>
          </a:p>
          <a:p>
            <a:pPr eaLnBrk="1" hangingPunct="1"/>
            <a:r>
              <a:rPr lang="en-US" smtClean="0"/>
              <a:t>Medical staff can’t help prolong patient’s life because they want to die at home.</a:t>
            </a:r>
          </a:p>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Summary </a:t>
            </a:r>
            <a:endParaRPr lang="en-US" dirty="0"/>
          </a:p>
        </p:txBody>
      </p:sp>
      <p:sp>
        <p:nvSpPr>
          <p:cNvPr id="40963" name="Content Placeholder 2"/>
          <p:cNvSpPr>
            <a:spLocks noGrp="1"/>
          </p:cNvSpPr>
          <p:nvPr>
            <p:ph idx="1"/>
          </p:nvPr>
        </p:nvSpPr>
        <p:spPr/>
        <p:txBody>
          <a:bodyPr/>
          <a:lstStyle/>
          <a:p>
            <a:pPr eaLnBrk="1" hangingPunct="1"/>
            <a:r>
              <a:rPr lang="en-US" dirty="0" smtClean="0"/>
              <a:t>Korean Americans are becoming more </a:t>
            </a:r>
            <a:r>
              <a:rPr lang="en-US" b="1" u="sng" dirty="0" smtClean="0">
                <a:solidFill>
                  <a:srgbClr val="FF0000"/>
                </a:solidFill>
              </a:rPr>
              <a:t>prevalent the U.S. </a:t>
            </a:r>
          </a:p>
          <a:p>
            <a:pPr eaLnBrk="1" hangingPunct="1"/>
            <a:r>
              <a:rPr lang="en-US" dirty="0" smtClean="0"/>
              <a:t>As health care providers we need to be aware of Korean traditional practices</a:t>
            </a:r>
          </a:p>
          <a:p>
            <a:pPr eaLnBrk="1" hangingPunct="1"/>
            <a:r>
              <a:rPr lang="en-US" b="1" u="sng" dirty="0" smtClean="0">
                <a:solidFill>
                  <a:srgbClr val="FF0000"/>
                </a:solidFill>
              </a:rPr>
              <a:t>Woman</a:t>
            </a:r>
            <a:r>
              <a:rPr lang="en-US" dirty="0" smtClean="0"/>
              <a:t> are more guarded </a:t>
            </a:r>
          </a:p>
          <a:p>
            <a:pPr eaLnBrk="1" hangingPunct="1"/>
            <a:r>
              <a:rPr lang="en-US" dirty="0" smtClean="0"/>
              <a:t>Korean medicine is less objective</a:t>
            </a:r>
          </a:p>
          <a:p>
            <a:pPr eaLnBrk="1" hangingPunct="1"/>
            <a:r>
              <a:rPr lang="en-US" dirty="0" smtClean="0"/>
              <a:t>In </a:t>
            </a:r>
            <a:r>
              <a:rPr lang="en-US" dirty="0" smtClean="0"/>
              <a:t>treatment</a:t>
            </a:r>
            <a:r>
              <a:rPr lang="en-US" b="1" u="sng" dirty="0" smtClean="0">
                <a:solidFill>
                  <a:srgbClr val="FF0000"/>
                </a:solidFill>
              </a:rPr>
              <a:t>, </a:t>
            </a:r>
            <a:r>
              <a:rPr lang="en-US" dirty="0" smtClean="0"/>
              <a:t>traditional &amp; Western medicine is used</a:t>
            </a:r>
          </a:p>
          <a:p>
            <a:pPr eaLnBrk="1" hangingPunct="1"/>
            <a:r>
              <a:rPr lang="en-US" dirty="0" smtClean="0"/>
              <a:t>Koreans tend to use more complementary alternative therapies</a:t>
            </a:r>
          </a:p>
          <a:p>
            <a:pPr eaLnBrk="1" hangingPunct="1">
              <a:buFont typeface="Wingdings 2" pitchFamily="18" charset="2"/>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Summary</a:t>
            </a:r>
            <a:endParaRPr lang="en-US" dirty="0"/>
          </a:p>
        </p:txBody>
      </p:sp>
      <p:sp>
        <p:nvSpPr>
          <p:cNvPr id="43011" name="Content Placeholder 2"/>
          <p:cNvSpPr>
            <a:spLocks noGrp="1"/>
          </p:cNvSpPr>
          <p:nvPr>
            <p:ph idx="1"/>
          </p:nvPr>
        </p:nvSpPr>
        <p:spPr/>
        <p:txBody>
          <a:bodyPr/>
          <a:lstStyle/>
          <a:p>
            <a:pPr eaLnBrk="1" hangingPunct="1"/>
            <a:r>
              <a:rPr lang="en-US" smtClean="0"/>
              <a:t>Diets &amp; food preferences are different from traditional American foods &amp; many are lactose intolerant</a:t>
            </a:r>
          </a:p>
          <a:p>
            <a:pPr eaLnBrk="1" hangingPunct="1"/>
            <a:r>
              <a:rPr lang="en-US" smtClean="0"/>
              <a:t>Koreans are predominantly Buddhists but many are also Christians</a:t>
            </a:r>
          </a:p>
          <a:p>
            <a:pPr eaLnBrk="1" hangingPunct="1"/>
            <a:r>
              <a:rPr lang="en-US" smtClean="0"/>
              <a:t>Can be difficult to treat for many refuse treatments &amp; drawing blood</a:t>
            </a:r>
          </a:p>
          <a:p>
            <a:pPr eaLnBrk="1" hangingPunct="1"/>
            <a:r>
              <a:rPr lang="en-US" smtClean="0"/>
              <a:t>Important to incorporate family in care</a:t>
            </a:r>
          </a:p>
          <a:p>
            <a:pPr eaLnBrk="1" hangingPunct="1"/>
            <a:r>
              <a:rPr lang="en-US" smtClean="0"/>
              <a:t>Remember to be respectful of cultural differences</a:t>
            </a:r>
          </a:p>
          <a:p>
            <a:pPr eaLnBrk="1" hangingPunct="1"/>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References </a:t>
            </a:r>
            <a:endParaRPr lang="en-US" dirty="0"/>
          </a:p>
        </p:txBody>
      </p:sp>
      <p:sp>
        <p:nvSpPr>
          <p:cNvPr id="45059" name="Content Placeholder 2"/>
          <p:cNvSpPr>
            <a:spLocks noGrp="1"/>
          </p:cNvSpPr>
          <p:nvPr>
            <p:ph idx="1"/>
          </p:nvPr>
        </p:nvSpPr>
        <p:spPr/>
        <p:txBody>
          <a:bodyPr/>
          <a:lstStyle/>
          <a:p>
            <a:pPr eaLnBrk="1" hangingPunct="1">
              <a:buFont typeface="Wingdings 2" pitchFamily="18" charset="2"/>
              <a:buNone/>
            </a:pPr>
            <a:r>
              <a:rPr lang="en-US" sz="1400" dirty="0" err="1" smtClean="0">
                <a:latin typeface="Arial" charset="0"/>
              </a:rPr>
              <a:t>Ameredia</a:t>
            </a:r>
            <a:r>
              <a:rPr lang="en-US" sz="1400" dirty="0" smtClean="0">
                <a:latin typeface="Arial" charset="0"/>
              </a:rPr>
              <a:t>. </a:t>
            </a:r>
            <a:r>
              <a:rPr lang="en-US" sz="1400" i="1" dirty="0" smtClean="0">
                <a:latin typeface="Arial" charset="0"/>
              </a:rPr>
              <a:t>Korean </a:t>
            </a:r>
            <a:r>
              <a:rPr lang="en-US" sz="1400" i="1" dirty="0" err="1" smtClean="0">
                <a:latin typeface="Arial" charset="0"/>
              </a:rPr>
              <a:t>american</a:t>
            </a:r>
            <a:r>
              <a:rPr lang="en-US" sz="1400" i="1" dirty="0" smtClean="0">
                <a:latin typeface="Arial" charset="0"/>
              </a:rPr>
              <a:t> demographics</a:t>
            </a:r>
            <a:r>
              <a:rPr lang="en-US" sz="1400" dirty="0" smtClean="0">
                <a:latin typeface="Arial" charset="0"/>
              </a:rPr>
              <a:t>. </a:t>
            </a:r>
            <a:r>
              <a:rPr lang="en-US" sz="1400" b="1" u="sng" dirty="0" smtClean="0">
                <a:latin typeface="Arial" charset="0"/>
              </a:rPr>
              <a:t>(2008). </a:t>
            </a:r>
            <a:r>
              <a:rPr lang="en-US" sz="1400" dirty="0" smtClean="0">
                <a:latin typeface="Arial" charset="0"/>
              </a:rPr>
              <a:t>Retrieved November 28, 2010, from http://www.ameredia.com/resources/demographics/korean.html</a:t>
            </a:r>
          </a:p>
          <a:p>
            <a:pPr eaLnBrk="1" hangingPunct="1">
              <a:buFont typeface="Wingdings 2" pitchFamily="18" charset="2"/>
              <a:buNone/>
            </a:pPr>
            <a:r>
              <a:rPr lang="en-US" sz="1400" b="1" i="1" u="sng" dirty="0" smtClean="0">
                <a:latin typeface="Arial" charset="0"/>
              </a:rPr>
              <a:t>Diet of </a:t>
            </a:r>
            <a:r>
              <a:rPr lang="en-US" sz="1400" b="1" i="1" u="sng" dirty="0" err="1" smtClean="0">
                <a:latin typeface="Arial" charset="0"/>
              </a:rPr>
              <a:t>asians</a:t>
            </a:r>
            <a:r>
              <a:rPr lang="en-US" sz="1400" b="1" i="1" u="sng" dirty="0" smtClean="0">
                <a:latin typeface="Arial" charset="0"/>
              </a:rPr>
              <a:t>. </a:t>
            </a:r>
            <a:r>
              <a:rPr lang="en-US" sz="1400" b="1" u="sng" dirty="0" smtClean="0">
                <a:latin typeface="Arial" charset="0"/>
              </a:rPr>
              <a:t>Nutrition and Well-Being from A to Z. (2010</a:t>
            </a:r>
            <a:r>
              <a:rPr lang="en-US" sz="1400" dirty="0" smtClean="0">
                <a:latin typeface="Arial" charset="0"/>
              </a:rPr>
              <a:t>). Retrieved November 28, 2010, from http://www.faqs.org/nutrition/Ar-Bu/Asians-Diet-of.html</a:t>
            </a:r>
          </a:p>
          <a:p>
            <a:pPr eaLnBrk="1" hangingPunct="1">
              <a:buFont typeface="Wingdings 2" pitchFamily="18" charset="2"/>
              <a:buNone/>
            </a:pPr>
            <a:r>
              <a:rPr lang="en-US" sz="1400" dirty="0" err="1" smtClean="0">
                <a:latin typeface="Arial" charset="0"/>
              </a:rPr>
              <a:t>Giger</a:t>
            </a:r>
            <a:r>
              <a:rPr lang="en-US" sz="1400" dirty="0" smtClean="0">
                <a:latin typeface="Arial" charset="0"/>
              </a:rPr>
              <a:t>, J. N., &amp; </a:t>
            </a:r>
            <a:r>
              <a:rPr lang="en-US" sz="1400" dirty="0" err="1" smtClean="0">
                <a:latin typeface="Arial" charset="0"/>
              </a:rPr>
              <a:t>Davidhizar</a:t>
            </a:r>
            <a:r>
              <a:rPr lang="en-US" sz="1400" dirty="0" smtClean="0">
                <a:latin typeface="Arial" charset="0"/>
              </a:rPr>
              <a:t>, R. E. (2008). </a:t>
            </a:r>
            <a:r>
              <a:rPr lang="en-US" sz="1400" i="1" dirty="0" err="1" smtClean="0">
                <a:latin typeface="Arial" charset="0"/>
              </a:rPr>
              <a:t>Transcultural</a:t>
            </a:r>
            <a:r>
              <a:rPr lang="en-US" sz="1400" i="1" dirty="0" smtClean="0">
                <a:latin typeface="Arial" charset="0"/>
              </a:rPr>
              <a:t> </a:t>
            </a:r>
            <a:r>
              <a:rPr lang="en-US" sz="1400" b="1" i="1" u="sng" dirty="0" smtClean="0">
                <a:latin typeface="Arial" charset="0"/>
              </a:rPr>
              <a:t>N</a:t>
            </a:r>
            <a:r>
              <a:rPr lang="en-US" sz="1400" i="1" dirty="0" smtClean="0">
                <a:latin typeface="Arial" charset="0"/>
              </a:rPr>
              <a:t>ursing: </a:t>
            </a:r>
            <a:r>
              <a:rPr lang="en-US" sz="1400" b="1" i="1" dirty="0" err="1" smtClean="0">
                <a:latin typeface="Arial" charset="0"/>
              </a:rPr>
              <a:t>Assesment</a:t>
            </a:r>
            <a:r>
              <a:rPr lang="en-US" sz="1400" b="1" i="1" dirty="0" smtClean="0">
                <a:latin typeface="Arial" charset="0"/>
              </a:rPr>
              <a:t> </a:t>
            </a:r>
            <a:r>
              <a:rPr lang="en-US" sz="1400" i="1" dirty="0" smtClean="0">
                <a:latin typeface="Arial" charset="0"/>
              </a:rPr>
              <a:t>and </a:t>
            </a:r>
            <a:r>
              <a:rPr lang="en-US" sz="1400" b="1" i="1" u="sng" dirty="0" smtClean="0">
                <a:latin typeface="Arial" charset="0"/>
              </a:rPr>
              <a:t>I</a:t>
            </a:r>
            <a:r>
              <a:rPr lang="en-US" sz="1400" i="1" dirty="0" smtClean="0">
                <a:latin typeface="Arial" charset="0"/>
              </a:rPr>
              <a:t>ntervention</a:t>
            </a:r>
            <a:r>
              <a:rPr lang="en-US" sz="1400" dirty="0" smtClean="0">
                <a:latin typeface="Arial" charset="0"/>
              </a:rPr>
              <a:t> (5th ed.). St. Louis, MO: MOSBY ELSEVIER.</a:t>
            </a:r>
          </a:p>
          <a:p>
            <a:pPr eaLnBrk="1" hangingPunct="1">
              <a:buFont typeface="Wingdings 2" pitchFamily="18" charset="2"/>
              <a:buNone/>
            </a:pPr>
            <a:r>
              <a:rPr lang="en-US" sz="1400" dirty="0" smtClean="0">
                <a:latin typeface="Arial" charset="0"/>
                <a:cs typeface="Times New Roman" pitchFamily="18" charset="0"/>
              </a:rPr>
              <a:t>Hill, P., Lipson, J., &amp; </a:t>
            </a:r>
            <a:r>
              <a:rPr lang="en-US" sz="1400" dirty="0" err="1" smtClean="0">
                <a:latin typeface="Arial" charset="0"/>
                <a:cs typeface="Times New Roman" pitchFamily="18" charset="0"/>
              </a:rPr>
              <a:t>Meleis</a:t>
            </a:r>
            <a:r>
              <a:rPr lang="en-US" sz="1400" dirty="0" smtClean="0">
                <a:latin typeface="Arial" charset="0"/>
                <a:cs typeface="Times New Roman" pitchFamily="18" charset="0"/>
              </a:rPr>
              <a:t>, A. (2003). </a:t>
            </a:r>
            <a:r>
              <a:rPr lang="en-US" sz="1400" i="1" dirty="0" smtClean="0">
                <a:latin typeface="Arial" charset="0"/>
                <a:cs typeface="Times New Roman" pitchFamily="18" charset="0"/>
              </a:rPr>
              <a:t>Caring for women cross-culturally</a:t>
            </a:r>
            <a:r>
              <a:rPr lang="en-US" sz="1400" dirty="0" smtClean="0">
                <a:latin typeface="Arial" charset="0"/>
                <a:cs typeface="Times New Roman" pitchFamily="18" charset="0"/>
              </a:rPr>
              <a:t>. Philadelphia, PA: F.A. Davis Co.</a:t>
            </a:r>
            <a:endParaRPr lang="en-US" sz="1400" dirty="0" smtClean="0">
              <a:latin typeface="Arial" charset="0"/>
            </a:endParaRPr>
          </a:p>
          <a:p>
            <a:pPr eaLnBrk="1" hangingPunct="1">
              <a:buFont typeface="Wingdings 2" pitchFamily="18" charset="2"/>
              <a:buNone/>
            </a:pPr>
            <a:r>
              <a:rPr lang="en-US" sz="1400" b="1" i="1" u="sng" dirty="0" smtClean="0">
                <a:latin typeface="Arial" charset="0"/>
              </a:rPr>
              <a:t>Overview of religion in </a:t>
            </a:r>
            <a:r>
              <a:rPr lang="en-US" sz="1400" b="1" i="1" u="sng" dirty="0" err="1" smtClean="0">
                <a:latin typeface="Arial" charset="0"/>
              </a:rPr>
              <a:t>korea</a:t>
            </a:r>
            <a:r>
              <a:rPr lang="en-US" sz="1400" b="1" u="sng" dirty="0" smtClean="0">
                <a:latin typeface="Arial" charset="0"/>
              </a:rPr>
              <a:t>. Your Complete Resource on Asia. (2010</a:t>
            </a:r>
            <a:r>
              <a:rPr lang="en-US" sz="1400" dirty="0" smtClean="0">
                <a:latin typeface="Arial" charset="0"/>
              </a:rPr>
              <a:t>). Retrieved November 28, 2010, from http://www.asianinfo.org/asianinfo/korea.rel/overview1.htm</a:t>
            </a:r>
          </a:p>
          <a:p>
            <a:pPr eaLnBrk="1" hangingPunct="1">
              <a:buFont typeface="Wingdings 2" pitchFamily="18" charset="2"/>
              <a:buNone/>
            </a:pPr>
            <a:endParaRPr lang="en-US" sz="1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953000" y="762000"/>
            <a:ext cx="3865098" cy="685800"/>
          </a:xfrm>
        </p:spPr>
        <p:txBody>
          <a:bodyPr/>
          <a:lstStyle/>
          <a:p>
            <a:pPr eaLnBrk="1" fontAlgn="auto" hangingPunct="1">
              <a:spcAft>
                <a:spcPts val="0"/>
              </a:spcAft>
              <a:defRPr/>
            </a:pPr>
            <a:r>
              <a:rPr lang="en-US" dirty="0" smtClean="0"/>
              <a:t>Korean Culture</a:t>
            </a:r>
            <a:endParaRPr lang="en-US" dirty="0"/>
          </a:p>
        </p:txBody>
      </p:sp>
      <p:pic>
        <p:nvPicPr>
          <p:cNvPr id="2050" name="Picture 2"/>
          <p:cNvPicPr>
            <a:picLocks noGrp="1" noChangeAspect="1" noChangeArrowheads="1"/>
          </p:cNvPicPr>
          <p:nvPr>
            <p:ph type="pic" idx="1"/>
          </p:nvPr>
        </p:nvPicPr>
        <p:blipFill>
          <a:blip r:embed="rId3" cstate="print"/>
          <a:srcRect l="14555" r="14555"/>
          <a:stretch>
            <a:fillRect/>
          </a:stretch>
        </p:blipFill>
        <p:spPr>
          <a:noFill/>
          <a:ln w="9525">
            <a:noFill/>
          </a:ln>
        </p:spPr>
      </p:pic>
      <p:sp>
        <p:nvSpPr>
          <p:cNvPr id="16388" name="Text Placeholder 8"/>
          <p:cNvSpPr>
            <a:spLocks noGrp="1"/>
          </p:cNvSpPr>
          <p:nvPr>
            <p:ph type="body" sz="half" idx="2"/>
          </p:nvPr>
        </p:nvSpPr>
        <p:spPr>
          <a:xfrm>
            <a:off x="5029200" y="1752600"/>
            <a:ext cx="3962400" cy="4114800"/>
          </a:xfrm>
        </p:spPr>
        <p:txBody>
          <a:bodyPr>
            <a:normAutofit lnSpcReduction="10000"/>
          </a:bodyPr>
          <a:lstStyle/>
          <a:p>
            <a:pPr eaLnBrk="1" hangingPunct="1">
              <a:spcBef>
                <a:spcPct val="0"/>
              </a:spcBef>
              <a:buFont typeface="Arial" charset="0"/>
              <a:buChar char="•"/>
            </a:pPr>
            <a:r>
              <a:rPr lang="en-US" sz="2400" smtClean="0">
                <a:solidFill>
                  <a:schemeClr val="bg1"/>
                </a:solidFill>
                <a:latin typeface="Calibri" pitchFamily="34" charset="0"/>
              </a:rPr>
              <a:t>Since today's society is very diverse, it is important for nurses to be culturally competent in order to provide the best quality of care</a:t>
            </a:r>
          </a:p>
          <a:p>
            <a:pPr eaLnBrk="1" hangingPunct="1">
              <a:spcBef>
                <a:spcPct val="0"/>
              </a:spcBef>
              <a:buFont typeface="Arial" charset="0"/>
              <a:buChar char="•"/>
            </a:pPr>
            <a:endParaRPr lang="en-US" sz="2400" smtClean="0">
              <a:solidFill>
                <a:schemeClr val="bg1"/>
              </a:solidFill>
              <a:latin typeface="Calibri" pitchFamily="34" charset="0"/>
            </a:endParaRPr>
          </a:p>
          <a:p>
            <a:pPr eaLnBrk="1" hangingPunct="1">
              <a:spcBef>
                <a:spcPct val="0"/>
              </a:spcBef>
              <a:buFont typeface="Arial" charset="0"/>
              <a:buChar char="•"/>
            </a:pPr>
            <a:r>
              <a:rPr lang="en-US" sz="2400" smtClean="0">
                <a:solidFill>
                  <a:schemeClr val="bg1"/>
                </a:solidFill>
                <a:latin typeface="Calibri" pitchFamily="34" charset="0"/>
              </a:rPr>
              <a:t> The purpose of this presentation is to demonstrate an understanding of Korean Americans in order to practice as a culturally competent nurse.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4648200" cy="1143000"/>
          </a:xfrm>
          <a:ln w="76200">
            <a:solidFill>
              <a:schemeClr val="accent5">
                <a:lumMod val="40000"/>
                <a:lumOff val="60000"/>
              </a:schemeClr>
            </a:solidFill>
          </a:ln>
        </p:spPr>
        <p:txBody>
          <a:bodyPr/>
          <a:lstStyle/>
          <a:p>
            <a:pPr eaLnBrk="1" fontAlgn="auto" hangingPunct="1">
              <a:spcAft>
                <a:spcPts val="0"/>
              </a:spcAft>
              <a:defRPr/>
            </a:pPr>
            <a:r>
              <a:rPr lang="en-US" dirty="0" smtClean="0"/>
              <a:t>Demographics</a:t>
            </a:r>
            <a:endParaRPr lang="en-US" dirty="0"/>
          </a:p>
        </p:txBody>
      </p:sp>
      <p:pic>
        <p:nvPicPr>
          <p:cNvPr id="18435" name="Picture 3"/>
          <p:cNvPicPr>
            <a:picLocks noGrp="1" noChangeAspect="1" noChangeArrowheads="1"/>
          </p:cNvPicPr>
          <p:nvPr>
            <p:ph idx="1"/>
          </p:nvPr>
        </p:nvPicPr>
        <p:blipFill>
          <a:blip r:embed="rId3" cstate="print"/>
          <a:srcRect/>
          <a:stretch>
            <a:fillRect/>
          </a:stretch>
        </p:blipFill>
        <p:spPr>
          <a:xfrm>
            <a:off x="6019800" y="0"/>
            <a:ext cx="3124200" cy="6858000"/>
          </a:xfrm>
          <a:ln w="44450">
            <a:solidFill>
              <a:srgbClr val="8A2E4E"/>
            </a:solidFill>
          </a:ln>
        </p:spPr>
      </p:pic>
      <p:sp>
        <p:nvSpPr>
          <p:cNvPr id="7" name="TextBox 6"/>
          <p:cNvSpPr txBox="1"/>
          <p:nvPr/>
        </p:nvSpPr>
        <p:spPr>
          <a:xfrm>
            <a:off x="381000" y="1524000"/>
            <a:ext cx="5410200" cy="4524375"/>
          </a:xfrm>
          <a:prstGeom prst="rect">
            <a:avLst/>
          </a:prstGeom>
          <a:noFill/>
        </p:spPr>
        <p:txBody>
          <a:bodyPr>
            <a:spAutoFit/>
          </a:bodyPr>
          <a:lstStyle/>
          <a:p>
            <a:pPr fontAlgn="auto">
              <a:lnSpc>
                <a:spcPct val="150000"/>
              </a:lnSpc>
              <a:spcBef>
                <a:spcPts val="0"/>
              </a:spcBef>
              <a:spcAft>
                <a:spcPts val="0"/>
              </a:spcAft>
              <a:buClr>
                <a:schemeClr val="accent5">
                  <a:lumMod val="40000"/>
                  <a:lumOff val="60000"/>
                </a:schemeClr>
              </a:buClr>
              <a:buFont typeface="Courier New" pitchFamily="49" charset="0"/>
              <a:buChar char="o"/>
              <a:defRPr/>
            </a:pPr>
            <a:r>
              <a:rPr lang="en-US" sz="2000" dirty="0">
                <a:latin typeface="Calibri" pitchFamily="34" charset="0"/>
              </a:rPr>
              <a:t>Korean-Americans are the fastest growing subgroup of Asian-Americans</a:t>
            </a:r>
          </a:p>
          <a:p>
            <a:pPr fontAlgn="auto">
              <a:lnSpc>
                <a:spcPct val="150000"/>
              </a:lnSpc>
              <a:spcBef>
                <a:spcPts val="0"/>
              </a:spcBef>
              <a:spcAft>
                <a:spcPts val="0"/>
              </a:spcAft>
              <a:buClr>
                <a:schemeClr val="accent5">
                  <a:lumMod val="40000"/>
                  <a:lumOff val="60000"/>
                </a:schemeClr>
              </a:buClr>
              <a:buFont typeface="Courier New" pitchFamily="49" charset="0"/>
              <a:buChar char="o"/>
              <a:defRPr/>
            </a:pPr>
            <a:r>
              <a:rPr lang="en-US" sz="2000" dirty="0">
                <a:latin typeface="Calibri" pitchFamily="34" charset="0"/>
              </a:rPr>
              <a:t>In the 2000 census, over one million U.S. residents (1,076,872) identified their “race” as Korean.</a:t>
            </a:r>
          </a:p>
          <a:p>
            <a:pPr fontAlgn="auto">
              <a:lnSpc>
                <a:spcPct val="150000"/>
              </a:lnSpc>
              <a:spcBef>
                <a:spcPts val="0"/>
              </a:spcBef>
              <a:spcAft>
                <a:spcPts val="0"/>
              </a:spcAft>
              <a:buClr>
                <a:schemeClr val="accent5">
                  <a:lumMod val="40000"/>
                  <a:lumOff val="60000"/>
                </a:schemeClr>
              </a:buClr>
              <a:buFont typeface="Courier New" pitchFamily="49" charset="0"/>
              <a:buChar char="o"/>
              <a:defRPr/>
            </a:pPr>
            <a:r>
              <a:rPr lang="en-US" sz="2000" dirty="0">
                <a:latin typeface="Calibri" pitchFamily="34" charset="0"/>
              </a:rPr>
              <a:t>Population growth rates of 35.1% from 1990 to 2000 and 134.8% from 1980 to 1990.</a:t>
            </a:r>
          </a:p>
          <a:p>
            <a:pPr fontAlgn="auto">
              <a:lnSpc>
                <a:spcPct val="150000"/>
              </a:lnSpc>
              <a:spcBef>
                <a:spcPts val="0"/>
              </a:spcBef>
              <a:spcAft>
                <a:spcPts val="0"/>
              </a:spcAft>
              <a:buClr>
                <a:schemeClr val="accent5">
                  <a:lumMod val="40000"/>
                  <a:lumOff val="60000"/>
                </a:schemeClr>
              </a:buClr>
              <a:buFont typeface="Courier New" pitchFamily="49" charset="0"/>
              <a:buChar char="o"/>
              <a:defRPr/>
            </a:pPr>
            <a:r>
              <a:rPr lang="en-US" sz="2000" dirty="0">
                <a:latin typeface="Calibri" pitchFamily="34" charset="0"/>
              </a:rPr>
              <a:t>44% live in the West, 23% in the Northeast, 19% in the South, and 14% in the Midwest</a:t>
            </a:r>
          </a:p>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5181600" cy="1143000"/>
          </a:xfrm>
          <a:ln w="76200">
            <a:solidFill>
              <a:schemeClr val="accent5">
                <a:lumMod val="40000"/>
                <a:lumOff val="60000"/>
              </a:schemeClr>
            </a:solidFill>
          </a:ln>
        </p:spPr>
        <p:txBody>
          <a:bodyPr/>
          <a:lstStyle/>
          <a:p>
            <a:pPr eaLnBrk="1" fontAlgn="auto" hangingPunct="1">
              <a:spcAft>
                <a:spcPts val="0"/>
              </a:spcAft>
              <a:defRPr/>
            </a:pPr>
            <a:r>
              <a:rPr lang="en-US" dirty="0" smtClean="0"/>
              <a:t>Demographics cont</a:t>
            </a:r>
            <a:endParaRPr lang="en-US" dirty="0"/>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Font typeface="Wingdings 2"/>
              <a:buNone/>
              <a:defRPr/>
            </a:pPr>
            <a:r>
              <a:rPr lang="en-US" b="1" dirty="0" smtClean="0">
                <a:latin typeface="Calibri" pitchFamily="34" charset="0"/>
              </a:rPr>
              <a:t>Population – Leading States</a:t>
            </a:r>
            <a:endParaRPr lang="en-US" dirty="0" smtClean="0">
              <a:latin typeface="Calibri" pitchFamily="34" charset="0"/>
            </a:endParaRPr>
          </a:p>
          <a:p>
            <a:pPr marL="274320" indent="-274320" eaLnBrk="1" fontAlgn="auto" hangingPunct="1">
              <a:spcAft>
                <a:spcPts val="0"/>
              </a:spcAft>
              <a:buFont typeface="Wingdings 2"/>
              <a:buChar char=""/>
              <a:defRPr/>
            </a:pPr>
            <a:r>
              <a:rPr lang="en-US" dirty="0" smtClean="0">
                <a:latin typeface="Calibri" pitchFamily="34" charset="0"/>
              </a:rPr>
              <a:t>California - 345,882 </a:t>
            </a:r>
            <a:br>
              <a:rPr lang="en-US" dirty="0" smtClean="0">
                <a:latin typeface="Calibri" pitchFamily="34" charset="0"/>
              </a:rPr>
            </a:br>
            <a:r>
              <a:rPr lang="en-US" dirty="0" smtClean="0">
                <a:latin typeface="Calibri" pitchFamily="34" charset="0"/>
              </a:rPr>
              <a:t>New York - 119,846</a:t>
            </a:r>
            <a:br>
              <a:rPr lang="en-US" dirty="0" smtClean="0">
                <a:latin typeface="Calibri" pitchFamily="34" charset="0"/>
              </a:rPr>
            </a:br>
            <a:r>
              <a:rPr lang="en-US" dirty="0" smtClean="0">
                <a:latin typeface="Calibri" pitchFamily="34" charset="0"/>
              </a:rPr>
              <a:t>New Jersey - 65,349</a:t>
            </a:r>
            <a:br>
              <a:rPr lang="en-US" dirty="0" smtClean="0">
                <a:latin typeface="Calibri" pitchFamily="34" charset="0"/>
              </a:rPr>
            </a:br>
            <a:r>
              <a:rPr lang="en-US" dirty="0" smtClean="0">
                <a:latin typeface="Calibri" pitchFamily="34" charset="0"/>
              </a:rPr>
              <a:t>Illinois - 51,453 </a:t>
            </a:r>
            <a:br>
              <a:rPr lang="en-US" dirty="0" smtClean="0">
                <a:latin typeface="Calibri" pitchFamily="34" charset="0"/>
              </a:rPr>
            </a:br>
            <a:r>
              <a:rPr lang="en-US" dirty="0" smtClean="0">
                <a:latin typeface="Calibri" pitchFamily="34" charset="0"/>
              </a:rPr>
              <a:t>Washington - 46,880</a:t>
            </a:r>
            <a:br>
              <a:rPr lang="en-US" dirty="0" smtClean="0">
                <a:latin typeface="Calibri" pitchFamily="34" charset="0"/>
              </a:rPr>
            </a:br>
            <a:r>
              <a:rPr lang="en-US" dirty="0" smtClean="0">
                <a:latin typeface="Calibri" pitchFamily="34" charset="0"/>
              </a:rPr>
              <a:t>Texas - 45,571</a:t>
            </a:r>
            <a:br>
              <a:rPr lang="en-US" dirty="0" smtClean="0">
                <a:latin typeface="Calibri" pitchFamily="34" charset="0"/>
              </a:rPr>
            </a:br>
            <a:r>
              <a:rPr lang="en-US" dirty="0" smtClean="0">
                <a:latin typeface="Calibri" pitchFamily="34" charset="0"/>
              </a:rPr>
              <a:t>Virginia - 45,279</a:t>
            </a:r>
            <a:br>
              <a:rPr lang="en-US" dirty="0" smtClean="0">
                <a:latin typeface="Calibri" pitchFamily="34" charset="0"/>
              </a:rPr>
            </a:br>
            <a:r>
              <a:rPr lang="en-US" dirty="0" smtClean="0">
                <a:latin typeface="Calibri" pitchFamily="34" charset="0"/>
              </a:rPr>
              <a:t>Maryland - 39,155</a:t>
            </a:r>
            <a:br>
              <a:rPr lang="en-US" dirty="0" smtClean="0">
                <a:latin typeface="Calibri" pitchFamily="34" charset="0"/>
              </a:rPr>
            </a:br>
            <a:r>
              <a:rPr lang="en-US" dirty="0" smtClean="0">
                <a:latin typeface="Calibri" pitchFamily="34" charset="0"/>
              </a:rPr>
              <a:t>Pennsylvania - 31,612 </a:t>
            </a:r>
            <a:br>
              <a:rPr lang="en-US" dirty="0" smtClean="0">
                <a:latin typeface="Calibri" pitchFamily="34" charset="0"/>
              </a:rPr>
            </a:br>
            <a:r>
              <a:rPr lang="en-US" dirty="0" smtClean="0">
                <a:latin typeface="Calibri" pitchFamily="34" charset="0"/>
              </a:rPr>
              <a:t>Georgia - 28,745  </a:t>
            </a:r>
          </a:p>
          <a:p>
            <a:pPr marL="274320" indent="-274320" eaLnBrk="1" fontAlgn="auto" hangingPunct="1">
              <a:spcAft>
                <a:spcPts val="0"/>
              </a:spcAft>
              <a:buFont typeface="Wingdings 2"/>
              <a:buChar char=""/>
              <a:defRPr/>
            </a:pPr>
            <a:r>
              <a:rPr lang="en-US" dirty="0" smtClean="0">
                <a:latin typeface="Calibri" pitchFamily="34" charset="0"/>
              </a:rPr>
              <a:t>78% speak Korean as their main language</a:t>
            </a:r>
          </a:p>
          <a:p>
            <a:pPr marL="274320" indent="-274320" eaLnBrk="1" fontAlgn="auto" hangingPunct="1">
              <a:spcAft>
                <a:spcPts val="0"/>
              </a:spcAft>
              <a:buFont typeface="Wingdings 2"/>
              <a:buChar char=""/>
              <a:defRPr/>
            </a:pPr>
            <a:r>
              <a:rPr lang="en-US" dirty="0" smtClean="0">
                <a:latin typeface="Calibri" pitchFamily="34" charset="0"/>
              </a:rPr>
              <a:t>35% have </a:t>
            </a:r>
            <a:r>
              <a:rPr lang="en-US" b="1" u="sng" dirty="0" smtClean="0">
                <a:solidFill>
                  <a:srgbClr val="FF0000"/>
                </a:solidFill>
                <a:latin typeface="Calibri" pitchFamily="34" charset="0"/>
              </a:rPr>
              <a:t>bachelors</a:t>
            </a:r>
            <a:r>
              <a:rPr lang="en-US" dirty="0" smtClean="0">
                <a:latin typeface="Calibri" pitchFamily="34" charset="0"/>
              </a:rPr>
              <a:t> degree or higher.</a:t>
            </a:r>
          </a:p>
          <a:p>
            <a:pPr marL="274320" indent="-274320" eaLnBrk="1" fontAlgn="auto" hangingPunct="1">
              <a:spcAft>
                <a:spcPts val="0"/>
              </a:spcAft>
              <a:buFont typeface="Wingdings 2"/>
              <a:buChar char=""/>
              <a:defRPr/>
            </a:pPr>
            <a:r>
              <a:rPr lang="en-US" dirty="0" smtClean="0">
                <a:latin typeface="Calibri" pitchFamily="34" charset="0"/>
              </a:rPr>
              <a:t>48.9% of foreign-born and 61.8% of native-born Korean-Americans have a </a:t>
            </a:r>
            <a:r>
              <a:rPr lang="en-US" b="1" u="sng" dirty="0" smtClean="0">
                <a:solidFill>
                  <a:srgbClr val="FF0000"/>
                </a:solidFill>
                <a:latin typeface="Calibri" pitchFamily="34" charset="0"/>
              </a:rPr>
              <a:t>bachelors</a:t>
            </a:r>
            <a:r>
              <a:rPr lang="en-US" dirty="0" smtClean="0">
                <a:latin typeface="Calibri" pitchFamily="34" charset="0"/>
              </a:rPr>
              <a:t> degree.</a:t>
            </a:r>
          </a:p>
          <a:p>
            <a:pPr marL="274320" indent="-274320" eaLnBrk="1" fontAlgn="auto" hangingPunct="1">
              <a:spcAft>
                <a:spcPts val="0"/>
              </a:spcAft>
              <a:buFont typeface="Wingdings 2"/>
              <a:buChar char=""/>
              <a:defRPr/>
            </a:pPr>
            <a:r>
              <a:rPr lang="en-US" dirty="0" smtClean="0">
                <a:latin typeface="Calibri" pitchFamily="34" charset="0"/>
              </a:rPr>
              <a:t>32% are white-collar professionals.</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a:ln w="76200">
            <a:solidFill>
              <a:schemeClr val="bg2">
                <a:lumMod val="50000"/>
              </a:schemeClr>
            </a:solidFill>
          </a:ln>
        </p:spPr>
        <p:txBody>
          <a:bodyPr/>
          <a:lstStyle/>
          <a:p>
            <a:pPr eaLnBrk="1" fontAlgn="auto" hangingPunct="1">
              <a:spcAft>
                <a:spcPts val="0"/>
              </a:spcAft>
              <a:defRPr/>
            </a:pPr>
            <a:r>
              <a:rPr lang="en-US" dirty="0" smtClean="0"/>
              <a:t>Cultural preferences </a:t>
            </a:r>
            <a:endParaRPr lang="en-US" dirty="0"/>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Font typeface="Wingdings 2"/>
              <a:buChar char=""/>
              <a:defRPr/>
            </a:pPr>
            <a:r>
              <a:rPr lang="en-US" dirty="0" smtClean="0">
                <a:latin typeface="Calibri" pitchFamily="34" charset="0"/>
              </a:rPr>
              <a:t>Tend not to have health-care insurance and frequently cannot afford medical visits.</a:t>
            </a:r>
          </a:p>
          <a:p>
            <a:pPr marL="274320" indent="-274320" eaLnBrk="1" fontAlgn="auto" hangingPunct="1">
              <a:spcAft>
                <a:spcPts val="0"/>
              </a:spcAft>
              <a:buFont typeface="Wingdings 2"/>
              <a:buChar char=""/>
              <a:defRPr/>
            </a:pPr>
            <a:r>
              <a:rPr lang="en-US" dirty="0" smtClean="0">
                <a:latin typeface="Calibri" pitchFamily="34" charset="0"/>
              </a:rPr>
              <a:t>Women are unlikely to openly volunteer significant medical history, current symptoms, and home remedies.</a:t>
            </a:r>
          </a:p>
          <a:p>
            <a:pPr marL="274320" indent="-274320" eaLnBrk="1" fontAlgn="auto" hangingPunct="1">
              <a:spcAft>
                <a:spcPts val="0"/>
              </a:spcAft>
              <a:buFont typeface="Wingdings 2"/>
              <a:buChar char=""/>
              <a:defRPr/>
            </a:pPr>
            <a:r>
              <a:rPr lang="en-US" dirty="0" smtClean="0">
                <a:latin typeface="Calibri" pitchFamily="34" charset="0"/>
              </a:rPr>
              <a:t>In traditional Korean medicine, diagnoses are made based on making visual observations, obtaining a history, listening to the patient’s voice, and taking the patient’s pulse. </a:t>
            </a:r>
          </a:p>
          <a:p>
            <a:pPr marL="274320" indent="-274320" eaLnBrk="1" fontAlgn="auto" hangingPunct="1">
              <a:spcAft>
                <a:spcPts val="0"/>
              </a:spcAft>
              <a:buFont typeface="Wingdings 2"/>
              <a:buChar char=""/>
              <a:defRPr/>
            </a:pPr>
            <a:r>
              <a:rPr lang="en-US" dirty="0" smtClean="0">
                <a:latin typeface="Calibri" pitchFamily="34" charset="0"/>
              </a:rPr>
              <a:t>Traditional herbal medicine may have harmful effects.</a:t>
            </a:r>
          </a:p>
          <a:p>
            <a:pPr marL="274320" indent="-274320" eaLnBrk="1" fontAlgn="auto" hangingPunct="1">
              <a:spcAft>
                <a:spcPts val="0"/>
              </a:spcAft>
              <a:buFont typeface="Wingdings 2"/>
              <a:buChar char=""/>
              <a:defRPr/>
            </a:pPr>
            <a:r>
              <a:rPr lang="en-US" dirty="0" smtClean="0">
                <a:latin typeface="Calibri" pitchFamily="34" charset="0"/>
              </a:rPr>
              <a:t>Usually use both traditional medicine and Western medicine simultaneously for acute illness. </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a:ln w="76200">
            <a:solidFill>
              <a:schemeClr val="bg2">
                <a:lumMod val="50000"/>
              </a:schemeClr>
            </a:solidFill>
          </a:ln>
        </p:spPr>
        <p:txBody>
          <a:bodyPr>
            <a:normAutofit fontScale="90000"/>
          </a:bodyPr>
          <a:lstStyle/>
          <a:p>
            <a:pPr eaLnBrk="1" fontAlgn="auto" hangingPunct="1">
              <a:spcAft>
                <a:spcPts val="0"/>
              </a:spcAft>
              <a:defRPr/>
            </a:pPr>
            <a:r>
              <a:rPr lang="en-US" dirty="0" smtClean="0"/>
              <a:t>Cultural Preferences cont’</a:t>
            </a:r>
            <a:endParaRPr lang="en-US" dirty="0"/>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en-US" sz="2800" dirty="0" smtClean="0">
                <a:latin typeface="Calibri" pitchFamily="34" charset="0"/>
              </a:rPr>
              <a:t>Traditional medicine (</a:t>
            </a:r>
            <a:r>
              <a:rPr lang="en-US" sz="2800" b="1" dirty="0" smtClean="0">
                <a:latin typeface="Calibri" pitchFamily="34" charset="0"/>
              </a:rPr>
              <a:t>hanbang</a:t>
            </a:r>
            <a:r>
              <a:rPr lang="en-US" sz="2800" dirty="0" smtClean="0">
                <a:latin typeface="Calibri" pitchFamily="34" charset="0"/>
              </a:rPr>
              <a:t>) is thought to be especially effective for certain incurable or chronic diseases that other treatments have not helped.</a:t>
            </a:r>
          </a:p>
          <a:p>
            <a:pPr marL="274320" indent="-274320" eaLnBrk="1" fontAlgn="auto" hangingPunct="1">
              <a:spcAft>
                <a:spcPts val="0"/>
              </a:spcAft>
              <a:buFont typeface="Wingdings 2"/>
              <a:buChar char=""/>
              <a:defRPr/>
            </a:pPr>
            <a:r>
              <a:rPr lang="en-US" sz="2800" dirty="0" smtClean="0">
                <a:latin typeface="Calibri" pitchFamily="34" charset="0"/>
              </a:rPr>
              <a:t>Hanbang includes four common treatment methods: </a:t>
            </a:r>
            <a:r>
              <a:rPr lang="en-US" sz="2800" b="1" dirty="0" smtClean="0">
                <a:latin typeface="Calibri" pitchFamily="34" charset="0"/>
              </a:rPr>
              <a:t>chi’m</a:t>
            </a:r>
            <a:r>
              <a:rPr lang="en-US" sz="2800" dirty="0" smtClean="0">
                <a:latin typeface="Calibri" pitchFamily="34" charset="0"/>
              </a:rPr>
              <a:t> (acupuncture),  </a:t>
            </a:r>
            <a:r>
              <a:rPr lang="en-US" sz="2800" b="1" dirty="0" smtClean="0">
                <a:latin typeface="Calibri" pitchFamily="34" charset="0"/>
              </a:rPr>
              <a:t>hanyak</a:t>
            </a:r>
            <a:r>
              <a:rPr lang="en-US" sz="2800" dirty="0" smtClean="0">
                <a:latin typeface="Calibri" pitchFamily="34" charset="0"/>
              </a:rPr>
              <a:t> (traditional herbal medication), </a:t>
            </a:r>
            <a:r>
              <a:rPr lang="en-US" sz="2800" b="1" dirty="0" smtClean="0">
                <a:latin typeface="Calibri" pitchFamily="34" charset="0"/>
              </a:rPr>
              <a:t>d’um</a:t>
            </a:r>
            <a:r>
              <a:rPr lang="en-US" sz="2800" dirty="0" smtClean="0">
                <a:latin typeface="Calibri" pitchFamily="34" charset="0"/>
              </a:rPr>
              <a:t> (moxabustion), and </a:t>
            </a:r>
            <a:r>
              <a:rPr lang="en-US" sz="2800" b="1" dirty="0" smtClean="0">
                <a:latin typeface="Calibri" pitchFamily="34" charset="0"/>
              </a:rPr>
              <a:t>buhwang </a:t>
            </a:r>
            <a:r>
              <a:rPr lang="en-US" sz="2800" dirty="0" smtClean="0">
                <a:latin typeface="Calibri" pitchFamily="34" charset="0"/>
              </a:rPr>
              <a:t>(cupping).</a:t>
            </a:r>
          </a:p>
          <a:p>
            <a:pPr marL="274320" indent="-274320" eaLnBrk="1" fontAlgn="auto" hangingPunct="1">
              <a:spcAft>
                <a:spcPts val="0"/>
              </a:spcAft>
              <a:buFont typeface="Wingdings 2"/>
              <a:buChar char=""/>
              <a:defRPr/>
            </a:pPr>
            <a:r>
              <a:rPr lang="en-US" sz="2800" dirty="0" smtClean="0">
                <a:latin typeface="Calibri" pitchFamily="34" charset="0"/>
              </a:rPr>
              <a:t>Lack of health insurance is associated with lack of preventive screening tests.</a:t>
            </a:r>
          </a:p>
          <a:p>
            <a:pPr marL="274320" indent="-274320" eaLnBrk="1" fontAlgn="auto" hangingPunct="1">
              <a:spcAft>
                <a:spcPts val="0"/>
              </a:spcAft>
              <a:buFont typeface="Wingdings 2"/>
              <a:buChar char=""/>
              <a:defRPr/>
            </a:pPr>
            <a:r>
              <a:rPr lang="en-US" sz="2800" dirty="0" smtClean="0">
                <a:latin typeface="Calibri" pitchFamily="34" charset="0"/>
              </a:rPr>
              <a:t>Immigrant women rarely participate in Papanicolaou’s test (Pap test) or breast screening tests because of cultural emphasis on women’s modesty and their busy schedules.</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685800"/>
          </a:xfrm>
        </p:spPr>
        <p:txBody>
          <a:bodyPr/>
          <a:lstStyle/>
          <a:p>
            <a:pPr algn="l" eaLnBrk="1" fontAlgn="auto" hangingPunct="1">
              <a:spcAft>
                <a:spcPts val="0"/>
              </a:spcAft>
              <a:defRPr/>
            </a:pPr>
            <a:r>
              <a:rPr lang="en-US" dirty="0" smtClean="0"/>
              <a:t>Korean Diet</a:t>
            </a:r>
            <a:endParaRPr lang="en-US" dirty="0"/>
          </a:p>
        </p:txBody>
      </p:sp>
      <p:sp>
        <p:nvSpPr>
          <p:cNvPr id="3" name="Subtitle 2"/>
          <p:cNvSpPr>
            <a:spLocks noGrp="1"/>
          </p:cNvSpPr>
          <p:nvPr>
            <p:ph type="subTitle" idx="1"/>
          </p:nvPr>
        </p:nvSpPr>
        <p:spPr>
          <a:xfrm>
            <a:off x="3354388" y="1447800"/>
            <a:ext cx="5114925" cy="5181600"/>
          </a:xfrm>
        </p:spPr>
        <p:txBody>
          <a:bodyPr>
            <a:normAutofit/>
          </a:bodyPr>
          <a:lstStyle/>
          <a:p>
            <a:pPr marL="457200" indent="-457200" algn="l" eaLnBrk="1" fontAlgn="auto" hangingPunct="1">
              <a:spcAft>
                <a:spcPts val="0"/>
              </a:spcAft>
              <a:buClr>
                <a:schemeClr val="accent5"/>
              </a:buClr>
              <a:buFont typeface="Arial" pitchFamily="34" charset="0"/>
              <a:buChar char="•"/>
              <a:defRPr/>
            </a:pPr>
            <a:r>
              <a:rPr lang="en-US" sz="3600" dirty="0" smtClean="0"/>
              <a:t>Chinese and Japanese</a:t>
            </a:r>
          </a:p>
          <a:p>
            <a:pPr marL="457200" indent="-457200" algn="l" eaLnBrk="1" fontAlgn="auto" hangingPunct="1">
              <a:spcAft>
                <a:spcPts val="0"/>
              </a:spcAft>
              <a:buClr>
                <a:schemeClr val="accent5"/>
              </a:buClr>
              <a:buFont typeface="Arial" pitchFamily="34" charset="0"/>
              <a:buChar char="•"/>
              <a:defRPr/>
            </a:pPr>
            <a:r>
              <a:rPr lang="en-US" sz="3600" dirty="0" smtClean="0"/>
              <a:t>Vegetables</a:t>
            </a:r>
          </a:p>
          <a:p>
            <a:pPr marL="457200" indent="-457200" algn="l" eaLnBrk="1" fontAlgn="auto" hangingPunct="1">
              <a:spcAft>
                <a:spcPts val="0"/>
              </a:spcAft>
              <a:buClr>
                <a:schemeClr val="accent5"/>
              </a:buClr>
              <a:buFont typeface="Arial" pitchFamily="34" charset="0"/>
              <a:buChar char="•"/>
              <a:defRPr/>
            </a:pPr>
            <a:r>
              <a:rPr lang="en-US" sz="3600" dirty="0" smtClean="0"/>
              <a:t>Meats</a:t>
            </a:r>
          </a:p>
          <a:p>
            <a:pPr marL="457200" indent="-457200" algn="l" eaLnBrk="1" fontAlgn="auto" hangingPunct="1">
              <a:spcAft>
                <a:spcPts val="0"/>
              </a:spcAft>
              <a:buClr>
                <a:schemeClr val="accent5"/>
              </a:buClr>
              <a:buFont typeface="Arial" pitchFamily="34" charset="0"/>
              <a:buChar char="•"/>
              <a:defRPr/>
            </a:pPr>
            <a:r>
              <a:rPr lang="en-US" sz="3600" dirty="0" smtClean="0"/>
              <a:t>Nuts</a:t>
            </a:r>
          </a:p>
          <a:p>
            <a:pPr marL="457200" indent="-457200" algn="l" eaLnBrk="1" fontAlgn="auto" hangingPunct="1">
              <a:spcAft>
                <a:spcPts val="0"/>
              </a:spcAft>
              <a:buClr>
                <a:schemeClr val="accent5"/>
              </a:buClr>
              <a:buFont typeface="Arial" pitchFamily="34" charset="0"/>
              <a:buChar char="•"/>
              <a:defRPr/>
            </a:pPr>
            <a:r>
              <a:rPr lang="en-US" sz="3600" dirty="0" smtClean="0"/>
              <a:t>Spices</a:t>
            </a:r>
          </a:p>
          <a:p>
            <a:pPr marL="457200" indent="-457200" algn="l" eaLnBrk="1" fontAlgn="auto" hangingPunct="1">
              <a:spcAft>
                <a:spcPts val="0"/>
              </a:spcAft>
              <a:buClr>
                <a:schemeClr val="accent5"/>
              </a:buClr>
              <a:buFont typeface="Arial" pitchFamily="34" charset="0"/>
              <a:buChar char="•"/>
              <a:defRPr/>
            </a:pPr>
            <a:r>
              <a:rPr lang="en-US" sz="3600" dirty="0" smtClean="0"/>
              <a:t>Noodles</a:t>
            </a:r>
          </a:p>
          <a:p>
            <a:pPr marL="457200" indent="-457200" algn="l" eaLnBrk="1" fontAlgn="auto" hangingPunct="1">
              <a:spcAft>
                <a:spcPts val="0"/>
              </a:spcAft>
              <a:buClr>
                <a:schemeClr val="accent5"/>
              </a:buClr>
              <a:buFont typeface="Arial" pitchFamily="34" charset="0"/>
              <a:buChar char="•"/>
              <a:defRPr/>
            </a:pPr>
            <a:r>
              <a:rPr lang="en-US" sz="3600" dirty="0" smtClean="0"/>
              <a:t>Drinks</a:t>
            </a:r>
          </a:p>
          <a:p>
            <a:pPr eaLnBrk="1" fontAlgn="auto" hangingPunct="1">
              <a:spcAft>
                <a:spcPts val="0"/>
              </a:spcAft>
              <a:buFont typeface="Wingdings 2"/>
              <a:buNone/>
              <a:defRPr/>
            </a:pPr>
            <a:endParaRPr lang="en-US" dirty="0"/>
          </a:p>
        </p:txBody>
      </p:sp>
      <p:pic>
        <p:nvPicPr>
          <p:cNvPr id="26627" name="Picture 2"/>
          <p:cNvPicPr>
            <a:picLocks noChangeAspect="1" noChangeArrowheads="1"/>
          </p:cNvPicPr>
          <p:nvPr/>
        </p:nvPicPr>
        <p:blipFill>
          <a:blip r:embed="rId3" cstate="print"/>
          <a:srcRect/>
          <a:stretch>
            <a:fillRect/>
          </a:stretch>
        </p:blipFill>
        <p:spPr bwMode="auto">
          <a:xfrm>
            <a:off x="0" y="0"/>
            <a:ext cx="32512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3400"/>
            <a:ext cx="5715000" cy="1470025"/>
          </a:xfrm>
        </p:spPr>
        <p:txBody>
          <a:bodyPr/>
          <a:lstStyle/>
          <a:p>
            <a:pPr eaLnBrk="1" fontAlgn="auto" hangingPunct="1">
              <a:spcAft>
                <a:spcPts val="0"/>
              </a:spcAft>
              <a:defRPr/>
            </a:pPr>
            <a:r>
              <a:rPr lang="en-US" dirty="0" smtClean="0"/>
              <a:t>Common Health Problems</a:t>
            </a:r>
            <a:endParaRPr lang="en-US" dirty="0"/>
          </a:p>
        </p:txBody>
      </p:sp>
      <p:sp>
        <p:nvSpPr>
          <p:cNvPr id="3" name="Subtitle 2"/>
          <p:cNvSpPr>
            <a:spLocks noGrp="1"/>
          </p:cNvSpPr>
          <p:nvPr>
            <p:ph type="subTitle" idx="1"/>
          </p:nvPr>
        </p:nvSpPr>
        <p:spPr>
          <a:xfrm>
            <a:off x="3429000" y="2133600"/>
            <a:ext cx="5257800" cy="3810000"/>
          </a:xfrm>
        </p:spPr>
        <p:txBody>
          <a:bodyPr>
            <a:normAutofit/>
          </a:bodyPr>
          <a:lstStyle/>
          <a:p>
            <a:pPr marL="514350" indent="-514350" algn="l" eaLnBrk="1" fontAlgn="auto" hangingPunct="1">
              <a:spcAft>
                <a:spcPts val="0"/>
              </a:spcAft>
              <a:buClr>
                <a:schemeClr val="accent5"/>
              </a:buClr>
              <a:buFont typeface="Arial" pitchFamily="34" charset="0"/>
              <a:buChar char="•"/>
              <a:defRPr/>
            </a:pPr>
            <a:r>
              <a:rPr lang="en-US" sz="3600" dirty="0" smtClean="0"/>
              <a:t>Vitamin A</a:t>
            </a:r>
          </a:p>
          <a:p>
            <a:pPr marL="514350" indent="-514350" algn="l" eaLnBrk="1" fontAlgn="auto" hangingPunct="1">
              <a:spcAft>
                <a:spcPts val="0"/>
              </a:spcAft>
              <a:buClr>
                <a:schemeClr val="accent5"/>
              </a:buClr>
              <a:buFont typeface="Arial" pitchFamily="34" charset="0"/>
              <a:buChar char="•"/>
              <a:defRPr/>
            </a:pPr>
            <a:r>
              <a:rPr lang="en-US" sz="3600" dirty="0" smtClean="0"/>
              <a:t>Iodine Deficiency</a:t>
            </a:r>
          </a:p>
          <a:p>
            <a:pPr marL="514350" indent="-514350" algn="l" eaLnBrk="1" fontAlgn="auto" hangingPunct="1">
              <a:spcAft>
                <a:spcPts val="0"/>
              </a:spcAft>
              <a:buClr>
                <a:schemeClr val="accent5"/>
              </a:buClr>
              <a:buFont typeface="Arial" pitchFamily="34" charset="0"/>
              <a:buChar char="•"/>
              <a:defRPr/>
            </a:pPr>
            <a:r>
              <a:rPr lang="en-US" sz="3600" dirty="0" smtClean="0"/>
              <a:t>Iron Deficiency and Anemia</a:t>
            </a:r>
          </a:p>
          <a:p>
            <a:pPr marL="514350" indent="-514350" algn="l" eaLnBrk="1" fontAlgn="auto" hangingPunct="1">
              <a:spcAft>
                <a:spcPts val="0"/>
              </a:spcAft>
              <a:buClr>
                <a:schemeClr val="accent5"/>
              </a:buClr>
              <a:buFont typeface="Arial" pitchFamily="34" charset="0"/>
              <a:buChar char="•"/>
              <a:defRPr/>
            </a:pPr>
            <a:r>
              <a:rPr lang="en-US" sz="3600" dirty="0" smtClean="0"/>
              <a:t>Lactose Intolerance</a:t>
            </a:r>
          </a:p>
          <a:p>
            <a:pPr marL="514350" indent="-514350" algn="l" eaLnBrk="1" fontAlgn="auto" hangingPunct="1">
              <a:spcAft>
                <a:spcPts val="0"/>
              </a:spcAft>
              <a:buClr>
                <a:schemeClr val="accent5"/>
              </a:buClr>
              <a:buFont typeface="Arial" pitchFamily="34" charset="0"/>
              <a:buChar char="•"/>
              <a:defRPr/>
            </a:pPr>
            <a:r>
              <a:rPr lang="en-US" sz="3600" dirty="0" smtClean="0"/>
              <a:t>Emerging conditions</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457200"/>
            <a:ext cx="3595468" cy="963168"/>
          </a:xfrm>
        </p:spPr>
        <p:txBody>
          <a:bodyPr/>
          <a:lstStyle/>
          <a:p>
            <a:pPr algn="l" eaLnBrk="1" fontAlgn="auto" hangingPunct="1">
              <a:spcAft>
                <a:spcPts val="0"/>
              </a:spcAft>
              <a:defRPr/>
            </a:pPr>
            <a:r>
              <a:rPr lang="en-US" dirty="0" smtClean="0"/>
              <a:t>Religion</a:t>
            </a:r>
            <a:endParaRPr lang="en-US" dirty="0"/>
          </a:p>
        </p:txBody>
      </p:sp>
      <p:sp>
        <p:nvSpPr>
          <p:cNvPr id="3" name="Content Placeholder 2"/>
          <p:cNvSpPr>
            <a:spLocks noGrp="1"/>
          </p:cNvSpPr>
          <p:nvPr>
            <p:ph type="subTitle" idx="1"/>
          </p:nvPr>
        </p:nvSpPr>
        <p:spPr>
          <a:xfrm>
            <a:off x="3810000" y="1524000"/>
            <a:ext cx="5114925" cy="3117850"/>
          </a:xfrm>
        </p:spPr>
        <p:txBody>
          <a:bodyPr>
            <a:normAutofit fontScale="25000" lnSpcReduction="20000"/>
          </a:bodyPr>
          <a:lstStyle/>
          <a:p>
            <a:pPr algn="l" eaLnBrk="1" fontAlgn="auto" hangingPunct="1">
              <a:spcAft>
                <a:spcPts val="0"/>
              </a:spcAft>
              <a:buClr>
                <a:schemeClr val="accent5"/>
              </a:buClr>
              <a:buFont typeface="Arial" pitchFamily="34" charset="0"/>
              <a:buChar char="•"/>
              <a:defRPr/>
            </a:pPr>
            <a:endParaRPr lang="en-US" sz="2400" dirty="0" smtClean="0"/>
          </a:p>
          <a:p>
            <a:pPr algn="l" eaLnBrk="1" fontAlgn="auto" hangingPunct="1">
              <a:spcAft>
                <a:spcPts val="0"/>
              </a:spcAft>
              <a:buClr>
                <a:schemeClr val="accent5"/>
              </a:buClr>
              <a:buFont typeface="Arial" pitchFamily="34" charset="0"/>
              <a:buChar char="•"/>
              <a:defRPr/>
            </a:pPr>
            <a:r>
              <a:rPr lang="en-US" sz="11200" dirty="0" smtClean="0"/>
              <a:t>Korea is a society with many religions. </a:t>
            </a:r>
            <a:r>
              <a:rPr lang="en-US" sz="11200" dirty="0"/>
              <a:t>B</a:t>
            </a:r>
            <a:r>
              <a:rPr lang="en-US" sz="11200" dirty="0" smtClean="0"/>
              <a:t>uddhists, Confucianists, Catholics, Moslems, and Protestants dominate the many religions. </a:t>
            </a:r>
          </a:p>
          <a:p>
            <a:pPr algn="l" eaLnBrk="1" fontAlgn="auto" hangingPunct="1">
              <a:spcAft>
                <a:spcPts val="0"/>
              </a:spcAft>
              <a:buClr>
                <a:schemeClr val="accent5"/>
              </a:buClr>
              <a:buFont typeface="Arial" pitchFamily="34" charset="0"/>
              <a:buChar char="•"/>
              <a:defRPr/>
            </a:pPr>
            <a:r>
              <a:rPr lang="en-US" sz="11200" dirty="0" smtClean="0"/>
              <a:t>Thus, many different holidays are celebrated.</a:t>
            </a:r>
          </a:p>
          <a:p>
            <a:pPr algn="l" eaLnBrk="1" fontAlgn="auto" hangingPunct="1">
              <a:spcAft>
                <a:spcPts val="0"/>
              </a:spcAft>
              <a:buClr>
                <a:schemeClr val="accent5"/>
              </a:buClr>
              <a:buFont typeface="Arial" pitchFamily="34" charset="0"/>
              <a:buChar char="•"/>
              <a:defRPr/>
            </a:pPr>
            <a:r>
              <a:rPr lang="en-US" sz="11200" dirty="0"/>
              <a:t> </a:t>
            </a:r>
            <a:r>
              <a:rPr lang="en-US" sz="11200" dirty="0" smtClean="0"/>
              <a:t>A blend of the Eastern and Western culture comes together in Korea.</a:t>
            </a:r>
          </a:p>
          <a:p>
            <a:pPr algn="l" eaLnBrk="1" fontAlgn="auto" hangingPunct="1">
              <a:spcAft>
                <a:spcPts val="0"/>
              </a:spcAft>
              <a:buClr>
                <a:schemeClr val="accent5"/>
              </a:buClr>
              <a:buFont typeface="Arial" pitchFamily="34" charset="0"/>
              <a:buChar char="•"/>
              <a:defRPr/>
            </a:pPr>
            <a:r>
              <a:rPr lang="en-US" sz="11200" dirty="0" smtClean="0"/>
              <a:t>Religions do not represent Korean culture.</a:t>
            </a:r>
          </a:p>
          <a:p>
            <a:pPr algn="l" eaLnBrk="1" fontAlgn="auto" hangingPunct="1">
              <a:spcAft>
                <a:spcPts val="0"/>
              </a:spcAft>
              <a:buClr>
                <a:schemeClr val="accent5"/>
              </a:buClr>
              <a:buFont typeface="Arial" pitchFamily="34" charset="0"/>
              <a:buChar char="•"/>
              <a:defRPr/>
            </a:pPr>
            <a:endParaRPr lang="en-US" sz="2400" dirty="0" smtClean="0"/>
          </a:p>
          <a:p>
            <a:pPr algn="l" eaLnBrk="1" fontAlgn="auto" hangingPunct="1">
              <a:spcAft>
                <a:spcPts val="0"/>
              </a:spcAft>
              <a:buClr>
                <a:schemeClr val="accent5"/>
              </a:buClr>
              <a:buFont typeface="Arial" pitchFamily="34" charset="0"/>
              <a:buChar char="•"/>
              <a:defRPr/>
            </a:pPr>
            <a:endParaRPr lang="en-US" sz="2400" dirty="0" smtClean="0"/>
          </a:p>
          <a:p>
            <a:pPr algn="l" eaLnBrk="1" fontAlgn="auto" hangingPunct="1">
              <a:spcAft>
                <a:spcPts val="0"/>
              </a:spcAft>
              <a:buClr>
                <a:schemeClr val="accent5"/>
              </a:buClr>
              <a:buFont typeface="Arial" pitchFamily="34" charset="0"/>
              <a:buChar char="•"/>
              <a:defRPr/>
            </a:pPr>
            <a:endParaRPr lang="en-US" sz="2400" dirty="0"/>
          </a:p>
        </p:txBody>
      </p:sp>
      <p:pic>
        <p:nvPicPr>
          <p:cNvPr id="30723" name="Picture 2"/>
          <p:cNvPicPr>
            <a:picLocks noChangeAspect="1" noChangeArrowheads="1"/>
          </p:cNvPicPr>
          <p:nvPr/>
        </p:nvPicPr>
        <p:blipFill>
          <a:blip r:embed="rId3" cstate="print"/>
          <a:srcRect/>
          <a:stretch>
            <a:fillRect/>
          </a:stretch>
        </p:blipFill>
        <p:spPr bwMode="auto">
          <a:xfrm>
            <a:off x="0" y="0"/>
            <a:ext cx="3352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863C3A"/>
      </a:dk2>
      <a:lt2>
        <a:srgbClr val="F4E7ED"/>
      </a:lt2>
      <a:accent1>
        <a:srgbClr val="B83D68"/>
      </a:accent1>
      <a:accent2>
        <a:srgbClr val="C00000"/>
      </a:accent2>
      <a:accent3>
        <a:srgbClr val="DE6C36"/>
      </a:accent3>
      <a:accent4>
        <a:srgbClr val="F9B639"/>
      </a:accent4>
      <a:accent5>
        <a:srgbClr val="E2E25A"/>
      </a:accent5>
      <a:accent6>
        <a:srgbClr val="FA8D3D"/>
      </a:accent6>
      <a:hlink>
        <a:srgbClr val="FFDE66"/>
      </a:hlink>
      <a:folHlink>
        <a:srgbClr val="FFCA0C"/>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863C3A"/>
    </a:dk2>
    <a:lt2>
      <a:srgbClr val="F4E7ED"/>
    </a:lt2>
    <a:accent1>
      <a:srgbClr val="B83D68"/>
    </a:accent1>
    <a:accent2>
      <a:srgbClr val="C00000"/>
    </a:accent2>
    <a:accent3>
      <a:srgbClr val="DE6C36"/>
    </a:accent3>
    <a:accent4>
      <a:srgbClr val="F9B639"/>
    </a:accent4>
    <a:accent5>
      <a:srgbClr val="E2E25A"/>
    </a:accent5>
    <a:accent6>
      <a:srgbClr val="FA8D3D"/>
    </a:accent6>
    <a:hlink>
      <a:srgbClr val="FFDE66"/>
    </a:hlink>
    <a:folHlink>
      <a:srgbClr val="FFCA0C"/>
    </a:folHlink>
  </a:clrScheme>
</a:themeOverride>
</file>

<file path=docProps/app.xml><?xml version="1.0" encoding="utf-8"?>
<Properties xmlns="http://schemas.openxmlformats.org/officeDocument/2006/extended-properties" xmlns:vt="http://schemas.openxmlformats.org/officeDocument/2006/docPropsVTypes">
  <Template>Opulent</Template>
  <TotalTime>1462</TotalTime>
  <Words>1130</Words>
  <Application>Microsoft Office PowerPoint</Application>
  <PresentationFormat>On-screen Show (4:3)</PresentationFormat>
  <Paragraphs>133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Opulent</vt:lpstr>
      <vt:lpstr>Korean American Culture</vt:lpstr>
      <vt:lpstr>Korean Culture</vt:lpstr>
      <vt:lpstr>Demographics</vt:lpstr>
      <vt:lpstr>Demographics cont</vt:lpstr>
      <vt:lpstr>Cultural preferences </vt:lpstr>
      <vt:lpstr>Cultural Preferences cont’</vt:lpstr>
      <vt:lpstr>Korean Diet</vt:lpstr>
      <vt:lpstr>Common Health Problems</vt:lpstr>
      <vt:lpstr>Religion</vt:lpstr>
      <vt:lpstr>How cultures preferences impact nursing care</vt:lpstr>
      <vt:lpstr>Cultures impaction on care</vt:lpstr>
      <vt:lpstr>Cultures impaction on care cont’</vt:lpstr>
      <vt:lpstr>Cultures impaction on Care cont’</vt:lpstr>
      <vt:lpstr>Summary </vt:lpstr>
      <vt:lpstr>Summary</vt:lpstr>
      <vt:lpstr>References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Katherine Kropschot</dc:creator>
  <cp:lastModifiedBy> </cp:lastModifiedBy>
  <cp:revision>77</cp:revision>
  <dcterms:created xsi:type="dcterms:W3CDTF">2010-11-30T21:24:50Z</dcterms:created>
  <dcterms:modified xsi:type="dcterms:W3CDTF">2010-12-07T03:44:56Z</dcterms:modified>
</cp:coreProperties>
</file>