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421" autoAdjust="0"/>
  </p:normalViewPr>
  <p:slideViewPr>
    <p:cSldViewPr>
      <p:cViewPr varScale="1">
        <p:scale>
          <a:sx n="58" d="100"/>
          <a:sy n="58" d="100"/>
        </p:scale>
        <p:origin x="-85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1AB360-C38B-451B-AF0A-F66CF0B52131}" type="datetimeFigureOut">
              <a:rPr lang="en-US" smtClean="0"/>
              <a:t>12/6/2010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751A7F-0E45-4729-B6AD-328B26B22DB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2751A7F-0E45-4729-B6AD-328B26B22DB4}" type="slidenum">
              <a:rPr lang="en-US" smtClean="0"/>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2751A7F-0E45-4729-B6AD-328B26B22DB4}" type="slidenum">
              <a:rPr lang="en-US" smtClean="0"/>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Reference?</a:t>
            </a:r>
          </a:p>
          <a:p>
            <a:endParaRPr lang="en-US" dirty="0"/>
          </a:p>
        </p:txBody>
      </p:sp>
      <p:sp>
        <p:nvSpPr>
          <p:cNvPr id="4" name="Slide Number Placeholder 3"/>
          <p:cNvSpPr>
            <a:spLocks noGrp="1"/>
          </p:cNvSpPr>
          <p:nvPr>
            <p:ph type="sldNum" sz="quarter" idx="10"/>
          </p:nvPr>
        </p:nvSpPr>
        <p:spPr/>
        <p:txBody>
          <a:bodyPr/>
          <a:lstStyle/>
          <a:p>
            <a:fld id="{32751A7F-0E45-4729-B6AD-328B26B22DB4}"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References?</a:t>
            </a:r>
          </a:p>
          <a:p>
            <a:endParaRPr lang="en-US" dirty="0"/>
          </a:p>
        </p:txBody>
      </p:sp>
      <p:sp>
        <p:nvSpPr>
          <p:cNvPr id="4" name="Slide Number Placeholder 3"/>
          <p:cNvSpPr>
            <a:spLocks noGrp="1"/>
          </p:cNvSpPr>
          <p:nvPr>
            <p:ph type="sldNum" sz="quarter" idx="10"/>
          </p:nvPr>
        </p:nvSpPr>
        <p:spPr/>
        <p:txBody>
          <a:bodyPr/>
          <a:lstStyle/>
          <a:p>
            <a:fld id="{32751A7F-0E45-4729-B6AD-328B26B22DB4}"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Reference?</a:t>
            </a:r>
          </a:p>
          <a:p>
            <a:endParaRPr lang="en-US" dirty="0"/>
          </a:p>
        </p:txBody>
      </p:sp>
      <p:sp>
        <p:nvSpPr>
          <p:cNvPr id="4" name="Slide Number Placeholder 3"/>
          <p:cNvSpPr>
            <a:spLocks noGrp="1"/>
          </p:cNvSpPr>
          <p:nvPr>
            <p:ph type="sldNum" sz="quarter" idx="10"/>
          </p:nvPr>
        </p:nvSpPr>
        <p:spPr/>
        <p:txBody>
          <a:bodyPr/>
          <a:lstStyle/>
          <a:p>
            <a:fld id="{32751A7F-0E45-4729-B6AD-328B26B22DB4}" type="slidenum">
              <a:rPr lang="en-US" smtClean="0"/>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Reference?</a:t>
            </a:r>
          </a:p>
          <a:p>
            <a:endParaRPr lang="en-US" dirty="0"/>
          </a:p>
        </p:txBody>
      </p:sp>
      <p:sp>
        <p:nvSpPr>
          <p:cNvPr id="4" name="Slide Number Placeholder 3"/>
          <p:cNvSpPr>
            <a:spLocks noGrp="1"/>
          </p:cNvSpPr>
          <p:nvPr>
            <p:ph type="sldNum" sz="quarter" idx="10"/>
          </p:nvPr>
        </p:nvSpPr>
        <p:spPr/>
        <p:txBody>
          <a:bodyPr/>
          <a:lstStyle/>
          <a:p>
            <a:fld id="{32751A7F-0E45-4729-B6AD-328B26B22DB4}" type="slidenum">
              <a:rPr lang="en-US" smtClean="0"/>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Reference?</a:t>
            </a:r>
            <a:endParaRPr lang="en-US" b="1" u="sng" dirty="0"/>
          </a:p>
        </p:txBody>
      </p:sp>
      <p:sp>
        <p:nvSpPr>
          <p:cNvPr id="4" name="Slide Number Placeholder 3"/>
          <p:cNvSpPr>
            <a:spLocks noGrp="1"/>
          </p:cNvSpPr>
          <p:nvPr>
            <p:ph type="sldNum" sz="quarter" idx="10"/>
          </p:nvPr>
        </p:nvSpPr>
        <p:spPr/>
        <p:txBody>
          <a:bodyPr/>
          <a:lstStyle/>
          <a:p>
            <a:fld id="{32751A7F-0E45-4729-B6AD-328B26B22DB4}" type="slidenum">
              <a:rPr lang="en-US" smtClean="0"/>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References?</a:t>
            </a:r>
            <a:endParaRPr lang="en-US" b="1" u="sng" dirty="0"/>
          </a:p>
        </p:txBody>
      </p:sp>
      <p:sp>
        <p:nvSpPr>
          <p:cNvPr id="4" name="Slide Number Placeholder 3"/>
          <p:cNvSpPr>
            <a:spLocks noGrp="1"/>
          </p:cNvSpPr>
          <p:nvPr>
            <p:ph type="sldNum" sz="quarter" idx="10"/>
          </p:nvPr>
        </p:nvSpPr>
        <p:spPr/>
        <p:txBody>
          <a:bodyPr/>
          <a:lstStyle/>
          <a:p>
            <a:fld id="{32751A7F-0E45-4729-B6AD-328B26B22DB4}" type="slidenum">
              <a:rPr lang="en-US" smtClean="0"/>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solidFill>
                  <a:schemeClr val="tx1"/>
                </a:solidFill>
                <a:latin typeface="Arial Black" pitchFamily="34" charset="0"/>
                <a:cs typeface="Times New Roman" pitchFamily="18" charset="0"/>
              </a:rPr>
              <a:t>References?</a:t>
            </a:r>
            <a:endParaRPr lang="en-US" dirty="0"/>
          </a:p>
        </p:txBody>
      </p:sp>
      <p:sp>
        <p:nvSpPr>
          <p:cNvPr id="4" name="Slide Number Placeholder 3"/>
          <p:cNvSpPr>
            <a:spLocks noGrp="1"/>
          </p:cNvSpPr>
          <p:nvPr>
            <p:ph type="sldNum" sz="quarter" idx="10"/>
          </p:nvPr>
        </p:nvSpPr>
        <p:spPr/>
        <p:txBody>
          <a:bodyPr/>
          <a:lstStyle/>
          <a:p>
            <a:fld id="{32751A7F-0E45-4729-B6AD-328B26B22DB4}" type="slidenum">
              <a:rPr lang="en-US" smtClean="0"/>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2751A7F-0E45-4729-B6AD-328B26B22DB4}" type="slidenum">
              <a:rPr lang="en-US" smtClean="0"/>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lang="en-US" smtClean="0">
                <a:solidFill>
                  <a:srgbClr val="FFFFFF"/>
                </a:solidFill>
              </a:defRPr>
            </a:lvl1pPr>
            <a:extLst/>
          </a:lstStyle>
          <a:p>
            <a:pPr>
              <a:defRPr/>
            </a:pPr>
            <a:fld id="{43AFFA2A-AF63-40E0-8D4A-4E6BDCD04398}" type="datetimeFigureOut">
              <a:rPr/>
              <a:pPr>
                <a:defRPr/>
              </a:pPr>
              <a:t>12/1/2010</a:t>
            </a:fld>
            <a:endParaRPr/>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a:p>
        </p:txBody>
      </p:sp>
      <p:sp>
        <p:nvSpPr>
          <p:cNvPr id="8" name="Slide Number Placeholder 28"/>
          <p:cNvSpPr>
            <a:spLocks noGrp="1"/>
          </p:cNvSpPr>
          <p:nvPr>
            <p:ph type="sldNum" sz="quarter" idx="12"/>
          </p:nvPr>
        </p:nvSpPr>
        <p:spPr>
          <a:xfrm>
            <a:off x="7880350" y="6556375"/>
            <a:ext cx="588963" cy="228600"/>
          </a:xfrm>
        </p:spPr>
        <p:txBody>
          <a:bodyPr/>
          <a:lstStyle>
            <a:lvl1pPr>
              <a:defRPr lang="en-US" smtClean="0">
                <a:solidFill>
                  <a:srgbClr val="FFFFFF"/>
                </a:solidFill>
              </a:defRPr>
            </a:lvl1pPr>
            <a:extLst/>
          </a:lstStyle>
          <a:p>
            <a:pPr>
              <a:defRPr/>
            </a:pPr>
            <a:fld id="{A248CD9E-7D33-462E-A50D-B0FA8E8888B9}" type="slidenum">
              <a:rPr/>
              <a:pPr>
                <a:defRPr/>
              </a:pPr>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A83B2A6E-1845-4D3F-BA3E-E0772CA46FD3}" type="datetimeFigureOut">
              <a:rPr lang="en-US"/>
              <a:pPr>
                <a:defRPr/>
              </a:pPr>
              <a:t>12/6/2010</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B733EEDA-A9C0-493F-B6A9-C854479BC95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extLst/>
          </a:lstStyle>
          <a:p>
            <a:pPr>
              <a:defRPr/>
            </a:pPr>
            <a:fld id="{42649EF4-15B5-43E4-966A-7DE83A9EA6DB}" type="datetimeFigureOut">
              <a:rPr lang="en-US"/>
              <a:pPr>
                <a:defRPr/>
              </a:pPr>
              <a:t>12/6/2010</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smtClean="0">
                <a:solidFill>
                  <a:schemeClr val="tx2"/>
                </a:solidFill>
              </a:defRPr>
            </a:lvl1pPr>
            <a:extLst/>
          </a:lstStyle>
          <a:p>
            <a:pPr>
              <a:defRPr/>
            </a:pPr>
            <a:fld id="{9765F3DB-F2AD-439C-87FC-4FBCB573F56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2523DC62-C9A4-4BD5-B6CF-3EEB8E72B902}" type="datetimeFigureOut">
              <a:rPr lang="en-US"/>
              <a:pPr>
                <a:defRPr/>
              </a:pPr>
              <a:t>12/6/2010</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51180CB6-104C-4B16-8D23-45F94128FCC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smtClean="0">
                <a:solidFill>
                  <a:schemeClr val="tx2"/>
                </a:solidFill>
              </a:defRPr>
            </a:lvl1pPr>
            <a:extLst/>
          </a:lstStyle>
          <a:p>
            <a:pPr>
              <a:defRPr/>
            </a:pPr>
            <a:fld id="{9DCC0C11-7DAF-43D4-8428-D1E2BA76F90C}" type="datetimeFigureOut">
              <a:rPr lang="en-US"/>
              <a:pPr>
                <a:defRPr/>
              </a:pPr>
              <a:t>12/6/2010</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extLst/>
          </a:lstStyle>
          <a:p>
            <a:pPr>
              <a:defRPr/>
            </a:pPr>
            <a:fld id="{4C13D048-60E2-407D-8E30-C02FF73DAA72}"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F40F7DBD-98CE-478B-A002-972B990F2E50}" type="datetimeFigureOut">
              <a:rPr lang="en-US"/>
              <a:pPr>
                <a:defRPr/>
              </a:pPr>
              <a:t>12/6/2010</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5647929E-6DB0-49ED-AD90-322C707F50B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D9FB0BBE-4373-4A09-B7EF-CDE5F31B0F99}" type="datetimeFigureOut">
              <a:rPr lang="en-US"/>
              <a:pPr>
                <a:defRPr/>
              </a:pPr>
              <a:t>12/6/2010</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C666467B-4E14-41A7-BBC0-49EBA591EFD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7E155FE3-0D55-40CE-B245-4A6FAF4EB449}" type="datetimeFigureOut">
              <a:rPr lang="en-US"/>
              <a:pPr>
                <a:defRPr/>
              </a:pPr>
              <a:t>12/6/2010</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pPr>
              <a:defRPr/>
            </a:pPr>
            <a:fld id="{EBA4B1C6-6416-49E8-9AC1-F6AD0B22C1F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FE4078D9-316F-4897-9DB4-0987C2E47E3D}" type="datetimeFigureOut">
              <a:rPr lang="en-US"/>
              <a:pPr>
                <a:defRPr/>
              </a:pPr>
              <a:t>12/6/2010</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pPr>
              <a:defRPr/>
            </a:pPr>
            <a:fld id="{D74F0B54-7BCE-4EE1-AF96-EEDE051DED3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D476E1AE-076F-44EF-9518-2A3EE43F6D3C}" type="datetimeFigureOut">
              <a:rPr lang="en-US"/>
              <a:pPr>
                <a:defRPr/>
              </a:pPr>
              <a:t>12/6/2010</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9A94D20A-E214-4DC5-948C-0E665BD580A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7"/>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8"/>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9D40579E-C423-4092-9614-F7940C5F3DB9}" type="datetimeFigureOut">
              <a:rPr lang="en-US"/>
              <a:pPr>
                <a:defRPr/>
              </a:pPr>
              <a:t>12/6/2010</a:t>
            </a:fld>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extLst/>
          </a:lstStyle>
          <a:p>
            <a:pPr>
              <a:defRPr/>
            </a:pPr>
            <a:fld id="{0FD63D67-3047-4259-939C-6F68B924B41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1030" name="Text Placeholder 30"/>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smtClean="0">
                <a:solidFill>
                  <a:schemeClr val="tx2"/>
                </a:solidFill>
                <a:latin typeface="+mn-lt"/>
              </a:defRPr>
            </a:lvl1pPr>
            <a:extLst/>
          </a:lstStyle>
          <a:p>
            <a:pPr>
              <a:defRPr/>
            </a:pPr>
            <a:fld id="{8F61E106-9F6F-4C98-8569-1BBF7D9ACE15}" type="datetimeFigureOut">
              <a:rPr lang="en-US"/>
              <a:pPr>
                <a:defRPr/>
              </a:pPr>
              <a:t>12/6/2010</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defRPr>
            </a:lvl1pPr>
            <a:extLst/>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lIns="0" tIns="0" rIns="0" bIns="0" anchor="b"/>
          <a:lstStyle>
            <a:lvl1pPr algn="r" eaLnBrk="1" fontAlgn="auto" latinLnBrk="0" hangingPunct="1">
              <a:spcBef>
                <a:spcPts val="0"/>
              </a:spcBef>
              <a:spcAft>
                <a:spcPts val="0"/>
              </a:spcAft>
              <a:defRPr kumimoji="0" sz="1100" smtClean="0">
                <a:solidFill>
                  <a:schemeClr val="tx2"/>
                </a:solidFill>
                <a:latin typeface="+mn-lt"/>
              </a:defRPr>
            </a:lvl1pPr>
            <a:extLst/>
          </a:lstStyle>
          <a:p>
            <a:pPr>
              <a:defRPr/>
            </a:pPr>
            <a:fld id="{C7C09FD8-1079-4ED8-BD39-FD88D7D7CF5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66" r:id="rId8"/>
    <p:sldLayoutId id="2147483674" r:id="rId9"/>
    <p:sldLayoutId id="2147483665" r:id="rId10"/>
    <p:sldLayoutId id="2147483675" r:id="rId11"/>
  </p:sldLayoutIdLst>
  <p:txStyles>
    <p:titleStyle>
      <a:lvl1pPr algn="l" rtl="0" fontAlgn="base">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fontAlgn="base">
        <a:spcBef>
          <a:spcPct val="0"/>
        </a:spcBef>
        <a:spcAft>
          <a:spcPct val="0"/>
        </a:spcAft>
        <a:defRPr sz="3800" b="1">
          <a:solidFill>
            <a:schemeClr val="tx1"/>
          </a:solidFill>
          <a:latin typeface="Georgia" pitchFamily="18" charset="0"/>
        </a:defRPr>
      </a:lvl2pPr>
      <a:lvl3pPr algn="l" rtl="0" fontAlgn="base">
        <a:spcBef>
          <a:spcPct val="0"/>
        </a:spcBef>
        <a:spcAft>
          <a:spcPct val="0"/>
        </a:spcAft>
        <a:defRPr sz="3800" b="1">
          <a:solidFill>
            <a:schemeClr val="tx1"/>
          </a:solidFill>
          <a:latin typeface="Georgia" pitchFamily="18" charset="0"/>
        </a:defRPr>
      </a:lvl3pPr>
      <a:lvl4pPr algn="l" rtl="0" fontAlgn="base">
        <a:spcBef>
          <a:spcPct val="0"/>
        </a:spcBef>
        <a:spcAft>
          <a:spcPct val="0"/>
        </a:spcAft>
        <a:defRPr sz="3800" b="1">
          <a:solidFill>
            <a:schemeClr val="tx1"/>
          </a:solidFill>
          <a:latin typeface="Georgia" pitchFamily="18" charset="0"/>
        </a:defRPr>
      </a:lvl4pPr>
      <a:lvl5pPr algn="l" rtl="0" fontAlgn="base">
        <a:spcBef>
          <a:spcPct val="0"/>
        </a:spcBef>
        <a:spcAft>
          <a:spcPct val="0"/>
        </a:spcAft>
        <a:defRPr sz="3800" b="1">
          <a:solidFill>
            <a:schemeClr val="tx1"/>
          </a:solidFill>
          <a:latin typeface="Georgia" pitchFamily="18" charset="0"/>
        </a:defRPr>
      </a:lvl5pPr>
      <a:lvl6pPr marL="457200" algn="l" rtl="0" fontAlgn="base">
        <a:spcBef>
          <a:spcPct val="0"/>
        </a:spcBef>
        <a:spcAft>
          <a:spcPct val="0"/>
        </a:spcAft>
        <a:defRPr sz="3800" b="1">
          <a:solidFill>
            <a:schemeClr val="tx1"/>
          </a:solidFill>
          <a:latin typeface="Georgia" pitchFamily="18" charset="0"/>
        </a:defRPr>
      </a:lvl6pPr>
      <a:lvl7pPr marL="914400" algn="l" rtl="0" fontAlgn="base">
        <a:spcBef>
          <a:spcPct val="0"/>
        </a:spcBef>
        <a:spcAft>
          <a:spcPct val="0"/>
        </a:spcAft>
        <a:defRPr sz="3800" b="1">
          <a:solidFill>
            <a:schemeClr val="tx1"/>
          </a:solidFill>
          <a:latin typeface="Georgia" pitchFamily="18" charset="0"/>
        </a:defRPr>
      </a:lvl7pPr>
      <a:lvl8pPr marL="1371600" algn="l" rtl="0" fontAlgn="base">
        <a:spcBef>
          <a:spcPct val="0"/>
        </a:spcBef>
        <a:spcAft>
          <a:spcPct val="0"/>
        </a:spcAft>
        <a:defRPr sz="3800" b="1">
          <a:solidFill>
            <a:schemeClr val="tx1"/>
          </a:solidFill>
          <a:latin typeface="Georgia" pitchFamily="18" charset="0"/>
        </a:defRPr>
      </a:lvl8pPr>
      <a:lvl9pPr marL="1828800" algn="l" rtl="0" fontAlgn="base">
        <a:spcBef>
          <a:spcPct val="0"/>
        </a:spcBef>
        <a:spcAft>
          <a:spcPct val="0"/>
        </a:spcAft>
        <a:defRPr sz="3800" b="1">
          <a:solidFill>
            <a:schemeClr val="tx1"/>
          </a:solidFill>
          <a:latin typeface="Georgia" pitchFamily="18" charset="0"/>
        </a:defRPr>
      </a:lvl9pPr>
      <a:extLst/>
    </p:titleStyle>
    <p:bodyStyle>
      <a:lvl1pPr marL="273050" indent="-273050" algn="l" rtl="0" fontAlgn="base">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fontAlgn="base">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fontAlgn="base">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fontAlgn="base">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fontAlgn="base">
        <a:spcBef>
          <a:spcPts val="400"/>
        </a:spcBef>
        <a:spcAft>
          <a:spcPct val="0"/>
        </a:spcAft>
        <a:buClr>
          <a:srgbClr val="F9B639"/>
        </a:buClr>
        <a:buSzPct val="70000"/>
        <a:buFont typeface="Wingdings"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295399"/>
          </a:xfrm>
        </p:spPr>
        <p:txBody>
          <a:bodyPr>
            <a:normAutofit fontScale="90000"/>
          </a:bodyPr>
          <a:lstStyle/>
          <a:p>
            <a:pPr fontAlgn="auto">
              <a:spcAft>
                <a:spcPts val="0"/>
              </a:spcAft>
              <a:defRPr/>
            </a:pPr>
            <a:r>
              <a:rPr lang="en-US" dirty="0" smtClean="0"/>
              <a:t/>
            </a:r>
            <a:br>
              <a:rPr lang="en-US" dirty="0" smtClean="0"/>
            </a:br>
            <a:r>
              <a:rPr lang="en-US" dirty="0" smtClean="0"/>
              <a:t>Chinese </a:t>
            </a:r>
            <a:r>
              <a:rPr lang="en-US" dirty="0"/>
              <a:t>American</a:t>
            </a:r>
            <a:br>
              <a:rPr lang="en-US" dirty="0"/>
            </a:br>
            <a:endParaRPr lang="en-US" dirty="0"/>
          </a:p>
        </p:txBody>
      </p:sp>
      <p:sp>
        <p:nvSpPr>
          <p:cNvPr id="13314" name="Subtitle 2"/>
          <p:cNvSpPr>
            <a:spLocks noGrp="1"/>
          </p:cNvSpPr>
          <p:nvPr>
            <p:ph type="subTitle" idx="1"/>
          </p:nvPr>
        </p:nvSpPr>
        <p:spPr>
          <a:xfrm>
            <a:off x="3276600" y="1828800"/>
            <a:ext cx="4495800" cy="3810000"/>
          </a:xfrm>
        </p:spPr>
        <p:txBody>
          <a:bodyPr/>
          <a:lstStyle/>
          <a:p>
            <a:pPr algn="ctr" hangingPunct="0"/>
            <a:r>
              <a:rPr lang="en-US" smtClean="0"/>
              <a:t>Lakeview College of Nursing</a:t>
            </a:r>
          </a:p>
          <a:p>
            <a:pPr algn="ctr" hangingPunct="0"/>
            <a:r>
              <a:rPr lang="en-US" smtClean="0"/>
              <a:t>Theories and Issues</a:t>
            </a:r>
          </a:p>
          <a:p>
            <a:pPr algn="ctr" hangingPunct="0"/>
            <a:r>
              <a:rPr lang="en-US" smtClean="0"/>
              <a:t>Cynthia Line</a:t>
            </a:r>
          </a:p>
          <a:p>
            <a:pPr algn="ctr" hangingPunct="0"/>
            <a:r>
              <a:rPr lang="en-US" smtClean="0"/>
              <a:t>December 1, 2010</a:t>
            </a:r>
            <a:br>
              <a:rPr lang="en-US" smtClean="0"/>
            </a:br>
            <a:endParaRPr lang="en-US" smtClean="0"/>
          </a:p>
          <a:p>
            <a:pPr algn="ctr" hangingPunct="0"/>
            <a:r>
              <a:rPr lang="en-US" smtClean="0"/>
              <a:t>Sarah Geiger, Brittany Bartnik</a:t>
            </a:r>
          </a:p>
          <a:p>
            <a:pPr algn="ctr" hangingPunct="0"/>
            <a:r>
              <a:rPr lang="en-US" smtClean="0"/>
              <a:t>Katie Jacobsen, Lakeisha Dean</a:t>
            </a:r>
          </a:p>
          <a:p>
            <a:pPr algn="ctr" hangingPunct="0"/>
            <a:r>
              <a:rPr lang="en-US" smtClean="0"/>
              <a:t>Dusty Morecraft</a:t>
            </a:r>
          </a:p>
          <a:p>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u="sng" dirty="0" smtClean="0">
                <a:solidFill>
                  <a:schemeClr val="tx1"/>
                </a:solidFill>
                <a:latin typeface="Arial Black" pitchFamily="34" charset="0"/>
                <a:cs typeface="Times New Roman" pitchFamily="18" charset="0"/>
              </a:rPr>
              <a:t>Title would be good for continuity)</a:t>
            </a:r>
            <a:endParaRPr lang="en-US" dirty="0"/>
          </a:p>
        </p:txBody>
      </p:sp>
      <p:sp>
        <p:nvSpPr>
          <p:cNvPr id="3" name="Content Placeholder 2"/>
          <p:cNvSpPr>
            <a:spLocks noGrp="1"/>
          </p:cNvSpPr>
          <p:nvPr>
            <p:ph idx="1"/>
          </p:nvPr>
        </p:nvSpPr>
        <p:spPr/>
        <p:txBody>
          <a:bodyPr>
            <a:normAutofit fontScale="77500" lnSpcReduction="20000"/>
          </a:bodyPr>
          <a:lstStyle/>
          <a:p>
            <a:pPr marL="274320" indent="-274320" fontAlgn="auto" hangingPunct="0">
              <a:spcAft>
                <a:spcPts val="0"/>
              </a:spcAft>
              <a:buFont typeface="Wingdings 2"/>
              <a:buChar char=""/>
              <a:defRPr/>
            </a:pPr>
            <a:r>
              <a:rPr lang="en-US" dirty="0" smtClean="0"/>
              <a:t>All </a:t>
            </a:r>
            <a:r>
              <a:rPr lang="en-US" dirty="0"/>
              <a:t>patients felt that the nurses did well with:</a:t>
            </a:r>
          </a:p>
          <a:p>
            <a:pPr marL="274320" indent="-274320" fontAlgn="auto" hangingPunct="0">
              <a:spcAft>
                <a:spcPts val="0"/>
              </a:spcAft>
              <a:buFont typeface="Wingdings 2"/>
              <a:buChar char=""/>
              <a:defRPr/>
            </a:pPr>
            <a:r>
              <a:rPr lang="en-US" dirty="0"/>
              <a:t>learning and improving the quality of their lives </a:t>
            </a:r>
          </a:p>
          <a:p>
            <a:pPr marL="274320" indent="-274320" fontAlgn="auto" hangingPunct="0">
              <a:spcAft>
                <a:spcPts val="0"/>
              </a:spcAft>
              <a:buFont typeface="Wingdings 2"/>
              <a:buChar char=""/>
              <a:defRPr/>
            </a:pPr>
            <a:r>
              <a:rPr lang="en-US" dirty="0"/>
              <a:t>and maintaining harmonious and interpersonal relationships </a:t>
            </a:r>
          </a:p>
          <a:p>
            <a:pPr marL="274320" indent="-274320" fontAlgn="auto" hangingPunct="0">
              <a:spcAft>
                <a:spcPts val="0"/>
              </a:spcAft>
              <a:buFont typeface="Wingdings 2"/>
              <a:buChar char=""/>
              <a:defRPr/>
            </a:pPr>
            <a:r>
              <a:rPr lang="en-US" dirty="0">
                <a:solidFill>
                  <a:srgbClr val="FF0000"/>
                </a:solidFill>
              </a:rPr>
              <a:t>t</a:t>
            </a:r>
            <a:r>
              <a:rPr lang="en-US" dirty="0"/>
              <a:t>he therapeutic focus was to include: "altruism, cohesiveness, universality, interpersonal learning (input), interpersonal learning (output). guidance, catharsis, identification, family reenactment, self understanding, installation of hope, and existential factors."</a:t>
            </a:r>
          </a:p>
          <a:p>
            <a:pPr marL="274320" indent="-274320" fontAlgn="auto" hangingPunct="0">
              <a:spcAft>
                <a:spcPts val="0"/>
              </a:spcAft>
              <a:buFont typeface="Wingdings 2"/>
              <a:buChar char=""/>
              <a:defRPr/>
            </a:pPr>
            <a:r>
              <a:rPr lang="en-US" dirty="0">
                <a:solidFill>
                  <a:srgbClr val="FF0000"/>
                </a:solidFill>
              </a:rPr>
              <a:t>t</a:t>
            </a:r>
            <a:r>
              <a:rPr lang="en-US" dirty="0"/>
              <a:t>hroughout the study emotional and personal matters will be revealed</a:t>
            </a:r>
          </a:p>
          <a:p>
            <a:pPr marL="274320" indent="-274320" fontAlgn="auto" hangingPunct="0">
              <a:spcAft>
                <a:spcPts val="0"/>
              </a:spcAft>
              <a:buFont typeface="Wingdings 2"/>
              <a:buChar char=""/>
              <a:defRPr/>
            </a:pPr>
            <a:r>
              <a:rPr lang="en-US" dirty="0">
                <a:solidFill>
                  <a:srgbClr val="FF0000"/>
                </a:solidFill>
              </a:rPr>
              <a:t>a</a:t>
            </a:r>
            <a:r>
              <a:rPr lang="en-US" dirty="0"/>
              <a:t>lso, nurse and patient relationships will be established</a:t>
            </a:r>
          </a:p>
          <a:p>
            <a:pPr marL="274320" indent="-274320" fontAlgn="auto" hangingPunct="0">
              <a:spcAft>
                <a:spcPts val="0"/>
              </a:spcAft>
              <a:buFont typeface="Wingdings 2"/>
              <a:buChar char=""/>
              <a:defRPr/>
            </a:pPr>
            <a:r>
              <a:rPr lang="en-US" dirty="0">
                <a:solidFill>
                  <a:srgbClr val="FF0000"/>
                </a:solidFill>
              </a:rPr>
              <a:t>a</a:t>
            </a:r>
            <a:r>
              <a:rPr lang="en-US" dirty="0"/>
              <a:t>verage age of patients were between the ages of 19-52 years of age </a:t>
            </a:r>
          </a:p>
          <a:p>
            <a:pPr marL="274320" indent="-274320" fontAlgn="auto" hangingPunct="0">
              <a:spcAft>
                <a:spcPts val="0"/>
              </a:spcAft>
              <a:buFont typeface="Wingdings 2"/>
              <a:buChar char=""/>
              <a:defRPr/>
            </a:pPr>
            <a:r>
              <a:rPr lang="en-US" dirty="0"/>
              <a:t>6 of the 9 were female </a:t>
            </a:r>
          </a:p>
          <a:p>
            <a:pPr marL="274320" indent="-274320" fontAlgn="auto">
              <a:spcAft>
                <a:spcPts val="0"/>
              </a:spcAft>
              <a:buFont typeface="Wingdings 2"/>
              <a:buChar char=""/>
              <a:defRPr/>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fontAlgn="auto">
              <a:spcAft>
                <a:spcPts val="0"/>
              </a:spcAft>
              <a:defRPr/>
            </a:pPr>
            <a:r>
              <a:rPr lang="en-US" dirty="0" smtClean="0"/>
              <a:t/>
            </a:r>
            <a:br>
              <a:rPr lang="en-US" dirty="0" smtClean="0"/>
            </a:br>
            <a:r>
              <a:rPr lang="en-US" dirty="0" smtClean="0"/>
              <a:t/>
            </a:r>
            <a:br>
              <a:rPr lang="en-US" dirty="0" smtClean="0"/>
            </a:br>
            <a:r>
              <a:rPr lang="en-US" dirty="0" smtClean="0"/>
              <a:t/>
            </a:r>
            <a:br>
              <a:rPr lang="en-US" dirty="0" smtClean="0"/>
            </a:br>
            <a:r>
              <a:rPr lang="en-US" dirty="0" smtClean="0"/>
              <a:t>methods </a:t>
            </a:r>
            <a:r>
              <a:rPr lang="en-US" dirty="0"/>
              <a:t>of interacting with Chinese-Americans </a:t>
            </a:r>
          </a:p>
        </p:txBody>
      </p:sp>
      <p:sp>
        <p:nvSpPr>
          <p:cNvPr id="23554" name="Content Placeholder 2"/>
          <p:cNvSpPr>
            <a:spLocks noGrp="1"/>
          </p:cNvSpPr>
          <p:nvPr>
            <p:ph idx="1"/>
          </p:nvPr>
        </p:nvSpPr>
        <p:spPr/>
        <p:txBody>
          <a:bodyPr/>
          <a:lstStyle/>
          <a:p>
            <a:pPr hangingPunct="0"/>
            <a:r>
              <a:rPr lang="en-US" dirty="0" smtClean="0">
                <a:solidFill>
                  <a:srgbClr val="FF0000"/>
                </a:solidFill>
              </a:rPr>
              <a:t>p</a:t>
            </a:r>
            <a:r>
              <a:rPr lang="en-US" dirty="0" smtClean="0"/>
              <a:t>articipants were interviewed regarding their group therapy</a:t>
            </a:r>
          </a:p>
          <a:p>
            <a:pPr hangingPunct="0"/>
            <a:r>
              <a:rPr lang="en-US" dirty="0" smtClean="0">
                <a:solidFill>
                  <a:srgbClr val="FF0000"/>
                </a:solidFill>
              </a:rPr>
              <a:t>a</a:t>
            </a:r>
            <a:r>
              <a:rPr lang="en-US" dirty="0" smtClean="0"/>
              <a:t>sked opened ended questions </a:t>
            </a:r>
          </a:p>
          <a:p>
            <a:pPr hangingPunct="0"/>
            <a:r>
              <a:rPr lang="en-US" dirty="0" smtClean="0">
                <a:solidFill>
                  <a:srgbClr val="FF0000"/>
                </a:solidFill>
              </a:rPr>
              <a:t>i</a:t>
            </a:r>
            <a:r>
              <a:rPr lang="en-US" dirty="0" smtClean="0"/>
              <a:t>n each interview patients were asked to rank each nurse with placing cards of rank under their names (1 being least helpful, 2 being less helpful, 3 being helpful, and 4 being most helpful).</a:t>
            </a:r>
          </a:p>
          <a:p>
            <a:pPr hangingPunct="0"/>
            <a:r>
              <a:rPr lang="en-US" dirty="0" smtClean="0">
                <a:solidFill>
                  <a:srgbClr val="FF0000"/>
                </a:solidFill>
              </a:rPr>
              <a:t>i</a:t>
            </a:r>
            <a:r>
              <a:rPr lang="en-US" dirty="0" smtClean="0"/>
              <a:t>n the interviews, they would also ask questions of reflection, behaviors, and issues.</a:t>
            </a:r>
          </a:p>
          <a:p>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fontAlgn="auto">
              <a:spcAft>
                <a:spcPts val="0"/>
              </a:spcAft>
              <a:defRPr/>
            </a:pPr>
            <a:r>
              <a:rPr lang="en-US" dirty="0"/>
              <a:t>results from the study</a:t>
            </a:r>
            <a:br>
              <a:rPr lang="en-US" dirty="0"/>
            </a:br>
            <a:endParaRPr lang="en-US" dirty="0"/>
          </a:p>
        </p:txBody>
      </p:sp>
      <p:sp>
        <p:nvSpPr>
          <p:cNvPr id="24578" name="Content Placeholder 2"/>
          <p:cNvSpPr>
            <a:spLocks noGrp="1"/>
          </p:cNvSpPr>
          <p:nvPr>
            <p:ph idx="1"/>
          </p:nvPr>
        </p:nvSpPr>
        <p:spPr/>
        <p:txBody>
          <a:bodyPr/>
          <a:lstStyle/>
          <a:p>
            <a:pPr hangingPunct="0"/>
            <a:r>
              <a:rPr lang="en-US" dirty="0" smtClean="0"/>
              <a:t>"</a:t>
            </a:r>
            <a:r>
              <a:rPr lang="en-US" dirty="0" smtClean="0">
                <a:solidFill>
                  <a:srgbClr val="FF0000"/>
                </a:solidFill>
              </a:rPr>
              <a:t>t</a:t>
            </a:r>
            <a:r>
              <a:rPr lang="en-US" dirty="0" smtClean="0"/>
              <a:t>he results showed that the cohesion of nurses focused, structured group enhanced the emergence of interpersonal learning.  all nine patients thought that the atmosphere of the nurses focused, structure group was genuine, harmonious, fun, and cooperative. this atmosphere helped to foster the development of social cohesion in the group. this is because the nurses group is fun and less threatening to the harmonious relationship in the group."</a:t>
            </a:r>
          </a:p>
          <a:p>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bwMode="auto">
          <a:noFill/>
        </p:spPr>
        <p:txBody>
          <a:bodyPr wrap="square" numCol="1" compatLnSpc="1">
            <a:prstTxWarp prst="textNoShape">
              <a:avLst/>
            </a:prstTxWarp>
          </a:bodyPr>
          <a:lstStyle/>
          <a:p>
            <a:r>
              <a:rPr lang="en-US" cap="none" smtClean="0">
                <a:ln>
                  <a:noFill/>
                </a:ln>
                <a:solidFill>
                  <a:schemeClr val="tx1"/>
                </a:solidFill>
              </a:rPr>
              <a:t>Conclusion	</a:t>
            </a:r>
          </a:p>
        </p:txBody>
      </p:sp>
      <p:sp>
        <p:nvSpPr>
          <p:cNvPr id="30723" name="Rectangle 3"/>
          <p:cNvSpPr>
            <a:spLocks noGrp="1"/>
          </p:cNvSpPr>
          <p:nvPr>
            <p:ph type="body" idx="1"/>
          </p:nvPr>
        </p:nvSpPr>
        <p:spPr/>
        <p:txBody>
          <a:bodyPr/>
          <a:lstStyle/>
          <a:p>
            <a:r>
              <a:rPr lang="en-US" dirty="0" smtClean="0"/>
              <a:t>Chinese feel that an illness in the family should be kept private.</a:t>
            </a:r>
          </a:p>
          <a:p>
            <a:r>
              <a:rPr lang="en-US" dirty="0" smtClean="0"/>
              <a:t>All the decisions are made by the father.</a:t>
            </a:r>
          </a:p>
          <a:p>
            <a:r>
              <a:rPr lang="en-US" dirty="0" smtClean="0"/>
              <a:t>Depression, cancers, suicide and dementia are very common among the Chinese.</a:t>
            </a:r>
          </a:p>
          <a:p>
            <a:r>
              <a:rPr lang="en-US" dirty="0" smtClean="0"/>
              <a:t>Chinese are skeptical of western medicine, they believe in Yin and Yang.</a:t>
            </a:r>
          </a:p>
          <a:p>
            <a:r>
              <a:rPr lang="en-US" dirty="0" smtClean="0"/>
              <a:t>It is important for nurse</a:t>
            </a:r>
            <a:r>
              <a:rPr lang="en-US" dirty="0" smtClean="0">
                <a:solidFill>
                  <a:srgbClr val="FF0000"/>
                </a:solidFill>
              </a:rPr>
              <a:t>’</a:t>
            </a:r>
            <a:r>
              <a:rPr lang="en-US" dirty="0" smtClean="0"/>
              <a:t>s to be open-minded about patient</a:t>
            </a:r>
            <a:r>
              <a:rPr lang="en-US" dirty="0" smtClean="0">
                <a:solidFill>
                  <a:srgbClr val="FF0000"/>
                </a:solidFill>
              </a:rPr>
              <a:t>’</a:t>
            </a:r>
            <a:r>
              <a:rPr lang="en-US" dirty="0" smtClean="0"/>
              <a:t>s cultural beliefs and how it affects the medical treatment that they receive.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fontAlgn="auto">
              <a:spcAft>
                <a:spcPts val="0"/>
              </a:spcAft>
              <a:defRPr/>
            </a:pPr>
            <a:r>
              <a:rPr lang="en-US" sz="6000" dirty="0" smtClean="0"/>
              <a:t>References</a:t>
            </a:r>
            <a:endParaRPr lang="en-US" dirty="0"/>
          </a:p>
        </p:txBody>
      </p:sp>
      <p:sp>
        <p:nvSpPr>
          <p:cNvPr id="3" name="Content Placeholder 2"/>
          <p:cNvSpPr>
            <a:spLocks noGrp="1"/>
          </p:cNvSpPr>
          <p:nvPr>
            <p:ph idx="1"/>
          </p:nvPr>
        </p:nvSpPr>
        <p:spPr/>
        <p:txBody>
          <a:bodyPr>
            <a:normAutofit fontScale="85000" lnSpcReduction="10000"/>
          </a:bodyPr>
          <a:lstStyle/>
          <a:p>
            <a:pPr marL="274320" indent="-274320" fontAlgn="auto" hangingPunct="0">
              <a:spcAft>
                <a:spcPts val="0"/>
              </a:spcAft>
              <a:buFont typeface="Wingdings 2"/>
              <a:buNone/>
              <a:defRPr/>
            </a:pPr>
            <a:endParaRPr lang="en-US" sz="1900" dirty="0" smtClean="0"/>
          </a:p>
          <a:p>
            <a:pPr marL="274320" indent="-274320" fontAlgn="auto" hangingPunct="0">
              <a:spcAft>
                <a:spcPts val="0"/>
              </a:spcAft>
              <a:buFont typeface="Wingdings 2"/>
              <a:buNone/>
              <a:defRPr/>
            </a:pPr>
            <a:r>
              <a:rPr lang="en-US" sz="1900" dirty="0" smtClean="0"/>
              <a:t>Cheung, R., Nelson, W., </a:t>
            </a:r>
            <a:r>
              <a:rPr lang="en-US" sz="1900" dirty="0" err="1" smtClean="0"/>
              <a:t>Advincula</a:t>
            </a:r>
            <a:r>
              <a:rPr lang="en-US" sz="1900" dirty="0" smtClean="0"/>
              <a:t>, L., </a:t>
            </a:r>
            <a:r>
              <a:rPr lang="en-US" sz="1900" dirty="0" err="1" smtClean="0"/>
              <a:t>Cureton</a:t>
            </a:r>
            <a:r>
              <a:rPr lang="en-US" sz="1900" dirty="0" smtClean="0"/>
              <a:t>, V., &amp; </a:t>
            </a:r>
            <a:r>
              <a:rPr lang="en-US" sz="1900" dirty="0" err="1" smtClean="0"/>
              <a:t>Canham</a:t>
            </a:r>
            <a:r>
              <a:rPr lang="en-US" sz="1900" dirty="0" smtClean="0"/>
              <a:t>, D. (2005). Understanding the  culture of Chinese children and families. </a:t>
            </a:r>
            <a:br>
              <a:rPr lang="en-US" sz="1900" dirty="0" smtClean="0"/>
            </a:br>
            <a:r>
              <a:rPr lang="en-US" sz="1900" dirty="0" smtClean="0"/>
              <a:t> </a:t>
            </a:r>
            <a:r>
              <a:rPr lang="en-US" sz="1900" b="1" dirty="0" smtClean="0">
                <a:solidFill>
                  <a:srgbClr val="FF0000"/>
                </a:solidFill>
              </a:rPr>
              <a:t>Journal of School Nursing </a:t>
            </a:r>
            <a:r>
              <a:rPr lang="en-US" sz="1900" dirty="0" smtClean="0"/>
              <a:t>(Allen Press Publishing Services Inc.), </a:t>
            </a:r>
            <a:r>
              <a:rPr lang="en-US" sz="1900" b="1" dirty="0" smtClean="0">
                <a:solidFill>
                  <a:srgbClr val="FF0000"/>
                </a:solidFill>
              </a:rPr>
              <a:t>21</a:t>
            </a:r>
            <a:r>
              <a:rPr lang="en-US" sz="1900" dirty="0" smtClean="0"/>
              <a:t>(1), 3- 9. Retrieved from CINAHL Plus with full Text database.</a:t>
            </a:r>
          </a:p>
          <a:p>
            <a:pPr marL="274320" indent="-274320" fontAlgn="auto" hangingPunct="0">
              <a:spcAft>
                <a:spcPts val="0"/>
              </a:spcAft>
              <a:buFont typeface="Wingdings 2"/>
              <a:buNone/>
              <a:defRPr/>
            </a:pPr>
            <a:endParaRPr lang="en-US" sz="1900" dirty="0" smtClean="0"/>
          </a:p>
          <a:p>
            <a:pPr marL="274320" indent="-274320" fontAlgn="auto" hangingPunct="0">
              <a:spcAft>
                <a:spcPts val="0"/>
              </a:spcAft>
              <a:buFont typeface="Wingdings 2"/>
              <a:buNone/>
              <a:defRPr/>
            </a:pPr>
            <a:r>
              <a:rPr lang="en-US" sz="2000" dirty="0" smtClean="0"/>
              <a:t>Hsiao, F., Lin, S., Liao, H. &amp; Lai, M. (2004). Chinese inpatients'  </a:t>
            </a:r>
            <a:br>
              <a:rPr lang="en-US" sz="2000" dirty="0" smtClean="0"/>
            </a:br>
            <a:r>
              <a:rPr lang="en-US" sz="2000" dirty="0" smtClean="0"/>
              <a:t>subjective experiences of the helping process as viewed through examination of a nurses' focused, structured therapy group. </a:t>
            </a:r>
            <a:r>
              <a:rPr lang="en-US" sz="2000" b="1" dirty="0" smtClean="0">
                <a:solidFill>
                  <a:srgbClr val="FF0000"/>
                </a:solidFill>
              </a:rPr>
              <a:t>Journal of  Clinical Nursing, 13</a:t>
            </a:r>
            <a:r>
              <a:rPr lang="en-US" sz="2000" dirty="0" smtClean="0"/>
              <a:t>(7), 892-893. </a:t>
            </a:r>
            <a:r>
              <a:rPr lang="en-US" sz="2000" dirty="0" err="1" smtClean="0"/>
              <a:t>Retrieve</a:t>
            </a:r>
            <a:r>
              <a:rPr lang="en-US" sz="2000" b="1" dirty="0" err="1" smtClean="0">
                <a:solidFill>
                  <a:srgbClr val="FF0000"/>
                </a:solidFill>
              </a:rPr>
              <a:t>df</a:t>
            </a:r>
            <a:r>
              <a:rPr lang="en-US" sz="2000" dirty="0" err="1" smtClean="0"/>
              <a:t>rom</a:t>
            </a:r>
            <a:r>
              <a:rPr lang="en-US" sz="2000" dirty="0" smtClean="0"/>
              <a:t> CINAHL Plus with Full Text database.</a:t>
            </a:r>
          </a:p>
          <a:p>
            <a:pPr marL="274320" indent="-274320" fontAlgn="auto" hangingPunct="0">
              <a:spcAft>
                <a:spcPts val="0"/>
              </a:spcAft>
              <a:buFont typeface="Wingdings 2"/>
              <a:buNone/>
              <a:defRPr/>
            </a:pPr>
            <a:endParaRPr lang="en-US" sz="1900" dirty="0" smtClean="0"/>
          </a:p>
          <a:p>
            <a:pPr marL="274320" indent="-274320" fontAlgn="auto" hangingPunct="0">
              <a:spcAft>
                <a:spcPts val="0"/>
              </a:spcAft>
              <a:buFont typeface="Wingdings 2"/>
              <a:buNone/>
              <a:defRPr/>
            </a:pPr>
            <a:r>
              <a:rPr lang="en-US" sz="1900" dirty="0" smtClean="0"/>
              <a:t>U.S Census Bureau: American Fact Finder. (2000).  </a:t>
            </a:r>
            <a:r>
              <a:rPr lang="en-US" sz="1900" i="1" dirty="0" smtClean="0"/>
              <a:t>Fact sheet: Census 2000 demographic profile highlights, selected group population: Chinese alone. </a:t>
            </a:r>
            <a:r>
              <a:rPr lang="en-US" sz="1900" dirty="0" smtClean="0"/>
              <a:t>Retrieved from http://factfinder.census.gov/servlet/</a:t>
            </a:r>
          </a:p>
          <a:p>
            <a:pPr marL="274320" indent="-274320" fontAlgn="auto" hangingPunct="0">
              <a:spcAft>
                <a:spcPts val="0"/>
              </a:spcAft>
              <a:buFont typeface="Wingdings 2"/>
              <a:buNone/>
              <a:defRPr/>
            </a:pPr>
            <a:endParaRPr lang="en-US" sz="1900" dirty="0" smtClean="0"/>
          </a:p>
          <a:p>
            <a:pPr marL="274320" indent="-274320" fontAlgn="auto" hangingPunct="0">
              <a:spcAft>
                <a:spcPts val="0"/>
              </a:spcAft>
              <a:buFont typeface="Wingdings 2"/>
              <a:buNone/>
              <a:defRPr/>
            </a:pPr>
            <a:r>
              <a:rPr lang="en-US" dirty="0" smtClean="0"/>
              <a:t> </a:t>
            </a:r>
          </a:p>
          <a:p>
            <a:pPr marL="274320" indent="-274320" fontAlgn="auto">
              <a:spcAft>
                <a:spcPts val="0"/>
              </a:spcAft>
              <a:buFont typeface="Wingdings 2"/>
              <a:buNone/>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Purpose</a:t>
            </a:r>
            <a:endParaRPr lang="en-US" dirty="0"/>
          </a:p>
        </p:txBody>
      </p:sp>
      <p:sp>
        <p:nvSpPr>
          <p:cNvPr id="14338" name="Content Placeholder 2"/>
          <p:cNvSpPr>
            <a:spLocks noGrp="1"/>
          </p:cNvSpPr>
          <p:nvPr>
            <p:ph idx="1"/>
          </p:nvPr>
        </p:nvSpPr>
        <p:spPr/>
        <p:txBody>
          <a:bodyPr/>
          <a:lstStyle/>
          <a:p>
            <a:endParaRPr lang="en-US" smtClean="0"/>
          </a:p>
          <a:p>
            <a:r>
              <a:rPr lang="en-US" smtClean="0"/>
              <a:t>To  demonstrate an understanding of the importance of practicing as a culturally competent nurse </a:t>
            </a:r>
          </a:p>
          <a:p>
            <a:endParaRPr lang="en-US" smtClean="0"/>
          </a:p>
          <a:p>
            <a:endParaRPr lang="en-US" smtClean="0"/>
          </a:p>
          <a:p>
            <a:r>
              <a:rPr lang="en-US" smtClean="0"/>
              <a:t>To reflect on the diversity of today’s society and how it applies to the healthcare we give to patients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Demographics</a:t>
            </a:r>
            <a:endParaRPr lang="en-US" dirty="0"/>
          </a:p>
        </p:txBody>
      </p:sp>
      <p:sp>
        <p:nvSpPr>
          <p:cNvPr id="15362" name="Content Placeholder 2"/>
          <p:cNvSpPr>
            <a:spLocks noGrp="1"/>
          </p:cNvSpPr>
          <p:nvPr>
            <p:ph idx="1"/>
          </p:nvPr>
        </p:nvSpPr>
        <p:spPr/>
        <p:txBody>
          <a:bodyPr/>
          <a:lstStyle/>
          <a:p>
            <a:r>
              <a:rPr lang="en-US" smtClean="0"/>
              <a:t>The total U.S. population during the census of  2000 was </a:t>
            </a:r>
            <a:r>
              <a:rPr lang="en-US" b="1" smtClean="0"/>
              <a:t>281,421,906</a:t>
            </a:r>
          </a:p>
          <a:p>
            <a:endParaRPr lang="en-US" smtClean="0"/>
          </a:p>
          <a:p>
            <a:r>
              <a:rPr lang="en-US" smtClean="0"/>
              <a:t>In the 2000 census there were </a:t>
            </a:r>
            <a:r>
              <a:rPr lang="en-US" b="1" smtClean="0"/>
              <a:t>2,432,585</a:t>
            </a:r>
            <a:r>
              <a:rPr lang="en-US" smtClean="0"/>
              <a:t> </a:t>
            </a:r>
          </a:p>
          <a:p>
            <a:pPr>
              <a:buFont typeface="Wingdings 2" pitchFamily="18" charset="2"/>
              <a:buNone/>
            </a:pPr>
            <a:r>
              <a:rPr lang="en-US" smtClean="0"/>
              <a:t>Chinese Americans living in the U.S.A</a:t>
            </a:r>
          </a:p>
          <a:p>
            <a:pPr>
              <a:buFont typeface="Wingdings 2" pitchFamily="18" charset="2"/>
              <a:buNone/>
            </a:pPr>
            <a:endParaRPr lang="en-US" smtClean="0"/>
          </a:p>
          <a:p>
            <a:r>
              <a:rPr lang="en-US" sz="2800" b="1" smtClean="0"/>
              <a:t>1,255,682</a:t>
            </a:r>
            <a:r>
              <a:rPr lang="en-US" sz="2800" smtClean="0"/>
              <a:t> were female</a:t>
            </a:r>
          </a:p>
          <a:p>
            <a:r>
              <a:rPr lang="en-US" sz="2800" b="1" smtClean="0"/>
              <a:t>1,176,913</a:t>
            </a:r>
            <a:r>
              <a:rPr lang="en-US" sz="2800" smtClean="0"/>
              <a:t> were male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fontAlgn="auto">
              <a:spcAft>
                <a:spcPts val="0"/>
              </a:spcAft>
              <a:defRPr/>
            </a:pPr>
            <a:r>
              <a:rPr lang="en-US" dirty="0"/>
              <a:t>Family needs during a child's </a:t>
            </a:r>
            <a:r>
              <a:rPr lang="en-US" dirty="0" smtClean="0"/>
              <a:t>illness</a:t>
            </a:r>
            <a:endParaRPr lang="en-US" dirty="0"/>
          </a:p>
        </p:txBody>
      </p:sp>
      <p:sp>
        <p:nvSpPr>
          <p:cNvPr id="3" name="Content Placeholder 2"/>
          <p:cNvSpPr>
            <a:spLocks noGrp="1"/>
          </p:cNvSpPr>
          <p:nvPr>
            <p:ph idx="1"/>
          </p:nvPr>
        </p:nvSpPr>
        <p:spPr/>
        <p:txBody>
          <a:bodyPr>
            <a:normAutofit fontScale="70000" lnSpcReduction="20000"/>
          </a:bodyPr>
          <a:lstStyle/>
          <a:p>
            <a:pPr marL="274320" indent="-274320" fontAlgn="auto" hangingPunct="0">
              <a:spcAft>
                <a:spcPts val="0"/>
              </a:spcAft>
              <a:buFont typeface="Wingdings 2"/>
              <a:buChar char=""/>
              <a:defRPr/>
            </a:pPr>
            <a:r>
              <a:rPr lang="en-US" dirty="0"/>
              <a:t>Chinese culture is a collectivist culture</a:t>
            </a:r>
          </a:p>
          <a:p>
            <a:pPr marL="274320" indent="-274320" fontAlgn="auto" hangingPunct="0">
              <a:spcAft>
                <a:spcPts val="0"/>
              </a:spcAft>
              <a:buFont typeface="Wingdings 2"/>
              <a:buChar char=""/>
              <a:defRPr/>
            </a:pPr>
            <a:r>
              <a:rPr lang="en-US" dirty="0"/>
              <a:t>When a child is ill they do not communicate to avoid anxiety</a:t>
            </a:r>
          </a:p>
          <a:p>
            <a:pPr marL="274320" indent="-274320" fontAlgn="auto" hangingPunct="0">
              <a:spcAft>
                <a:spcPts val="0"/>
              </a:spcAft>
              <a:buFont typeface="Wingdings 2"/>
              <a:buChar char=""/>
              <a:defRPr/>
            </a:pPr>
            <a:r>
              <a:rPr lang="en-US" dirty="0"/>
              <a:t>"Because the family may limit the amount of information shared with outsiders about the ailing child, they may not have enlisted all the services available to the child or the family."</a:t>
            </a:r>
          </a:p>
          <a:p>
            <a:pPr marL="274320" indent="-274320" fontAlgn="auto" hangingPunct="0">
              <a:spcAft>
                <a:spcPts val="0"/>
              </a:spcAft>
              <a:buFont typeface="Wingdings 2"/>
              <a:buChar char=""/>
              <a:defRPr/>
            </a:pPr>
            <a:r>
              <a:rPr lang="en-US" dirty="0"/>
              <a:t>In addition, outsiders are not told about the illness because it would show weakness to the family</a:t>
            </a:r>
          </a:p>
          <a:p>
            <a:pPr marL="274320" indent="-274320" fontAlgn="auto" hangingPunct="0">
              <a:spcAft>
                <a:spcPts val="0"/>
              </a:spcAft>
              <a:buFont typeface="Wingdings 2"/>
              <a:buChar char=""/>
              <a:defRPr/>
            </a:pPr>
            <a:r>
              <a:rPr lang="en-US" dirty="0"/>
              <a:t>When something wrong happens to a family </a:t>
            </a:r>
            <a:r>
              <a:rPr lang="en-US" dirty="0" smtClean="0"/>
              <a:t>member</a:t>
            </a:r>
            <a:r>
              <a:rPr lang="en-US" dirty="0" smtClean="0">
                <a:solidFill>
                  <a:srgbClr val="FF0000"/>
                </a:solidFill>
              </a:rPr>
              <a:t>,</a:t>
            </a:r>
            <a:r>
              <a:rPr lang="en-US" dirty="0" smtClean="0"/>
              <a:t> </a:t>
            </a:r>
            <a:r>
              <a:rPr lang="en-US" dirty="0"/>
              <a:t>he or she brings shame to the family</a:t>
            </a:r>
          </a:p>
          <a:p>
            <a:pPr marL="274320" indent="-274320" fontAlgn="auto" hangingPunct="0">
              <a:spcAft>
                <a:spcPts val="0"/>
              </a:spcAft>
              <a:buFont typeface="Wingdings 2"/>
              <a:buChar char=""/>
              <a:defRPr/>
            </a:pPr>
            <a:r>
              <a:rPr lang="en-US" dirty="0"/>
              <a:t>Family is the primary unit in the Chinese </a:t>
            </a:r>
            <a:r>
              <a:rPr lang="en-US" dirty="0" smtClean="0"/>
              <a:t>culture</a:t>
            </a:r>
          </a:p>
          <a:p>
            <a:pPr marL="274320" indent="-274320" fontAlgn="auto" hangingPunct="0">
              <a:spcAft>
                <a:spcPts val="0"/>
              </a:spcAft>
              <a:buFont typeface="Wingdings 2"/>
              <a:buChar char=""/>
              <a:defRPr/>
            </a:pPr>
            <a:r>
              <a:rPr lang="en-US" dirty="0" smtClean="0"/>
              <a:t>Developing 'family' cohesion is a prerequisite for Chinese patients to feel comfortable to express their distress with doctors and nurses. </a:t>
            </a:r>
            <a:endParaRPr lang="en-US" dirty="0"/>
          </a:p>
          <a:p>
            <a:pPr marL="274320" indent="-274320" fontAlgn="auto" hangingPunct="0">
              <a:spcAft>
                <a:spcPts val="0"/>
              </a:spcAft>
              <a:buFont typeface="Wingdings 2"/>
              <a:buChar char=""/>
              <a:defRPr/>
            </a:pPr>
            <a:r>
              <a:rPr lang="en-US" dirty="0"/>
              <a:t>When a decision has to be made it is made by the Father, </a:t>
            </a:r>
            <a:r>
              <a:rPr lang="en-US" dirty="0">
                <a:solidFill>
                  <a:srgbClr val="FF0000"/>
                </a:solidFill>
              </a:rPr>
              <a:t>L</a:t>
            </a:r>
            <a:r>
              <a:rPr lang="en-US" dirty="0"/>
              <a:t>eader of the house, or the entire family</a:t>
            </a:r>
          </a:p>
          <a:p>
            <a:pPr marL="274320" indent="-274320" fontAlgn="auto" hangingPunct="0">
              <a:spcAft>
                <a:spcPts val="0"/>
              </a:spcAft>
              <a:buFont typeface="Wingdings 2"/>
              <a:buChar char=""/>
              <a:defRPr/>
            </a:pPr>
            <a:r>
              <a:rPr lang="en-US" dirty="0"/>
              <a:t>When coming to the end of life it is the </a:t>
            </a:r>
            <a:r>
              <a:rPr lang="en-US" dirty="0">
                <a:solidFill>
                  <a:srgbClr val="FF0000"/>
                </a:solidFill>
              </a:rPr>
              <a:t>families</a:t>
            </a:r>
            <a:r>
              <a:rPr lang="en-US" dirty="0"/>
              <a:t> job to avoid embarrassment and loss of dignity</a:t>
            </a:r>
          </a:p>
          <a:p>
            <a:pPr marL="274320" indent="-274320" fontAlgn="auto">
              <a:spcAft>
                <a:spcPts val="0"/>
              </a:spcAft>
              <a:buFont typeface="Wingdings 2"/>
              <a:buChar char=""/>
              <a:defRPr/>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b="0" u="sng" dirty="0" smtClean="0">
                <a:solidFill>
                  <a:schemeClr val="tx1"/>
                </a:solidFill>
                <a:latin typeface="Arial Black" pitchFamily="34" charset="0"/>
                <a:cs typeface="Times New Roman" pitchFamily="18" charset="0"/>
              </a:rPr>
              <a:t>(Title would be good for continuity)</a:t>
            </a:r>
            <a:endParaRPr lang="en-US" b="0" u="sng" dirty="0">
              <a:solidFill>
                <a:schemeClr val="tx1"/>
              </a:solidFill>
              <a:latin typeface="Arial Black" pitchFamily="34" charset="0"/>
              <a:cs typeface="Times New Roman" pitchFamily="18" charset="0"/>
            </a:endParaRPr>
          </a:p>
        </p:txBody>
      </p:sp>
      <p:sp>
        <p:nvSpPr>
          <p:cNvPr id="17410" name="Content Placeholder 2"/>
          <p:cNvSpPr>
            <a:spLocks noGrp="1"/>
          </p:cNvSpPr>
          <p:nvPr>
            <p:ph idx="1"/>
          </p:nvPr>
        </p:nvSpPr>
        <p:spPr/>
        <p:txBody>
          <a:bodyPr/>
          <a:lstStyle/>
          <a:p>
            <a:pPr hangingPunct="0"/>
            <a:r>
              <a:rPr lang="en-US" dirty="0" smtClean="0"/>
              <a:t>For nurses its important to assess the patient and their </a:t>
            </a:r>
            <a:r>
              <a:rPr lang="en-US" b="1" u="sng" dirty="0" smtClean="0">
                <a:solidFill>
                  <a:srgbClr val="FF0000"/>
                </a:solidFill>
              </a:rPr>
              <a:t>families</a:t>
            </a:r>
            <a:r>
              <a:rPr lang="en-US" dirty="0" smtClean="0">
                <a:solidFill>
                  <a:srgbClr val="FF0000"/>
                </a:solidFill>
              </a:rPr>
              <a:t> </a:t>
            </a:r>
            <a:r>
              <a:rPr lang="en-US" dirty="0" smtClean="0"/>
              <a:t>ability to speak English.</a:t>
            </a:r>
          </a:p>
          <a:p>
            <a:pPr hangingPunct="0"/>
            <a:endParaRPr lang="en-US" dirty="0" smtClean="0"/>
          </a:p>
          <a:p>
            <a:pPr hangingPunct="0"/>
            <a:r>
              <a:rPr lang="en-US" dirty="0" smtClean="0"/>
              <a:t>It is the </a:t>
            </a:r>
            <a:r>
              <a:rPr lang="en-US" b="1" u="sng" dirty="0" smtClean="0">
                <a:solidFill>
                  <a:srgbClr val="FF0000"/>
                </a:solidFill>
              </a:rPr>
              <a:t>nurses</a:t>
            </a:r>
            <a:r>
              <a:rPr lang="en-US" dirty="0" smtClean="0"/>
              <a:t> job to find a qualified interpreter. </a:t>
            </a:r>
          </a:p>
          <a:p>
            <a:pPr hangingPunct="0"/>
            <a:endParaRPr lang="en-US" dirty="0" smtClean="0"/>
          </a:p>
          <a:p>
            <a:pPr hangingPunct="0"/>
            <a:r>
              <a:rPr lang="en-US" dirty="0" smtClean="0"/>
              <a:t>When it comes to school </a:t>
            </a:r>
            <a:r>
              <a:rPr lang="en-US" dirty="0" smtClean="0"/>
              <a:t>nursing</a:t>
            </a:r>
            <a:r>
              <a:rPr lang="en-US" b="1" u="sng" dirty="0" smtClean="0">
                <a:solidFill>
                  <a:srgbClr val="FF0000"/>
                </a:solidFill>
              </a:rPr>
              <a:t>,</a:t>
            </a:r>
            <a:r>
              <a:rPr lang="en-US" dirty="0" smtClean="0"/>
              <a:t> </a:t>
            </a:r>
            <a:r>
              <a:rPr lang="en-US" dirty="0" smtClean="0"/>
              <a:t>they need to be extra sensitive because there may be differences within the same culture.</a:t>
            </a:r>
          </a:p>
          <a:p>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fontAlgn="auto">
              <a:spcAft>
                <a:spcPts val="0"/>
              </a:spcAft>
              <a:defRPr/>
            </a:pPr>
            <a:r>
              <a:rPr lang="en-US" dirty="0"/>
              <a:t>Health practices and </a:t>
            </a:r>
            <a:r>
              <a:rPr lang="en-US" dirty="0" smtClean="0"/>
              <a:t>medicine</a:t>
            </a:r>
            <a:endParaRPr lang="en-US" dirty="0"/>
          </a:p>
        </p:txBody>
      </p:sp>
      <p:sp>
        <p:nvSpPr>
          <p:cNvPr id="3" name="Content Placeholder 2"/>
          <p:cNvSpPr>
            <a:spLocks noGrp="1"/>
          </p:cNvSpPr>
          <p:nvPr>
            <p:ph idx="1"/>
          </p:nvPr>
        </p:nvSpPr>
        <p:spPr/>
        <p:txBody>
          <a:bodyPr>
            <a:normAutofit fontScale="85000" lnSpcReduction="20000"/>
          </a:bodyPr>
          <a:lstStyle/>
          <a:p>
            <a:pPr marL="274320" indent="-274320" fontAlgn="auto" hangingPunct="0">
              <a:spcAft>
                <a:spcPts val="0"/>
              </a:spcAft>
              <a:buFont typeface="Wingdings 2"/>
              <a:buChar char=""/>
              <a:defRPr/>
            </a:pPr>
            <a:r>
              <a:rPr lang="en-US" dirty="0"/>
              <a:t>Depression is widespread for Chinese American women 65 and older</a:t>
            </a:r>
            <a:r>
              <a:rPr lang="en-US" dirty="0" smtClean="0"/>
              <a:t>.</a:t>
            </a:r>
          </a:p>
          <a:p>
            <a:pPr marL="274320" indent="-274320" fontAlgn="auto" hangingPunct="0">
              <a:spcAft>
                <a:spcPts val="0"/>
              </a:spcAft>
              <a:buFont typeface="Wingdings 2"/>
              <a:buChar char=""/>
              <a:defRPr/>
            </a:pPr>
            <a:r>
              <a:rPr lang="en-US" dirty="0" smtClean="0"/>
              <a:t>Instillation of hope is needed to provide encouragement for inpatients because they often experience demoralization, worthlessness, and hopelessness. </a:t>
            </a:r>
            <a:endParaRPr lang="en-US" dirty="0"/>
          </a:p>
          <a:p>
            <a:pPr marL="274320" indent="-274320" fontAlgn="auto" hangingPunct="0">
              <a:spcAft>
                <a:spcPts val="0"/>
              </a:spcAft>
              <a:buFont typeface="Wingdings 2"/>
              <a:buChar char=""/>
              <a:defRPr/>
            </a:pPr>
            <a:r>
              <a:rPr lang="en-US" dirty="0"/>
              <a:t>Vascular dementia is also prevalent </a:t>
            </a:r>
          </a:p>
          <a:p>
            <a:pPr marL="274320" indent="-274320" fontAlgn="auto" hangingPunct="0">
              <a:spcAft>
                <a:spcPts val="0"/>
              </a:spcAft>
              <a:buFont typeface="Wingdings 2"/>
              <a:buChar char=""/>
              <a:defRPr/>
            </a:pPr>
            <a:r>
              <a:rPr lang="en-US" dirty="0"/>
              <a:t>Suicide rate among Chinese American women is high</a:t>
            </a:r>
          </a:p>
          <a:p>
            <a:pPr marL="274320" indent="-274320" fontAlgn="auto" hangingPunct="0">
              <a:spcAft>
                <a:spcPts val="0"/>
              </a:spcAft>
              <a:buFont typeface="Wingdings 2"/>
              <a:buChar char=""/>
              <a:defRPr/>
            </a:pPr>
            <a:r>
              <a:rPr lang="en-US" dirty="0"/>
              <a:t>Hepatitis B, </a:t>
            </a:r>
            <a:r>
              <a:rPr lang="en-US" dirty="0">
                <a:solidFill>
                  <a:srgbClr val="FF0000"/>
                </a:solidFill>
              </a:rPr>
              <a:t>T</a:t>
            </a:r>
            <a:r>
              <a:rPr lang="en-US" dirty="0"/>
              <a:t>uberculosis, and </a:t>
            </a:r>
            <a:r>
              <a:rPr lang="en-US" dirty="0">
                <a:solidFill>
                  <a:srgbClr val="FF0000"/>
                </a:solidFill>
              </a:rPr>
              <a:t>L</a:t>
            </a:r>
            <a:r>
              <a:rPr lang="en-US" dirty="0"/>
              <a:t>iver </a:t>
            </a:r>
            <a:r>
              <a:rPr lang="en-US" dirty="0">
                <a:solidFill>
                  <a:srgbClr val="FF0000"/>
                </a:solidFill>
              </a:rPr>
              <a:t>C</a:t>
            </a:r>
            <a:r>
              <a:rPr lang="en-US" dirty="0"/>
              <a:t>ancer have higher rates in the Chinese American population then the over population of the United States</a:t>
            </a:r>
          </a:p>
          <a:p>
            <a:pPr marL="274320" indent="-274320" fontAlgn="auto" hangingPunct="0">
              <a:spcAft>
                <a:spcPts val="0"/>
              </a:spcAft>
              <a:buFont typeface="Wingdings 2"/>
              <a:buChar char=""/>
              <a:defRPr/>
            </a:pPr>
            <a:r>
              <a:rPr lang="en-US" dirty="0"/>
              <a:t>Nasopharyngeal </a:t>
            </a:r>
            <a:r>
              <a:rPr lang="en-US" dirty="0">
                <a:solidFill>
                  <a:srgbClr val="FF0000"/>
                </a:solidFill>
              </a:rPr>
              <a:t>C</a:t>
            </a:r>
            <a:r>
              <a:rPr lang="en-US" dirty="0"/>
              <a:t>ancer, </a:t>
            </a:r>
            <a:r>
              <a:rPr lang="en-US" dirty="0">
                <a:solidFill>
                  <a:srgbClr val="FF0000"/>
                </a:solidFill>
              </a:rPr>
              <a:t>B</a:t>
            </a:r>
            <a:r>
              <a:rPr lang="en-US" dirty="0"/>
              <a:t>reast Cancer, </a:t>
            </a:r>
            <a:r>
              <a:rPr lang="en-US" dirty="0">
                <a:solidFill>
                  <a:srgbClr val="FF0000"/>
                </a:solidFill>
              </a:rPr>
              <a:t>P</a:t>
            </a:r>
            <a:r>
              <a:rPr lang="en-US" dirty="0"/>
              <a:t>rostate </a:t>
            </a:r>
            <a:r>
              <a:rPr lang="en-US" dirty="0">
                <a:solidFill>
                  <a:srgbClr val="FF0000"/>
                </a:solidFill>
              </a:rPr>
              <a:t>C</a:t>
            </a:r>
            <a:r>
              <a:rPr lang="en-US" dirty="0"/>
              <a:t>ancer, </a:t>
            </a:r>
            <a:r>
              <a:rPr lang="en-US" dirty="0">
                <a:solidFill>
                  <a:srgbClr val="FF0000"/>
                </a:solidFill>
              </a:rPr>
              <a:t>C</a:t>
            </a:r>
            <a:r>
              <a:rPr lang="en-US" dirty="0"/>
              <a:t>olon </a:t>
            </a:r>
            <a:r>
              <a:rPr lang="en-US" dirty="0">
                <a:solidFill>
                  <a:srgbClr val="FF0000"/>
                </a:solidFill>
              </a:rPr>
              <a:t>C</a:t>
            </a:r>
            <a:r>
              <a:rPr lang="en-US" dirty="0"/>
              <a:t>ancer, and </a:t>
            </a:r>
            <a:r>
              <a:rPr lang="en-US" dirty="0">
                <a:solidFill>
                  <a:srgbClr val="FF0000"/>
                </a:solidFill>
              </a:rPr>
              <a:t>L</a:t>
            </a:r>
            <a:r>
              <a:rPr lang="en-US" dirty="0"/>
              <a:t>ung </a:t>
            </a:r>
            <a:r>
              <a:rPr lang="en-US" dirty="0">
                <a:solidFill>
                  <a:srgbClr val="FF0000"/>
                </a:solidFill>
              </a:rPr>
              <a:t>C</a:t>
            </a:r>
            <a:r>
              <a:rPr lang="en-US" dirty="0"/>
              <a:t>ancer are other significant </a:t>
            </a:r>
            <a:r>
              <a:rPr lang="en-US" dirty="0">
                <a:solidFill>
                  <a:srgbClr val="FF0000"/>
                </a:solidFill>
              </a:rPr>
              <a:t>C</a:t>
            </a:r>
            <a:r>
              <a:rPr lang="en-US" dirty="0"/>
              <a:t>ancers within the Chinese American </a:t>
            </a:r>
            <a:r>
              <a:rPr lang="en-US" dirty="0" smtClean="0"/>
              <a:t>population</a:t>
            </a:r>
            <a:endParaRPr lang="en-US" dirty="0"/>
          </a:p>
          <a:p>
            <a:pPr marL="274320" indent="-274320" fontAlgn="auto">
              <a:spcAft>
                <a:spcPts val="0"/>
              </a:spcAft>
              <a:buFont typeface="Wingdings 2"/>
              <a:buChar char=""/>
              <a:defRPr/>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a:t>Health Practice</a:t>
            </a:r>
          </a:p>
        </p:txBody>
      </p:sp>
      <p:sp>
        <p:nvSpPr>
          <p:cNvPr id="3" name="Content Placeholder 2"/>
          <p:cNvSpPr>
            <a:spLocks noGrp="1"/>
          </p:cNvSpPr>
          <p:nvPr>
            <p:ph idx="1"/>
          </p:nvPr>
        </p:nvSpPr>
        <p:spPr/>
        <p:txBody>
          <a:bodyPr>
            <a:normAutofit fontScale="92500" lnSpcReduction="10000"/>
          </a:bodyPr>
          <a:lstStyle/>
          <a:p>
            <a:pPr marL="274320" indent="-274320" fontAlgn="auto" hangingPunct="0">
              <a:spcAft>
                <a:spcPts val="0"/>
              </a:spcAft>
              <a:buFont typeface="Wingdings 2"/>
              <a:buChar char=""/>
              <a:defRPr/>
            </a:pPr>
            <a:r>
              <a:rPr lang="en-US" dirty="0"/>
              <a:t>Individuals that were born in China are more likely to follow traditional health practices </a:t>
            </a:r>
          </a:p>
          <a:p>
            <a:pPr marL="274320" indent="-274320" fontAlgn="auto" hangingPunct="0">
              <a:spcAft>
                <a:spcPts val="0"/>
              </a:spcAft>
              <a:buFont typeface="Wingdings 2"/>
              <a:buChar char=""/>
              <a:defRPr/>
            </a:pPr>
            <a:r>
              <a:rPr lang="en-US" dirty="0"/>
              <a:t>They lean toward Yin and Yang and are skeptical of Western medicine</a:t>
            </a:r>
          </a:p>
          <a:p>
            <a:pPr marL="274320" indent="-274320" fontAlgn="auto" hangingPunct="0">
              <a:spcAft>
                <a:spcPts val="0"/>
              </a:spcAft>
              <a:buFont typeface="Wingdings 2"/>
              <a:buChar char=""/>
              <a:defRPr/>
            </a:pPr>
            <a:r>
              <a:rPr lang="en-US" dirty="0"/>
              <a:t>Yin and Yang are opposing forces</a:t>
            </a:r>
          </a:p>
          <a:p>
            <a:pPr marL="274320" indent="-274320" fontAlgn="auto" hangingPunct="0">
              <a:spcAft>
                <a:spcPts val="0"/>
              </a:spcAft>
              <a:buFont typeface="Wingdings 2"/>
              <a:buChar char=""/>
              <a:defRPr/>
            </a:pPr>
            <a:r>
              <a:rPr lang="en-US" dirty="0"/>
              <a:t>Yin-Female negative energy and cold</a:t>
            </a:r>
          </a:p>
          <a:p>
            <a:pPr marL="274320" indent="-274320" fontAlgn="auto" hangingPunct="0">
              <a:spcAft>
                <a:spcPts val="0"/>
              </a:spcAft>
              <a:buFont typeface="Wingdings 2"/>
              <a:buChar char=""/>
              <a:defRPr/>
            </a:pPr>
            <a:r>
              <a:rPr lang="en-US" dirty="0"/>
              <a:t>Yang-Male positive energy and hot</a:t>
            </a:r>
          </a:p>
          <a:p>
            <a:pPr marL="274320" indent="-274320" fontAlgn="auto" hangingPunct="0">
              <a:spcAft>
                <a:spcPts val="0"/>
              </a:spcAft>
              <a:buFont typeface="Wingdings 2"/>
              <a:buChar char=""/>
              <a:defRPr/>
            </a:pPr>
            <a:r>
              <a:rPr lang="en-US" dirty="0"/>
              <a:t>These together are a balance that sustain the body and maintain the health of the individual</a:t>
            </a:r>
          </a:p>
          <a:p>
            <a:pPr marL="274320" indent="-274320" fontAlgn="auto" hangingPunct="0">
              <a:spcAft>
                <a:spcPts val="0"/>
              </a:spcAft>
              <a:buFont typeface="Wingdings 2"/>
              <a:buChar char=""/>
              <a:defRPr/>
            </a:pPr>
            <a:r>
              <a:rPr lang="en-US" dirty="0"/>
              <a:t>Excess use of Yin can result in fever and dehydration </a:t>
            </a:r>
          </a:p>
          <a:p>
            <a:pPr marL="274320" indent="-274320" fontAlgn="auto" hangingPunct="0">
              <a:spcAft>
                <a:spcPts val="0"/>
              </a:spcAft>
              <a:buFont typeface="Wingdings 2"/>
              <a:buChar char=""/>
              <a:defRPr/>
            </a:pPr>
            <a:r>
              <a:rPr lang="en-US" dirty="0"/>
              <a:t>Excess use of Yang can result in gastric </a:t>
            </a:r>
            <a:r>
              <a:rPr lang="en-US" dirty="0" smtClean="0"/>
              <a:t>disorders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fontAlgn="auto">
              <a:spcAft>
                <a:spcPts val="0"/>
              </a:spcAft>
              <a:defRPr/>
            </a:pPr>
            <a:r>
              <a:rPr lang="en-US" dirty="0" smtClean="0"/>
              <a:t>Other Chinese American Remedies</a:t>
            </a:r>
            <a:endParaRPr lang="en-US" dirty="0"/>
          </a:p>
        </p:txBody>
      </p:sp>
      <p:sp>
        <p:nvSpPr>
          <p:cNvPr id="3" name="Content Placeholder 2"/>
          <p:cNvSpPr>
            <a:spLocks noGrp="1"/>
          </p:cNvSpPr>
          <p:nvPr>
            <p:ph idx="1"/>
          </p:nvPr>
        </p:nvSpPr>
        <p:spPr/>
        <p:txBody>
          <a:bodyPr>
            <a:normAutofit fontScale="85000" lnSpcReduction="20000"/>
          </a:bodyPr>
          <a:lstStyle/>
          <a:p>
            <a:pPr marL="274320" indent="-274320" fontAlgn="auto" hangingPunct="0">
              <a:spcAft>
                <a:spcPts val="0"/>
              </a:spcAft>
              <a:buFont typeface="Wingdings 2"/>
              <a:buChar char=""/>
              <a:defRPr/>
            </a:pPr>
            <a:r>
              <a:rPr lang="en-US" dirty="0" err="1"/>
              <a:t>Qi</a:t>
            </a:r>
            <a:r>
              <a:rPr lang="en-US" dirty="0"/>
              <a:t> or Chi is the vital energy flowing in the person</a:t>
            </a:r>
          </a:p>
          <a:p>
            <a:pPr marL="274320" indent="-274320" fontAlgn="auto" hangingPunct="0">
              <a:spcAft>
                <a:spcPts val="0"/>
              </a:spcAft>
              <a:buFont typeface="Wingdings 2"/>
              <a:buChar char=""/>
              <a:defRPr/>
            </a:pPr>
            <a:r>
              <a:rPr lang="en-US" dirty="0"/>
              <a:t>When this is absent, the body dies</a:t>
            </a:r>
          </a:p>
          <a:p>
            <a:pPr marL="274320" indent="-274320" fontAlgn="auto" hangingPunct="0">
              <a:spcAft>
                <a:spcPts val="0"/>
              </a:spcAft>
              <a:buFont typeface="Wingdings 2"/>
              <a:buChar char=""/>
              <a:defRPr/>
            </a:pPr>
            <a:r>
              <a:rPr lang="en-US" dirty="0"/>
              <a:t>Chi can be gained from three sources: Food, Air, and Genetics</a:t>
            </a:r>
          </a:p>
          <a:p>
            <a:pPr marL="274320" indent="-274320" fontAlgn="auto" hangingPunct="0">
              <a:spcAft>
                <a:spcPts val="0"/>
              </a:spcAft>
              <a:buFont typeface="Wingdings 2"/>
              <a:buChar char=""/>
              <a:defRPr/>
            </a:pPr>
            <a:r>
              <a:rPr lang="en-US" dirty="0"/>
              <a:t>Chi is lost through aging and neglect</a:t>
            </a:r>
          </a:p>
          <a:p>
            <a:pPr marL="274320" indent="-274320" fontAlgn="auto" hangingPunct="0">
              <a:spcAft>
                <a:spcPts val="0"/>
              </a:spcAft>
              <a:buFont typeface="Wingdings 2"/>
              <a:buChar char=""/>
              <a:defRPr/>
            </a:pPr>
            <a:r>
              <a:rPr lang="en-US" dirty="0"/>
              <a:t>When Chi is balanced it promotes the balance of the heart and lung </a:t>
            </a:r>
          </a:p>
          <a:p>
            <a:pPr marL="274320" indent="-274320" fontAlgn="auto" hangingPunct="0">
              <a:spcAft>
                <a:spcPts val="0"/>
              </a:spcAft>
              <a:buFont typeface="Wingdings 2"/>
              <a:buChar char=""/>
              <a:defRPr/>
            </a:pPr>
            <a:r>
              <a:rPr lang="en-US" dirty="0"/>
              <a:t>Acupuncture is also commonly use by the Chinese American</a:t>
            </a:r>
          </a:p>
          <a:p>
            <a:pPr marL="274320" indent="-274320" fontAlgn="auto" hangingPunct="0">
              <a:spcAft>
                <a:spcPts val="0"/>
              </a:spcAft>
              <a:buFont typeface="Wingdings 2"/>
              <a:buChar char=""/>
              <a:defRPr/>
            </a:pPr>
            <a:r>
              <a:rPr lang="en-US" dirty="0" err="1"/>
              <a:t>Moxibustion</a:t>
            </a:r>
            <a:r>
              <a:rPr lang="en-US" dirty="0"/>
              <a:t> is the practice of applying heat to Acupuncture points(this treats asthma, arthritis, and bronchitis)</a:t>
            </a:r>
          </a:p>
          <a:p>
            <a:pPr marL="274320" indent="-274320" fontAlgn="auto" hangingPunct="0">
              <a:spcAft>
                <a:spcPts val="0"/>
              </a:spcAft>
              <a:buFont typeface="Wingdings 2"/>
              <a:buChar char=""/>
              <a:defRPr/>
            </a:pPr>
            <a:r>
              <a:rPr lang="en-US" dirty="0"/>
              <a:t>Chinese herbs are thought to bust the immune system and kill developing </a:t>
            </a:r>
            <a:r>
              <a:rPr lang="en-US" dirty="0" smtClean="0"/>
              <a:t>tumors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u="sng" dirty="0" smtClean="0">
                <a:solidFill>
                  <a:srgbClr val="92D050"/>
                </a:solidFill>
                <a:latin typeface="Times New Roman" pitchFamily="18" charset="0"/>
                <a:cs typeface="Times New Roman" pitchFamily="18" charset="0"/>
              </a:rPr>
              <a:t>(</a:t>
            </a:r>
            <a:r>
              <a:rPr lang="en-US" u="sng" dirty="0" smtClean="0">
                <a:solidFill>
                  <a:schemeClr val="tx1"/>
                </a:solidFill>
                <a:latin typeface="Arial Black" pitchFamily="34" charset="0"/>
                <a:cs typeface="Times New Roman" pitchFamily="18" charset="0"/>
              </a:rPr>
              <a:t>Title </a:t>
            </a:r>
            <a:r>
              <a:rPr lang="en-US" u="sng" dirty="0" smtClean="0">
                <a:solidFill>
                  <a:schemeClr val="tx1"/>
                </a:solidFill>
                <a:latin typeface="Arial Black" pitchFamily="34" charset="0"/>
                <a:cs typeface="Times New Roman" pitchFamily="18" charset="0"/>
              </a:rPr>
              <a:t>would be good for </a:t>
            </a:r>
            <a:r>
              <a:rPr lang="en-US" u="sng" dirty="0" smtClean="0">
                <a:solidFill>
                  <a:schemeClr val="tx1"/>
                </a:solidFill>
                <a:latin typeface="Arial Black" pitchFamily="34" charset="0"/>
                <a:cs typeface="Times New Roman" pitchFamily="18" charset="0"/>
              </a:rPr>
              <a:t>continuity)</a:t>
            </a:r>
            <a:endParaRPr lang="en-US" dirty="0">
              <a:solidFill>
                <a:schemeClr val="tx1"/>
              </a:solidFill>
              <a:latin typeface="Arial Black" pitchFamily="34" charset="0"/>
            </a:endParaRPr>
          </a:p>
        </p:txBody>
      </p:sp>
      <p:sp>
        <p:nvSpPr>
          <p:cNvPr id="21506" name="Content Placeholder 2"/>
          <p:cNvSpPr>
            <a:spLocks noGrp="1"/>
          </p:cNvSpPr>
          <p:nvPr>
            <p:ph idx="1"/>
          </p:nvPr>
        </p:nvSpPr>
        <p:spPr/>
        <p:txBody>
          <a:bodyPr/>
          <a:lstStyle/>
          <a:p>
            <a:r>
              <a:rPr lang="en-US" dirty="0" smtClean="0">
                <a:solidFill>
                  <a:srgbClr val="FF0000"/>
                </a:solidFill>
              </a:rPr>
              <a:t>i</a:t>
            </a:r>
            <a:r>
              <a:rPr lang="en-US" dirty="0" smtClean="0"/>
              <a:t>n 2004 "Nine Chinese inpatients with mental illness' participated in the four-session nurses focused, structured therapy group. After they completed the last session of therapy, they were invited to participate in a structured interview and a semi-structured interview regarding their perception of the change mechanism in the nurses focused, structured group therapy."</a:t>
            </a:r>
          </a:p>
          <a:p>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Opulent</Template>
  <TotalTime>217</TotalTime>
  <Words>1036</Words>
  <Application>Microsoft Office PowerPoint</Application>
  <PresentationFormat>On-screen Show (4:3)</PresentationFormat>
  <Paragraphs>113</Paragraphs>
  <Slides>14</Slides>
  <Notes>10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Opulent</vt:lpstr>
      <vt:lpstr> Chinese American </vt:lpstr>
      <vt:lpstr>Purpose</vt:lpstr>
      <vt:lpstr>Demographics</vt:lpstr>
      <vt:lpstr>Family needs during a child's illness</vt:lpstr>
      <vt:lpstr>(Title would be good for continuity)</vt:lpstr>
      <vt:lpstr>Health practices and medicine</vt:lpstr>
      <vt:lpstr>Health Practice</vt:lpstr>
      <vt:lpstr>Other Chinese American Remedies</vt:lpstr>
      <vt:lpstr>(Title would be good for continuity)</vt:lpstr>
      <vt:lpstr>Title would be good for continuity)</vt:lpstr>
      <vt:lpstr>   methods of interacting with Chinese-Americans </vt:lpstr>
      <vt:lpstr>results from the study </vt:lpstr>
      <vt:lpstr>Conclusion </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Erica Ownbey</dc:creator>
  <cp:lastModifiedBy> </cp:lastModifiedBy>
  <cp:revision>20</cp:revision>
  <dcterms:created xsi:type="dcterms:W3CDTF">2010-12-01T00:48:05Z</dcterms:created>
  <dcterms:modified xsi:type="dcterms:W3CDTF">2010-12-07T03:29:33Z</dcterms:modified>
</cp:coreProperties>
</file>