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9"/>
  </p:notesMasterIdLst>
  <p:sldIdLst>
    <p:sldId id="256" r:id="rId2"/>
    <p:sldId id="257" r:id="rId3"/>
    <p:sldId id="258" r:id="rId4"/>
    <p:sldId id="259" r:id="rId5"/>
    <p:sldId id="260" r:id="rId6"/>
    <p:sldId id="261" r:id="rId7"/>
    <p:sldId id="267" r:id="rId8"/>
    <p:sldId id="271" r:id="rId9"/>
    <p:sldId id="272" r:id="rId10"/>
    <p:sldId id="273" r:id="rId11"/>
    <p:sldId id="262" r:id="rId12"/>
    <p:sldId id="263" r:id="rId13"/>
    <p:sldId id="264" r:id="rId14"/>
    <p:sldId id="265" r:id="rId15"/>
    <p:sldId id="266" r:id="rId16"/>
    <p:sldId id="269" r:id="rId17"/>
    <p:sldId id="268"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773" autoAdjust="0"/>
    <p:restoredTop sz="94035" autoAdjust="0"/>
  </p:normalViewPr>
  <p:slideViewPr>
    <p:cSldViewPr>
      <p:cViewPr>
        <p:scale>
          <a:sx n="76" d="100"/>
          <a:sy n="76" d="100"/>
        </p:scale>
        <p:origin x="-276" y="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2F587F-CA38-42D4-B9BB-0CF4F6D25AE1}" type="datetimeFigureOut">
              <a:rPr lang="en-US" smtClean="0"/>
              <a:t>12/6/2010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271478-E7F4-4964-809A-B0F98F2E22C1}"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For future</a:t>
            </a:r>
            <a:r>
              <a:rPr lang="en-US" b="1" u="sng" baseline="0" dirty="0" smtClean="0"/>
              <a:t> reference, it is a good idea to also include the college/course name, and date on the title slide.</a:t>
            </a:r>
            <a:endParaRPr lang="en-US" b="1" u="sng" dirty="0"/>
          </a:p>
        </p:txBody>
      </p:sp>
      <p:sp>
        <p:nvSpPr>
          <p:cNvPr id="4" name="Slide Number Placeholder 3"/>
          <p:cNvSpPr>
            <a:spLocks noGrp="1"/>
          </p:cNvSpPr>
          <p:nvPr>
            <p:ph type="sldNum" sz="quarter" idx="10"/>
          </p:nvPr>
        </p:nvSpPr>
        <p:spPr/>
        <p:txBody>
          <a:bodyPr/>
          <a:lstStyle/>
          <a:p>
            <a:fld id="{5A271478-E7F4-4964-809A-B0F98F2E22C1}"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spcBef>
                <a:spcPct val="0"/>
              </a:spcBef>
            </a:pPr>
            <a:r>
              <a:rPr lang="en-US" b="1" u="sng" dirty="0" smtClean="0"/>
              <a:t>References?</a:t>
            </a:r>
            <a:endParaRPr lang="en-US" b="1" u="sng" dirty="0" smtClean="0"/>
          </a:p>
        </p:txBody>
      </p:sp>
      <p:sp>
        <p:nvSpPr>
          <p:cNvPr id="4" name="Slide Number Placeholder 3"/>
          <p:cNvSpPr>
            <a:spLocks noGrp="1"/>
          </p:cNvSpPr>
          <p:nvPr>
            <p:ph type="sldNum" sz="quarter" idx="10"/>
          </p:nvPr>
        </p:nvSpPr>
        <p:spPr/>
        <p:txBody>
          <a:bodyPr/>
          <a:lstStyle/>
          <a:p>
            <a:fld id="{5A271478-E7F4-4964-809A-B0F98F2E22C1}" type="slidenum">
              <a:rPr lang="en-US" smtClean="0"/>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u="sng" dirty="0" smtClean="0"/>
              <a:t>References?</a:t>
            </a:r>
          </a:p>
          <a:p>
            <a:endParaRPr lang="en-US" dirty="0"/>
          </a:p>
        </p:txBody>
      </p:sp>
      <p:sp>
        <p:nvSpPr>
          <p:cNvPr id="4" name="Slide Number Placeholder 3"/>
          <p:cNvSpPr>
            <a:spLocks noGrp="1"/>
          </p:cNvSpPr>
          <p:nvPr>
            <p:ph type="sldNum" sz="quarter" idx="10"/>
          </p:nvPr>
        </p:nvSpPr>
        <p:spPr/>
        <p:txBody>
          <a:bodyPr/>
          <a:lstStyle/>
          <a:p>
            <a:fld id="{5A271478-E7F4-4964-809A-B0F98F2E22C1}" type="slidenum">
              <a:rPr lang="en-US" smtClean="0"/>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u="sng" dirty="0" smtClean="0"/>
              <a:t>References?</a:t>
            </a:r>
          </a:p>
          <a:p>
            <a:endParaRPr lang="en-US" dirty="0"/>
          </a:p>
        </p:txBody>
      </p:sp>
      <p:sp>
        <p:nvSpPr>
          <p:cNvPr id="4" name="Slide Number Placeholder 3"/>
          <p:cNvSpPr>
            <a:spLocks noGrp="1"/>
          </p:cNvSpPr>
          <p:nvPr>
            <p:ph type="sldNum" sz="quarter" idx="10"/>
          </p:nvPr>
        </p:nvSpPr>
        <p:spPr/>
        <p:txBody>
          <a:bodyPr/>
          <a:lstStyle/>
          <a:p>
            <a:fld id="{5A271478-E7F4-4964-809A-B0F98F2E22C1}" type="slidenum">
              <a:rPr lang="en-US" smtClean="0"/>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u="sng" dirty="0" smtClean="0"/>
              <a:t>References?</a:t>
            </a:r>
          </a:p>
          <a:p>
            <a:endParaRPr lang="en-US" dirty="0"/>
          </a:p>
        </p:txBody>
      </p:sp>
      <p:sp>
        <p:nvSpPr>
          <p:cNvPr id="4" name="Slide Number Placeholder 3"/>
          <p:cNvSpPr>
            <a:spLocks noGrp="1"/>
          </p:cNvSpPr>
          <p:nvPr>
            <p:ph type="sldNum" sz="quarter" idx="10"/>
          </p:nvPr>
        </p:nvSpPr>
        <p:spPr/>
        <p:txBody>
          <a:bodyPr/>
          <a:lstStyle/>
          <a:p>
            <a:fld id="{5A271478-E7F4-4964-809A-B0F98F2E22C1}"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horizon.png"/>
          <p:cNvPicPr>
            <a:picLocks noChangeAspect="1"/>
          </p:cNvPicPr>
          <p:nvPr/>
        </p:nvPicPr>
        <p:blipFill>
          <a:blip r:embed="rId2" cstate="print"/>
          <a:srcRect t="33333"/>
          <a:stretch>
            <a:fillRect/>
          </a:stretch>
        </p:blipFill>
        <p:spPr bwMode="auto">
          <a:xfrm>
            <a:off x="0" y="0"/>
            <a:ext cx="9144000" cy="4572000"/>
          </a:xfrm>
          <a:prstGeom prst="rect">
            <a:avLst/>
          </a:prstGeom>
          <a:noFill/>
          <a:ln w="9525">
            <a:noFill/>
            <a:miter lim="800000"/>
            <a:headEnd/>
            <a:tailEnd/>
          </a:ln>
        </p:spPr>
      </p:pic>
      <p:sp>
        <p:nvSpPr>
          <p:cNvPr id="3" name="Subtitle 2"/>
          <p:cNvSpPr>
            <a:spLocks noGrp="1"/>
          </p:cNvSpPr>
          <p:nvPr>
            <p:ph type="subTitle" idx="1"/>
          </p:nvPr>
        </p:nvSpPr>
        <p:spPr>
          <a:xfrm>
            <a:off x="1219200" y="3886200"/>
            <a:ext cx="6400800" cy="1752600"/>
          </a:xfrm>
        </p:spPr>
        <p:txBody>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
        <p:nvSpPr>
          <p:cNvPr id="5" name="Date Placeholder 3"/>
          <p:cNvSpPr>
            <a:spLocks noGrp="1"/>
          </p:cNvSpPr>
          <p:nvPr>
            <p:ph type="dt" sz="half" idx="10"/>
          </p:nvPr>
        </p:nvSpPr>
        <p:spPr/>
        <p:txBody>
          <a:bodyPr/>
          <a:lstStyle>
            <a:lvl1pPr>
              <a:defRPr/>
            </a:lvl1pPr>
          </a:lstStyle>
          <a:p>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6C04B4DE-5224-4A9D-8030-029F32DC17C1}"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0952EB4-2CCE-4670-A131-BB138536DB78}"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C4E3227-8086-4E2B-A3D3-598464D9E133}"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50CBC9F4-899A-4B40-BC96-12C2C91EB875}"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4"/>
          </p:nvPr>
        </p:nvSpPr>
        <p:spPr/>
        <p:txBody>
          <a:bodyPr/>
          <a:lstStyle>
            <a:lvl1pPr>
              <a:defRPr/>
            </a:lvl1pPr>
          </a:lstStyle>
          <a:p>
            <a:endParaRPr lang="en-US"/>
          </a:p>
        </p:txBody>
      </p:sp>
      <p:sp>
        <p:nvSpPr>
          <p:cNvPr id="5" name="Footer Placeholder 4"/>
          <p:cNvSpPr>
            <a:spLocks noGrp="1"/>
          </p:cNvSpPr>
          <p:nvPr>
            <p:ph type="ftr" sz="quarter" idx="15"/>
          </p:nvPr>
        </p:nvSpPr>
        <p:spPr/>
        <p:txBody>
          <a:bodyPr/>
          <a:lstStyle>
            <a:lvl1pPr>
              <a:defRPr/>
            </a:lvl1pPr>
          </a:lstStyle>
          <a:p>
            <a:endParaRPr lang="en-US"/>
          </a:p>
        </p:txBody>
      </p:sp>
      <p:sp>
        <p:nvSpPr>
          <p:cNvPr id="6" name="Slide Number Placeholder 5"/>
          <p:cNvSpPr>
            <a:spLocks noGrp="1"/>
          </p:cNvSpPr>
          <p:nvPr>
            <p:ph type="sldNum" sz="quarter" idx="16"/>
          </p:nvPr>
        </p:nvSpPr>
        <p:spPr/>
        <p:txBody>
          <a:bodyPr/>
          <a:lstStyle>
            <a:lvl1pPr>
              <a:defRPr/>
            </a:lvl1pPr>
          </a:lstStyle>
          <a:p>
            <a:fld id="{0CF3CA60-6618-4395-9BE7-68B19C697C4D}"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30DD30B-D7D7-4935-864E-D1480194537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3"/>
          <p:cNvSpPr>
            <a:spLocks noGrp="1"/>
          </p:cNvSpPr>
          <p:nvPr>
            <p:ph type="dt" sz="half" idx="15"/>
          </p:nvPr>
        </p:nvSpPr>
        <p:spPr/>
        <p:txBody>
          <a:bodyPr/>
          <a:lstStyle>
            <a:lvl1pPr>
              <a:defRPr/>
            </a:lvl1pPr>
          </a:lstStyle>
          <a:p>
            <a:endParaRPr lang="en-US"/>
          </a:p>
        </p:txBody>
      </p:sp>
      <p:sp>
        <p:nvSpPr>
          <p:cNvPr id="6" name="Footer Placeholder 4"/>
          <p:cNvSpPr>
            <a:spLocks noGrp="1"/>
          </p:cNvSpPr>
          <p:nvPr>
            <p:ph type="ftr" sz="quarter" idx="16"/>
          </p:nvPr>
        </p:nvSpPr>
        <p:spPr/>
        <p:txBody>
          <a:bodyPr/>
          <a:lstStyle>
            <a:lvl1pPr>
              <a:defRPr/>
            </a:lvl1pPr>
          </a:lstStyle>
          <a:p>
            <a:endParaRPr lang="en-US"/>
          </a:p>
        </p:txBody>
      </p:sp>
      <p:sp>
        <p:nvSpPr>
          <p:cNvPr id="7" name="Slide Number Placeholder 5"/>
          <p:cNvSpPr>
            <a:spLocks noGrp="1"/>
          </p:cNvSpPr>
          <p:nvPr>
            <p:ph type="sldNum" sz="quarter" idx="17"/>
          </p:nvPr>
        </p:nvSpPr>
        <p:spPr/>
        <p:txBody>
          <a:bodyPr/>
          <a:lstStyle>
            <a:lvl1pPr>
              <a:defRPr/>
            </a:lvl1pPr>
          </a:lstStyle>
          <a:p>
            <a:fld id="{6D028466-A9E9-441E-8A2D-8DA18B6521B6}"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3"/>
          <p:cNvSpPr>
            <a:spLocks noGrp="1"/>
          </p:cNvSpPr>
          <p:nvPr>
            <p:ph type="dt" sz="half" idx="15"/>
          </p:nvPr>
        </p:nvSpPr>
        <p:spPr/>
        <p:txBody>
          <a:bodyPr/>
          <a:lstStyle>
            <a:lvl1pPr>
              <a:defRPr/>
            </a:lvl1pPr>
          </a:lstStyle>
          <a:p>
            <a:endParaRPr lang="en-US"/>
          </a:p>
        </p:txBody>
      </p:sp>
      <p:sp>
        <p:nvSpPr>
          <p:cNvPr id="8" name="Footer Placeholder 4"/>
          <p:cNvSpPr>
            <a:spLocks noGrp="1"/>
          </p:cNvSpPr>
          <p:nvPr>
            <p:ph type="ftr" sz="quarter" idx="16"/>
          </p:nvPr>
        </p:nvSpPr>
        <p:spPr/>
        <p:txBody>
          <a:bodyPr/>
          <a:lstStyle>
            <a:lvl1pPr>
              <a:defRPr/>
            </a:lvl1pPr>
          </a:lstStyle>
          <a:p>
            <a:endParaRPr lang="en-US"/>
          </a:p>
        </p:txBody>
      </p:sp>
      <p:sp>
        <p:nvSpPr>
          <p:cNvPr id="9" name="Slide Number Placeholder 5"/>
          <p:cNvSpPr>
            <a:spLocks noGrp="1"/>
          </p:cNvSpPr>
          <p:nvPr>
            <p:ph type="sldNum" sz="quarter" idx="17"/>
          </p:nvPr>
        </p:nvSpPr>
        <p:spPr/>
        <p:txBody>
          <a:bodyPr/>
          <a:lstStyle>
            <a:lvl1pPr>
              <a:defRPr/>
            </a:lvl1pPr>
          </a:lstStyle>
          <a:p>
            <a:fld id="{D4461AEF-2658-4CAE-A052-113F18AF95DF}"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63D2EA03-E682-4E85-BE08-A46FC1AFFDE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03AC00FD-AA2C-414B-AD5A-F64F89D1600F}"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4"/>
          </p:nvPr>
        </p:nvSpPr>
        <p:spPr/>
        <p:txBody>
          <a:bodyPr/>
          <a:lstStyle>
            <a:lvl1pPr>
              <a:defRPr/>
            </a:lvl1pPr>
          </a:lstStyle>
          <a:p>
            <a:endParaRPr lang="en-US"/>
          </a:p>
        </p:txBody>
      </p:sp>
      <p:sp>
        <p:nvSpPr>
          <p:cNvPr id="6" name="Footer Placeholder 4"/>
          <p:cNvSpPr>
            <a:spLocks noGrp="1"/>
          </p:cNvSpPr>
          <p:nvPr>
            <p:ph type="ftr" sz="quarter" idx="15"/>
          </p:nvPr>
        </p:nvSpPr>
        <p:spPr/>
        <p:txBody>
          <a:bodyPr/>
          <a:lstStyle>
            <a:lvl1pPr>
              <a:defRPr/>
            </a:lvl1pPr>
          </a:lstStyle>
          <a:p>
            <a:endParaRPr lang="en-US"/>
          </a:p>
        </p:txBody>
      </p:sp>
      <p:sp>
        <p:nvSpPr>
          <p:cNvPr id="7" name="Slide Number Placeholder 5"/>
          <p:cNvSpPr>
            <a:spLocks noGrp="1"/>
          </p:cNvSpPr>
          <p:nvPr>
            <p:ph type="sldNum" sz="quarter" idx="16"/>
          </p:nvPr>
        </p:nvSpPr>
        <p:spPr/>
        <p:txBody>
          <a:bodyPr/>
          <a:lstStyle>
            <a:lvl1pPr>
              <a:defRPr/>
            </a:lvl1pPr>
          </a:lstStyle>
          <a:p>
            <a:fld id="{19295486-46A1-4132-8D98-1EF594355F35}"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5" name="Picture 7" descr="horizon.pn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609600" y="1447800"/>
            <a:ext cx="2971800" cy="1097280"/>
          </a:xfrm>
        </p:spPr>
        <p:txBody>
          <a:bodyPr/>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09600" y="2547890"/>
            <a:ext cx="2971800" cy="2405109"/>
          </a:xfrm>
        </p:spPr>
        <p:txBody>
          <a:bodyPr tIns="9144"/>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vl1pPr>
          </a:lstStyle>
          <a:p>
            <a:endParaRPr lang="en-US"/>
          </a:p>
        </p:txBody>
      </p:sp>
      <p:sp>
        <p:nvSpPr>
          <p:cNvPr id="7" name="Footer Placeholder 5"/>
          <p:cNvSpPr>
            <a:spLocks noGrp="1"/>
          </p:cNvSpPr>
          <p:nvPr>
            <p:ph type="ftr" sz="quarter" idx="11"/>
          </p:nvPr>
        </p:nvSpPr>
        <p:spPr/>
        <p:txBody>
          <a:bodyPr/>
          <a:lstStyle>
            <a:lvl1pPr>
              <a:defRPr/>
            </a:lvl1pPr>
          </a:lstStyle>
          <a:p>
            <a:endParaRPr lang="en-US"/>
          </a:p>
        </p:txBody>
      </p:sp>
      <p:sp>
        <p:nvSpPr>
          <p:cNvPr id="8" name="Slide Number Placeholder 6"/>
          <p:cNvSpPr>
            <a:spLocks noGrp="1"/>
          </p:cNvSpPr>
          <p:nvPr>
            <p:ph type="sldNum" sz="quarter" idx="12"/>
          </p:nvPr>
        </p:nvSpPr>
        <p:spPr/>
        <p:txBody>
          <a:bodyPr/>
          <a:lstStyle>
            <a:lvl1pPr>
              <a:defRPr/>
            </a:lvl1pPr>
          </a:lstStyle>
          <a:p>
            <a:fld id="{F970E6E5-F45B-4D6E-8572-0A48D3664874}"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6" descr="horizon.png"/>
          <p:cNvPicPr>
            <a:picLocks noChangeAspect="1"/>
          </p:cNvPicPr>
          <p:nvPr/>
        </p:nvPicPr>
        <p:blipFill>
          <a:blip r:embed="rId14" cstate="print"/>
          <a:srcRect/>
          <a:stretch>
            <a:fillRect/>
          </a:stretch>
        </p:blipFill>
        <p:spPr bwMode="auto">
          <a:xfrm>
            <a:off x="0" y="0"/>
            <a:ext cx="9144000" cy="6858000"/>
          </a:xfrm>
          <a:prstGeom prst="rect">
            <a:avLst/>
          </a:prstGeom>
          <a:noFill/>
          <a:ln w="9525">
            <a:noFill/>
            <a:miter lim="800000"/>
            <a:headEnd/>
            <a:tailEnd/>
          </a:ln>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wrap="square" lIns="91440" tIns="45720" rIns="91440" bIns="45720" numCol="1" anchor="ctr" anchorCtr="0" compatLnSpc="1">
            <a:prstTxWarp prst="textNoShape">
              <a:avLst/>
            </a:prstTxWarp>
          </a:bodyPr>
          <a:lstStyle>
            <a:lvl1pPr algn="r">
              <a:defRPr sz="1000"/>
            </a:lvl1pPr>
          </a:lstStyle>
          <a:p>
            <a:endParaRPr 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wrap="square" lIns="91440" tIns="45720" rIns="91440" bIns="45720" numCol="1" anchor="ctr" anchorCtr="0" compatLnSpc="1">
            <a:prstTxWarp prst="textNoShape">
              <a:avLst/>
            </a:prstTxWarp>
          </a:bodyPr>
          <a:lstStyle>
            <a:lvl1pPr>
              <a:defRPr sz="1000"/>
            </a:lvl1pPr>
          </a:lstStyle>
          <a:p>
            <a:endParaRPr 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wrap="square" lIns="91440" tIns="45720" rIns="91440" bIns="45720" numCol="1" anchor="ctr" anchorCtr="0" compatLnSpc="1">
            <a:prstTxWarp prst="textNoShape">
              <a:avLst/>
            </a:prstTxWarp>
          </a:bodyPr>
          <a:lstStyle>
            <a:lvl1pPr algn="r">
              <a:defRPr sz="1100"/>
            </a:lvl1pPr>
          </a:lstStyle>
          <a:p>
            <a:fld id="{D2539C5F-67E1-42FE-9AC5-6C8581E3A1BC}" type="slidenum">
              <a:rPr lang="en-US"/>
              <a:pPr/>
              <a:t>‹#›</a:t>
            </a:fld>
            <a:endParaRPr lang="en-US"/>
          </a:p>
        </p:txBody>
      </p:sp>
    </p:spTree>
  </p:cSld>
  <p:clrMap bg1="dk1" tx1="lt1" bg2="dk2" tx2="lt2" accent1="accent1" accent2="accent2" accent3="accent3" accent4="accent4" accent5="accent5" accent6="accent6" hlink="hlink" folHlink="folHlink"/>
  <p:sldLayoutIdLst>
    <p:sldLayoutId id="2147483717" r:id="rId1"/>
    <p:sldLayoutId id="2147483708" r:id="rId2"/>
    <p:sldLayoutId id="2147483718" r:id="rId3"/>
    <p:sldLayoutId id="2147483709" r:id="rId4"/>
    <p:sldLayoutId id="2147483710" r:id="rId5"/>
    <p:sldLayoutId id="2147483711" r:id="rId6"/>
    <p:sldLayoutId id="2147483712" r:id="rId7"/>
    <p:sldLayoutId id="2147483713" r:id="rId8"/>
    <p:sldLayoutId id="2147483719" r:id="rId9"/>
    <p:sldLayoutId id="2147483714" r:id="rId10"/>
    <p:sldLayoutId id="2147483715" r:id="rId11"/>
    <p:sldLayoutId id="2147483716" r:id="rId12"/>
  </p:sldLayoutIdLst>
  <p:txStyles>
    <p:titleStyle>
      <a:lvl1pPr algn="l" rtl="0" eaLnBrk="0" fontAlgn="base" hangingPunct="0">
        <a:spcBef>
          <a:spcPct val="0"/>
        </a:spcBef>
        <a:spcAft>
          <a:spcPct val="0"/>
        </a:spcAft>
        <a:defRPr sz="3000" kern="1200" cap="all" spc="50">
          <a:solidFill>
            <a:schemeClr val="tx1"/>
          </a:solidFill>
          <a:latin typeface="+mj-lt"/>
          <a:ea typeface="+mj-ea"/>
          <a:cs typeface="+mj-cs"/>
        </a:defRPr>
      </a:lvl1pPr>
      <a:lvl2pPr algn="l" rtl="0" eaLnBrk="0" fontAlgn="base" hangingPunct="0">
        <a:spcBef>
          <a:spcPct val="0"/>
        </a:spcBef>
        <a:spcAft>
          <a:spcPct val="0"/>
        </a:spcAft>
        <a:defRPr sz="3000">
          <a:solidFill>
            <a:schemeClr val="tx1"/>
          </a:solidFill>
          <a:latin typeface="Arial Narrow" pitchFamily="34" charset="0"/>
        </a:defRPr>
      </a:lvl2pPr>
      <a:lvl3pPr algn="l" rtl="0" eaLnBrk="0" fontAlgn="base" hangingPunct="0">
        <a:spcBef>
          <a:spcPct val="0"/>
        </a:spcBef>
        <a:spcAft>
          <a:spcPct val="0"/>
        </a:spcAft>
        <a:defRPr sz="3000">
          <a:solidFill>
            <a:schemeClr val="tx1"/>
          </a:solidFill>
          <a:latin typeface="Arial Narrow" pitchFamily="34" charset="0"/>
        </a:defRPr>
      </a:lvl3pPr>
      <a:lvl4pPr algn="l" rtl="0" eaLnBrk="0" fontAlgn="base" hangingPunct="0">
        <a:spcBef>
          <a:spcPct val="0"/>
        </a:spcBef>
        <a:spcAft>
          <a:spcPct val="0"/>
        </a:spcAft>
        <a:defRPr sz="3000">
          <a:solidFill>
            <a:schemeClr val="tx1"/>
          </a:solidFill>
          <a:latin typeface="Arial Narrow" pitchFamily="34" charset="0"/>
        </a:defRPr>
      </a:lvl4pPr>
      <a:lvl5pPr algn="l" rtl="0" eaLnBrk="0" fontAlgn="base" hangingPunct="0">
        <a:spcBef>
          <a:spcPct val="0"/>
        </a:spcBef>
        <a:spcAft>
          <a:spcPct val="0"/>
        </a:spcAft>
        <a:defRPr sz="3000">
          <a:solidFill>
            <a:schemeClr val="tx1"/>
          </a:solidFill>
          <a:latin typeface="Arial Narrow"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rtl="0" eaLnBrk="0" fontAlgn="base" hangingPunct="0">
        <a:spcBef>
          <a:spcPct val="20000"/>
        </a:spcBef>
        <a:spcAft>
          <a:spcPts val="600"/>
        </a:spcAft>
        <a:buClr>
          <a:schemeClr val="tx2"/>
        </a:buClr>
        <a:buFont typeface="Arial" charset="0"/>
        <a:buChar char="•"/>
        <a:defRPr sz="1700" kern="1200" spc="30">
          <a:solidFill>
            <a:schemeClr val="tx1"/>
          </a:solidFill>
          <a:latin typeface="+mn-lt"/>
          <a:ea typeface="+mn-ea"/>
          <a:cs typeface="+mn-cs"/>
        </a:defRPr>
      </a:lvl1pPr>
      <a:lvl2pPr marL="742950" indent="-285750" algn="l" rtl="0" eaLnBrk="0" fontAlgn="base" hangingPunct="0">
        <a:spcBef>
          <a:spcPct val="20000"/>
        </a:spcBef>
        <a:spcAft>
          <a:spcPts val="600"/>
        </a:spcAft>
        <a:buClr>
          <a:schemeClr val="tx2"/>
        </a:buClr>
        <a:buFont typeface="Arial" charset="0"/>
        <a:buChar char="•"/>
        <a:defRPr sz="1700" kern="1200" spc="30">
          <a:solidFill>
            <a:schemeClr val="tx1"/>
          </a:solidFill>
          <a:latin typeface="+mn-lt"/>
          <a:ea typeface="+mn-ea"/>
          <a:cs typeface="+mn-cs"/>
        </a:defRPr>
      </a:lvl2pPr>
      <a:lvl3pPr marL="1143000" indent="-228600" algn="l" rtl="0" eaLnBrk="0" fontAlgn="base" hangingPunct="0">
        <a:spcBef>
          <a:spcPct val="20000"/>
        </a:spcBef>
        <a:spcAft>
          <a:spcPts val="600"/>
        </a:spcAft>
        <a:buClr>
          <a:schemeClr val="tx2"/>
        </a:buClr>
        <a:buFont typeface="Arial" charset="0"/>
        <a:buChar char="•"/>
        <a:defRPr sz="1700" kern="1200" spc="30">
          <a:solidFill>
            <a:schemeClr val="tx1"/>
          </a:solidFill>
          <a:latin typeface="+mn-lt"/>
          <a:ea typeface="+mn-ea"/>
          <a:cs typeface="+mn-cs"/>
        </a:defRPr>
      </a:lvl3pPr>
      <a:lvl4pPr marL="1600200" indent="-228600" algn="l" rtl="0" eaLnBrk="0" fontAlgn="base" hangingPunct="0">
        <a:spcBef>
          <a:spcPct val="20000"/>
        </a:spcBef>
        <a:spcAft>
          <a:spcPts val="600"/>
        </a:spcAft>
        <a:buClr>
          <a:schemeClr val="tx2"/>
        </a:buClr>
        <a:buFont typeface="Arial" charset="0"/>
        <a:buChar char="•"/>
        <a:defRPr sz="1700" kern="1200" spc="30">
          <a:solidFill>
            <a:schemeClr val="tx1"/>
          </a:solidFill>
          <a:latin typeface="+mn-lt"/>
          <a:ea typeface="+mn-ea"/>
          <a:cs typeface="+mn-cs"/>
        </a:defRPr>
      </a:lvl4pPr>
      <a:lvl5pPr marL="2057400" indent="-228600" algn="l" rtl="0" eaLnBrk="0" fontAlgn="base" hangingPunct="0">
        <a:spcBef>
          <a:spcPct val="20000"/>
        </a:spcBef>
        <a:spcAft>
          <a:spcPts val="600"/>
        </a:spcAft>
        <a:buClr>
          <a:schemeClr val="tx2"/>
        </a:buClr>
        <a:buFont typeface="Arial" charset="0"/>
        <a:buChar char="•"/>
        <a:defRPr sz="1700" kern="1200" spc="3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earch.ebscohost.com/login.aspx?direct=true&amp;db=rzh&amp;AN=2009657681&amp;site=ehost-live&amp;scope=site" TargetMode="External"/><Relationship Id="rId2" Type="http://schemas.openxmlformats.org/officeDocument/2006/relationships/hyperlink" Target="http://search.ebscohost.com/login.aspx?direct=true&amp;db=rzh&amp;AN=2005112463&amp;site=ehost-live&amp;scope=site" TargetMode="External"/><Relationship Id="rId1" Type="http://schemas.openxmlformats.org/officeDocument/2006/relationships/slideLayout" Target="../slideLayouts/slideLayout2.xml"/><Relationship Id="rId4" Type="http://schemas.openxmlformats.org/officeDocument/2006/relationships/hyperlink" Target="http://search.ebscohost.com/login.aspx?direct=true&amp;db=rzh&amp;AN=2010757534&amp;site=ehost-live&amp;scope=sit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www.google.com/imgres?imgurl=http://blogs.saschina.org/pudongtok/files/2009/11/Cultural_Diversity.jpg&amp;imgrefurl=http://blogs.saschina.org/pudongtok/2009/11/04/why-cultural-diversity/&amp;usg=__q8XptcZvyoBFFblB1rEiPkictnc=&amp;h=399&amp;w=600&amp;sz=44&amp;hl=en&amp;start=2&amp;zoom=1&amp;itbs=1&amp;tbnid=joq9yKZgdF_gfM:&amp;tbnh=90&amp;tbnw=135&amp;prev=/images%3Fq%3Dcultural%2Bdiversity%26hl%3Den%26gbv%3D2%26tbs%3Disch:1" TargetMode="External"/><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www.census.gov/population/www/pop-profile/natproj.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bhpr.hrsa.gov/healthworkforce/rnsurvey/initialfindings2008.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8"/>
          <p:cNvSpPr>
            <a:spLocks noGrp="1" noChangeArrowheads="1"/>
          </p:cNvSpPr>
          <p:nvPr>
            <p:ph type="subTitle" idx="1"/>
          </p:nvPr>
        </p:nvSpPr>
        <p:spPr/>
        <p:txBody>
          <a:bodyPr/>
          <a:lstStyle/>
          <a:p>
            <a:pPr eaLnBrk="1" fontAlgn="auto" hangingPunct="1">
              <a:buFont typeface="Arial" pitchFamily="34" charset="0"/>
              <a:buNone/>
              <a:defRPr/>
            </a:pPr>
            <a:r>
              <a:rPr lang="en-US" sz="2000" dirty="0" smtClean="0"/>
              <a:t>By: Brandon </a:t>
            </a:r>
            <a:r>
              <a:rPr lang="en-US" sz="2000" dirty="0" err="1" smtClean="0"/>
              <a:t>Balcer</a:t>
            </a:r>
            <a:r>
              <a:rPr lang="en-US" sz="2000" dirty="0" smtClean="0"/>
              <a:t>, Dominique Davis, Kelly </a:t>
            </a:r>
            <a:r>
              <a:rPr lang="en-US" sz="2000" dirty="0" err="1" smtClean="0"/>
              <a:t>Friel</a:t>
            </a:r>
            <a:r>
              <a:rPr lang="en-US" sz="2000" dirty="0" smtClean="0"/>
              <a:t>, Rachel Howe, and Kara </a:t>
            </a:r>
            <a:r>
              <a:rPr lang="en-US" sz="2000" dirty="0" err="1" smtClean="0"/>
              <a:t>Zieler</a:t>
            </a:r>
            <a:endParaRPr lang="en-US" sz="2000" dirty="0" smtClean="0"/>
          </a:p>
        </p:txBody>
      </p:sp>
      <p:sp>
        <p:nvSpPr>
          <p:cNvPr id="2050" name="Rectangle 4"/>
          <p:cNvSpPr>
            <a:spLocks noGrp="1" noChangeArrowheads="1"/>
          </p:cNvSpPr>
          <p:nvPr>
            <p:ph type="ctrTitle"/>
          </p:nvPr>
        </p:nvSpPr>
        <p:spPr>
          <a:xfrm>
            <a:off x="685800" y="1219200"/>
            <a:ext cx="7772400" cy="1470025"/>
          </a:xfrm>
        </p:spPr>
        <p:txBody>
          <a:bodyPr/>
          <a:lstStyle/>
          <a:p>
            <a:pPr eaLnBrk="1" fontAlgn="auto" hangingPunct="1">
              <a:spcAft>
                <a:spcPts val="0"/>
              </a:spcAft>
              <a:defRPr/>
            </a:pPr>
            <a:r>
              <a:rPr lang="en-US" sz="4000" dirty="0" smtClean="0"/>
              <a:t>Cultural Competency in Nursing: </a:t>
            </a:r>
            <a:br>
              <a:rPr lang="en-US" sz="4000" dirty="0" smtClean="0"/>
            </a:br>
            <a:r>
              <a:rPr lang="en-US" sz="4000" dirty="0" smtClean="0"/>
              <a:t>African Americans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bwMode="auto">
          <a:xfrm>
            <a:off x="533400" y="-36513"/>
            <a:ext cx="7924800" cy="1143001"/>
          </a:xfr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compatLnSpc="1">
            <a:prstTxWarp prst="textNoShape">
              <a:avLst/>
            </a:prstTxWarp>
          </a:bodyPr>
          <a:lstStyle/>
          <a:p>
            <a:pPr algn="ctr">
              <a:defRPr/>
            </a:pPr>
            <a:r>
              <a:rPr lang="en-US" sz="4000" b="1" cap="none" dirty="0" smtClean="0"/>
              <a:t>SELF-CARE BELIEFS</a:t>
            </a:r>
          </a:p>
        </p:txBody>
      </p:sp>
      <p:sp>
        <p:nvSpPr>
          <p:cNvPr id="34819" name="Rectangle 3"/>
          <p:cNvSpPr>
            <a:spLocks noGrp="1"/>
          </p:cNvSpPr>
          <p:nvPr>
            <p:ph type="body" idx="4294967295"/>
          </p:nvPr>
        </p:nvSpPr>
        <p:spPr bwMode="auto">
          <a:xfrm>
            <a:off x="609600" y="1600200"/>
            <a:ext cx="7924800" cy="4953000"/>
          </a:xfr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normAutofit lnSpcReduction="10000"/>
          </a:bodyPr>
          <a:lstStyle/>
          <a:p>
            <a:r>
              <a:rPr lang="en-US" sz="2400" smtClean="0"/>
              <a:t>1/3 have high BP- developed at earlier age, more complications, less control achieved</a:t>
            </a:r>
          </a:p>
          <a:p>
            <a:r>
              <a:rPr lang="en-US" sz="2400" smtClean="0"/>
              <a:t>Highest rates of obesity and inactivity</a:t>
            </a:r>
          </a:p>
          <a:p>
            <a:r>
              <a:rPr lang="en-US" sz="2400" smtClean="0"/>
              <a:t>Less than 25% consume diet with recommended 5 fruits and vegetable servings</a:t>
            </a:r>
          </a:p>
          <a:p>
            <a:r>
              <a:rPr lang="en-US" sz="2400" smtClean="0"/>
              <a:t>Diets high in sodium, low in potassium</a:t>
            </a:r>
          </a:p>
          <a:p>
            <a:r>
              <a:rPr lang="en-US" sz="2400" smtClean="0"/>
              <a:t>5.6% consume alcohol heavily, 14.8% binge drinkers</a:t>
            </a:r>
          </a:p>
          <a:p>
            <a:r>
              <a:rPr lang="en-US" sz="2400" smtClean="0"/>
              <a:t>Low occurrence of use of self-care behaviors to decrease high BP</a:t>
            </a:r>
          </a:p>
          <a:p>
            <a:endParaRPr lang="en-US" sz="2400" smtClean="0"/>
          </a:p>
          <a:p>
            <a:r>
              <a:rPr lang="en-US" smtClean="0"/>
              <a:t>(Peters &amp; Templin, 2010, 172-175)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609600" y="-20638"/>
            <a:ext cx="7924800" cy="1143001"/>
          </a:xfrm>
        </p:spPr>
        <p:txBody>
          <a:bodyPr/>
          <a:lstStyle/>
          <a:p>
            <a:pPr eaLnBrk="1" fontAlgn="auto" hangingPunct="1">
              <a:spcAft>
                <a:spcPts val="0"/>
              </a:spcAft>
              <a:defRPr/>
            </a:pPr>
            <a:r>
              <a:rPr lang="en-US" sz="4000" dirty="0" smtClean="0"/>
              <a:t>Impact of Preferences</a:t>
            </a:r>
          </a:p>
        </p:txBody>
      </p:sp>
      <p:sp>
        <p:nvSpPr>
          <p:cNvPr id="3" name="Content Placeholder 2"/>
          <p:cNvSpPr>
            <a:spLocks noGrp="1"/>
          </p:cNvSpPr>
          <p:nvPr>
            <p:ph sz="quarter" idx="13"/>
          </p:nvPr>
        </p:nvSpPr>
        <p:spPr/>
        <p:txBody>
          <a:bodyPr wrap="square" numCol="1" anchor="t" anchorCtr="0" compatLnSpc="1">
            <a:prstTxWarp prst="textNoShape">
              <a:avLst/>
            </a:prstTxWarp>
          </a:bodyPr>
          <a:lstStyle/>
          <a:p>
            <a:pPr eaLnBrk="1" hangingPunct="1">
              <a:lnSpc>
                <a:spcPct val="90000"/>
              </a:lnSpc>
              <a:spcAft>
                <a:spcPct val="0"/>
              </a:spcAft>
            </a:pPr>
            <a:r>
              <a:rPr lang="en-US" sz="2300" smtClean="0"/>
              <a:t>Spirituality is important in the African American culture and serves as a source of meaning and purpose. </a:t>
            </a:r>
          </a:p>
          <a:p>
            <a:pPr eaLnBrk="1" hangingPunct="1">
              <a:lnSpc>
                <a:spcPct val="90000"/>
              </a:lnSpc>
              <a:spcAft>
                <a:spcPct val="0"/>
              </a:spcAft>
            </a:pPr>
            <a:r>
              <a:rPr lang="en-US" sz="2300" smtClean="0"/>
              <a:t>When addressing preferences these beliefs are considered: only God has the power to decide life or death, there are religious prohibitions against physician assisted death or advanced directives limiting life sustaining treatments, and divine intervention and miracles occur. </a:t>
            </a:r>
          </a:p>
          <a:p>
            <a:pPr eaLnBrk="1" hangingPunct="1">
              <a:lnSpc>
                <a:spcPct val="90000"/>
              </a:lnSpc>
              <a:spcAft>
                <a:spcPct val="0"/>
              </a:spcAft>
            </a:pPr>
            <a:r>
              <a:rPr lang="en-US" sz="2300" smtClean="0"/>
              <a:t>Other factors that affect different preferences are trust of the health care system, access to care, prior experiences and patient physician relationships.</a:t>
            </a:r>
          </a:p>
          <a:p>
            <a:pPr eaLnBrk="1" hangingPunct="1">
              <a:lnSpc>
                <a:spcPct val="90000"/>
              </a:lnSpc>
              <a:spcAft>
                <a:spcPct val="0"/>
              </a:spcAft>
              <a:buFont typeface="Arial" charset="0"/>
              <a:buNone/>
            </a:pPr>
            <a:endParaRPr lang="en-US" sz="1600" smtClean="0"/>
          </a:p>
          <a:p>
            <a:pPr eaLnBrk="1" hangingPunct="1">
              <a:lnSpc>
                <a:spcPct val="90000"/>
              </a:lnSpc>
              <a:spcAft>
                <a:spcPct val="0"/>
              </a:spcAft>
              <a:buFont typeface="Arial" charset="0"/>
              <a:buNone/>
            </a:pPr>
            <a:r>
              <a:rPr lang="en-US" sz="1600" smtClean="0"/>
              <a:t>* </a:t>
            </a:r>
            <a:r>
              <a:rPr lang="en-US" sz="1800" smtClean="0"/>
              <a:t>Elbert-Avila, K. , Johnson, K., Tulsky, J. 2005</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609600" y="-31750"/>
            <a:ext cx="7924800" cy="1143000"/>
          </a:xfrm>
        </p:spPr>
        <p:txBody>
          <a:bodyPr/>
          <a:lstStyle/>
          <a:p>
            <a:pPr eaLnBrk="1" fontAlgn="auto" hangingPunct="1">
              <a:spcAft>
                <a:spcPts val="0"/>
              </a:spcAft>
              <a:defRPr/>
            </a:pPr>
            <a:r>
              <a:rPr lang="en-US" sz="4000" dirty="0" smtClean="0"/>
              <a:t>Nursing Care Choices</a:t>
            </a:r>
          </a:p>
        </p:txBody>
      </p:sp>
      <p:sp>
        <p:nvSpPr>
          <p:cNvPr id="3" name="Content Placeholder 2"/>
          <p:cNvSpPr>
            <a:spLocks noGrp="1"/>
          </p:cNvSpPr>
          <p:nvPr>
            <p:ph sz="quarter" idx="13"/>
          </p:nvPr>
        </p:nvSpPr>
        <p:spPr/>
        <p:txBody>
          <a:bodyPr wrap="square" numCol="1" anchor="t" anchorCtr="0" compatLnSpc="1">
            <a:prstTxWarp prst="textNoShape">
              <a:avLst/>
            </a:prstTxWarp>
          </a:bodyPr>
          <a:lstStyle/>
          <a:p>
            <a:pPr eaLnBrk="1" hangingPunct="1">
              <a:lnSpc>
                <a:spcPct val="90000"/>
              </a:lnSpc>
              <a:spcAft>
                <a:spcPct val="0"/>
              </a:spcAft>
            </a:pPr>
            <a:r>
              <a:rPr lang="en-US" sz="2300" dirty="0" smtClean="0"/>
              <a:t>In a national study of seriously ill patients</a:t>
            </a:r>
            <a:r>
              <a:rPr lang="en-US" sz="2300" dirty="0" smtClean="0">
                <a:solidFill>
                  <a:srgbClr val="FF0000"/>
                </a:solidFill>
              </a:rPr>
              <a:t>;</a:t>
            </a:r>
            <a:r>
              <a:rPr lang="en-US" sz="2300" dirty="0" smtClean="0"/>
              <a:t> 70% endorsed expressions of spirituality.</a:t>
            </a:r>
          </a:p>
          <a:p>
            <a:pPr eaLnBrk="1" hangingPunct="1">
              <a:lnSpc>
                <a:spcPct val="90000"/>
              </a:lnSpc>
              <a:spcAft>
                <a:spcPct val="0"/>
              </a:spcAft>
            </a:pPr>
            <a:r>
              <a:rPr lang="en-US" sz="2300" dirty="0" smtClean="0"/>
              <a:t>African Americans are more likely to request life sustaining therapies at the end of life.</a:t>
            </a:r>
          </a:p>
          <a:p>
            <a:pPr eaLnBrk="1" hangingPunct="1">
              <a:lnSpc>
                <a:spcPct val="90000"/>
              </a:lnSpc>
              <a:spcAft>
                <a:spcPct val="0"/>
              </a:spcAft>
            </a:pPr>
            <a:r>
              <a:rPr lang="en-US" sz="2300" dirty="0" smtClean="0"/>
              <a:t>The increased emphasis of attending church services, prayer and religious study has been connected to the lower use of advance care planning, palliative care, and more aggressive treatment preferences like mechanical ventilation.</a:t>
            </a:r>
          </a:p>
          <a:p>
            <a:pPr eaLnBrk="1" hangingPunct="1">
              <a:lnSpc>
                <a:spcPct val="90000"/>
              </a:lnSpc>
              <a:spcAft>
                <a:spcPct val="0"/>
              </a:spcAft>
            </a:pPr>
            <a:r>
              <a:rPr lang="en-US" sz="2300" dirty="0" smtClean="0"/>
              <a:t>Some African Americans view illness and death as just another struggle to overcome. </a:t>
            </a:r>
          </a:p>
          <a:p>
            <a:pPr eaLnBrk="1" hangingPunct="1">
              <a:lnSpc>
                <a:spcPct val="90000"/>
              </a:lnSpc>
              <a:spcAft>
                <a:spcPct val="0"/>
              </a:spcAft>
              <a:buFont typeface="Arial" charset="0"/>
              <a:buNone/>
            </a:pPr>
            <a:endParaRPr lang="en-US" sz="1600" dirty="0" smtClean="0"/>
          </a:p>
          <a:p>
            <a:pPr eaLnBrk="1" hangingPunct="1">
              <a:lnSpc>
                <a:spcPct val="90000"/>
              </a:lnSpc>
              <a:spcAft>
                <a:spcPct val="0"/>
              </a:spcAft>
              <a:buFont typeface="Arial" charset="0"/>
              <a:buNone/>
            </a:pPr>
            <a:r>
              <a:rPr lang="en-US" sz="1600" dirty="0" smtClean="0"/>
              <a:t>* </a:t>
            </a:r>
            <a:r>
              <a:rPr lang="en-US" sz="1800" dirty="0" smtClean="0"/>
              <a:t>Elbert-Avila, K. , Johnson, K., </a:t>
            </a:r>
            <a:r>
              <a:rPr lang="en-US" sz="1800" dirty="0" err="1" smtClean="0"/>
              <a:t>Tulsky</a:t>
            </a:r>
            <a:r>
              <a:rPr lang="en-US" sz="1800" dirty="0" smtClean="0"/>
              <a:t>, J. 2005</a:t>
            </a:r>
          </a:p>
          <a:p>
            <a:pPr eaLnBrk="1" hangingPunct="1">
              <a:lnSpc>
                <a:spcPct val="90000"/>
              </a:lnSpc>
              <a:spcAft>
                <a:spcPct val="0"/>
              </a:spcAft>
            </a:pPr>
            <a:endParaRPr lang="en-US" sz="1600" dirty="0" smtClean="0"/>
          </a:p>
          <a:p>
            <a:pPr eaLnBrk="1" hangingPunct="1">
              <a:lnSpc>
                <a:spcPct val="90000"/>
              </a:lnSpc>
              <a:spcAft>
                <a:spcPct val="0"/>
              </a:spcAft>
              <a:buFont typeface="Arial" charset="0"/>
              <a:buNone/>
            </a:pPr>
            <a:endParaRPr lang="en-US" sz="1600" dirty="0" smtClean="0"/>
          </a:p>
          <a:p>
            <a:pPr eaLnBrk="1" hangingPunct="1">
              <a:lnSpc>
                <a:spcPct val="90000"/>
              </a:lnSpc>
              <a:spcAft>
                <a:spcPct val="0"/>
              </a:spcAft>
              <a:buFont typeface="Arial" charset="0"/>
              <a:buNone/>
            </a:pPr>
            <a:endParaRPr lang="en-US" sz="16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09600" y="0"/>
            <a:ext cx="7924800" cy="1143000"/>
          </a:xfrm>
        </p:spPr>
        <p:txBody>
          <a:bodyPr/>
          <a:lstStyle/>
          <a:p>
            <a:pPr eaLnBrk="1" fontAlgn="auto" hangingPunct="1">
              <a:spcAft>
                <a:spcPts val="0"/>
              </a:spcAft>
              <a:defRPr/>
            </a:pPr>
            <a:r>
              <a:rPr lang="en-US" sz="4000" dirty="0" smtClean="0"/>
              <a:t>Importance of Beliefs</a:t>
            </a:r>
          </a:p>
        </p:txBody>
      </p:sp>
      <p:sp>
        <p:nvSpPr>
          <p:cNvPr id="3" name="Content Placeholder 2"/>
          <p:cNvSpPr>
            <a:spLocks noGrp="1"/>
          </p:cNvSpPr>
          <p:nvPr>
            <p:ph sz="quarter" idx="13"/>
          </p:nvPr>
        </p:nvSpPr>
        <p:spPr/>
        <p:txBody>
          <a:bodyPr wrap="square" numCol="1" anchor="t" anchorCtr="0" compatLnSpc="1">
            <a:prstTxWarp prst="textNoShape">
              <a:avLst/>
            </a:prstTxWarp>
          </a:bodyPr>
          <a:lstStyle/>
          <a:p>
            <a:pPr eaLnBrk="1" hangingPunct="1">
              <a:lnSpc>
                <a:spcPct val="80000"/>
              </a:lnSpc>
              <a:spcAft>
                <a:spcPct val="0"/>
              </a:spcAft>
            </a:pPr>
            <a:r>
              <a:rPr lang="en-US" sz="2300" smtClean="0"/>
              <a:t>Prayer is often used to cope with illness and medical problems; more so receiving support from God rather that family or friends.</a:t>
            </a:r>
          </a:p>
          <a:p>
            <a:pPr eaLnBrk="1" hangingPunct="1">
              <a:lnSpc>
                <a:spcPct val="80000"/>
              </a:lnSpc>
              <a:spcAft>
                <a:spcPct val="0"/>
              </a:spcAft>
            </a:pPr>
            <a:r>
              <a:rPr lang="en-US" sz="2300" smtClean="0"/>
              <a:t>Power of spiritual beliefs and practices promote healing, some believe prayer is more helpful than all other interventions; including medications.</a:t>
            </a:r>
          </a:p>
          <a:p>
            <a:pPr eaLnBrk="1" hangingPunct="1">
              <a:lnSpc>
                <a:spcPct val="80000"/>
              </a:lnSpc>
              <a:spcAft>
                <a:spcPct val="0"/>
              </a:spcAft>
            </a:pPr>
            <a:r>
              <a:rPr lang="en-US" sz="2300" smtClean="0"/>
              <a:t>Prayer is also said to be the most important influence in medication decisions. </a:t>
            </a:r>
          </a:p>
          <a:p>
            <a:pPr eaLnBrk="1" hangingPunct="1">
              <a:lnSpc>
                <a:spcPct val="80000"/>
              </a:lnSpc>
              <a:spcAft>
                <a:spcPct val="0"/>
              </a:spcAft>
            </a:pPr>
            <a:r>
              <a:rPr lang="en-US" sz="2300" smtClean="0"/>
              <a:t>God is ultimately responsible for physical and spiritual health; his will is the most important; and faith healing and miracles are also possible. </a:t>
            </a:r>
          </a:p>
          <a:p>
            <a:pPr eaLnBrk="1" hangingPunct="1">
              <a:lnSpc>
                <a:spcPct val="80000"/>
              </a:lnSpc>
              <a:spcAft>
                <a:spcPct val="0"/>
              </a:spcAft>
            </a:pPr>
            <a:r>
              <a:rPr lang="en-US" sz="2300" smtClean="0"/>
              <a:t>Physicians are seen as Gods “instrument” to promote healing.</a:t>
            </a:r>
          </a:p>
          <a:p>
            <a:pPr eaLnBrk="1" hangingPunct="1">
              <a:lnSpc>
                <a:spcPct val="80000"/>
              </a:lnSpc>
              <a:spcAft>
                <a:spcPct val="0"/>
              </a:spcAft>
            </a:pPr>
            <a:endParaRPr lang="en-US" sz="2100" smtClean="0"/>
          </a:p>
          <a:p>
            <a:pPr eaLnBrk="1" hangingPunct="1">
              <a:lnSpc>
                <a:spcPct val="80000"/>
              </a:lnSpc>
              <a:spcAft>
                <a:spcPct val="0"/>
              </a:spcAft>
              <a:buFont typeface="Arial" charset="0"/>
              <a:buNone/>
            </a:pPr>
            <a:r>
              <a:rPr lang="en-US" sz="1400" smtClean="0"/>
              <a:t>* </a:t>
            </a:r>
            <a:r>
              <a:rPr lang="en-US" sz="1800" smtClean="0"/>
              <a:t>Elbert-Avila, K. , Johnson, K., Tulsky, J. 2005</a:t>
            </a:r>
          </a:p>
          <a:p>
            <a:pPr eaLnBrk="1" hangingPunct="1">
              <a:lnSpc>
                <a:spcPct val="80000"/>
              </a:lnSpc>
              <a:spcAft>
                <a:spcPct val="0"/>
              </a:spcAft>
              <a:buFont typeface="Arial" charset="0"/>
              <a:buNone/>
            </a:pPr>
            <a:endParaRPr lang="en-US" sz="1400" smtClean="0"/>
          </a:p>
          <a:p>
            <a:pPr eaLnBrk="1" hangingPunct="1">
              <a:lnSpc>
                <a:spcPct val="80000"/>
              </a:lnSpc>
              <a:spcAft>
                <a:spcPct val="0"/>
              </a:spcAft>
              <a:buFont typeface="Arial" charset="0"/>
              <a:buNone/>
            </a:pPr>
            <a:endParaRPr lang="en-US" sz="14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609600" y="-9525"/>
            <a:ext cx="7924800" cy="1143000"/>
          </a:xfrm>
        </p:spPr>
        <p:txBody>
          <a:bodyPr/>
          <a:lstStyle/>
          <a:p>
            <a:pPr eaLnBrk="1" fontAlgn="auto" hangingPunct="1">
              <a:spcAft>
                <a:spcPts val="0"/>
              </a:spcAft>
              <a:defRPr/>
            </a:pPr>
            <a:r>
              <a:rPr lang="en-US" sz="4000" dirty="0" smtClean="0"/>
              <a:t>Importance of Beliefs (cont.)</a:t>
            </a:r>
          </a:p>
        </p:txBody>
      </p:sp>
      <p:sp>
        <p:nvSpPr>
          <p:cNvPr id="3" name="Content Placeholder 2"/>
          <p:cNvSpPr>
            <a:spLocks noGrp="1"/>
          </p:cNvSpPr>
          <p:nvPr>
            <p:ph sz="quarter" idx="13"/>
          </p:nvPr>
        </p:nvSpPr>
        <p:spPr/>
        <p:txBody>
          <a:bodyPr wrap="square" numCol="1" anchor="t" anchorCtr="0" compatLnSpc="1">
            <a:prstTxWarp prst="textNoShape">
              <a:avLst/>
            </a:prstTxWarp>
            <a:normAutofit lnSpcReduction="10000"/>
          </a:bodyPr>
          <a:lstStyle/>
          <a:p>
            <a:pPr eaLnBrk="1" hangingPunct="1">
              <a:lnSpc>
                <a:spcPct val="90000"/>
              </a:lnSpc>
              <a:spcAft>
                <a:spcPct val="0"/>
              </a:spcAft>
            </a:pPr>
            <a:r>
              <a:rPr lang="en-US" sz="2300" dirty="0" smtClean="0"/>
              <a:t>God has the power to decide life or death, miracles can happen.</a:t>
            </a:r>
          </a:p>
          <a:p>
            <a:pPr eaLnBrk="1" hangingPunct="1">
              <a:lnSpc>
                <a:spcPct val="90000"/>
              </a:lnSpc>
              <a:spcAft>
                <a:spcPct val="0"/>
              </a:spcAft>
            </a:pPr>
            <a:r>
              <a:rPr lang="en-US" sz="2300" dirty="0" smtClean="0"/>
              <a:t>African </a:t>
            </a:r>
            <a:r>
              <a:rPr lang="en-US" sz="2300" dirty="0" smtClean="0"/>
              <a:t>American</a:t>
            </a:r>
            <a:r>
              <a:rPr lang="en-US" sz="2300" dirty="0" smtClean="0">
                <a:solidFill>
                  <a:srgbClr val="FF0000"/>
                </a:solidFill>
              </a:rPr>
              <a:t>s</a:t>
            </a:r>
            <a:r>
              <a:rPr lang="en-US" sz="2300" dirty="0" smtClean="0"/>
              <a:t> </a:t>
            </a:r>
            <a:r>
              <a:rPr lang="en-US" sz="2300" dirty="0" smtClean="0"/>
              <a:t>are more likely to favor life sustaining treatments regardless of illness severity, less likely to favor physician assisted death and less likely to complete an advance directive. </a:t>
            </a:r>
          </a:p>
          <a:p>
            <a:pPr eaLnBrk="1" hangingPunct="1">
              <a:lnSpc>
                <a:spcPct val="90000"/>
              </a:lnSpc>
              <a:spcAft>
                <a:spcPct val="0"/>
              </a:spcAft>
            </a:pPr>
            <a:r>
              <a:rPr lang="en-US" sz="2300" dirty="0" smtClean="0"/>
              <a:t>Death is seen as a “home going” not the end but a transition. </a:t>
            </a:r>
          </a:p>
          <a:p>
            <a:pPr eaLnBrk="1" hangingPunct="1">
              <a:lnSpc>
                <a:spcPct val="90000"/>
              </a:lnSpc>
              <a:spcAft>
                <a:spcPct val="0"/>
              </a:spcAft>
            </a:pPr>
            <a:r>
              <a:rPr lang="en-US" sz="2300" dirty="0" smtClean="0"/>
              <a:t>These beliefs are a source of comfort, guidance and support at the end of life.</a:t>
            </a:r>
          </a:p>
          <a:p>
            <a:pPr eaLnBrk="1" hangingPunct="1">
              <a:lnSpc>
                <a:spcPct val="90000"/>
              </a:lnSpc>
              <a:spcAft>
                <a:spcPct val="0"/>
              </a:spcAft>
            </a:pPr>
            <a:r>
              <a:rPr lang="en-US" sz="2300" dirty="0" smtClean="0"/>
              <a:t>Beliefs also may dominate decision making and supplement traditional medical considerations such as prognosis or quality of life.</a:t>
            </a:r>
          </a:p>
          <a:p>
            <a:pPr eaLnBrk="1" hangingPunct="1">
              <a:lnSpc>
                <a:spcPct val="90000"/>
              </a:lnSpc>
              <a:spcAft>
                <a:spcPct val="0"/>
              </a:spcAft>
              <a:buFont typeface="Arial" charset="0"/>
              <a:buNone/>
            </a:pPr>
            <a:endParaRPr lang="en-US" sz="1600" dirty="0" smtClean="0"/>
          </a:p>
          <a:p>
            <a:pPr eaLnBrk="1" hangingPunct="1">
              <a:lnSpc>
                <a:spcPct val="90000"/>
              </a:lnSpc>
              <a:spcAft>
                <a:spcPct val="0"/>
              </a:spcAft>
              <a:buFont typeface="Arial" charset="0"/>
              <a:buNone/>
            </a:pPr>
            <a:r>
              <a:rPr lang="en-US" sz="1800" dirty="0" smtClean="0"/>
              <a:t>* Elbert-Avila, K. , Johnson, K., </a:t>
            </a:r>
            <a:r>
              <a:rPr lang="en-US" sz="1800" dirty="0" err="1" smtClean="0"/>
              <a:t>Tulsky</a:t>
            </a:r>
            <a:r>
              <a:rPr lang="en-US" sz="1800" dirty="0" smtClean="0"/>
              <a:t>, J. 2005</a:t>
            </a:r>
          </a:p>
          <a:p>
            <a:pPr eaLnBrk="1" hangingPunct="1">
              <a:lnSpc>
                <a:spcPct val="90000"/>
              </a:lnSpc>
              <a:spcAft>
                <a:spcPct val="0"/>
              </a:spcAft>
            </a:pPr>
            <a:endParaRPr lang="en-US" sz="16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3"/>
          <p:cNvSpPr>
            <a:spLocks noGrp="1"/>
          </p:cNvSpPr>
          <p:nvPr>
            <p:ph type="title"/>
          </p:nvPr>
        </p:nvSpPr>
        <p:spPr>
          <a:xfrm>
            <a:off x="609600" y="0"/>
            <a:ext cx="7924800" cy="1143000"/>
          </a:xfrm>
        </p:spPr>
        <p:txBody>
          <a:bodyPr/>
          <a:lstStyle/>
          <a:p>
            <a:pPr eaLnBrk="1" fontAlgn="auto" hangingPunct="1">
              <a:spcAft>
                <a:spcPts val="0"/>
              </a:spcAft>
              <a:defRPr/>
            </a:pPr>
            <a:r>
              <a:rPr lang="en-US" sz="4000" dirty="0" smtClean="0"/>
              <a:t>A Familiar Case</a:t>
            </a:r>
          </a:p>
        </p:txBody>
      </p:sp>
      <p:sp>
        <p:nvSpPr>
          <p:cNvPr id="5" name="Content Placeholder 4"/>
          <p:cNvSpPr>
            <a:spLocks noGrp="1"/>
          </p:cNvSpPr>
          <p:nvPr>
            <p:ph sz="quarter" idx="13"/>
          </p:nvPr>
        </p:nvSpPr>
        <p:spPr>
          <a:xfrm>
            <a:off x="457200" y="1295400"/>
            <a:ext cx="8229600" cy="5105400"/>
          </a:xfrm>
        </p:spPr>
        <p:txBody>
          <a:bodyPr wrap="square" numCol="1" anchor="t" anchorCtr="0" compatLnSpc="1">
            <a:prstTxWarp prst="textNoShape">
              <a:avLst/>
            </a:prstTxWarp>
          </a:bodyPr>
          <a:lstStyle/>
          <a:p>
            <a:pPr marL="0" indent="0" eaLnBrk="1" hangingPunct="1">
              <a:lnSpc>
                <a:spcPct val="80000"/>
              </a:lnSpc>
              <a:spcAft>
                <a:spcPct val="0"/>
              </a:spcAft>
              <a:buFontTx/>
              <a:buNone/>
            </a:pPr>
            <a:r>
              <a:rPr lang="en-US" sz="2000" dirty="0" smtClean="0"/>
              <a:t>Mrs. K was an 85 year old African American woman with dementia who lived with her husband of 60 years and her daughter. During the year of 2005 on Christmas Eve; Mrs. K lost consciousness, falling backward on the kitchen floor.</a:t>
            </a:r>
          </a:p>
          <a:p>
            <a:pPr marL="0" indent="0" eaLnBrk="1" hangingPunct="1">
              <a:lnSpc>
                <a:spcPct val="80000"/>
              </a:lnSpc>
              <a:spcAft>
                <a:spcPct val="0"/>
              </a:spcAft>
              <a:buFontTx/>
              <a:buNone/>
            </a:pPr>
            <a:endParaRPr lang="en-US" sz="2000" dirty="0" smtClean="0"/>
          </a:p>
          <a:p>
            <a:pPr marL="0" indent="0" eaLnBrk="1" hangingPunct="1">
              <a:lnSpc>
                <a:spcPct val="80000"/>
              </a:lnSpc>
              <a:spcAft>
                <a:spcPct val="0"/>
              </a:spcAft>
              <a:buFontTx/>
              <a:buNone/>
            </a:pPr>
            <a:r>
              <a:rPr lang="en-US" sz="2000" dirty="0" smtClean="0"/>
              <a:t>At the hospital she was found to have a large right frontal </a:t>
            </a:r>
            <a:r>
              <a:rPr lang="en-US" sz="2000" dirty="0" err="1" smtClean="0"/>
              <a:t>intracerebral</a:t>
            </a:r>
            <a:r>
              <a:rPr lang="en-US" sz="2000" dirty="0" smtClean="0"/>
              <a:t> hemorrhage. The neurological team recommended palliative care and later suggested </a:t>
            </a:r>
            <a:r>
              <a:rPr lang="en-US" sz="2000" dirty="0" err="1" smtClean="0"/>
              <a:t>extubation</a:t>
            </a:r>
            <a:r>
              <a:rPr lang="en-US" sz="2000" dirty="0" smtClean="0"/>
              <a:t> and comfort care to end Mrs. K’s suffering.</a:t>
            </a:r>
          </a:p>
          <a:p>
            <a:pPr marL="0" indent="0" eaLnBrk="1" hangingPunct="1">
              <a:lnSpc>
                <a:spcPct val="80000"/>
              </a:lnSpc>
              <a:spcAft>
                <a:spcPct val="0"/>
              </a:spcAft>
              <a:buFontTx/>
              <a:buNone/>
            </a:pPr>
            <a:endParaRPr lang="en-US" sz="2000" dirty="0" smtClean="0"/>
          </a:p>
          <a:p>
            <a:pPr marL="0" indent="0" eaLnBrk="1" hangingPunct="1">
              <a:lnSpc>
                <a:spcPct val="80000"/>
              </a:lnSpc>
              <a:spcAft>
                <a:spcPct val="0"/>
              </a:spcAft>
              <a:buFontTx/>
              <a:buNone/>
            </a:pPr>
            <a:r>
              <a:rPr lang="en-US" sz="2000" dirty="0" smtClean="0"/>
              <a:t>Family response, “</a:t>
            </a:r>
            <a:r>
              <a:rPr lang="en-US" sz="2000" dirty="0" smtClean="0">
                <a:solidFill>
                  <a:srgbClr val="FF0000"/>
                </a:solidFill>
              </a:rPr>
              <a:t>Its</a:t>
            </a:r>
            <a:r>
              <a:rPr lang="en-US" sz="2000" dirty="0" smtClean="0"/>
              <a:t> in Gods hands now”, “She has lived better days just let her go” and “God knows how much she can bear, he will call her home when its her time”.</a:t>
            </a:r>
          </a:p>
          <a:p>
            <a:pPr marL="0" indent="0" eaLnBrk="1" hangingPunct="1">
              <a:lnSpc>
                <a:spcPct val="80000"/>
              </a:lnSpc>
              <a:spcAft>
                <a:spcPct val="0"/>
              </a:spcAft>
              <a:buFontTx/>
              <a:buNone/>
            </a:pPr>
            <a:endParaRPr lang="en-US" sz="2000" dirty="0" smtClean="0"/>
          </a:p>
          <a:p>
            <a:pPr marL="0" indent="0" eaLnBrk="1" hangingPunct="1">
              <a:lnSpc>
                <a:spcPct val="80000"/>
              </a:lnSpc>
              <a:spcAft>
                <a:spcPct val="0"/>
              </a:spcAft>
              <a:buFontTx/>
              <a:buNone/>
            </a:pPr>
            <a:r>
              <a:rPr lang="en-US" sz="2000" dirty="0" smtClean="0"/>
              <a:t>The family decided to pursue aggressive medical care but declined surgical intervention. </a:t>
            </a:r>
          </a:p>
          <a:p>
            <a:pPr marL="0" indent="0" eaLnBrk="1" hangingPunct="1">
              <a:lnSpc>
                <a:spcPct val="80000"/>
              </a:lnSpc>
              <a:spcAft>
                <a:spcPct val="0"/>
              </a:spcAft>
              <a:buFont typeface="Arial" charset="0"/>
              <a:buNone/>
            </a:pPr>
            <a:endParaRPr lang="en-US" sz="700" dirty="0" smtClean="0"/>
          </a:p>
          <a:p>
            <a:pPr marL="0" indent="0" eaLnBrk="1" hangingPunct="1">
              <a:lnSpc>
                <a:spcPct val="80000"/>
              </a:lnSpc>
              <a:spcAft>
                <a:spcPct val="0"/>
              </a:spcAft>
              <a:buFont typeface="Arial" charset="0"/>
              <a:buNone/>
            </a:pPr>
            <a:endParaRPr lang="en-US" sz="700" dirty="0" smtClean="0"/>
          </a:p>
          <a:p>
            <a:pPr marL="0" indent="0" eaLnBrk="1" hangingPunct="1">
              <a:lnSpc>
                <a:spcPct val="80000"/>
              </a:lnSpc>
              <a:spcAft>
                <a:spcPct val="0"/>
              </a:spcAft>
              <a:buFont typeface="Arial" charset="0"/>
              <a:buNone/>
            </a:pPr>
            <a:endParaRPr lang="en-US" sz="700" dirty="0" smtClean="0"/>
          </a:p>
          <a:p>
            <a:pPr marL="0" indent="0" eaLnBrk="1" hangingPunct="1">
              <a:lnSpc>
                <a:spcPct val="80000"/>
              </a:lnSpc>
              <a:spcAft>
                <a:spcPct val="0"/>
              </a:spcAft>
              <a:buFont typeface="Arial" charset="0"/>
              <a:buNone/>
            </a:pPr>
            <a:r>
              <a:rPr lang="en-US" sz="700" dirty="0" smtClean="0"/>
              <a:t>* </a:t>
            </a:r>
            <a:r>
              <a:rPr lang="en-US" sz="1800" dirty="0" smtClean="0"/>
              <a:t>Elbert-Avila, K. , Johnson, K., </a:t>
            </a:r>
            <a:r>
              <a:rPr lang="en-US" sz="1800" dirty="0" err="1" smtClean="0"/>
              <a:t>Tulsky</a:t>
            </a:r>
            <a:r>
              <a:rPr lang="en-US" sz="1800" dirty="0" smtClean="0"/>
              <a:t>, J. 2005</a:t>
            </a:r>
          </a:p>
          <a:p>
            <a:pPr marL="0" indent="0" eaLnBrk="1" hangingPunct="1">
              <a:lnSpc>
                <a:spcPct val="80000"/>
              </a:lnSpc>
              <a:spcAft>
                <a:spcPct val="0"/>
              </a:spcAft>
              <a:buFont typeface="Arial" charset="0"/>
              <a:buNone/>
            </a:pPr>
            <a:endParaRPr lang="en-US" sz="7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609600" y="-76200"/>
            <a:ext cx="7924800" cy="1143000"/>
          </a:xfrm>
        </p:spPr>
        <p:txBody>
          <a:bodyPr/>
          <a:lstStyle/>
          <a:p>
            <a:pPr eaLnBrk="1" fontAlgn="auto" hangingPunct="1">
              <a:spcAft>
                <a:spcPts val="0"/>
              </a:spcAft>
              <a:defRPr/>
            </a:pPr>
            <a:r>
              <a:rPr lang="en-US" sz="4000" dirty="0" smtClean="0"/>
              <a:t>Conclusion</a:t>
            </a:r>
          </a:p>
        </p:txBody>
      </p:sp>
      <p:sp>
        <p:nvSpPr>
          <p:cNvPr id="14339" name="Content Placeholder 2"/>
          <p:cNvSpPr>
            <a:spLocks noGrp="1"/>
          </p:cNvSpPr>
          <p:nvPr>
            <p:ph sz="quarter" idx="13"/>
          </p:nvPr>
        </p:nvSpPr>
        <p:spPr/>
        <p:txBody>
          <a:bodyPr wrap="square" numCol="1" anchor="t" anchorCtr="0" compatLnSpc="1">
            <a:prstTxWarp prst="textNoShape">
              <a:avLst/>
            </a:prstTxWarp>
          </a:bodyPr>
          <a:lstStyle/>
          <a:p>
            <a:pPr eaLnBrk="1" hangingPunct="1">
              <a:lnSpc>
                <a:spcPct val="90000"/>
              </a:lnSpc>
            </a:pPr>
            <a:r>
              <a:rPr lang="en-US" sz="2300" dirty="0" smtClean="0"/>
              <a:t>Cultural competency is a very important concept with regards to the </a:t>
            </a:r>
            <a:r>
              <a:rPr lang="en-US" sz="2300" dirty="0" smtClean="0">
                <a:solidFill>
                  <a:srgbClr val="FF0000"/>
                </a:solidFill>
              </a:rPr>
              <a:t>N</a:t>
            </a:r>
            <a:r>
              <a:rPr lang="en-US" sz="2300" dirty="0" smtClean="0"/>
              <a:t>ursing field.</a:t>
            </a:r>
          </a:p>
          <a:p>
            <a:pPr eaLnBrk="1" hangingPunct="1">
              <a:lnSpc>
                <a:spcPct val="90000"/>
              </a:lnSpc>
            </a:pPr>
            <a:r>
              <a:rPr lang="en-US" sz="2300" dirty="0" smtClean="0"/>
              <a:t>African Americans are the largest minority group in the United States. Therefore nurses should have a good understanding of their diverse culture. </a:t>
            </a:r>
          </a:p>
          <a:p>
            <a:pPr eaLnBrk="1" hangingPunct="1">
              <a:lnSpc>
                <a:spcPct val="90000"/>
              </a:lnSpc>
            </a:pPr>
            <a:r>
              <a:rPr lang="en-US" sz="2300" dirty="0" smtClean="0"/>
              <a:t>African Americans are more likely to choose life sustaining measures regardless of the severity of the illness.</a:t>
            </a:r>
          </a:p>
          <a:p>
            <a:pPr eaLnBrk="1" hangingPunct="1">
              <a:lnSpc>
                <a:spcPct val="90000"/>
              </a:lnSpc>
            </a:pPr>
            <a:r>
              <a:rPr lang="en-US" sz="2300" dirty="0" smtClean="0"/>
              <a:t>Spirituality and prayer are often held high in their beliefs. </a:t>
            </a:r>
          </a:p>
          <a:p>
            <a:pPr eaLnBrk="1" hangingPunct="1">
              <a:lnSpc>
                <a:spcPct val="90000"/>
              </a:lnSpc>
            </a:pPr>
            <a:r>
              <a:rPr lang="en-US" sz="2300" dirty="0" smtClean="0"/>
              <a:t>Doctors and other healthcare providers are seen as “instruments”  to promote healing. </a:t>
            </a:r>
          </a:p>
          <a:p>
            <a:pPr eaLnBrk="1" hangingPunct="1">
              <a:lnSpc>
                <a:spcPct val="90000"/>
              </a:lnSpc>
            </a:pPr>
            <a:endParaRPr lang="en-US" sz="23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609600" y="-76200"/>
            <a:ext cx="7924800" cy="1143000"/>
          </a:xfrm>
        </p:spPr>
        <p:txBody>
          <a:bodyPr/>
          <a:lstStyle/>
          <a:p>
            <a:pPr eaLnBrk="1" fontAlgn="auto" hangingPunct="1">
              <a:spcAft>
                <a:spcPts val="0"/>
              </a:spcAft>
              <a:defRPr/>
            </a:pPr>
            <a:r>
              <a:rPr lang="en-US" sz="4000" smtClean="0"/>
              <a:t>References</a:t>
            </a:r>
          </a:p>
        </p:txBody>
      </p:sp>
      <p:sp>
        <p:nvSpPr>
          <p:cNvPr id="15363" name="Content Placeholder 2"/>
          <p:cNvSpPr>
            <a:spLocks noGrp="1"/>
          </p:cNvSpPr>
          <p:nvPr>
            <p:ph sz="quarter" idx="13"/>
          </p:nvPr>
        </p:nvSpPr>
        <p:spPr>
          <a:xfrm>
            <a:off x="609600" y="1219200"/>
            <a:ext cx="7924800" cy="5410200"/>
          </a:xfrm>
        </p:spPr>
        <p:txBody>
          <a:bodyPr wrap="square" numCol="1" anchor="t" anchorCtr="0" compatLnSpc="1">
            <a:prstTxWarp prst="textNoShape">
              <a:avLst/>
            </a:prstTxWarp>
          </a:bodyPr>
          <a:lstStyle/>
          <a:p>
            <a:pPr marL="0" indent="0" eaLnBrk="1" hangingPunct="1">
              <a:lnSpc>
                <a:spcPct val="90000"/>
              </a:lnSpc>
              <a:buFontTx/>
              <a:buNone/>
            </a:pPr>
            <a:endParaRPr lang="en-US" sz="700" dirty="0" smtClean="0"/>
          </a:p>
          <a:p>
            <a:pPr marL="0" indent="0" eaLnBrk="1" hangingPunct="1">
              <a:lnSpc>
                <a:spcPct val="90000"/>
              </a:lnSpc>
              <a:buFontTx/>
              <a:buNone/>
            </a:pPr>
            <a:r>
              <a:rPr lang="en-US" sz="1400" dirty="0" smtClean="0"/>
              <a:t>Dolan, T. (2009). Cultural competency and diversity: </a:t>
            </a:r>
            <a:r>
              <a:rPr lang="en-US" sz="1400" b="1" u="sng" dirty="0" smtClean="0">
                <a:solidFill>
                  <a:srgbClr val="FF0000"/>
                </a:solidFill>
              </a:rPr>
              <a:t>h</a:t>
            </a:r>
            <a:r>
              <a:rPr lang="en-US" sz="1400" dirty="0" smtClean="0"/>
              <a:t>ealthcare executives </a:t>
            </a:r>
          </a:p>
          <a:p>
            <a:pPr marL="0" indent="0" eaLnBrk="1" hangingPunct="1">
              <a:lnSpc>
                <a:spcPct val="90000"/>
              </a:lnSpc>
              <a:buFontTx/>
              <a:buNone/>
            </a:pPr>
            <a:r>
              <a:rPr lang="en-US" sz="1400" dirty="0" smtClean="0"/>
              <a:t>        must lead the way. </a:t>
            </a:r>
            <a:r>
              <a:rPr lang="en-US" sz="1400" i="1" dirty="0" smtClean="0"/>
              <a:t>Healthcare Executive</a:t>
            </a:r>
            <a:r>
              <a:rPr lang="en-US" sz="1400" dirty="0" smtClean="0"/>
              <a:t>, </a:t>
            </a:r>
            <a:r>
              <a:rPr lang="en-US" sz="1400" i="1" dirty="0" smtClean="0"/>
              <a:t>24</a:t>
            </a:r>
            <a:r>
              <a:rPr lang="en-US" sz="1400" dirty="0" smtClean="0"/>
              <a:t>(6), 6. Retrieved from    </a:t>
            </a:r>
          </a:p>
          <a:p>
            <a:pPr marL="0" indent="0" eaLnBrk="1" hangingPunct="1">
              <a:lnSpc>
                <a:spcPct val="90000"/>
              </a:lnSpc>
              <a:buFontTx/>
              <a:buNone/>
            </a:pPr>
            <a:r>
              <a:rPr lang="en-US" sz="1400" dirty="0" smtClean="0"/>
              <a:t>        CINAHL Plus with Full Text database.</a:t>
            </a:r>
          </a:p>
          <a:p>
            <a:pPr marL="0" indent="0" eaLnBrk="1" hangingPunct="1">
              <a:lnSpc>
                <a:spcPct val="90000"/>
              </a:lnSpc>
              <a:buFontTx/>
              <a:buNone/>
            </a:pPr>
            <a:r>
              <a:rPr lang="en-US" sz="1400" dirty="0" smtClean="0"/>
              <a:t>Elbert-Avila, K., Johnson, K</a:t>
            </a:r>
            <a:r>
              <a:rPr lang="en-US" sz="1400" dirty="0" smtClean="0"/>
              <a:t>., </a:t>
            </a:r>
            <a:r>
              <a:rPr lang="en-US" sz="1400" b="1" u="sng" dirty="0" smtClean="0">
                <a:solidFill>
                  <a:srgbClr val="FF0000"/>
                </a:solidFill>
              </a:rPr>
              <a:t>&amp;</a:t>
            </a:r>
            <a:r>
              <a:rPr lang="en-US" sz="1400" dirty="0" smtClean="0"/>
              <a:t>  </a:t>
            </a:r>
            <a:r>
              <a:rPr lang="en-US" sz="1400" dirty="0" err="1" smtClean="0"/>
              <a:t>Tulsky</a:t>
            </a:r>
            <a:r>
              <a:rPr lang="en-US" sz="1400" dirty="0" smtClean="0"/>
              <a:t>, J. (2005). The </a:t>
            </a:r>
            <a:r>
              <a:rPr lang="en-US" sz="1400" b="1" u="sng" dirty="0" smtClean="0">
                <a:solidFill>
                  <a:srgbClr val="FF0000"/>
                </a:solidFill>
              </a:rPr>
              <a:t>I</a:t>
            </a:r>
            <a:r>
              <a:rPr lang="en-US" sz="1400" dirty="0" smtClean="0"/>
              <a:t>nfluence of </a:t>
            </a:r>
            <a:r>
              <a:rPr lang="en-US" sz="1400" b="1" u="sng" dirty="0" smtClean="0">
                <a:solidFill>
                  <a:srgbClr val="FF0000"/>
                </a:solidFill>
              </a:rPr>
              <a:t>S</a:t>
            </a:r>
            <a:r>
              <a:rPr lang="en-US" sz="1400" dirty="0" smtClean="0"/>
              <a:t>piritual </a:t>
            </a:r>
            <a:r>
              <a:rPr lang="en-US" sz="1400" b="1" u="sng" dirty="0" smtClean="0">
                <a:solidFill>
                  <a:srgbClr val="FF0000"/>
                </a:solidFill>
              </a:rPr>
              <a:t>B</a:t>
            </a:r>
            <a:r>
              <a:rPr lang="en-US" sz="1400" dirty="0" smtClean="0"/>
              <a:t>eliefs &amp; </a:t>
            </a:r>
            <a:r>
              <a:rPr lang="en-US" sz="1400" b="1" u="sng" dirty="0" smtClean="0">
                <a:solidFill>
                  <a:srgbClr val="FF0000"/>
                </a:solidFill>
              </a:rPr>
              <a:t>P</a:t>
            </a:r>
            <a:r>
              <a:rPr lang="en-US" sz="1400" dirty="0" smtClean="0"/>
              <a:t>ractices on </a:t>
            </a:r>
          </a:p>
          <a:p>
            <a:pPr marL="0" indent="0" eaLnBrk="1" hangingPunct="1">
              <a:lnSpc>
                <a:spcPct val="90000"/>
              </a:lnSpc>
              <a:buFontTx/>
              <a:buNone/>
            </a:pPr>
            <a:r>
              <a:rPr lang="en-US" sz="1400" dirty="0" smtClean="0"/>
              <a:t>        the treatment preferences of African Americans: A </a:t>
            </a:r>
            <a:r>
              <a:rPr lang="en-US" sz="1400" b="1" u="sng" dirty="0" smtClean="0">
                <a:solidFill>
                  <a:srgbClr val="FF0000"/>
                </a:solidFill>
              </a:rPr>
              <a:t>R</a:t>
            </a:r>
            <a:r>
              <a:rPr lang="en-US" sz="1400" dirty="0" smtClean="0"/>
              <a:t>eview of </a:t>
            </a:r>
            <a:r>
              <a:rPr lang="en-US" sz="1400" b="1" u="sng" dirty="0" smtClean="0">
                <a:solidFill>
                  <a:srgbClr val="FF0000"/>
                </a:solidFill>
              </a:rPr>
              <a:t>L</a:t>
            </a:r>
            <a:r>
              <a:rPr lang="en-US" sz="1400" dirty="0" smtClean="0"/>
              <a:t>iterature</a:t>
            </a:r>
            <a:r>
              <a:rPr lang="en-US" sz="1400" b="1" u="sng" dirty="0" smtClean="0">
                <a:solidFill>
                  <a:srgbClr val="FF0000"/>
                </a:solidFill>
              </a:rPr>
              <a:t>. American Geriatrics Society </a:t>
            </a:r>
          </a:p>
          <a:p>
            <a:pPr marL="0" indent="0" eaLnBrk="1" hangingPunct="1">
              <a:lnSpc>
                <a:spcPct val="90000"/>
              </a:lnSpc>
              <a:buFontTx/>
              <a:buNone/>
            </a:pPr>
            <a:r>
              <a:rPr lang="en-US" sz="1400" b="1" u="sng" dirty="0" smtClean="0">
                <a:solidFill>
                  <a:srgbClr val="FF0000"/>
                </a:solidFill>
              </a:rPr>
              <a:t>        53</a:t>
            </a:r>
            <a:r>
              <a:rPr lang="en-US" sz="1400" dirty="0" smtClean="0"/>
              <a:t>(4). Retrieved from CINAHL Plus with Full Text database.</a:t>
            </a:r>
          </a:p>
          <a:p>
            <a:pPr marL="0" indent="0" eaLnBrk="1" hangingPunct="1">
              <a:lnSpc>
                <a:spcPct val="90000"/>
              </a:lnSpc>
              <a:buFontTx/>
              <a:buNone/>
            </a:pPr>
            <a:r>
              <a:rPr lang="en-US" sz="1400" dirty="0" smtClean="0"/>
              <a:t>Johnson, K.S., Elbert-Avila, K.I., &amp; </a:t>
            </a:r>
            <a:r>
              <a:rPr lang="en-US" sz="1400" dirty="0" err="1" smtClean="0"/>
              <a:t>Tulsky</a:t>
            </a:r>
            <a:r>
              <a:rPr lang="en-US" sz="1400" dirty="0" smtClean="0"/>
              <a:t>, J.A.</a:t>
            </a:r>
            <a:r>
              <a:rPr lang="en-US" sz="1400" i="1" dirty="0" smtClean="0"/>
              <a:t> </a:t>
            </a:r>
            <a:r>
              <a:rPr lang="en-US" sz="1400" dirty="0" smtClean="0"/>
              <a:t>(2005).  The influence of spiritual beliefs and practices on </a:t>
            </a:r>
          </a:p>
          <a:p>
            <a:pPr marL="0" indent="0" eaLnBrk="1" hangingPunct="1">
              <a:lnSpc>
                <a:spcPct val="90000"/>
              </a:lnSpc>
              <a:buFontTx/>
              <a:buNone/>
            </a:pPr>
            <a:r>
              <a:rPr lang="en-US" sz="1400" dirty="0" smtClean="0"/>
              <a:t>        the treatment preferences of African American: A review of the literature.  </a:t>
            </a:r>
            <a:r>
              <a:rPr lang="en-US" sz="1400" i="1" dirty="0" smtClean="0"/>
              <a:t>Journal of American </a:t>
            </a:r>
          </a:p>
          <a:p>
            <a:pPr marL="0" indent="0" eaLnBrk="1" hangingPunct="1">
              <a:lnSpc>
                <a:spcPct val="90000"/>
              </a:lnSpc>
              <a:buFontTx/>
              <a:buNone/>
            </a:pPr>
            <a:r>
              <a:rPr lang="en-US" sz="1400" i="1" dirty="0" smtClean="0"/>
              <a:t>        Geriatrics Society</a:t>
            </a:r>
            <a:r>
              <a:rPr lang="en-US" sz="1400" dirty="0" smtClean="0"/>
              <a:t>, </a:t>
            </a:r>
            <a:r>
              <a:rPr lang="en-US" sz="1400" b="1" u="sng" dirty="0" smtClean="0">
                <a:solidFill>
                  <a:srgbClr val="FF0000"/>
                </a:solidFill>
              </a:rPr>
              <a:t>53</a:t>
            </a:r>
            <a:r>
              <a:rPr lang="en-US" sz="1400" dirty="0" smtClean="0"/>
              <a:t>(4), 711-718.  Retrieved from </a:t>
            </a:r>
          </a:p>
          <a:p>
            <a:pPr marL="0" indent="0" eaLnBrk="1" hangingPunct="1">
              <a:lnSpc>
                <a:spcPct val="90000"/>
              </a:lnSpc>
              <a:buFontTx/>
              <a:buNone/>
            </a:pPr>
            <a:r>
              <a:rPr lang="en-US" sz="1400" dirty="0" smtClean="0"/>
              <a:t>        </a:t>
            </a:r>
            <a:r>
              <a:rPr lang="en-US" sz="1400" dirty="0" smtClean="0">
                <a:hlinkClick r:id="rId2"/>
              </a:rPr>
              <a:t>http://search.ebscohost.com/login.aspx?direct=true&amp;db=rzh&amp;AN=2005112463&amp;site=ehost-live&amp;scope=site</a:t>
            </a:r>
            <a:endParaRPr lang="en-US" sz="1400" dirty="0" smtClean="0"/>
          </a:p>
          <a:p>
            <a:pPr marL="0" indent="0">
              <a:lnSpc>
                <a:spcPct val="90000"/>
              </a:lnSpc>
              <a:buFont typeface="Arial" charset="0"/>
              <a:buNone/>
            </a:pPr>
            <a:r>
              <a:rPr lang="en-US" sz="1400" dirty="0" smtClean="0"/>
              <a:t>Parks, F.M.  (2007).  Working with narratives: Coping strategies in African American folk beliefs and traditional </a:t>
            </a:r>
          </a:p>
          <a:p>
            <a:pPr marL="0" indent="0">
              <a:lnSpc>
                <a:spcPct val="90000"/>
              </a:lnSpc>
              <a:buFont typeface="Arial" charset="0"/>
              <a:buNone/>
            </a:pPr>
            <a:r>
              <a:rPr lang="en-US" sz="1400" dirty="0" smtClean="0"/>
              <a:t>        healing practices.  </a:t>
            </a:r>
            <a:r>
              <a:rPr lang="en-US" sz="1400" i="1" dirty="0" smtClean="0"/>
              <a:t>Journal of Human Behavior in the Social Environment</a:t>
            </a:r>
            <a:r>
              <a:rPr lang="en-US" sz="1400" dirty="0" smtClean="0"/>
              <a:t>, </a:t>
            </a:r>
            <a:r>
              <a:rPr lang="en-US" sz="1400" b="1" u="sng" dirty="0" smtClean="0">
                <a:solidFill>
                  <a:srgbClr val="FF0000"/>
                </a:solidFill>
              </a:rPr>
              <a:t>15</a:t>
            </a:r>
            <a:r>
              <a:rPr lang="en-US" sz="1400" dirty="0" smtClean="0"/>
              <a:t>(1), 135-145.  Retrieved from</a:t>
            </a:r>
          </a:p>
          <a:p>
            <a:pPr marL="0" indent="0">
              <a:lnSpc>
                <a:spcPct val="90000"/>
              </a:lnSpc>
              <a:buFont typeface="Arial" charset="0"/>
              <a:buNone/>
            </a:pPr>
            <a:r>
              <a:rPr lang="en-US" sz="1400" dirty="0" smtClean="0"/>
              <a:t>         </a:t>
            </a:r>
            <a:r>
              <a:rPr lang="en-US" sz="1400" dirty="0" smtClean="0">
                <a:hlinkClick r:id="rId3"/>
              </a:rPr>
              <a:t>http://search.ebscohost.com/login.aspx?direct=true&amp;db=rzh&amp;AN=2009657681&amp;site=ehost-live&amp;scope=site</a:t>
            </a:r>
            <a:endParaRPr lang="en-US" sz="1400" dirty="0" smtClean="0"/>
          </a:p>
          <a:p>
            <a:pPr marL="0" indent="0">
              <a:lnSpc>
                <a:spcPct val="90000"/>
              </a:lnSpc>
              <a:buFont typeface="Arial" charset="0"/>
              <a:buNone/>
            </a:pPr>
            <a:r>
              <a:rPr lang="en-US" sz="1400" dirty="0" smtClean="0"/>
              <a:t>Peters, R.M, &amp; Templin, T.N.  (2010).  Theory of planned behavior, self-care motivation, and blood pressure self-</a:t>
            </a:r>
          </a:p>
          <a:p>
            <a:pPr marL="0" indent="0">
              <a:lnSpc>
                <a:spcPct val="90000"/>
              </a:lnSpc>
              <a:buFont typeface="Arial" charset="0"/>
              <a:buNone/>
            </a:pPr>
            <a:r>
              <a:rPr lang="en-US" sz="1400" dirty="0" smtClean="0"/>
              <a:t>        care.  </a:t>
            </a:r>
            <a:r>
              <a:rPr lang="en-US" sz="1400" i="1" dirty="0" smtClean="0"/>
              <a:t>Research and Theory for Nursing Practice</a:t>
            </a:r>
            <a:r>
              <a:rPr lang="en-US" sz="1400" dirty="0" smtClean="0"/>
              <a:t>, </a:t>
            </a:r>
            <a:r>
              <a:rPr lang="en-US" sz="1400" b="1" u="sng" dirty="0" smtClean="0">
                <a:solidFill>
                  <a:srgbClr val="FF0000"/>
                </a:solidFill>
              </a:rPr>
              <a:t>24</a:t>
            </a:r>
            <a:r>
              <a:rPr lang="en-US" sz="1400" dirty="0" smtClean="0"/>
              <a:t>(3), 172-185.  Retrieved from</a:t>
            </a:r>
          </a:p>
          <a:p>
            <a:pPr marL="0" indent="0">
              <a:lnSpc>
                <a:spcPct val="90000"/>
              </a:lnSpc>
              <a:buFont typeface="Arial" charset="0"/>
              <a:buNone/>
            </a:pPr>
            <a:r>
              <a:rPr lang="en-US" sz="1400" dirty="0" smtClean="0"/>
              <a:t>         </a:t>
            </a:r>
            <a:r>
              <a:rPr lang="en-US" sz="1400" dirty="0" smtClean="0">
                <a:hlinkClick r:id="rId4"/>
              </a:rPr>
              <a:t>http://search.ebscohost.com/login.aspx?direct=true&amp;db=rzh&amp;AN=2010757534&amp;site=ehost-live&amp;scope=site</a:t>
            </a:r>
            <a:endParaRPr lang="en-US" sz="1400" dirty="0" smtClean="0"/>
          </a:p>
          <a:p>
            <a:pPr marL="0" indent="0" eaLnBrk="1" hangingPunct="1">
              <a:lnSpc>
                <a:spcPct val="90000"/>
              </a:lnSpc>
              <a:buFontTx/>
              <a:buNone/>
            </a:pPr>
            <a:endParaRPr lang="en-US" sz="15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5"/>
          <p:cNvSpPr>
            <a:spLocks noGrp="1" noChangeArrowheads="1"/>
          </p:cNvSpPr>
          <p:nvPr>
            <p:ph type="subTitle" idx="1"/>
          </p:nvPr>
        </p:nvSpPr>
        <p:spPr>
          <a:xfrm>
            <a:off x="990600" y="3886200"/>
            <a:ext cx="7010400" cy="1752600"/>
          </a:xfrm>
        </p:spPr>
        <p:txBody>
          <a:bodyPr wrap="square" numCol="1" anchor="t" anchorCtr="0" compatLnSpc="1">
            <a:prstTxWarp prst="textNoShape">
              <a:avLst/>
            </a:prstTxWarp>
          </a:bodyPr>
          <a:lstStyle/>
          <a:p>
            <a:pPr eaLnBrk="1" hangingPunct="1"/>
            <a:endParaRPr lang="en-US" sz="2500" smtClean="0"/>
          </a:p>
          <a:p>
            <a:pPr eaLnBrk="1" hangingPunct="1"/>
            <a:r>
              <a:rPr lang="en-US" sz="2500" smtClean="0"/>
              <a:t>What impact does this have in the nursing profession?</a:t>
            </a:r>
          </a:p>
        </p:txBody>
      </p:sp>
      <p:sp>
        <p:nvSpPr>
          <p:cNvPr id="3074" name="Rectangle 4"/>
          <p:cNvSpPr>
            <a:spLocks noGrp="1" noChangeArrowheads="1"/>
          </p:cNvSpPr>
          <p:nvPr>
            <p:ph type="ctrTitle"/>
          </p:nvPr>
        </p:nvSpPr>
        <p:spPr>
          <a:xfrm>
            <a:off x="685800" y="2008188"/>
            <a:ext cx="7772400" cy="1470025"/>
          </a:xfrm>
        </p:spPr>
        <p:txBody>
          <a:bodyPr/>
          <a:lstStyle/>
          <a:p>
            <a:pPr eaLnBrk="1" fontAlgn="auto" hangingPunct="1">
              <a:spcAft>
                <a:spcPts val="0"/>
              </a:spcAft>
              <a:defRPr/>
            </a:pPr>
            <a:r>
              <a:rPr lang="en-US" sz="2000" smtClean="0"/>
              <a:t>“</a:t>
            </a:r>
            <a:r>
              <a:rPr lang="en-US" sz="2400" smtClean="0"/>
              <a:t>In 1900, one in eight Americans was of a race other than Caucasian, according to U.S. Census Bureau data. The current ratio is one in four, and by 2050, an estimated one in three Americans will be African-American, Hispanic, Native American or Asian/Pacific Islander” (T.C. Dolan).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1"/>
          <p:cNvSpPr>
            <a:spLocks noGrp="1" noChangeArrowheads="1"/>
          </p:cNvSpPr>
          <p:nvPr>
            <p:ph type="title"/>
          </p:nvPr>
        </p:nvSpPr>
        <p:spPr/>
        <p:txBody>
          <a:bodyPr/>
          <a:lstStyle/>
          <a:p>
            <a:pPr eaLnBrk="1" fontAlgn="auto" hangingPunct="1">
              <a:spcAft>
                <a:spcPts val="0"/>
              </a:spcAft>
              <a:defRPr/>
            </a:pPr>
            <a:r>
              <a:rPr lang="en-US" sz="4000" smtClean="0"/>
              <a:t>Cultural Competency</a:t>
            </a:r>
          </a:p>
        </p:txBody>
      </p:sp>
      <p:sp>
        <p:nvSpPr>
          <p:cNvPr id="4099" name="Rectangle 12"/>
          <p:cNvSpPr>
            <a:spLocks noGrp="1" noChangeArrowheads="1"/>
          </p:cNvSpPr>
          <p:nvPr>
            <p:ph type="body" sz="half" idx="1"/>
          </p:nvPr>
        </p:nvSpPr>
        <p:spPr/>
        <p:txBody>
          <a:bodyPr wrap="square" numCol="1" anchor="t" anchorCtr="0" compatLnSpc="1">
            <a:prstTxWarp prst="textNoShape">
              <a:avLst/>
            </a:prstTxWarp>
          </a:bodyPr>
          <a:lstStyle/>
          <a:p>
            <a:pPr eaLnBrk="1" hangingPunct="1">
              <a:lnSpc>
                <a:spcPct val="90000"/>
              </a:lnSpc>
            </a:pPr>
            <a:r>
              <a:rPr lang="en-US" sz="1800" smtClean="0"/>
              <a:t>As time has evolved, the United States has become more and more diverse in its population, and many different cultures now call the US their home.</a:t>
            </a:r>
          </a:p>
          <a:p>
            <a:pPr eaLnBrk="1" hangingPunct="1">
              <a:lnSpc>
                <a:spcPct val="90000"/>
              </a:lnSpc>
            </a:pPr>
            <a:r>
              <a:rPr lang="en-US" sz="1800" smtClean="0"/>
              <a:t>Although the US is filled with diverse groups from across the globe, these groups still maintain their culture down to its roots… especially in their health care decisions.</a:t>
            </a:r>
          </a:p>
          <a:p>
            <a:pPr eaLnBrk="1" hangingPunct="1">
              <a:lnSpc>
                <a:spcPct val="90000"/>
              </a:lnSpc>
            </a:pPr>
            <a:r>
              <a:rPr lang="en-US" sz="1800" smtClean="0"/>
              <a:t>It is crucial that nurses fully understand the degree of cultural diversity and respect the decisions that patients make regarding their health care even if the nurse does not necessarily agree.</a:t>
            </a:r>
          </a:p>
          <a:p>
            <a:pPr eaLnBrk="1" hangingPunct="1">
              <a:lnSpc>
                <a:spcPct val="90000"/>
              </a:lnSpc>
            </a:pPr>
            <a:endParaRPr lang="en-US" sz="1800" smtClean="0"/>
          </a:p>
        </p:txBody>
      </p:sp>
      <p:pic>
        <p:nvPicPr>
          <p:cNvPr id="7172" name="Picture 15" descr="Cultural_Diversity">
            <a:hlinkClick r:id="rId3"/>
          </p:cNvPr>
          <p:cNvPicPr>
            <a:picLocks noChangeAspect="1" noChangeArrowheads="1"/>
          </p:cNvPicPr>
          <p:nvPr/>
        </p:nvPicPr>
        <p:blipFill>
          <a:blip r:embed="rId4" cstate="print"/>
          <a:srcRect/>
          <a:stretch>
            <a:fillRect/>
          </a:stretch>
        </p:blipFill>
        <p:spPr bwMode="auto">
          <a:xfrm>
            <a:off x="4572000" y="2209800"/>
            <a:ext cx="4257675" cy="283845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11"/>
          <p:cNvSpPr>
            <a:spLocks noGrp="1" noChangeArrowheads="1"/>
          </p:cNvSpPr>
          <p:nvPr>
            <p:ph type="subTitle" idx="1"/>
          </p:nvPr>
        </p:nvSpPr>
        <p:spPr/>
        <p:txBody>
          <a:bodyPr wrap="square" numCol="1" anchor="t" anchorCtr="0" compatLnSpc="1">
            <a:prstTxWarp prst="textNoShape">
              <a:avLst/>
            </a:prstTxWarp>
          </a:bodyPr>
          <a:lstStyle/>
          <a:p>
            <a:pPr eaLnBrk="1" hangingPunct="1">
              <a:buFont typeface="Wingdings" pitchFamily="2" charset="2"/>
              <a:buNone/>
            </a:pPr>
            <a:endParaRPr lang="en-US" sz="2400" smtClean="0"/>
          </a:p>
          <a:p>
            <a:pPr eaLnBrk="1" hangingPunct="1">
              <a:buFont typeface="Wingdings" pitchFamily="2" charset="2"/>
              <a:buNone/>
            </a:pPr>
            <a:endParaRPr lang="en-US" sz="2800" smtClean="0"/>
          </a:p>
        </p:txBody>
      </p:sp>
      <p:sp>
        <p:nvSpPr>
          <p:cNvPr id="5122" name="Rectangle 13"/>
          <p:cNvSpPr>
            <a:spLocks noGrp="1" noChangeArrowheads="1"/>
          </p:cNvSpPr>
          <p:nvPr>
            <p:ph type="ctrTitle"/>
          </p:nvPr>
        </p:nvSpPr>
        <p:spPr>
          <a:xfrm>
            <a:off x="609600" y="381000"/>
            <a:ext cx="7772400" cy="1470025"/>
          </a:xfrm>
        </p:spPr>
        <p:txBody>
          <a:bodyPr/>
          <a:lstStyle/>
          <a:p>
            <a:pPr eaLnBrk="1" fontAlgn="auto" hangingPunct="1">
              <a:spcAft>
                <a:spcPts val="0"/>
              </a:spcAft>
              <a:defRPr/>
            </a:pPr>
            <a:r>
              <a:rPr lang="en-US" sz="2400" smtClean="0"/>
              <a:t>“Modern day African-Americans’ perceptions of the health care system are rooted in their unique history and pose challenges to health care providers” </a:t>
            </a:r>
            <a:r>
              <a:rPr lang="en-US" sz="1600" smtClean="0"/>
              <a:t>(Chitty &amp; Black, 2007 p.56).</a:t>
            </a:r>
          </a:p>
        </p:txBody>
      </p:sp>
      <p:sp>
        <p:nvSpPr>
          <p:cNvPr id="8196" name="Text Box 15"/>
          <p:cNvSpPr txBox="1">
            <a:spLocks noChangeArrowheads="1"/>
          </p:cNvSpPr>
          <p:nvPr/>
        </p:nvSpPr>
        <p:spPr bwMode="auto">
          <a:xfrm>
            <a:off x="457200" y="5791200"/>
            <a:ext cx="8229600" cy="641350"/>
          </a:xfrm>
          <a:prstGeom prst="rect">
            <a:avLst/>
          </a:prstGeom>
          <a:noFill/>
          <a:ln w="9525">
            <a:noFill/>
            <a:miter lim="800000"/>
            <a:headEnd/>
            <a:tailEnd/>
          </a:ln>
          <a:effectLst/>
        </p:spPr>
        <p:txBody>
          <a:bodyPr>
            <a:spAutoFit/>
          </a:bodyPr>
          <a:lstStyle/>
          <a:p>
            <a:pPr algn="ctr">
              <a:spcBef>
                <a:spcPct val="50000"/>
              </a:spcBef>
            </a:pPr>
            <a:r>
              <a:rPr lang="en-US"/>
              <a:t>The purpose of this presentation is to provide an understanding of African-American culture and its role in health care preferences and decisions.</a:t>
            </a:r>
          </a:p>
        </p:txBody>
      </p:sp>
      <p:pic>
        <p:nvPicPr>
          <p:cNvPr id="8197" name="Picture 17" descr="frederickbig"/>
          <p:cNvPicPr>
            <a:picLocks noChangeAspect="1" noChangeArrowheads="1"/>
          </p:cNvPicPr>
          <p:nvPr/>
        </p:nvPicPr>
        <p:blipFill>
          <a:blip r:embed="rId2" cstate="print"/>
          <a:srcRect/>
          <a:stretch>
            <a:fillRect/>
          </a:stretch>
        </p:blipFill>
        <p:spPr bwMode="auto">
          <a:xfrm>
            <a:off x="2209800" y="1981200"/>
            <a:ext cx="4800600" cy="3508375"/>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09600" y="-125413"/>
            <a:ext cx="8077200" cy="1143001"/>
          </a:xfrm>
        </p:spPr>
        <p:txBody>
          <a:bodyPr/>
          <a:lstStyle/>
          <a:p>
            <a:pPr eaLnBrk="1" fontAlgn="auto" hangingPunct="1">
              <a:spcAft>
                <a:spcPts val="0"/>
              </a:spcAft>
              <a:defRPr/>
            </a:pPr>
            <a:r>
              <a:rPr lang="en-US" sz="4000" dirty="0" smtClean="0"/>
              <a:t>African American Demographics</a:t>
            </a:r>
          </a:p>
        </p:txBody>
      </p:sp>
      <p:sp>
        <p:nvSpPr>
          <p:cNvPr id="6147" name="Rectangle 3"/>
          <p:cNvSpPr>
            <a:spLocks noGrp="1" noChangeArrowheads="1"/>
          </p:cNvSpPr>
          <p:nvPr>
            <p:ph sz="quarter" idx="13"/>
          </p:nvPr>
        </p:nvSpPr>
        <p:spPr/>
        <p:txBody>
          <a:bodyPr wrap="square" numCol="1" anchor="t" anchorCtr="0" compatLnSpc="1">
            <a:prstTxWarp prst="textNoShape">
              <a:avLst/>
            </a:prstTxWarp>
          </a:bodyPr>
          <a:lstStyle/>
          <a:p>
            <a:pPr eaLnBrk="1" hangingPunct="1">
              <a:lnSpc>
                <a:spcPct val="90000"/>
              </a:lnSpc>
            </a:pPr>
            <a:r>
              <a:rPr lang="en-US" sz="2500" smtClean="0"/>
              <a:t>Largest racial minority in the United States</a:t>
            </a:r>
          </a:p>
          <a:p>
            <a:pPr eaLnBrk="1" hangingPunct="1">
              <a:lnSpc>
                <a:spcPct val="90000"/>
              </a:lnSpc>
            </a:pPr>
            <a:r>
              <a:rPr lang="en-US" sz="2500" smtClean="0"/>
              <a:t>13% of the U.S. population</a:t>
            </a:r>
          </a:p>
          <a:p>
            <a:pPr eaLnBrk="1" hangingPunct="1">
              <a:lnSpc>
                <a:spcPct val="90000"/>
              </a:lnSpc>
            </a:pPr>
            <a:r>
              <a:rPr lang="en-US" sz="2500" smtClean="0"/>
              <a:t>According to the middle-series projection, the African American population would increase almost 5 million by 2000, almost 10 million by 2010, and over 20 million by 2030. </a:t>
            </a:r>
          </a:p>
          <a:p>
            <a:pPr eaLnBrk="1" hangingPunct="1">
              <a:lnSpc>
                <a:spcPct val="90000"/>
              </a:lnSpc>
            </a:pPr>
            <a:r>
              <a:rPr lang="en-US" sz="2500" smtClean="0"/>
              <a:t>By 2050 the African American population would double its present size to 62 million.</a:t>
            </a:r>
          </a:p>
          <a:p>
            <a:pPr eaLnBrk="1" hangingPunct="1">
              <a:lnSpc>
                <a:spcPct val="90000"/>
              </a:lnSpc>
            </a:pPr>
            <a:endParaRPr lang="en-US" sz="2500" smtClean="0"/>
          </a:p>
          <a:p>
            <a:pPr eaLnBrk="1" hangingPunct="1">
              <a:lnSpc>
                <a:spcPct val="90000"/>
              </a:lnSpc>
            </a:pPr>
            <a:r>
              <a:rPr lang="en-US" sz="1800" smtClean="0">
                <a:hlinkClick r:id="rId3"/>
              </a:rPr>
              <a:t>http://www.census.gov/population/www/pop-profile/natproj.html</a:t>
            </a:r>
            <a:endParaRPr lang="en-US" sz="180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609600" y="-33338"/>
            <a:ext cx="7924800" cy="1143001"/>
          </a:xfrm>
        </p:spPr>
        <p:txBody>
          <a:bodyPr/>
          <a:lstStyle/>
          <a:p>
            <a:pPr eaLnBrk="1" fontAlgn="auto" hangingPunct="1">
              <a:spcAft>
                <a:spcPts val="0"/>
              </a:spcAft>
              <a:defRPr/>
            </a:pPr>
            <a:r>
              <a:rPr lang="en-US" sz="4000" dirty="0" smtClean="0"/>
              <a:t>Demographics (cont.)</a:t>
            </a:r>
          </a:p>
        </p:txBody>
      </p:sp>
      <p:sp>
        <p:nvSpPr>
          <p:cNvPr id="3" name="Content Placeholder 2"/>
          <p:cNvSpPr>
            <a:spLocks noGrp="1"/>
          </p:cNvSpPr>
          <p:nvPr>
            <p:ph sz="quarter" idx="13"/>
          </p:nvPr>
        </p:nvSpPr>
        <p:spPr>
          <a:xfrm>
            <a:off x="457200" y="1600200"/>
            <a:ext cx="8229600" cy="4800600"/>
          </a:xfrm>
        </p:spPr>
        <p:txBody>
          <a:bodyPr wrap="square" numCol="1" anchor="t" anchorCtr="0" compatLnSpc="1">
            <a:prstTxWarp prst="textNoShape">
              <a:avLst/>
            </a:prstTxWarp>
          </a:bodyPr>
          <a:lstStyle/>
          <a:p>
            <a:pPr eaLnBrk="1" hangingPunct="1"/>
            <a:r>
              <a:rPr lang="en-US" sz="2600" smtClean="0"/>
              <a:t>African Americans are 13% percent of the United States and 5.4% of the RN population in the U.S.</a:t>
            </a:r>
          </a:p>
          <a:p>
            <a:pPr eaLnBrk="1" hangingPunct="1"/>
            <a:r>
              <a:rPr lang="en-US" sz="2600" smtClean="0"/>
              <a:t>Nursing population has been getting more diverse each year</a:t>
            </a:r>
          </a:p>
          <a:p>
            <a:pPr eaLnBrk="1" hangingPunct="1"/>
            <a:r>
              <a:rPr lang="en-US" sz="2600" smtClean="0"/>
              <a:t>Among RNs who have graduated since 2005, African-Americans comprise 7.4%</a:t>
            </a:r>
          </a:p>
          <a:p>
            <a:pPr eaLnBrk="1" hangingPunct="1">
              <a:buFontTx/>
              <a:buNone/>
            </a:pPr>
            <a:endParaRPr lang="en-US" smtClean="0"/>
          </a:p>
          <a:p>
            <a:pPr eaLnBrk="1" hangingPunct="1">
              <a:buFontTx/>
              <a:buNone/>
            </a:pPr>
            <a:endParaRPr lang="en-US" smtClean="0"/>
          </a:p>
          <a:p>
            <a:pPr eaLnBrk="1" hangingPunct="1"/>
            <a:r>
              <a:rPr lang="en-US" sz="1800" smtClean="0">
                <a:hlinkClick r:id="rId2"/>
              </a:rPr>
              <a:t>http://bhpr.hrsa.gov/healthworkforce/rnsurvey/initialfindings2008.pdf</a:t>
            </a:r>
            <a:endParaRPr lang="en-US" sz="1800" smtClean="0"/>
          </a:p>
          <a:p>
            <a:pPr eaLnBrk="1" hangingPunct="1"/>
            <a:endParaRPr lang="en-US"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609600" y="-31750"/>
            <a:ext cx="7924800" cy="1143000"/>
          </a:xfrm>
        </p:spPr>
        <p:txBody>
          <a:bodyPr wrap="square" numCol="1" compatLnSpc="1">
            <a:prstTxWarp prst="textNoShape">
              <a:avLst/>
            </a:prstTxWarp>
          </a:bodyPr>
          <a:lstStyle/>
          <a:p>
            <a:pPr algn="ctr" eaLnBrk="1" hangingPunct="1">
              <a:defRPr/>
            </a:pPr>
            <a:r>
              <a:rPr lang="en-US" sz="4000" cap="none" dirty="0" smtClean="0"/>
              <a:t>SPIRITUALITY AND HEALTH PREFERENCES</a:t>
            </a:r>
          </a:p>
        </p:txBody>
      </p:sp>
      <p:sp>
        <p:nvSpPr>
          <p:cNvPr id="8195" name="Content Placeholder 2"/>
          <p:cNvSpPr>
            <a:spLocks noGrp="1"/>
          </p:cNvSpPr>
          <p:nvPr>
            <p:ph sz="quarter" idx="13"/>
          </p:nvPr>
        </p:nvSpPr>
        <p:spPr bwMode="auto"/>
        <p:txBody>
          <a:bodyPr wrap="square" numCol="1" anchor="t" anchorCtr="0" compatLnSpc="1">
            <a:prstTxWarp prst="textNoShape">
              <a:avLst/>
            </a:prstTxWarp>
          </a:bodyPr>
          <a:lstStyle/>
          <a:p>
            <a:pPr>
              <a:lnSpc>
                <a:spcPct val="90000"/>
              </a:lnSpc>
            </a:pPr>
            <a:r>
              <a:rPr lang="en-US" sz="2200" smtClean="0"/>
              <a:t>Spirituality is a very large part of the African American culture</a:t>
            </a:r>
          </a:p>
          <a:p>
            <a:pPr>
              <a:lnSpc>
                <a:spcPct val="90000"/>
              </a:lnSpc>
            </a:pPr>
            <a:r>
              <a:rPr lang="en-US" sz="2200" smtClean="0"/>
              <a:t>Explains more aggressive treatment options at end of life</a:t>
            </a:r>
          </a:p>
          <a:p>
            <a:pPr>
              <a:lnSpc>
                <a:spcPct val="90000"/>
              </a:lnSpc>
            </a:pPr>
            <a:r>
              <a:rPr lang="en-US" sz="2200" smtClean="0"/>
              <a:t>Religion source of comfort, coping strategy, and support.</a:t>
            </a:r>
          </a:p>
          <a:p>
            <a:pPr>
              <a:lnSpc>
                <a:spcPct val="90000"/>
              </a:lnSpc>
            </a:pPr>
            <a:r>
              <a:rPr lang="en-US" sz="2200" smtClean="0"/>
              <a:t>God is responsible for the body and spiritual health, while doctor is God’s instrument.</a:t>
            </a:r>
          </a:p>
          <a:p>
            <a:pPr>
              <a:lnSpc>
                <a:spcPct val="90000"/>
              </a:lnSpc>
            </a:pPr>
            <a:r>
              <a:rPr lang="en-US" sz="2200" smtClean="0"/>
              <a:t>Higher spirituality- long history of oppression and mistreatment. View illness and death as another struggle to overcome</a:t>
            </a:r>
          </a:p>
          <a:p>
            <a:pPr>
              <a:lnSpc>
                <a:spcPct val="90000"/>
              </a:lnSpc>
            </a:pPr>
            <a:r>
              <a:rPr lang="en-US" sz="2200" smtClean="0"/>
              <a:t>Use prayer for healing and main coping strategy</a:t>
            </a:r>
          </a:p>
          <a:p>
            <a:pPr>
              <a:lnSpc>
                <a:spcPct val="90000"/>
              </a:lnSpc>
            </a:pPr>
            <a:endParaRPr lang="en-US" sz="2200" smtClean="0"/>
          </a:p>
          <a:p>
            <a:pPr>
              <a:lnSpc>
                <a:spcPct val="90000"/>
              </a:lnSpc>
            </a:pPr>
            <a:r>
              <a:rPr lang="en-US" sz="1500" smtClean="0"/>
              <a:t>(Johnson, Elbert-Avila, &amp; Tulsky, 2005, pp. 711-713)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bwMode="auto">
          <a:xfrm>
            <a:off x="457200" y="0"/>
            <a:ext cx="8305800" cy="1143000"/>
          </a:xfr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compatLnSpc="1">
            <a:prstTxWarp prst="textNoShape">
              <a:avLst/>
            </a:prstTxWarp>
          </a:bodyPr>
          <a:lstStyle/>
          <a:p>
            <a:pPr algn="ctr">
              <a:defRPr/>
            </a:pPr>
            <a:r>
              <a:rPr lang="en-US" sz="4000" cap="none" dirty="0" smtClean="0"/>
              <a:t>SPIRITUALITY AND HEALTH PREFERENCES (cont.) </a:t>
            </a:r>
          </a:p>
        </p:txBody>
      </p:sp>
      <p:sp>
        <p:nvSpPr>
          <p:cNvPr id="32771" name="Rectangle 3"/>
          <p:cNvSpPr>
            <a:spLocks noGrp="1"/>
          </p:cNvSpPr>
          <p:nvPr>
            <p:ph type="body" idx="4294967295"/>
          </p:nvPr>
        </p:nvSpPr>
        <p:spPr bwMode="auto">
          <a:xfrm>
            <a:off x="609600" y="1600200"/>
            <a:ext cx="7924800" cy="4724400"/>
          </a:xfr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sz="2500" dirty="0" smtClean="0"/>
              <a:t>Believe: </a:t>
            </a:r>
          </a:p>
          <a:p>
            <a:pPr lvl="1"/>
            <a:r>
              <a:rPr lang="en-US" sz="2500" dirty="0" smtClean="0"/>
              <a:t>Only </a:t>
            </a:r>
            <a:r>
              <a:rPr lang="en-US" sz="2500" dirty="0" smtClean="0">
                <a:solidFill>
                  <a:srgbClr val="FF0000"/>
                </a:solidFill>
              </a:rPr>
              <a:t>g</a:t>
            </a:r>
            <a:r>
              <a:rPr lang="en-US" sz="2500" dirty="0" smtClean="0"/>
              <a:t>od has power to decide life and death</a:t>
            </a:r>
          </a:p>
          <a:p>
            <a:pPr lvl="1"/>
            <a:r>
              <a:rPr lang="en-US" sz="2500" dirty="0" smtClean="0"/>
              <a:t> Against physician assisted suicide and advance directives</a:t>
            </a:r>
          </a:p>
          <a:p>
            <a:pPr lvl="1"/>
            <a:r>
              <a:rPr lang="en-US" sz="2500" dirty="0" smtClean="0"/>
              <a:t> Divine intervention and miracles can occur.</a:t>
            </a:r>
          </a:p>
          <a:p>
            <a:r>
              <a:rPr lang="en-US" sz="2500" dirty="0" smtClean="0"/>
              <a:t>Still prolong treatment regardless of severity (even if futile) since in God’s hands</a:t>
            </a:r>
          </a:p>
          <a:p>
            <a:r>
              <a:rPr lang="en-US" sz="2500" dirty="0" smtClean="0"/>
              <a:t>No Hospice: God not doctors decides time to go. Viewed as giving up hope-central to religion.</a:t>
            </a:r>
            <a:endParaRPr lang="en-US" sz="2400" dirty="0" smtClean="0"/>
          </a:p>
          <a:p>
            <a:endParaRPr lang="en-US" sz="1500" dirty="0" smtClean="0"/>
          </a:p>
          <a:p>
            <a:r>
              <a:rPr lang="en-US" sz="1500" dirty="0" smtClean="0"/>
              <a:t>(Johnson, Elbert-Avila, &amp; </a:t>
            </a:r>
            <a:r>
              <a:rPr lang="en-US" sz="1500" dirty="0" err="1" smtClean="0"/>
              <a:t>Tulsky</a:t>
            </a:r>
            <a:r>
              <a:rPr lang="en-US" sz="1500" dirty="0" smtClean="0"/>
              <a:t>, 2005, pp. 713-716)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bwMode="auto">
          <a:xfrm>
            <a:off x="609600" y="20638"/>
            <a:ext cx="7924800" cy="1143000"/>
          </a:xfr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compatLnSpc="1">
            <a:prstTxWarp prst="textNoShape">
              <a:avLst/>
            </a:prstTxWarp>
          </a:bodyPr>
          <a:lstStyle/>
          <a:p>
            <a:pPr algn="ctr"/>
            <a:r>
              <a:rPr lang="en-US" sz="4000" b="1" cap="none" smtClean="0"/>
              <a:t>FOLK BELIEFS</a:t>
            </a:r>
            <a:endParaRPr lang="en-US" sz="4000" cap="none" smtClean="0"/>
          </a:p>
        </p:txBody>
      </p:sp>
      <p:sp>
        <p:nvSpPr>
          <p:cNvPr id="33795" name="Rectangle 3"/>
          <p:cNvSpPr>
            <a:spLocks noGrp="1"/>
          </p:cNvSpPr>
          <p:nvPr>
            <p:ph type="body" idx="4294967295"/>
          </p:nvPr>
        </p:nvSpPr>
        <p:spPr bwMode="auto">
          <a:xfrm>
            <a:off x="609600" y="1600200"/>
            <a:ext cx="7924800" cy="4876800"/>
          </a:xfr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lnSpc>
                <a:spcPct val="90000"/>
              </a:lnSpc>
            </a:pPr>
            <a:r>
              <a:rPr lang="en-US" sz="2400" smtClean="0"/>
              <a:t>Believe in the use of folk beliefs and traditional healing practices: laying of hands, anointment of oils, blessings</a:t>
            </a:r>
          </a:p>
          <a:p>
            <a:pPr>
              <a:lnSpc>
                <a:spcPct val="90000"/>
              </a:lnSpc>
            </a:pPr>
            <a:r>
              <a:rPr lang="en-US" sz="2400" smtClean="0"/>
              <a:t>Provide coping strategies and hope</a:t>
            </a:r>
          </a:p>
          <a:p>
            <a:pPr>
              <a:lnSpc>
                <a:spcPct val="90000"/>
              </a:lnSpc>
            </a:pPr>
            <a:r>
              <a:rPr lang="en-US" sz="2400" smtClean="0"/>
              <a:t>Belief that mind, body, and spirit all need to be addressed</a:t>
            </a:r>
          </a:p>
          <a:p>
            <a:pPr>
              <a:lnSpc>
                <a:spcPct val="90000"/>
              </a:lnSpc>
            </a:pPr>
            <a:r>
              <a:rPr lang="en-US" sz="2400" smtClean="0"/>
              <a:t>Central ideas:</a:t>
            </a:r>
          </a:p>
          <a:p>
            <a:pPr lvl="1">
              <a:lnSpc>
                <a:spcPct val="90000"/>
              </a:lnSpc>
            </a:pPr>
            <a:r>
              <a:rPr lang="en-US" sz="2400" smtClean="0"/>
              <a:t>spirituality</a:t>
            </a:r>
          </a:p>
          <a:p>
            <a:pPr lvl="1">
              <a:lnSpc>
                <a:spcPct val="90000"/>
              </a:lnSpc>
            </a:pPr>
            <a:r>
              <a:rPr lang="en-US" sz="2400" smtClean="0"/>
              <a:t>ritual</a:t>
            </a:r>
          </a:p>
          <a:p>
            <a:pPr lvl="1">
              <a:lnSpc>
                <a:spcPct val="90000"/>
              </a:lnSpc>
            </a:pPr>
            <a:r>
              <a:rPr lang="en-US" sz="2400" smtClean="0"/>
              <a:t>power of words</a:t>
            </a:r>
          </a:p>
          <a:p>
            <a:pPr lvl="1">
              <a:lnSpc>
                <a:spcPct val="90000"/>
              </a:lnSpc>
            </a:pPr>
            <a:r>
              <a:rPr lang="en-US" sz="2400" smtClean="0"/>
              <a:t>dreams</a:t>
            </a:r>
          </a:p>
          <a:p>
            <a:pPr>
              <a:lnSpc>
                <a:spcPct val="90000"/>
              </a:lnSpc>
            </a:pPr>
            <a:endParaRPr lang="en-US" smtClean="0"/>
          </a:p>
          <a:p>
            <a:pPr>
              <a:lnSpc>
                <a:spcPct val="90000"/>
              </a:lnSpc>
            </a:pPr>
            <a:r>
              <a:rPr lang="en-US" smtClean="0"/>
              <a:t>(Parks, 2007, pp. 135-142) </a:t>
            </a:r>
          </a:p>
        </p:txBody>
      </p:sp>
    </p:spTree>
  </p:cSld>
  <p:clrMapOvr>
    <a:masterClrMapping/>
  </p:clrMapOvr>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297</TotalTime>
  <Words>1605</Words>
  <Application>Microsoft Office PowerPoint</Application>
  <PresentationFormat>On-screen Show (4:3)</PresentationFormat>
  <Paragraphs>139</Paragraphs>
  <Slides>17</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Arial Narrow</vt:lpstr>
      <vt:lpstr>Calibri</vt:lpstr>
      <vt:lpstr>Wingdings</vt:lpstr>
      <vt:lpstr>Horizon</vt:lpstr>
      <vt:lpstr>Cultural Competency in Nursing:  African Americans</vt:lpstr>
      <vt:lpstr>“In 1900, one in eight Americans was of a race other than Caucasian, according to U.S. Census Bureau data. The current ratio is one in four, and by 2050, an estimated one in three Americans will be African-American, Hispanic, Native American or Asian/Pacific Islander” (T.C. Dolan).</vt:lpstr>
      <vt:lpstr>Cultural Competency</vt:lpstr>
      <vt:lpstr>“Modern day African-Americans’ perceptions of the health care system are rooted in their unique history and pose challenges to health care providers” (Chitty &amp; Black, 2007 p.56).</vt:lpstr>
      <vt:lpstr>African American Demographics</vt:lpstr>
      <vt:lpstr>Demographics (cont.)</vt:lpstr>
      <vt:lpstr>SPIRITUALITY AND HEALTH PREFERENCES</vt:lpstr>
      <vt:lpstr>SPIRITUALITY AND HEALTH PREFERENCES (cont.) </vt:lpstr>
      <vt:lpstr>FOLK BELIEFS</vt:lpstr>
      <vt:lpstr>SELF-CARE BELIEFS</vt:lpstr>
      <vt:lpstr>Impact of Preferences</vt:lpstr>
      <vt:lpstr>Nursing Care Choices</vt:lpstr>
      <vt:lpstr>Importance of Beliefs</vt:lpstr>
      <vt:lpstr>Importance of Beliefs (cont.)</vt:lpstr>
      <vt:lpstr>A Familiar Case</vt:lpstr>
      <vt:lpstr>Conclusion</vt:lpstr>
      <vt:lpstr>References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African American Healthcare</dc:title>
  <dc:creator>Owner</dc:creator>
  <cp:lastModifiedBy> </cp:lastModifiedBy>
  <cp:revision>17</cp:revision>
  <dcterms:created xsi:type="dcterms:W3CDTF">2010-12-01T01:30:15Z</dcterms:created>
  <dcterms:modified xsi:type="dcterms:W3CDTF">2010-12-07T04:01:27Z</dcterms:modified>
</cp:coreProperties>
</file>