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58" r:id="rId4"/>
    <p:sldId id="259" r:id="rId5"/>
    <p:sldId id="260" r:id="rId6"/>
    <p:sldId id="262" r:id="rId7"/>
    <p:sldId id="263" r:id="rId8"/>
    <p:sldId id="264" r:id="rId9"/>
    <p:sldId id="265" r:id="rId10"/>
    <p:sldId id="266" r:id="rId11"/>
    <p:sldId id="268" r:id="rId12"/>
    <p:sldId id="269" r:id="rId13"/>
    <p:sldId id="270" r:id="rId14"/>
    <p:sldId id="271" r:id="rId15"/>
    <p:sldId id="272" r:id="rId16"/>
    <p:sldId id="273" r:id="rId17"/>
    <p:sldId id="274" r:id="rId18"/>
    <p:sldId id="275" r:id="rId19"/>
    <p:sldId id="276" r:id="rId20"/>
    <p:sldId id="267" r:id="rId21"/>
    <p:sldId id="278" r:id="rId22"/>
    <p:sldId id="277" r:id="rId23"/>
    <p:sldId id="261"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41AAC"/>
    <a:srgbClr val="62BEC0"/>
    <a:srgbClr val="4085F6"/>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056" autoAdjust="0"/>
    <p:restoredTop sz="69833" autoAdjust="0"/>
  </p:normalViewPr>
  <p:slideViewPr>
    <p:cSldViewPr>
      <p:cViewPr varScale="1">
        <p:scale>
          <a:sx n="54" d="100"/>
          <a:sy n="54" d="100"/>
        </p:scale>
        <p:origin x="-1818"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7D416B-C354-441E-BCDB-D862F2B9FB0D}" type="datetimeFigureOut">
              <a:rPr lang="en-US" smtClean="0"/>
              <a:pPr/>
              <a:t>2/20/2011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80C609-3F13-469F-9D7F-D715B71997C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experimental posttest-only comparison design notes that the dependent variable cannot be measured before the treatment.  The children’s preferences were not able to be measured prior before the study.  The Factorial design uses two different events independently varied in the study.  The crossover or counterbalanced design was used in this study because more than one treatment was administered to the subjects.  For the factorial design and the crossover design, the subjects were tested on their food preferences and physical activity preferences. (Burns &amp; Grove, 2010) </a:t>
            </a:r>
          </a:p>
          <a:p>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Three separate schools (K-6) from the same school district, which were most like the general school population of that district, were selected to participate.  The random 218 students who participated were a large enough population to study for that particular school district.  The researchers admit that if these findings were to be generalized and applied to every school district in the country that this would not have been a large enough or random enough population.</a:t>
            </a:r>
            <a:r>
              <a:rPr lang="en-US" sz="1200" kern="1200" baseline="0" dirty="0" smtClean="0">
                <a:solidFill>
                  <a:schemeClr val="tx1"/>
                </a:solidFill>
                <a:latin typeface="+mn-lt"/>
                <a:ea typeface="+mn-ea"/>
                <a:cs typeface="+mn-cs"/>
              </a:rPr>
              <a:t> </a:t>
            </a:r>
            <a:r>
              <a:rPr lang="en-US" i="0" baseline="0" dirty="0" smtClean="0"/>
              <a:t>(</a:t>
            </a:r>
            <a:r>
              <a:rPr lang="en-US" i="0" baseline="0" dirty="0" err="1" smtClean="0"/>
              <a:t>Meininger</a:t>
            </a:r>
            <a:r>
              <a:rPr lang="en-US" i="0" baseline="0" dirty="0" smtClean="0"/>
              <a:t> et al. 2010)</a:t>
            </a:r>
            <a:endParaRPr lang="en-US" u="sng"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High school students that were interested in the medical, nursing and health related careers were used to interact with the K-6 students in the study.  It was thought these students could most likely get more information from the younger students.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Due to the fact that these students were of a younger age, visual methods, such as pictures, were used to prompt the children.</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templates that were used to prompt the children had easy to understand pictures on them, such as a thumbs up or thumbs down picture that the children could pick.  The children were asked things in simple easy to understand terms like is something yucky or yummy, good for you or bad for you.</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researchers wanted to create an environment that would make these children comfortable, which is why they used the high school students to collect the data.  It was assumed that if the children were calm and relaxed that they would give more open, honest answers to the questions. </a:t>
            </a:r>
            <a:r>
              <a:rPr lang="en-US" i="0" baseline="0" dirty="0" smtClean="0"/>
              <a:t>(</a:t>
            </a:r>
            <a:r>
              <a:rPr lang="en-US" i="0" baseline="0" dirty="0" err="1" smtClean="0"/>
              <a:t>Meininger</a:t>
            </a:r>
            <a:r>
              <a:rPr lang="en-US" i="0" baseline="0" dirty="0" smtClean="0"/>
              <a:t> et al. 2010)</a:t>
            </a:r>
            <a:endParaRPr lang="en-US" sz="1200" b="1" u="sng"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goal was to find patters and reasons for those patterns</a:t>
            </a:r>
            <a:r>
              <a:rPr lang="en-US" sz="1200" kern="1200" dirty="0" smtClean="0">
                <a:solidFill>
                  <a:schemeClr val="tx1"/>
                </a:solidFill>
                <a:latin typeface="+mn-lt"/>
                <a:ea typeface="+mn-ea"/>
                <a:cs typeface="+mn-cs"/>
              </a:rPr>
              <a:t>. Answers</a:t>
            </a:r>
            <a:r>
              <a:rPr lang="en-US" sz="1200" kern="1200" baseline="0" dirty="0" smtClean="0">
                <a:solidFill>
                  <a:schemeClr val="tx1"/>
                </a:solidFill>
                <a:latin typeface="+mn-lt"/>
                <a:ea typeface="+mn-ea"/>
                <a:cs typeface="+mn-cs"/>
              </a:rPr>
              <a:t> given by students were separated by age into groups. The answers were then divided by the answers given and presented color-coded on poster boards. </a:t>
            </a:r>
            <a:r>
              <a:rPr lang="en-US" i="0" baseline="0" dirty="0" smtClean="0"/>
              <a:t>(</a:t>
            </a:r>
            <a:r>
              <a:rPr lang="en-US" i="0" baseline="0" dirty="0" err="1" smtClean="0"/>
              <a:t>Meininger</a:t>
            </a:r>
            <a:r>
              <a:rPr lang="en-US" i="0" baseline="0" dirty="0" smtClean="0"/>
              <a:t> et al. 2010)</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580C609-3F13-469F-9D7F-D715B71997CA}"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Younger children equated foods that taste good with being good for you while children around the second grade level began to equate foods that are good for you as tasting gross and foods that are bad for you being good tasting.  As the age of the children increased so did their knowledge of foods that were nutritious.  They were also able to identify things like carbohydrates, proteins, fats, vitamins and minerals.  It was also noted that as the children got older their reasoning for believing certain things became more defined.  The children also had reasons why some things would or would not be healthy depending on how it was prepared and if it had extra things added to it such as sugar</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i="0" baseline="0" dirty="0" smtClean="0"/>
              <a:t>(</a:t>
            </a:r>
            <a:r>
              <a:rPr lang="en-US" i="0" baseline="0" dirty="0" err="1" smtClean="0"/>
              <a:t>Meininger</a:t>
            </a:r>
            <a:r>
              <a:rPr lang="en-US" i="0" baseline="0" dirty="0" smtClean="0"/>
              <a:t> et al. 2010)</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580C609-3F13-469F-9D7F-D715B71997CA}"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researches concluded that this study can help educators plan programs for the children that will help them understand nutrition better.</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Because this is such a small localized study, yet it told the researchers so much, they believe that if done on a larger scale it could possibly expand the knowledge about how children perceive foods and how those can be changed. </a:t>
            </a:r>
            <a:r>
              <a:rPr lang="en-US" i="0" baseline="0" dirty="0" smtClean="0"/>
              <a:t>(</a:t>
            </a:r>
            <a:r>
              <a:rPr lang="en-US" i="0" baseline="0" dirty="0" err="1" smtClean="0"/>
              <a:t>Meininger</a:t>
            </a:r>
            <a:r>
              <a:rPr lang="en-US" i="0" baseline="0" dirty="0" smtClean="0"/>
              <a:t> et al. 2010)</a:t>
            </a:r>
            <a:r>
              <a:rPr lang="en-US" sz="1200"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580C609-3F13-469F-9D7F-D715B71997CA}"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As</a:t>
            </a:r>
            <a:r>
              <a:rPr lang="en-US" baseline="0" dirty="0" smtClean="0"/>
              <a:t> part of a research study there are certain human rights that must be protected for the research to be ethically sound.  In this study all participation was voluntary and confidential. No names, initials, or personal information was given in the research publication which is a protection of the participants rights for privacy</a:t>
            </a:r>
            <a:r>
              <a:rPr lang="en-US" b="0" i="0" baseline="0" dirty="0" smtClean="0"/>
              <a:t>. (</a:t>
            </a:r>
            <a:r>
              <a:rPr lang="en-US" b="0" i="0" u="none" baseline="0" dirty="0" err="1" smtClean="0"/>
              <a:t>Meiniger</a:t>
            </a:r>
            <a:r>
              <a:rPr lang="en-US" b="0" i="0" u="none" baseline="0" dirty="0" smtClean="0"/>
              <a:t> et al. 2010</a:t>
            </a:r>
            <a:r>
              <a:rPr lang="en-US" b="0" i="0" baseline="0" dirty="0" smtClean="0"/>
              <a:t>) When Approved by an accredited board it reassures the fact that the study and its method has been reviewed and approved to be safe and ethical for all participants.  </a:t>
            </a:r>
            <a:endParaRPr lang="en-US" b="0" i="0"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By</a:t>
            </a:r>
            <a:r>
              <a:rPr lang="en-US" baseline="0" dirty="0" smtClean="0"/>
              <a:t> having a random selection of a diverse group it improves the likelihood that the population sample for this study will be a more appropriate representation of the actual population (Burns &amp; Grove, p. 228).  Having an experienced consultant involved with this study improves the accuracy of the study because the consultant could analyze the results with a more detailed understanding of the information as well as set up the study with methods of analysis and collection that will minimize error and biases in the study. </a:t>
            </a:r>
            <a:r>
              <a:rPr lang="en-US" b="0" i="0" baseline="0" dirty="0" smtClean="0"/>
              <a:t>(</a:t>
            </a:r>
            <a:r>
              <a:rPr lang="en-US" b="0" i="0" u="none" baseline="0" dirty="0" err="1" smtClean="0"/>
              <a:t>Meiniger</a:t>
            </a:r>
            <a:r>
              <a:rPr lang="en-US" b="0" i="0" u="none" baseline="0" dirty="0" smtClean="0"/>
              <a:t> et al. 2010</a:t>
            </a:r>
            <a:r>
              <a:rPr lang="en-US" b="0" i="0" baseline="0" dirty="0" smtClean="0"/>
              <a:t>)  The method for collection the information/results for this study was very appropriate for the age and cognitive level of the participants involved.  They used visual methods and templates with pictures on them so the children could understand what the researcher was asking.  The atmosphere that the researchers put the participants in also allowed the children to feel more comfortable in the study so their answers would be more honest. (</a:t>
            </a:r>
            <a:r>
              <a:rPr lang="en-US" b="0" i="0" u="none" baseline="0" dirty="0" err="1" smtClean="0"/>
              <a:t>Meiniger</a:t>
            </a:r>
            <a:r>
              <a:rPr lang="en-US" b="0" i="0" u="none" baseline="0" dirty="0" smtClean="0"/>
              <a:t> et al. 2010</a:t>
            </a:r>
            <a:r>
              <a:rPr lang="en-US" b="0" i="0" baseline="0" dirty="0" smtClean="0"/>
              <a:t>) </a:t>
            </a:r>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The experimental posttest-only comparison design did not allow the variables</a:t>
            </a:r>
            <a:r>
              <a:rPr lang="en-US" sz="1200" kern="1200" baseline="0" dirty="0" smtClean="0">
                <a:solidFill>
                  <a:schemeClr val="tx1"/>
                </a:solidFill>
                <a:latin typeface="+mn-lt"/>
                <a:ea typeface="+mn-ea"/>
                <a:cs typeface="+mn-cs"/>
              </a:rPr>
              <a:t> to be tested before the research study was performed.  This means that the possibility of pre-existing factors that may effect the child's behavior/decisions were not evaluated.  Factors such as these may include; the child's normal exercise habits, the child's normal diet and food choices, the parents involvement and education given about healthy food choices.  Ethnic and cultural differences were not considered in this study which could effect the child’s food choices as well as their activities.  </a:t>
            </a:r>
            <a:r>
              <a:rPr lang="en-US" b="0" i="0" baseline="0" dirty="0" smtClean="0"/>
              <a:t>(</a:t>
            </a:r>
            <a:r>
              <a:rPr lang="en-US" b="0" i="0" u="none" baseline="0" dirty="0" err="1" smtClean="0"/>
              <a:t>Meiniger</a:t>
            </a:r>
            <a:r>
              <a:rPr lang="en-US" b="0" i="0" u="none" baseline="0" dirty="0" smtClean="0"/>
              <a:t> et al. 2010</a:t>
            </a:r>
            <a:r>
              <a:rPr lang="en-US" b="0" i="0" baseline="0" dirty="0" smtClean="0"/>
              <a:t>) </a:t>
            </a:r>
          </a:p>
          <a:p>
            <a:r>
              <a:rPr lang="en-US" b="0" i="0" baseline="0" dirty="0" smtClean="0"/>
              <a:t>       The results of this study are not adequate enough to be applied to the whole population because the results were only based on one school district.  The other school districts , if they had been put into the study, may have been less involved in the study.  Generalizing that the information applies to other school districts as well must be done carefully because as stated above there are several variables that must be considered when a study is applied to specific populations.  (</a:t>
            </a:r>
            <a:r>
              <a:rPr lang="en-US" b="0" i="0" baseline="0" dirty="0" err="1" smtClean="0"/>
              <a:t>Meiniger</a:t>
            </a:r>
            <a:r>
              <a:rPr lang="en-US" b="0" i="0" baseline="0" dirty="0" smtClean="0"/>
              <a:t> et al. 2010)</a:t>
            </a:r>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This research study has shown that the age level of children as well as the approach used can influence how a child perceives nutrition and healthy activities.  </a:t>
            </a:r>
            <a:r>
              <a:rPr lang="en-US" dirty="0" smtClean="0"/>
              <a:t>By using the results</a:t>
            </a:r>
            <a:r>
              <a:rPr lang="en-US" baseline="0" dirty="0" smtClean="0"/>
              <a:t> of this study nurses can apply the information to help them develop teaching plans for their pediatric patients that will be easier for the child to understand and learn from.  The information from this study can also be used as a tool for nurses to relate their teaching method to the specific age group of their patient so that the teaching plan is effective. </a:t>
            </a:r>
            <a:r>
              <a:rPr lang="en-US" b="0" i="0" baseline="0" dirty="0" smtClean="0"/>
              <a:t>(</a:t>
            </a:r>
            <a:r>
              <a:rPr lang="en-US" b="0" i="0" u="none" baseline="0" dirty="0" err="1" smtClean="0"/>
              <a:t>Meiniger</a:t>
            </a:r>
            <a:r>
              <a:rPr lang="en-US" b="0" i="0" u="none" baseline="0" dirty="0" smtClean="0"/>
              <a:t> et al. 2010</a:t>
            </a:r>
            <a:r>
              <a:rPr lang="en-US" b="0" i="0" baseline="0" dirty="0" smtClean="0"/>
              <a:t>) </a:t>
            </a:r>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Obesity is a major problem in the United States and</a:t>
            </a:r>
            <a:r>
              <a:rPr lang="en-US" baseline="0" dirty="0" smtClean="0"/>
              <a:t> lacks focus and determination to correct the disease. Obesity is a term used to describe an unhealthy lifestyle where a person outweighs what is normal for their height. It is configured using a Body Mass Index(BMI) scale. (Centers for Disease Control and Prevention, 2010)</a:t>
            </a:r>
          </a:p>
          <a:p>
            <a:r>
              <a:rPr lang="en-US" baseline="0" dirty="0" smtClean="0"/>
              <a:t>	</a:t>
            </a:r>
            <a:r>
              <a:rPr lang="en-US" i="1" dirty="0" smtClean="0"/>
              <a:t>A Structured, Interactive Method for Youth Participation in a School District-University Partnership to Prevent Obesity </a:t>
            </a:r>
            <a:r>
              <a:rPr lang="en-US" i="0" dirty="0" smtClean="0"/>
              <a:t>uses</a:t>
            </a:r>
            <a:r>
              <a:rPr lang="en-US" i="0" baseline="0" dirty="0" smtClean="0"/>
              <a:t> a different approach in their research by targeting future generations. The study addressed kindergarten through sixth grade students in three different schools on their perceptions of foods and exercise activities (</a:t>
            </a:r>
            <a:r>
              <a:rPr lang="en-US" i="0" baseline="0" dirty="0" err="1" smtClean="0"/>
              <a:t>Meininger</a:t>
            </a:r>
            <a:r>
              <a:rPr lang="en-US" i="0" baseline="0" dirty="0" smtClean="0"/>
              <a:t> et al. 2010). The children participated in several small group activities that were structured and interactive (</a:t>
            </a:r>
            <a:r>
              <a:rPr lang="en-US" i="0" baseline="0" dirty="0" err="1" smtClean="0"/>
              <a:t>Meininger</a:t>
            </a:r>
            <a:r>
              <a:rPr lang="en-US" i="0" baseline="0" dirty="0" smtClean="0"/>
              <a:t> et al. 2010). </a:t>
            </a:r>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i="0" u="none" dirty="0" smtClean="0"/>
              <a:t>The</a:t>
            </a:r>
            <a:r>
              <a:rPr lang="en-US" b="0" i="0" u="none" baseline="0" dirty="0" smtClean="0"/>
              <a:t> two research question in the study correlate with the independent and dependent variables.  The research in this study addressed both physical activity and food preferences. </a:t>
            </a:r>
            <a:r>
              <a:rPr lang="en-US" i="0" baseline="0" dirty="0" smtClean="0"/>
              <a:t>(</a:t>
            </a:r>
            <a:r>
              <a:rPr lang="en-US" i="0" baseline="0" dirty="0" err="1" smtClean="0"/>
              <a:t>Meininger</a:t>
            </a:r>
            <a:r>
              <a:rPr lang="en-US" i="0" baseline="0" dirty="0" smtClean="0"/>
              <a:t> et al. 2010)</a:t>
            </a:r>
            <a:endParaRPr lang="en-US" b="0" i="0" u="none" dirty="0" smtClean="0"/>
          </a:p>
          <a:p>
            <a:endParaRPr lang="en-US" b="1" u="sng"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i="0" u="none" baseline="0" dirty="0" smtClean="0"/>
              <a:t>The literature corresponded with the study and the three different study designs pulled the research together. </a:t>
            </a:r>
            <a:r>
              <a:rPr lang="en-US" i="0" baseline="0" dirty="0" smtClean="0"/>
              <a:t>(</a:t>
            </a:r>
            <a:r>
              <a:rPr lang="en-US" i="0" baseline="0" dirty="0" err="1" smtClean="0"/>
              <a:t>Meininger</a:t>
            </a:r>
            <a:r>
              <a:rPr lang="en-US" i="0" baseline="0" dirty="0" smtClean="0"/>
              <a:t> et al. 2010)</a:t>
            </a:r>
            <a:endParaRPr lang="en-US" b="0" i="0" u="none" dirty="0" smtClean="0"/>
          </a:p>
          <a:p>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The research study was done in a manner that protected the participants human rights, it was also conducive to the participants age and cognitive level so the children could understand the questions and their answers would be honest and applicable to the study.  This study had its strengths as well as its limitations as do all research studies. The study had results that could be beneficial to people in everyday living because the conclusion is one that can be used in fields such as education, nursing, even parents who are trying to educate their children to make healthy choices. </a:t>
            </a:r>
            <a:r>
              <a:rPr lang="en-US" b="0" i="0" baseline="0" dirty="0" smtClean="0"/>
              <a:t>(</a:t>
            </a:r>
            <a:r>
              <a:rPr lang="en-US" b="0" i="0" u="none" baseline="0" dirty="0" err="1" smtClean="0"/>
              <a:t>Meiniger</a:t>
            </a:r>
            <a:r>
              <a:rPr lang="en-US" b="0" i="0" u="none" baseline="0" dirty="0" smtClean="0"/>
              <a:t> et al. 2010</a:t>
            </a:r>
            <a:r>
              <a:rPr lang="en-US" b="0" i="0" baseline="0" dirty="0" smtClean="0"/>
              <a:t>) </a:t>
            </a:r>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i="1" u="sng" baseline="0" dirty="0" smtClean="0"/>
          </a:p>
        </p:txBody>
      </p:sp>
      <p:sp>
        <p:nvSpPr>
          <p:cNvPr id="4" name="Slide Number Placeholder 3"/>
          <p:cNvSpPr>
            <a:spLocks noGrp="1"/>
          </p:cNvSpPr>
          <p:nvPr>
            <p:ph type="sldNum" sz="quarter" idx="10"/>
          </p:nvPr>
        </p:nvSpPr>
        <p:spPr/>
        <p:txBody>
          <a:bodyPr/>
          <a:lstStyle/>
          <a:p>
            <a:fld id="{3580C609-3F13-469F-9D7F-D715B71997CA}" type="slidenum">
              <a:rPr lang="en-US" smtClean="0"/>
              <a:pPr/>
              <a:t>23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a:t>
            </a:r>
            <a:r>
              <a:rPr lang="en-US" baseline="0" dirty="0" smtClean="0"/>
              <a:t> goals of the presentation are to analyze and critique the qualitative research of </a:t>
            </a:r>
            <a:r>
              <a:rPr lang="en-US" i="1" dirty="0" smtClean="0"/>
              <a:t>A Structured, Interactive Method for Youth Participation in a School District-University Partnership to Prevent Obesity </a:t>
            </a:r>
            <a:r>
              <a:rPr lang="en-US" i="0" dirty="0" smtClean="0"/>
              <a:t>through</a:t>
            </a:r>
            <a:r>
              <a:rPr lang="en-US" i="0" baseline="0" dirty="0" smtClean="0"/>
              <a:t> analyzing the problem, purpose, research question, study design, sample, and data. Furthermore, the presentation will also critique the strengths and limitations, human right conservation, and the importance of the study to nursing. The presentation will also compare and contrast qualitative and quantitative research methods. </a:t>
            </a:r>
            <a:r>
              <a:rPr lang="en-US" i="0" baseline="0" dirty="0" smtClean="0"/>
              <a:t>(</a:t>
            </a:r>
            <a:r>
              <a:rPr lang="en-US" i="0" baseline="0" dirty="0" err="1" smtClean="0"/>
              <a:t>Meininger</a:t>
            </a:r>
            <a:r>
              <a:rPr lang="en-US" i="0" baseline="0" dirty="0" smtClean="0"/>
              <a:t> et al. 2010)</a:t>
            </a:r>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Obesity is a major</a:t>
            </a:r>
            <a:r>
              <a:rPr lang="en-US" baseline="0" dirty="0" smtClean="0"/>
              <a:t> problem across America. Research studies have shown exercise and diet to be most effective. However, many individuals may find it difficult to adhere to a strict routine. Furthermore, some people would rather take an easier approach by getting weight altering surgeries such as lap-band, liposuction, etc. There are several factors that can influence obesity. Culture, genetics, and lifestyle are just a few. </a:t>
            </a:r>
            <a:r>
              <a:rPr lang="en-US" baseline="0" dirty="0" err="1" smtClean="0"/>
              <a:t>Meininger</a:t>
            </a:r>
            <a:r>
              <a:rPr lang="en-US" baseline="0" dirty="0" smtClean="0"/>
              <a:t> et al. (2010) focuses on children and their perceptions of food and activities to gain a better understanding of the obesity epidemic. Many children view foods that taste good, as being good/ healthy fore your body (</a:t>
            </a:r>
            <a:r>
              <a:rPr lang="en-US" baseline="0" dirty="0" err="1" smtClean="0"/>
              <a:t>Meininger</a:t>
            </a:r>
            <a:r>
              <a:rPr lang="en-US" baseline="0" dirty="0" smtClean="0"/>
              <a:t> et al. 2010). Focus programs are needed to help children better understand the effects of foods and exercise on their bodies. This will promote healthier lifestyles and wiser choices for their future.  </a:t>
            </a:r>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 children who</a:t>
            </a:r>
            <a:r>
              <a:rPr lang="en-US" baseline="0" dirty="0" smtClean="0"/>
              <a:t> participated in this study were viewed at the experts in their food and activity choices (</a:t>
            </a:r>
            <a:r>
              <a:rPr lang="en-US" baseline="0" dirty="0" err="1" smtClean="0"/>
              <a:t>Meininger</a:t>
            </a:r>
            <a:r>
              <a:rPr lang="en-US" baseline="0" dirty="0" smtClean="0"/>
              <a:t> et al. 2010). The study utilized the assistance from high school students as the moderator role. The participation of the high school students made the younger children feel more comfortable to fully participate in the study </a:t>
            </a:r>
            <a:r>
              <a:rPr lang="en-US" baseline="0" dirty="0" err="1" smtClean="0"/>
              <a:t>Meininger</a:t>
            </a:r>
            <a:r>
              <a:rPr lang="en-US" baseline="0" dirty="0" smtClean="0"/>
              <a:t> et al. 2010). Furthermore, this allowed focus groups to be formed which promoted a nonthreatening atmosphere for the participants (Burns &amp; Grove, 2010). </a:t>
            </a:r>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In this study, there are two research questions that were addressed.  The questions are accurately addressed by asking interrogative statements that are in the present tense and include the present variables.  The questions describe the variables, determine the differences between the groups, examine relationships among variables, and use independent variables to predict a dependent variable. (Burns &amp; Grove, 2010)</a:t>
            </a:r>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Cards were made according to the children’s responses from above.  Different sets of research team members analyzed food data and activity data using a process of cutting and sorting.  Data segments were manually cut into individual words, sentences, or paragraphs.  The results were then complied on a poster board by color coding to present each grade level.  Comparisons and similarities were made across the poster board. (</a:t>
            </a:r>
            <a:r>
              <a:rPr lang="en-US" sz="1200" kern="1200" dirty="0" err="1" smtClean="0">
                <a:solidFill>
                  <a:schemeClr val="tx1"/>
                </a:solidFill>
                <a:latin typeface="+mn-lt"/>
                <a:ea typeface="+mn-ea"/>
                <a:cs typeface="+mn-cs"/>
              </a:rPr>
              <a:t>Meininger</a:t>
            </a:r>
            <a:r>
              <a:rPr lang="en-US" sz="1200" kern="1200" dirty="0" smtClean="0">
                <a:solidFill>
                  <a:schemeClr val="tx1"/>
                </a:solidFill>
                <a:latin typeface="+mn-lt"/>
                <a:ea typeface="+mn-ea"/>
                <a:cs typeface="+mn-cs"/>
              </a:rPr>
              <a:t>, et al. (2010).</a:t>
            </a:r>
          </a:p>
          <a:p>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GIGS were designed to take a 40-minute class period.  Everyone sat in a circle with groups of six participants.  Cards were placed in the center of the circle.  The facilitators encouraged children to move around during the exercise and to move the cards as they decided on a response.  Facilitators were responsible for providing the setting, encouraging participation, keeping track of time, and conducting exercises. (</a:t>
            </a:r>
            <a:r>
              <a:rPr lang="en-US" sz="1200" kern="1200" dirty="0" err="1" smtClean="0">
                <a:solidFill>
                  <a:schemeClr val="tx1"/>
                </a:solidFill>
                <a:latin typeface="+mn-lt"/>
                <a:ea typeface="+mn-ea"/>
                <a:cs typeface="+mn-cs"/>
              </a:rPr>
              <a:t>Meininger</a:t>
            </a:r>
            <a:r>
              <a:rPr lang="en-US" sz="1200" kern="1200" dirty="0" smtClean="0">
                <a:solidFill>
                  <a:schemeClr val="tx1"/>
                </a:solidFill>
                <a:latin typeface="+mn-lt"/>
                <a:ea typeface="+mn-ea"/>
                <a:cs typeface="+mn-cs"/>
              </a:rPr>
              <a:t>, et al. 2010).</a:t>
            </a:r>
          </a:p>
          <a:p>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According to </a:t>
            </a:r>
            <a:r>
              <a:rPr lang="en-US" sz="1200" kern="1200" dirty="0" err="1" smtClean="0">
                <a:solidFill>
                  <a:schemeClr val="tx1"/>
                </a:solidFill>
                <a:latin typeface="+mn-lt"/>
                <a:ea typeface="+mn-ea"/>
                <a:cs typeface="+mn-cs"/>
              </a:rPr>
              <a:t>Meininger</a:t>
            </a:r>
            <a:r>
              <a:rPr lang="en-US" sz="1200" kern="1200" dirty="0" smtClean="0">
                <a:solidFill>
                  <a:schemeClr val="tx1"/>
                </a:solidFill>
                <a:latin typeface="+mn-lt"/>
                <a:ea typeface="+mn-ea"/>
                <a:cs typeface="+mn-cs"/>
              </a:rPr>
              <a:t>, et al. (2010), the exercises provided in the GIGS were based on previous research on correlates and predictors of children’s food and activity choices.  A mean reason for the study to be conducted was research found that national estimates for 2003 to 2004 indicate that 17.1% of children and adolescents were overweight and the trend was increasing.</a:t>
            </a:r>
          </a:p>
          <a:p>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BD66205-074E-4B98-94B8-F97C611A1200}" type="datetimeFigureOut">
              <a:rPr lang="en-US" smtClean="0"/>
              <a:pPr/>
              <a:t>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D66205-074E-4B98-94B8-F97C611A1200}" type="datetimeFigureOut">
              <a:rPr lang="en-US" smtClean="0"/>
              <a:pPr/>
              <a:t>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D66205-074E-4B98-94B8-F97C611A1200}" type="datetimeFigureOut">
              <a:rPr lang="en-US" smtClean="0"/>
              <a:pPr/>
              <a:t>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D66205-074E-4B98-94B8-F97C611A1200}" type="datetimeFigureOut">
              <a:rPr lang="en-US" smtClean="0"/>
              <a:pPr/>
              <a:t>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BD66205-074E-4B98-94B8-F97C611A1200}" type="datetimeFigureOut">
              <a:rPr lang="en-US" smtClean="0"/>
              <a:pPr/>
              <a:t>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BD66205-074E-4B98-94B8-F97C611A1200}" type="datetimeFigureOut">
              <a:rPr lang="en-US" smtClean="0"/>
              <a:pPr/>
              <a:t>2/20/2011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BD66205-074E-4B98-94B8-F97C611A1200}" type="datetimeFigureOut">
              <a:rPr lang="en-US" smtClean="0"/>
              <a:pPr/>
              <a:t>2/20/2011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BD66205-074E-4B98-94B8-F97C611A1200}" type="datetimeFigureOut">
              <a:rPr lang="en-US" smtClean="0"/>
              <a:pPr/>
              <a:t>2/20/2011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D66205-074E-4B98-94B8-F97C611A1200}" type="datetimeFigureOut">
              <a:rPr lang="en-US" smtClean="0"/>
              <a:pPr/>
              <a:t>2/20/2011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D66205-074E-4B98-94B8-F97C611A1200}" type="datetimeFigureOut">
              <a:rPr lang="en-US" smtClean="0"/>
              <a:pPr/>
              <a:t>2/20/2011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D66205-074E-4B98-94B8-F97C611A1200}" type="datetimeFigureOut">
              <a:rPr lang="en-US" smtClean="0"/>
              <a:pPr/>
              <a:t>2/20/2011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60000"/>
            <a:lumOff val="4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D66205-074E-4B98-94B8-F97C611A1200}" type="datetimeFigureOut">
              <a:rPr lang="en-US" smtClean="0"/>
              <a:pPr/>
              <a:t>2/20/2011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5C5DEF-FE6C-4DD8-B14B-484AD8895E0F}"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4.wmf"/><Relationship Id="rId7" Type="http://schemas.openxmlformats.org/officeDocument/2006/relationships/image" Target="../media/image28.wmf"/><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27.wmf"/><Relationship Id="rId5" Type="http://schemas.openxmlformats.org/officeDocument/2006/relationships/image" Target="../media/image26.wmf"/><Relationship Id="rId4" Type="http://schemas.openxmlformats.org/officeDocument/2006/relationships/image" Target="../media/image25.wmf"/></Relationships>
</file>

<file path=ppt/slides/_rels/slide18.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0.jpeg"/></Relationships>
</file>

<file path=ppt/slides/_rels/slide19.x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image" Target="../media/image2.wmf"/><Relationship Id="rId7" Type="http://schemas.openxmlformats.org/officeDocument/2006/relationships/image" Target="../media/image6.wmf"/><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wmf"/><Relationship Id="rId5" Type="http://schemas.openxmlformats.org/officeDocument/2006/relationships/image" Target="../media/image4.wmf"/><Relationship Id="rId4" Type="http://schemas.openxmlformats.org/officeDocument/2006/relationships/image" Target="../media/image3.wmf"/></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wmf"/><Relationship Id="rId7" Type="http://schemas.openxmlformats.org/officeDocument/2006/relationships/image" Target="../media/image13.wmf"/><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2.wmf"/><Relationship Id="rId5" Type="http://schemas.openxmlformats.org/officeDocument/2006/relationships/image" Target="../media/image11.wmf"/><Relationship Id="rId4" Type="http://schemas.openxmlformats.org/officeDocument/2006/relationships/image" Target="../media/image10.wmf"/></Relationships>
</file>

<file path=ppt/slides/_rels/slide5.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0"/>
            <a:ext cx="7772400" cy="2819400"/>
          </a:xfrm>
        </p:spPr>
        <p:txBody>
          <a:bodyPr>
            <a:noAutofit/>
          </a:bodyPr>
          <a:lstStyle/>
          <a:p>
            <a:r>
              <a:rPr lang="en-US" sz="3600" dirty="0" smtClean="0"/>
              <a:t>An Analysis &amp; Critique of Qualitative Research using:</a:t>
            </a:r>
            <a:r>
              <a:rPr lang="en-US" sz="3600" i="1" dirty="0" smtClean="0"/>
              <a:t> A Structured, </a:t>
            </a:r>
            <a:r>
              <a:rPr lang="en-US" sz="3600" i="1" dirty="0" smtClean="0"/>
              <a:t>interactive </a:t>
            </a:r>
            <a:r>
              <a:rPr lang="en-US" sz="3600" i="1" dirty="0" smtClean="0"/>
              <a:t>m</a:t>
            </a:r>
            <a:r>
              <a:rPr lang="en-US" sz="3600" i="1" dirty="0" smtClean="0"/>
              <a:t>ethod </a:t>
            </a:r>
            <a:r>
              <a:rPr lang="en-US" sz="3600" i="1" dirty="0" smtClean="0"/>
              <a:t>for </a:t>
            </a:r>
            <a:r>
              <a:rPr lang="en-US" sz="3600" i="1" dirty="0" smtClean="0"/>
              <a:t>youth </a:t>
            </a:r>
            <a:r>
              <a:rPr lang="en-US" sz="3600" i="1" dirty="0" smtClean="0"/>
              <a:t>p</a:t>
            </a:r>
            <a:r>
              <a:rPr lang="en-US" sz="3600" i="1" dirty="0" smtClean="0"/>
              <a:t>articipation </a:t>
            </a:r>
            <a:r>
              <a:rPr lang="en-US" sz="3600" i="1" dirty="0" smtClean="0"/>
              <a:t>in a </a:t>
            </a:r>
            <a:r>
              <a:rPr lang="en-US" sz="3600" i="1" dirty="0" smtClean="0"/>
              <a:t>school </a:t>
            </a:r>
            <a:r>
              <a:rPr lang="en-US" sz="3600" i="1" dirty="0" smtClean="0"/>
              <a:t>d</a:t>
            </a:r>
            <a:r>
              <a:rPr lang="en-US" sz="3600" i="1" dirty="0" smtClean="0"/>
              <a:t>istrict-university </a:t>
            </a:r>
            <a:r>
              <a:rPr lang="en-US" sz="3600" i="1" dirty="0" smtClean="0"/>
              <a:t>p</a:t>
            </a:r>
            <a:r>
              <a:rPr lang="en-US" sz="3600" i="1" dirty="0" smtClean="0"/>
              <a:t>artnership </a:t>
            </a:r>
            <a:r>
              <a:rPr lang="en-US" sz="3600" i="1" dirty="0" smtClean="0"/>
              <a:t>to </a:t>
            </a:r>
            <a:r>
              <a:rPr lang="en-US" sz="3600" i="1" dirty="0" smtClean="0"/>
              <a:t>prevent </a:t>
            </a:r>
            <a:r>
              <a:rPr lang="en-US" sz="3600" i="1" dirty="0" smtClean="0"/>
              <a:t>o</a:t>
            </a:r>
            <a:r>
              <a:rPr lang="en-US" sz="3600" i="1" dirty="0" smtClean="0"/>
              <a:t>besity</a:t>
            </a:r>
            <a:r>
              <a:rPr lang="en-US" sz="3600" dirty="0" smtClean="0"/>
              <a:t>  </a:t>
            </a:r>
            <a:endParaRPr lang="en-US" sz="3600" dirty="0"/>
          </a:p>
        </p:txBody>
      </p:sp>
      <p:sp>
        <p:nvSpPr>
          <p:cNvPr id="3" name="Subtitle 2"/>
          <p:cNvSpPr>
            <a:spLocks noGrp="1"/>
          </p:cNvSpPr>
          <p:nvPr>
            <p:ph type="subTitle" idx="1"/>
          </p:nvPr>
        </p:nvSpPr>
        <p:spPr>
          <a:xfrm>
            <a:off x="1295400" y="4724400"/>
            <a:ext cx="6629400" cy="1524000"/>
          </a:xfrm>
        </p:spPr>
        <p:txBody>
          <a:bodyPr>
            <a:normAutofit fontScale="62500" lnSpcReduction="20000"/>
          </a:bodyPr>
          <a:lstStyle/>
          <a:p>
            <a:r>
              <a:rPr lang="en-US" dirty="0" smtClean="0"/>
              <a:t>Laura Gibson, Shannon Larson, Emily </a:t>
            </a:r>
            <a:r>
              <a:rPr lang="en-US" dirty="0" err="1" smtClean="0"/>
              <a:t>Manhart</a:t>
            </a:r>
            <a:r>
              <a:rPr lang="en-US" dirty="0" smtClean="0"/>
              <a:t>, &amp; Brittany </a:t>
            </a:r>
            <a:r>
              <a:rPr lang="en-US" dirty="0" err="1" smtClean="0"/>
              <a:t>Malkey</a:t>
            </a:r>
            <a:endParaRPr lang="en-US" dirty="0" smtClean="0"/>
          </a:p>
          <a:p>
            <a:endParaRPr lang="en-US" dirty="0"/>
          </a:p>
          <a:p>
            <a:r>
              <a:rPr lang="en-US" sz="2300" dirty="0" smtClean="0"/>
              <a:t>Lakeview College of Nursing</a:t>
            </a:r>
          </a:p>
          <a:p>
            <a:r>
              <a:rPr lang="en-US" sz="2300" dirty="0" smtClean="0"/>
              <a:t>N302: Nursing Research</a:t>
            </a:r>
          </a:p>
          <a:p>
            <a:r>
              <a:rPr lang="en-US" sz="2300" dirty="0" smtClean="0"/>
              <a:t>February 20, 2011</a:t>
            </a:r>
            <a:endParaRPr lang="en-US" sz="2300" dirty="0"/>
          </a:p>
        </p:txBody>
      </p:sp>
      <p:pic>
        <p:nvPicPr>
          <p:cNvPr id="1028" name="Picture 4" descr="C:\Users\Shannon\AppData\Local\Microsoft\Windows\Temporary Internet Files\Content.IE5\1GUGAUBF\MC900446070[1].wmf"/>
          <p:cNvPicPr>
            <a:picLocks noChangeAspect="1" noChangeArrowheads="1"/>
          </p:cNvPicPr>
          <p:nvPr/>
        </p:nvPicPr>
        <p:blipFill>
          <a:blip r:embed="rId3" cstate="print"/>
          <a:srcRect/>
          <a:stretch>
            <a:fillRect/>
          </a:stretch>
        </p:blipFill>
        <p:spPr bwMode="auto">
          <a:xfrm>
            <a:off x="304800" y="4267200"/>
            <a:ext cx="1098069" cy="2072279"/>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Study Design</a:t>
            </a:r>
            <a:endParaRPr lang="en-US" u="sng" dirty="0"/>
          </a:p>
        </p:txBody>
      </p:sp>
      <p:sp>
        <p:nvSpPr>
          <p:cNvPr id="3" name="Content Placeholder 2"/>
          <p:cNvSpPr>
            <a:spLocks noGrp="1"/>
          </p:cNvSpPr>
          <p:nvPr>
            <p:ph idx="1"/>
          </p:nvPr>
        </p:nvSpPr>
        <p:spPr/>
        <p:txBody>
          <a:bodyPr/>
          <a:lstStyle/>
          <a:p>
            <a:pPr lvl="0"/>
            <a:r>
              <a:rPr lang="en-US" dirty="0" smtClean="0"/>
              <a:t> Experimental Posttest-Only Comparison Group Design</a:t>
            </a:r>
          </a:p>
          <a:p>
            <a:pPr lvl="0">
              <a:buNone/>
            </a:pPr>
            <a:endParaRPr lang="en-US" dirty="0" smtClean="0"/>
          </a:p>
          <a:p>
            <a:pPr lvl="0"/>
            <a:r>
              <a:rPr lang="en-US" dirty="0" smtClean="0"/>
              <a:t>Factorial Design</a:t>
            </a:r>
          </a:p>
          <a:p>
            <a:pPr lvl="0">
              <a:buNone/>
            </a:pPr>
            <a:endParaRPr lang="en-US" dirty="0" smtClean="0"/>
          </a:p>
          <a:p>
            <a:pPr lvl="0"/>
            <a:r>
              <a:rPr lang="en-US" dirty="0" smtClean="0"/>
              <a:t>Crossover or counterbalanced Design</a:t>
            </a:r>
          </a:p>
          <a:p>
            <a:endParaRPr lang="en-US" dirty="0"/>
          </a:p>
        </p:txBody>
      </p:sp>
      <p:sp>
        <p:nvSpPr>
          <p:cNvPr id="5" name="Rectangle 4"/>
          <p:cNvSpPr/>
          <p:nvPr/>
        </p:nvSpPr>
        <p:spPr>
          <a:xfrm>
            <a:off x="0" y="6457890"/>
            <a:ext cx="9144000" cy="400110"/>
          </a:xfrm>
          <a:prstGeom prst="rect">
            <a:avLst/>
          </a:prstGeom>
        </p:spPr>
        <p:txBody>
          <a:bodyPr wrap="square">
            <a:spAutoFit/>
          </a:bodyPr>
          <a:lstStyle/>
          <a:p>
            <a:r>
              <a:rPr lang="en-US" sz="1000" dirty="0" err="1" smtClean="0"/>
              <a:t>Meininger</a:t>
            </a:r>
            <a:r>
              <a:rPr lang="en-US" sz="1000" dirty="0" smtClean="0"/>
              <a:t>, J., Reyes, L., Selwyn, B., Upchurch, S., </a:t>
            </a:r>
            <a:r>
              <a:rPr lang="en-US" sz="1000" dirty="0" err="1" smtClean="0"/>
              <a:t>Brosnan</a:t>
            </a:r>
            <a:r>
              <a:rPr lang="en-US" sz="1000" dirty="0" smtClean="0"/>
              <a:t>, C., Taylor, W.,…Phillips, M. (2010). A structured, interactive method for youth participation in a school district-university partnership to prevent obesity. Journal of School Health, 80(10), 493-500.</a:t>
            </a:r>
            <a:endParaRPr lang="en-US" sz="1000" dirty="0"/>
          </a:p>
        </p:txBody>
      </p:sp>
      <p:pic>
        <p:nvPicPr>
          <p:cNvPr id="9222" name="Picture 6" descr="C:\Users\Shannon\AppData\Local\Microsoft\Windows\Temporary Internet Files\Content.IE5\1GUGAUBF\MC900290890[1].wmf"/>
          <p:cNvPicPr>
            <a:picLocks noChangeAspect="1" noChangeArrowheads="1"/>
          </p:cNvPicPr>
          <p:nvPr/>
        </p:nvPicPr>
        <p:blipFill>
          <a:blip r:embed="rId3" cstate="print"/>
          <a:srcRect/>
          <a:stretch>
            <a:fillRect/>
          </a:stretch>
        </p:blipFill>
        <p:spPr bwMode="auto">
          <a:xfrm>
            <a:off x="6477000" y="2514600"/>
            <a:ext cx="1905000" cy="1664502"/>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u="sng" dirty="0" smtClean="0"/>
              <a:t>Sample Population</a:t>
            </a:r>
            <a:endParaRPr lang="en-US" u="sng" dirty="0"/>
          </a:p>
        </p:txBody>
      </p:sp>
      <p:sp>
        <p:nvSpPr>
          <p:cNvPr id="3" name="Content Placeholder 2"/>
          <p:cNvSpPr>
            <a:spLocks noGrp="1"/>
          </p:cNvSpPr>
          <p:nvPr>
            <p:ph idx="1"/>
          </p:nvPr>
        </p:nvSpPr>
        <p:spPr/>
        <p:txBody>
          <a:bodyPr/>
          <a:lstStyle/>
          <a:p>
            <a:pPr lvl="0"/>
            <a:r>
              <a:rPr lang="en-US" sz="4400" dirty="0" smtClean="0"/>
              <a:t> 218 Total</a:t>
            </a:r>
          </a:p>
          <a:p>
            <a:pPr lvl="0">
              <a:buNone/>
            </a:pPr>
            <a:endParaRPr lang="en-US" sz="4400" dirty="0" smtClean="0"/>
          </a:p>
          <a:p>
            <a:pPr lvl="0">
              <a:buNone/>
            </a:pPr>
            <a:r>
              <a:rPr lang="en-US" sz="4400" dirty="0" smtClean="0"/>
              <a:t>		-  108 Male</a:t>
            </a:r>
          </a:p>
          <a:p>
            <a:pPr lvl="0">
              <a:buNone/>
            </a:pPr>
            <a:endParaRPr lang="en-US" sz="4400" dirty="0" smtClean="0"/>
          </a:p>
          <a:p>
            <a:pPr lvl="0">
              <a:buNone/>
            </a:pPr>
            <a:r>
              <a:rPr lang="en-US" sz="4400" dirty="0" smtClean="0"/>
              <a:t>		- 110 Female</a:t>
            </a:r>
          </a:p>
          <a:p>
            <a:pPr lvl="0">
              <a:buNone/>
            </a:pPr>
            <a:endParaRPr lang="en-US" dirty="0" smtClean="0"/>
          </a:p>
          <a:p>
            <a:pPr>
              <a:buNone/>
            </a:pPr>
            <a:endParaRPr lang="en-US" dirty="0"/>
          </a:p>
        </p:txBody>
      </p:sp>
      <p:pic>
        <p:nvPicPr>
          <p:cNvPr id="4" name="Picture 2" descr="C:\Users\Shannon\AppData\Local\Microsoft\Windows\Temporary Internet Files\Content.IE5\APFI5AJ8\MC900232046[1].wmf"/>
          <p:cNvPicPr>
            <a:picLocks noChangeAspect="1" noChangeArrowheads="1"/>
          </p:cNvPicPr>
          <p:nvPr/>
        </p:nvPicPr>
        <p:blipFill>
          <a:blip r:embed="rId3" cstate="print"/>
          <a:srcRect/>
          <a:stretch>
            <a:fillRect/>
          </a:stretch>
        </p:blipFill>
        <p:spPr bwMode="auto">
          <a:xfrm>
            <a:off x="5715000" y="2667000"/>
            <a:ext cx="2181810" cy="1905000"/>
          </a:xfrm>
          <a:prstGeom prst="rect">
            <a:avLst/>
          </a:prstGeom>
          <a:noFill/>
        </p:spPr>
      </p:pic>
      <p:sp>
        <p:nvSpPr>
          <p:cNvPr id="5" name="Rectangle 4"/>
          <p:cNvSpPr/>
          <p:nvPr/>
        </p:nvSpPr>
        <p:spPr>
          <a:xfrm>
            <a:off x="0" y="6457890"/>
            <a:ext cx="9144000" cy="400110"/>
          </a:xfrm>
          <a:prstGeom prst="rect">
            <a:avLst/>
          </a:prstGeom>
        </p:spPr>
        <p:txBody>
          <a:bodyPr wrap="square">
            <a:spAutoFit/>
          </a:bodyPr>
          <a:lstStyle/>
          <a:p>
            <a:r>
              <a:rPr lang="en-US" sz="1000" dirty="0" err="1" smtClean="0"/>
              <a:t>Meininger</a:t>
            </a:r>
            <a:r>
              <a:rPr lang="en-US" sz="1000" dirty="0" smtClean="0"/>
              <a:t>, J., Reyes, L., Selwyn, B., Upchurch, S., </a:t>
            </a:r>
            <a:r>
              <a:rPr lang="en-US" sz="1000" dirty="0" err="1" smtClean="0"/>
              <a:t>Brosnan</a:t>
            </a:r>
            <a:r>
              <a:rPr lang="en-US" sz="1000" dirty="0" smtClean="0"/>
              <a:t>, C., Taylor, W.,…Phillips, M. (2010). A structured, interactive method for youth participation in a school district-university partnership to prevent obesity. Journal of School Health, 80(10), 493-500.</a:t>
            </a:r>
            <a:endParaRPr lang="en-US" sz="1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Data Collection</a:t>
            </a:r>
            <a:endParaRPr lang="en-US" u="sng" dirty="0"/>
          </a:p>
        </p:txBody>
      </p:sp>
      <p:sp>
        <p:nvSpPr>
          <p:cNvPr id="3" name="Content Placeholder 2"/>
          <p:cNvSpPr>
            <a:spLocks noGrp="1"/>
          </p:cNvSpPr>
          <p:nvPr>
            <p:ph idx="1"/>
          </p:nvPr>
        </p:nvSpPr>
        <p:spPr/>
        <p:txBody>
          <a:bodyPr>
            <a:normAutofit lnSpcReduction="10000"/>
          </a:bodyPr>
          <a:lstStyle/>
          <a:p>
            <a:pPr lvl="0"/>
            <a:r>
              <a:rPr lang="en-US" dirty="0" smtClean="0"/>
              <a:t>High school students collected the data</a:t>
            </a:r>
          </a:p>
          <a:p>
            <a:pPr lvl="0">
              <a:buNone/>
            </a:pPr>
            <a:endParaRPr lang="en-US" dirty="0" smtClean="0"/>
          </a:p>
          <a:p>
            <a:pPr lvl="0"/>
            <a:r>
              <a:rPr lang="en-US" dirty="0" smtClean="0"/>
              <a:t>Visual methods were used</a:t>
            </a:r>
          </a:p>
          <a:p>
            <a:pPr lvl="0">
              <a:buNone/>
            </a:pPr>
            <a:endParaRPr lang="en-US" dirty="0" smtClean="0"/>
          </a:p>
          <a:p>
            <a:pPr lvl="0"/>
            <a:r>
              <a:rPr lang="en-US" dirty="0" smtClean="0"/>
              <a:t>Easy to use &amp; understand templates were used</a:t>
            </a:r>
          </a:p>
          <a:p>
            <a:pPr lvl="0">
              <a:buNone/>
            </a:pPr>
            <a:endParaRPr lang="en-US" dirty="0" smtClean="0"/>
          </a:p>
          <a:p>
            <a:pPr lvl="0"/>
            <a:r>
              <a:rPr lang="en-US" dirty="0" smtClean="0"/>
              <a:t>A casual, relaxed atmosphere was created</a:t>
            </a:r>
          </a:p>
          <a:p>
            <a:pPr>
              <a:buNone/>
            </a:pPr>
            <a:endParaRPr lang="en-US" dirty="0"/>
          </a:p>
        </p:txBody>
      </p:sp>
      <p:pic>
        <p:nvPicPr>
          <p:cNvPr id="4099" name="Picture 3" descr="C:\Users\Shannon\AppData\Local\Microsoft\Windows\Temporary Internet Files\Content.IE5\APFI5AJ8\MC900445230[1].wmf"/>
          <p:cNvPicPr>
            <a:picLocks noChangeAspect="1" noChangeArrowheads="1"/>
          </p:cNvPicPr>
          <p:nvPr/>
        </p:nvPicPr>
        <p:blipFill>
          <a:blip r:embed="rId3" cstate="print"/>
          <a:srcRect/>
          <a:stretch>
            <a:fillRect/>
          </a:stretch>
        </p:blipFill>
        <p:spPr bwMode="auto">
          <a:xfrm>
            <a:off x="7543800" y="1828800"/>
            <a:ext cx="1144829" cy="1709928"/>
          </a:xfrm>
          <a:prstGeom prst="rect">
            <a:avLst/>
          </a:prstGeom>
          <a:noFill/>
        </p:spPr>
      </p:pic>
      <p:sp>
        <p:nvSpPr>
          <p:cNvPr id="6" name="Rectangle 5"/>
          <p:cNvSpPr/>
          <p:nvPr/>
        </p:nvSpPr>
        <p:spPr>
          <a:xfrm>
            <a:off x="0" y="6457890"/>
            <a:ext cx="9144000" cy="400110"/>
          </a:xfrm>
          <a:prstGeom prst="rect">
            <a:avLst/>
          </a:prstGeom>
        </p:spPr>
        <p:txBody>
          <a:bodyPr wrap="square">
            <a:spAutoFit/>
          </a:bodyPr>
          <a:lstStyle/>
          <a:p>
            <a:r>
              <a:rPr lang="en-US" sz="1000" dirty="0" err="1" smtClean="0"/>
              <a:t>Meininger</a:t>
            </a:r>
            <a:r>
              <a:rPr lang="en-US" sz="1000" dirty="0" smtClean="0"/>
              <a:t>, J., Reyes, L., Selwyn, B., Upchurch, S., </a:t>
            </a:r>
            <a:r>
              <a:rPr lang="en-US" sz="1000" dirty="0" err="1" smtClean="0"/>
              <a:t>Brosnan</a:t>
            </a:r>
            <a:r>
              <a:rPr lang="en-US" sz="1000" dirty="0" smtClean="0"/>
              <a:t>, C., Taylor, W.,…Phillips, M. (2010). A structured, interactive method for youth participation in a school district-university partnership to prevent obesity. Journal of School Health, 80(10), 493-500.</a:t>
            </a:r>
            <a:endParaRPr lang="en-US" sz="1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Analysis  Method</a:t>
            </a:r>
            <a:endParaRPr lang="en-US" u="sng" dirty="0"/>
          </a:p>
        </p:txBody>
      </p:sp>
      <p:sp>
        <p:nvSpPr>
          <p:cNvPr id="3" name="Content Placeholder 2"/>
          <p:cNvSpPr>
            <a:spLocks noGrp="1"/>
          </p:cNvSpPr>
          <p:nvPr>
            <p:ph idx="1"/>
          </p:nvPr>
        </p:nvSpPr>
        <p:spPr/>
        <p:txBody>
          <a:bodyPr/>
          <a:lstStyle/>
          <a:p>
            <a:pPr lvl="0"/>
            <a:r>
              <a:rPr lang="en-US" dirty="0" smtClean="0"/>
              <a:t> Answers were separated into age groups</a:t>
            </a:r>
          </a:p>
          <a:p>
            <a:pPr lvl="0">
              <a:buNone/>
            </a:pPr>
            <a:endParaRPr lang="en-US" dirty="0" smtClean="0"/>
          </a:p>
          <a:p>
            <a:pPr lvl="0"/>
            <a:r>
              <a:rPr lang="en-US" dirty="0" smtClean="0"/>
              <a:t>Answers were cut apart and pasted onto a poster board</a:t>
            </a:r>
          </a:p>
          <a:p>
            <a:pPr lvl="0">
              <a:buNone/>
            </a:pPr>
            <a:endParaRPr lang="en-US" dirty="0" smtClean="0"/>
          </a:p>
          <a:p>
            <a:pPr lvl="0"/>
            <a:r>
              <a:rPr lang="en-US" dirty="0" smtClean="0"/>
              <a:t>Answers were color coded</a:t>
            </a:r>
          </a:p>
          <a:p>
            <a:pPr>
              <a:buNone/>
            </a:pPr>
            <a:endParaRPr lang="en-US" dirty="0"/>
          </a:p>
        </p:txBody>
      </p:sp>
      <p:sp>
        <p:nvSpPr>
          <p:cNvPr id="6" name="Rectangle 5"/>
          <p:cNvSpPr/>
          <p:nvPr/>
        </p:nvSpPr>
        <p:spPr>
          <a:xfrm>
            <a:off x="0" y="6457890"/>
            <a:ext cx="9144000" cy="400110"/>
          </a:xfrm>
          <a:prstGeom prst="rect">
            <a:avLst/>
          </a:prstGeom>
        </p:spPr>
        <p:txBody>
          <a:bodyPr wrap="square">
            <a:spAutoFit/>
          </a:bodyPr>
          <a:lstStyle/>
          <a:p>
            <a:r>
              <a:rPr lang="en-US" sz="1000" dirty="0" err="1" smtClean="0"/>
              <a:t>Meininger</a:t>
            </a:r>
            <a:r>
              <a:rPr lang="en-US" sz="1000" dirty="0" smtClean="0"/>
              <a:t>, J., Reyes, L., Selwyn, B., Upchurch, S., </a:t>
            </a:r>
            <a:r>
              <a:rPr lang="en-US" sz="1000" dirty="0" err="1" smtClean="0"/>
              <a:t>Brosnan</a:t>
            </a:r>
            <a:r>
              <a:rPr lang="en-US" sz="1000" dirty="0" smtClean="0"/>
              <a:t>, C., Taylor, W.,…Phillips, M. (2010). A structured, interactive method for youth participation in a school district-university partnership to prevent obesity. Journal of School Health, 80(10), 493-500.</a:t>
            </a:r>
            <a:endParaRPr lang="en-US" sz="1000" dirty="0"/>
          </a:p>
        </p:txBody>
      </p:sp>
      <p:pic>
        <p:nvPicPr>
          <p:cNvPr id="5125" name="Picture 5" descr="C:\Users\Shannon\AppData\Local\Microsoft\Windows\Temporary Internet Files\Content.IE5\HOY2UB61\MC900326252[1].wmf"/>
          <p:cNvPicPr>
            <a:picLocks noChangeAspect="1" noChangeArrowheads="1"/>
          </p:cNvPicPr>
          <p:nvPr/>
        </p:nvPicPr>
        <p:blipFill>
          <a:blip r:embed="rId3" cstate="print"/>
          <a:srcRect/>
          <a:stretch>
            <a:fillRect/>
          </a:stretch>
        </p:blipFill>
        <p:spPr bwMode="auto">
          <a:xfrm>
            <a:off x="6781800" y="3886200"/>
            <a:ext cx="1130908" cy="2148191"/>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143000"/>
          </a:xfrm>
        </p:spPr>
        <p:txBody>
          <a:bodyPr/>
          <a:lstStyle/>
          <a:p>
            <a:r>
              <a:rPr lang="en-US" u="sng" dirty="0" smtClean="0"/>
              <a:t>Results</a:t>
            </a:r>
            <a:endParaRPr lang="en-US" u="sng" dirty="0"/>
          </a:p>
        </p:txBody>
      </p:sp>
      <p:sp>
        <p:nvSpPr>
          <p:cNvPr id="3" name="Content Placeholder 2"/>
          <p:cNvSpPr>
            <a:spLocks noGrp="1"/>
          </p:cNvSpPr>
          <p:nvPr>
            <p:ph idx="1"/>
          </p:nvPr>
        </p:nvSpPr>
        <p:spPr/>
        <p:txBody>
          <a:bodyPr/>
          <a:lstStyle/>
          <a:p>
            <a:pPr lvl="0"/>
            <a:r>
              <a:rPr lang="en-US" dirty="0" smtClean="0"/>
              <a:t> “Yummy” and “good for you”</a:t>
            </a:r>
          </a:p>
          <a:p>
            <a:pPr lvl="0">
              <a:buNone/>
            </a:pPr>
            <a:endParaRPr lang="en-US" dirty="0" smtClean="0"/>
          </a:p>
          <a:p>
            <a:pPr lvl="0"/>
            <a:r>
              <a:rPr lang="en-US" dirty="0" smtClean="0"/>
              <a:t>“Yummy” and “Not good for you” vs. “Yucky” and “Good for you”</a:t>
            </a:r>
          </a:p>
          <a:p>
            <a:pPr lvl="0">
              <a:buNone/>
            </a:pPr>
            <a:endParaRPr lang="en-US" dirty="0" smtClean="0"/>
          </a:p>
          <a:p>
            <a:pPr lvl="0"/>
            <a:r>
              <a:rPr lang="en-US" dirty="0" smtClean="0"/>
              <a:t>Growing knowledge with age</a:t>
            </a:r>
          </a:p>
          <a:p>
            <a:pPr>
              <a:buNone/>
            </a:pPr>
            <a:endParaRPr lang="en-US" dirty="0"/>
          </a:p>
        </p:txBody>
      </p:sp>
      <p:pic>
        <p:nvPicPr>
          <p:cNvPr id="6151" name="Picture 7" descr="C:\Users\Shannon\AppData\Local\Microsoft\Windows\Temporary Internet Files\Content.IE5\Y5KPDLO9\MC900232113[1].wmf"/>
          <p:cNvPicPr>
            <a:picLocks noChangeAspect="1" noChangeArrowheads="1"/>
          </p:cNvPicPr>
          <p:nvPr/>
        </p:nvPicPr>
        <p:blipFill>
          <a:blip r:embed="rId3" cstate="print"/>
          <a:srcRect/>
          <a:stretch>
            <a:fillRect/>
          </a:stretch>
        </p:blipFill>
        <p:spPr bwMode="auto">
          <a:xfrm>
            <a:off x="6324600" y="4038600"/>
            <a:ext cx="1913299" cy="2422851"/>
          </a:xfrm>
          <a:prstGeom prst="rect">
            <a:avLst/>
          </a:prstGeom>
          <a:noFill/>
        </p:spPr>
      </p:pic>
      <p:sp>
        <p:nvSpPr>
          <p:cNvPr id="10" name="Rectangle 9"/>
          <p:cNvSpPr/>
          <p:nvPr/>
        </p:nvSpPr>
        <p:spPr>
          <a:xfrm>
            <a:off x="0" y="6457890"/>
            <a:ext cx="9144000" cy="400110"/>
          </a:xfrm>
          <a:prstGeom prst="rect">
            <a:avLst/>
          </a:prstGeom>
        </p:spPr>
        <p:txBody>
          <a:bodyPr wrap="square">
            <a:spAutoFit/>
          </a:bodyPr>
          <a:lstStyle/>
          <a:p>
            <a:r>
              <a:rPr lang="en-US" sz="1000" dirty="0" err="1" smtClean="0"/>
              <a:t>Meininger</a:t>
            </a:r>
            <a:r>
              <a:rPr lang="en-US" sz="1000" dirty="0" smtClean="0"/>
              <a:t>, J., Reyes, L., Selwyn, B., Upchurch, S., </a:t>
            </a:r>
            <a:r>
              <a:rPr lang="en-US" sz="1000" dirty="0" err="1" smtClean="0"/>
              <a:t>Brosnan</a:t>
            </a:r>
            <a:r>
              <a:rPr lang="en-US" sz="1000" dirty="0" smtClean="0"/>
              <a:t>, C., Taylor, W.,…Phillips, M. (2010). A structured, interactive method for youth participation in a school district-university partnership to prevent obesity. Journal of School Health, 80(10), 493-500.</a:t>
            </a:r>
            <a:endParaRPr lang="en-US" sz="1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Conclusion</a:t>
            </a:r>
            <a:endParaRPr lang="en-US" u="sng" dirty="0"/>
          </a:p>
        </p:txBody>
      </p:sp>
      <p:sp>
        <p:nvSpPr>
          <p:cNvPr id="3" name="Content Placeholder 2"/>
          <p:cNvSpPr>
            <a:spLocks noGrp="1"/>
          </p:cNvSpPr>
          <p:nvPr>
            <p:ph idx="1"/>
          </p:nvPr>
        </p:nvSpPr>
        <p:spPr/>
        <p:txBody>
          <a:bodyPr/>
          <a:lstStyle/>
          <a:p>
            <a:pPr lvl="0"/>
            <a:r>
              <a:rPr lang="en-US" dirty="0" smtClean="0"/>
              <a:t> The information could be helpful in planning programs</a:t>
            </a:r>
          </a:p>
          <a:p>
            <a:pPr lvl="0">
              <a:buNone/>
            </a:pPr>
            <a:endParaRPr lang="en-US" dirty="0" smtClean="0"/>
          </a:p>
          <a:p>
            <a:pPr lvl="0"/>
            <a:r>
              <a:rPr lang="en-US" dirty="0" smtClean="0"/>
              <a:t>Can help change the perception of healthy foods</a:t>
            </a:r>
          </a:p>
          <a:p>
            <a:pPr lvl="0">
              <a:buNone/>
            </a:pPr>
            <a:endParaRPr lang="en-US" dirty="0" smtClean="0"/>
          </a:p>
          <a:p>
            <a:pPr lvl="0"/>
            <a:r>
              <a:rPr lang="en-US" dirty="0" smtClean="0"/>
              <a:t>There is good reason for another, larger study</a:t>
            </a:r>
          </a:p>
          <a:p>
            <a:endParaRPr lang="en-US" dirty="0"/>
          </a:p>
        </p:txBody>
      </p:sp>
      <p:sp>
        <p:nvSpPr>
          <p:cNvPr id="4" name="Rectangle 3"/>
          <p:cNvSpPr/>
          <p:nvPr/>
        </p:nvSpPr>
        <p:spPr>
          <a:xfrm>
            <a:off x="0" y="6457890"/>
            <a:ext cx="9144000" cy="400110"/>
          </a:xfrm>
          <a:prstGeom prst="rect">
            <a:avLst/>
          </a:prstGeom>
        </p:spPr>
        <p:txBody>
          <a:bodyPr wrap="square">
            <a:spAutoFit/>
          </a:bodyPr>
          <a:lstStyle/>
          <a:p>
            <a:r>
              <a:rPr lang="en-US" sz="1000" dirty="0" err="1" smtClean="0"/>
              <a:t>Meininger</a:t>
            </a:r>
            <a:r>
              <a:rPr lang="en-US" sz="1000" dirty="0" smtClean="0"/>
              <a:t>, J., Reyes, L., Selwyn, B., Upchurch, S., </a:t>
            </a:r>
            <a:r>
              <a:rPr lang="en-US" sz="1000" dirty="0" err="1" smtClean="0"/>
              <a:t>Brosnan</a:t>
            </a:r>
            <a:r>
              <a:rPr lang="en-US" sz="1000" dirty="0" smtClean="0"/>
              <a:t>, C., Taylor, W.,…Phillips, M. (2010). A structured, interactive method for youth participation in a school district-university partnership to prevent obesity. Journal of School Health, 80(10), 493-500.</a:t>
            </a:r>
            <a:endParaRPr lang="en-US" sz="1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Protection of Human Rights</a:t>
            </a:r>
            <a:endParaRPr lang="en-US" u="sng" dirty="0"/>
          </a:p>
        </p:txBody>
      </p:sp>
      <p:sp>
        <p:nvSpPr>
          <p:cNvPr id="3" name="Content Placeholder 2"/>
          <p:cNvSpPr>
            <a:spLocks noGrp="1"/>
          </p:cNvSpPr>
          <p:nvPr>
            <p:ph idx="1"/>
          </p:nvPr>
        </p:nvSpPr>
        <p:spPr/>
        <p:txBody>
          <a:bodyPr>
            <a:normAutofit/>
          </a:bodyPr>
          <a:lstStyle/>
          <a:p>
            <a:r>
              <a:rPr lang="en-US" sz="3600" dirty="0" smtClean="0"/>
              <a:t> Participation voluntary </a:t>
            </a:r>
          </a:p>
          <a:p>
            <a:pPr>
              <a:buNone/>
            </a:pPr>
            <a:endParaRPr lang="en-US" sz="3600" dirty="0" smtClean="0"/>
          </a:p>
          <a:p>
            <a:r>
              <a:rPr lang="en-US" sz="3600" dirty="0" smtClean="0"/>
              <a:t> Approved by the University of Texas Health Science Center at Houston institutional review board</a:t>
            </a:r>
          </a:p>
        </p:txBody>
      </p:sp>
      <p:sp>
        <p:nvSpPr>
          <p:cNvPr id="5" name="Rectangle 4"/>
          <p:cNvSpPr/>
          <p:nvPr/>
        </p:nvSpPr>
        <p:spPr>
          <a:xfrm>
            <a:off x="304800" y="6248400"/>
            <a:ext cx="8839200" cy="461665"/>
          </a:xfrm>
          <a:prstGeom prst="rect">
            <a:avLst/>
          </a:prstGeom>
        </p:spPr>
        <p:txBody>
          <a:bodyPr wrap="square">
            <a:spAutoFit/>
          </a:bodyPr>
          <a:lstStyle/>
          <a:p>
            <a:r>
              <a:rPr lang="en-US" sz="1200" dirty="0" err="1" smtClean="0"/>
              <a:t>Meininger</a:t>
            </a:r>
            <a:r>
              <a:rPr lang="en-US" sz="1200" dirty="0" smtClean="0"/>
              <a:t>, J., Reyes, L., Selwyn, B., Upchurch, S., </a:t>
            </a:r>
            <a:r>
              <a:rPr lang="en-US" sz="1200" dirty="0" err="1" smtClean="0"/>
              <a:t>Brosnan</a:t>
            </a:r>
            <a:r>
              <a:rPr lang="en-US" sz="1200" dirty="0" smtClean="0"/>
              <a:t>, C., Taylor, W.,…Phillips, M. (2010). A structured, interactive method for youth participation in a school district-university partnership to prevent obesity. Journal of School Health, 80(10), 493-500.</a:t>
            </a:r>
            <a:endParaRPr lang="en-US" sz="1200" dirty="0"/>
          </a:p>
        </p:txBody>
      </p:sp>
      <p:pic>
        <p:nvPicPr>
          <p:cNvPr id="3077" name="Picture 5" descr="C:\Users\Brittany\AppData\Local\Microsoft\Windows\Temporary Internet Files\Content.IE5\P50VB74B\MC900432663[1].png"/>
          <p:cNvPicPr>
            <a:picLocks noChangeAspect="1" noChangeArrowheads="1"/>
          </p:cNvPicPr>
          <p:nvPr/>
        </p:nvPicPr>
        <p:blipFill>
          <a:blip r:embed="rId3" cstate="print"/>
          <a:srcRect/>
          <a:stretch>
            <a:fillRect/>
          </a:stretch>
        </p:blipFill>
        <p:spPr bwMode="auto">
          <a:xfrm>
            <a:off x="5791200" y="3886200"/>
            <a:ext cx="2171700" cy="2171700"/>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Strengths of the Study</a:t>
            </a:r>
            <a:endParaRPr lang="en-US" u="sng" dirty="0"/>
          </a:p>
        </p:txBody>
      </p:sp>
      <p:sp>
        <p:nvSpPr>
          <p:cNvPr id="3" name="Content Placeholder 2"/>
          <p:cNvSpPr>
            <a:spLocks noGrp="1"/>
          </p:cNvSpPr>
          <p:nvPr>
            <p:ph idx="1"/>
          </p:nvPr>
        </p:nvSpPr>
        <p:spPr/>
        <p:txBody>
          <a:bodyPr/>
          <a:lstStyle/>
          <a:p>
            <a:r>
              <a:rPr lang="en-US" dirty="0" smtClean="0"/>
              <a:t> Data collection method</a:t>
            </a:r>
          </a:p>
          <a:p>
            <a:endParaRPr lang="en-US" dirty="0" smtClean="0"/>
          </a:p>
          <a:p>
            <a:r>
              <a:rPr lang="en-US" dirty="0" smtClean="0"/>
              <a:t> Involvement of experienced consultant</a:t>
            </a:r>
          </a:p>
          <a:p>
            <a:pPr>
              <a:buNone/>
            </a:pPr>
            <a:endParaRPr lang="en-US" dirty="0" smtClean="0"/>
          </a:p>
          <a:p>
            <a:r>
              <a:rPr lang="en-US" dirty="0" smtClean="0"/>
              <a:t> Random selection of a diverse group </a:t>
            </a:r>
          </a:p>
        </p:txBody>
      </p:sp>
      <p:sp>
        <p:nvSpPr>
          <p:cNvPr id="4" name="Rectangle 3"/>
          <p:cNvSpPr/>
          <p:nvPr/>
        </p:nvSpPr>
        <p:spPr>
          <a:xfrm>
            <a:off x="228600" y="6172200"/>
            <a:ext cx="8686800" cy="461665"/>
          </a:xfrm>
          <a:prstGeom prst="rect">
            <a:avLst/>
          </a:prstGeom>
        </p:spPr>
        <p:txBody>
          <a:bodyPr wrap="square">
            <a:spAutoFit/>
          </a:bodyPr>
          <a:lstStyle/>
          <a:p>
            <a:r>
              <a:rPr lang="en-US" sz="1200" dirty="0" err="1" smtClean="0"/>
              <a:t>Meininger</a:t>
            </a:r>
            <a:r>
              <a:rPr lang="en-US" sz="1200" dirty="0" smtClean="0"/>
              <a:t>, J., Reyes, L., Selwyn, B., Upchurch, S., </a:t>
            </a:r>
            <a:r>
              <a:rPr lang="en-US" sz="1200" dirty="0" err="1" smtClean="0"/>
              <a:t>Brosnan</a:t>
            </a:r>
            <a:r>
              <a:rPr lang="en-US" sz="1200" dirty="0" smtClean="0"/>
              <a:t>, C., Taylor, W.,…Phillips, M. (2010). A structured, interactive method for youth participation in a school district-university partnership to prevent obesity. Journal of School Health, 80(10), 493-500.</a:t>
            </a:r>
            <a:endParaRPr lang="en-US" sz="1200" dirty="0"/>
          </a:p>
        </p:txBody>
      </p:sp>
      <p:pic>
        <p:nvPicPr>
          <p:cNvPr id="4099" name="Picture 3" descr="C:\Users\Brittany\AppData\Local\Microsoft\Windows\Temporary Internet Files\Content.IE5\H4KC3YJQ\MC900423171[1].wmf"/>
          <p:cNvPicPr>
            <a:picLocks noChangeAspect="1" noChangeArrowheads="1"/>
          </p:cNvPicPr>
          <p:nvPr/>
        </p:nvPicPr>
        <p:blipFill>
          <a:blip r:embed="rId3" cstate="print"/>
          <a:srcRect/>
          <a:stretch>
            <a:fillRect/>
          </a:stretch>
        </p:blipFill>
        <p:spPr bwMode="auto">
          <a:xfrm>
            <a:off x="381000" y="4876800"/>
            <a:ext cx="1142543" cy="1142543"/>
          </a:xfrm>
          <a:prstGeom prst="rect">
            <a:avLst/>
          </a:prstGeom>
          <a:noFill/>
        </p:spPr>
      </p:pic>
      <p:pic>
        <p:nvPicPr>
          <p:cNvPr id="4100" name="Picture 4" descr="C:\Users\Brittany\AppData\Local\Microsoft\Windows\Temporary Internet Files\Content.IE5\DXIYMJYR\MC900423165[1].wmf"/>
          <p:cNvPicPr>
            <a:picLocks noChangeAspect="1" noChangeArrowheads="1"/>
          </p:cNvPicPr>
          <p:nvPr/>
        </p:nvPicPr>
        <p:blipFill>
          <a:blip r:embed="rId4" cstate="print"/>
          <a:srcRect/>
          <a:stretch>
            <a:fillRect/>
          </a:stretch>
        </p:blipFill>
        <p:spPr bwMode="auto">
          <a:xfrm>
            <a:off x="3810000" y="4876800"/>
            <a:ext cx="1142543" cy="1142543"/>
          </a:xfrm>
          <a:prstGeom prst="rect">
            <a:avLst/>
          </a:prstGeom>
          <a:noFill/>
        </p:spPr>
      </p:pic>
      <p:pic>
        <p:nvPicPr>
          <p:cNvPr id="4101" name="Picture 5" descr="C:\Users\Brittany\AppData\Local\Microsoft\Windows\Temporary Internet Files\Content.IE5\DXIYMJYR\MC900232134[1].wmf"/>
          <p:cNvPicPr>
            <a:picLocks noChangeAspect="1" noChangeArrowheads="1"/>
          </p:cNvPicPr>
          <p:nvPr/>
        </p:nvPicPr>
        <p:blipFill>
          <a:blip r:embed="rId5" cstate="print"/>
          <a:srcRect/>
          <a:stretch>
            <a:fillRect/>
          </a:stretch>
        </p:blipFill>
        <p:spPr bwMode="auto">
          <a:xfrm>
            <a:off x="2362200" y="4724400"/>
            <a:ext cx="798214" cy="1367056"/>
          </a:xfrm>
          <a:prstGeom prst="rect">
            <a:avLst/>
          </a:prstGeom>
          <a:noFill/>
        </p:spPr>
      </p:pic>
      <p:pic>
        <p:nvPicPr>
          <p:cNvPr id="4102" name="Picture 6" descr="C:\Users\Brittany\AppData\Local\Microsoft\Windows\Temporary Internet Files\Content.IE5\P50VB74B\MC900445228[1].wmf"/>
          <p:cNvPicPr>
            <a:picLocks noChangeAspect="1" noChangeArrowheads="1"/>
          </p:cNvPicPr>
          <p:nvPr/>
        </p:nvPicPr>
        <p:blipFill>
          <a:blip r:embed="rId6" cstate="print"/>
          <a:srcRect/>
          <a:stretch>
            <a:fillRect/>
          </a:stretch>
        </p:blipFill>
        <p:spPr bwMode="auto">
          <a:xfrm>
            <a:off x="5867400" y="4724400"/>
            <a:ext cx="593141" cy="1193665"/>
          </a:xfrm>
          <a:prstGeom prst="rect">
            <a:avLst/>
          </a:prstGeom>
          <a:noFill/>
        </p:spPr>
      </p:pic>
      <p:pic>
        <p:nvPicPr>
          <p:cNvPr id="4103" name="Picture 7" descr="C:\Users\Brittany\AppData\Local\Microsoft\Windows\Temporary Internet Files\Content.IE5\H4KC3YJQ\MC900437980[1].wmf"/>
          <p:cNvPicPr>
            <a:picLocks noChangeAspect="1" noChangeArrowheads="1"/>
          </p:cNvPicPr>
          <p:nvPr/>
        </p:nvPicPr>
        <p:blipFill>
          <a:blip r:embed="rId7" cstate="print"/>
          <a:srcRect/>
          <a:stretch>
            <a:fillRect/>
          </a:stretch>
        </p:blipFill>
        <p:spPr bwMode="auto">
          <a:xfrm>
            <a:off x="6934200" y="4876800"/>
            <a:ext cx="1544191" cy="1116965"/>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Limitations of the Study </a:t>
            </a:r>
            <a:endParaRPr lang="en-US" u="sng" dirty="0"/>
          </a:p>
        </p:txBody>
      </p:sp>
      <p:sp>
        <p:nvSpPr>
          <p:cNvPr id="3" name="Content Placeholder 2"/>
          <p:cNvSpPr>
            <a:spLocks noGrp="1"/>
          </p:cNvSpPr>
          <p:nvPr>
            <p:ph idx="1"/>
          </p:nvPr>
        </p:nvSpPr>
        <p:spPr/>
        <p:txBody>
          <a:bodyPr>
            <a:normAutofit/>
          </a:bodyPr>
          <a:lstStyle/>
          <a:p>
            <a:r>
              <a:rPr lang="en-US" sz="4000" dirty="0" smtClean="0"/>
              <a:t> Experimental posttest-only  comparison design</a:t>
            </a:r>
          </a:p>
          <a:p>
            <a:r>
              <a:rPr lang="en-US" sz="4000" dirty="0" smtClean="0"/>
              <a:t> Ethnic / Cultural differences not considered</a:t>
            </a:r>
          </a:p>
          <a:p>
            <a:r>
              <a:rPr lang="en-US" sz="4000" dirty="0" smtClean="0"/>
              <a:t> Results based on one school district</a:t>
            </a:r>
          </a:p>
          <a:p>
            <a:pPr>
              <a:buNone/>
            </a:pPr>
            <a:endParaRPr lang="en-US" dirty="0" smtClean="0"/>
          </a:p>
        </p:txBody>
      </p:sp>
      <p:sp>
        <p:nvSpPr>
          <p:cNvPr id="4" name="Rectangle 3"/>
          <p:cNvSpPr/>
          <p:nvPr/>
        </p:nvSpPr>
        <p:spPr>
          <a:xfrm>
            <a:off x="228600" y="6396335"/>
            <a:ext cx="8610600" cy="461665"/>
          </a:xfrm>
          <a:prstGeom prst="rect">
            <a:avLst/>
          </a:prstGeom>
        </p:spPr>
        <p:txBody>
          <a:bodyPr wrap="square">
            <a:spAutoFit/>
          </a:bodyPr>
          <a:lstStyle/>
          <a:p>
            <a:r>
              <a:rPr lang="en-US" sz="1200" dirty="0" err="1" smtClean="0"/>
              <a:t>Meininger</a:t>
            </a:r>
            <a:r>
              <a:rPr lang="en-US" sz="1200" dirty="0" smtClean="0"/>
              <a:t>, J., Reyes, L., Selwyn, B., Upchurch, S., </a:t>
            </a:r>
            <a:r>
              <a:rPr lang="en-US" sz="1200" dirty="0" err="1" smtClean="0"/>
              <a:t>Brosnan</a:t>
            </a:r>
            <a:r>
              <a:rPr lang="en-US" sz="1200" dirty="0" smtClean="0"/>
              <a:t>, C., Taylor, W.,…Phillips, M. (2010). A structured, interactive method for youth participation in a school district-university partnership to prevent obesity. Journal of School Health, 80(10), 493-500.</a:t>
            </a:r>
            <a:endParaRPr lang="en-US" sz="1200" dirty="0"/>
          </a:p>
        </p:txBody>
      </p:sp>
      <p:pic>
        <p:nvPicPr>
          <p:cNvPr id="2051" name="Picture 3" descr="C:\Users\Brittany\AppData\Local\Microsoft\Windows\Temporary Internet Files\Content.IE5\393FU6UI\MC900438229[1].wmf"/>
          <p:cNvPicPr>
            <a:picLocks noChangeAspect="1" noChangeArrowheads="1"/>
          </p:cNvPicPr>
          <p:nvPr/>
        </p:nvPicPr>
        <p:blipFill>
          <a:blip r:embed="rId3" cstate="print"/>
          <a:srcRect/>
          <a:stretch>
            <a:fillRect/>
          </a:stretch>
        </p:blipFill>
        <p:spPr bwMode="auto">
          <a:xfrm>
            <a:off x="533400" y="5032375"/>
            <a:ext cx="1939925" cy="1292225"/>
          </a:xfrm>
          <a:prstGeom prst="rect">
            <a:avLst/>
          </a:prstGeom>
          <a:noFill/>
        </p:spPr>
      </p:pic>
      <p:pic>
        <p:nvPicPr>
          <p:cNvPr id="2052" name="Picture 4" descr="C:\Users\Brittany\AppData\Local\Microsoft\Windows\Temporary Internet Files\Content.IE5\DXIYMJYR\MC900382578[1].jpg"/>
          <p:cNvPicPr>
            <a:picLocks noChangeAspect="1" noChangeArrowheads="1"/>
          </p:cNvPicPr>
          <p:nvPr/>
        </p:nvPicPr>
        <p:blipFill>
          <a:blip r:embed="rId4" cstate="print"/>
          <a:srcRect/>
          <a:stretch>
            <a:fillRect/>
          </a:stretch>
        </p:blipFill>
        <p:spPr bwMode="auto">
          <a:xfrm>
            <a:off x="7162800" y="1524000"/>
            <a:ext cx="1371600" cy="1371600"/>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The Importance to Nursing</a:t>
            </a:r>
            <a:endParaRPr lang="en-US" u="sng" dirty="0"/>
          </a:p>
        </p:txBody>
      </p:sp>
      <p:sp>
        <p:nvSpPr>
          <p:cNvPr id="3" name="Content Placeholder 2"/>
          <p:cNvSpPr>
            <a:spLocks noGrp="1"/>
          </p:cNvSpPr>
          <p:nvPr>
            <p:ph idx="1"/>
          </p:nvPr>
        </p:nvSpPr>
        <p:spPr/>
        <p:txBody>
          <a:bodyPr/>
          <a:lstStyle/>
          <a:p>
            <a:r>
              <a:rPr lang="en-US" dirty="0" smtClean="0"/>
              <a:t>Approach for educating children about nutrition</a:t>
            </a:r>
          </a:p>
          <a:p>
            <a:endParaRPr lang="en-US" dirty="0" smtClean="0"/>
          </a:p>
          <a:p>
            <a:r>
              <a:rPr lang="en-US" dirty="0" smtClean="0"/>
              <a:t>How nutritional education for children differs with age groups </a:t>
            </a:r>
            <a:endParaRPr lang="en-US" dirty="0"/>
          </a:p>
        </p:txBody>
      </p:sp>
      <p:sp>
        <p:nvSpPr>
          <p:cNvPr id="4" name="Rectangle 3"/>
          <p:cNvSpPr/>
          <p:nvPr/>
        </p:nvSpPr>
        <p:spPr>
          <a:xfrm>
            <a:off x="228600" y="6172200"/>
            <a:ext cx="8610600" cy="461665"/>
          </a:xfrm>
          <a:prstGeom prst="rect">
            <a:avLst/>
          </a:prstGeom>
        </p:spPr>
        <p:txBody>
          <a:bodyPr wrap="square">
            <a:spAutoFit/>
          </a:bodyPr>
          <a:lstStyle/>
          <a:p>
            <a:r>
              <a:rPr lang="en-US" sz="1200" dirty="0" err="1" smtClean="0"/>
              <a:t>Meininger</a:t>
            </a:r>
            <a:r>
              <a:rPr lang="en-US" sz="1200" dirty="0" smtClean="0"/>
              <a:t>, J., Reyes, L., Selwyn, B., Upchurch, S., </a:t>
            </a:r>
            <a:r>
              <a:rPr lang="en-US" sz="1200" dirty="0" err="1" smtClean="0"/>
              <a:t>Brosnan</a:t>
            </a:r>
            <a:r>
              <a:rPr lang="en-US" sz="1200" dirty="0" smtClean="0"/>
              <a:t>, C., Taylor, W.,…Phillips, M. (2010). A structured, interactive method for youth participation in a school district-university partnership to prevent obesity. Journal of School Health, 80(10), 493-500.</a:t>
            </a:r>
            <a:endParaRPr lang="en-US" sz="1200" dirty="0"/>
          </a:p>
        </p:txBody>
      </p:sp>
      <p:pic>
        <p:nvPicPr>
          <p:cNvPr id="1026" name="Picture 2" descr="C:\Users\Brittany\AppData\Local\Microsoft\Windows\Temporary Internet Files\Content.IE5\P50VB74B\MC900435278[1].wmf"/>
          <p:cNvPicPr>
            <a:picLocks noChangeAspect="1" noChangeArrowheads="1"/>
          </p:cNvPicPr>
          <p:nvPr/>
        </p:nvPicPr>
        <p:blipFill>
          <a:blip r:embed="rId3" cstate="print"/>
          <a:srcRect/>
          <a:stretch>
            <a:fillRect/>
          </a:stretch>
        </p:blipFill>
        <p:spPr bwMode="auto">
          <a:xfrm>
            <a:off x="4876800" y="3962400"/>
            <a:ext cx="2971800" cy="2061686"/>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u="sng" dirty="0" smtClean="0"/>
              <a:t>Introduction</a:t>
            </a:r>
            <a:endParaRPr lang="en-US" u="sng" dirty="0"/>
          </a:p>
        </p:txBody>
      </p:sp>
      <p:sp>
        <p:nvSpPr>
          <p:cNvPr id="3" name="Content Placeholder 2"/>
          <p:cNvSpPr>
            <a:spLocks noGrp="1"/>
          </p:cNvSpPr>
          <p:nvPr>
            <p:ph idx="1"/>
          </p:nvPr>
        </p:nvSpPr>
        <p:spPr>
          <a:xfrm>
            <a:off x="457200" y="1371600"/>
            <a:ext cx="8229600" cy="4114800"/>
          </a:xfrm>
        </p:spPr>
        <p:txBody>
          <a:bodyPr/>
          <a:lstStyle/>
          <a:p>
            <a:r>
              <a:rPr lang="en-US" dirty="0" smtClean="0"/>
              <a:t>Obesity has become a significant health threat worldwide</a:t>
            </a:r>
          </a:p>
          <a:p>
            <a:r>
              <a:rPr lang="en-US" dirty="0" smtClean="0"/>
              <a:t>The qualitative research study:</a:t>
            </a:r>
            <a:r>
              <a:rPr lang="en-US" i="1" dirty="0" smtClean="0"/>
              <a:t> A Structured, Interactive Method for Youth Participation in a School District-University Partnership to Prevent Obesity, </a:t>
            </a:r>
            <a:r>
              <a:rPr lang="en-US" dirty="0" smtClean="0"/>
              <a:t>examines different ways to approach, prevent, and reduce this epidemic</a:t>
            </a:r>
            <a:endParaRPr lang="en-US" i="1" dirty="0"/>
          </a:p>
        </p:txBody>
      </p:sp>
      <p:grpSp>
        <p:nvGrpSpPr>
          <p:cNvPr id="24" name="Group 23"/>
          <p:cNvGrpSpPr/>
          <p:nvPr/>
        </p:nvGrpSpPr>
        <p:grpSpPr>
          <a:xfrm>
            <a:off x="1143000" y="5181600"/>
            <a:ext cx="6745498" cy="838200"/>
            <a:chOff x="533400" y="5562600"/>
            <a:chExt cx="8040898" cy="1176086"/>
          </a:xfrm>
        </p:grpSpPr>
        <p:pic>
          <p:nvPicPr>
            <p:cNvPr id="2062" name="Picture 14" descr="C:\Users\Shannon\AppData\Local\Microsoft\Windows\Temporary Internet Files\Content.IE5\1GUGAUBF\MC900441854[1].wmf"/>
            <p:cNvPicPr>
              <a:picLocks noChangeAspect="1" noChangeArrowheads="1"/>
            </p:cNvPicPr>
            <p:nvPr/>
          </p:nvPicPr>
          <p:blipFill>
            <a:blip r:embed="rId3" cstate="print"/>
            <a:srcRect/>
            <a:stretch>
              <a:fillRect/>
            </a:stretch>
          </p:blipFill>
          <p:spPr bwMode="auto">
            <a:xfrm>
              <a:off x="4572000" y="5562600"/>
              <a:ext cx="1155095" cy="1143000"/>
            </a:xfrm>
            <a:prstGeom prst="rect">
              <a:avLst/>
            </a:prstGeom>
            <a:noFill/>
          </p:spPr>
        </p:pic>
        <p:pic>
          <p:nvPicPr>
            <p:cNvPr id="2064" name="Picture 16" descr="C:\Users\Shannon\AppData\Local\Microsoft\Windows\Temporary Internet Files\Content.IE5\Y5KPDLO9\MC900441864[1].wmf"/>
            <p:cNvPicPr>
              <a:picLocks noChangeAspect="1" noChangeArrowheads="1"/>
            </p:cNvPicPr>
            <p:nvPr/>
          </p:nvPicPr>
          <p:blipFill>
            <a:blip r:embed="rId4" cstate="print"/>
            <a:srcRect/>
            <a:stretch>
              <a:fillRect/>
            </a:stretch>
          </p:blipFill>
          <p:spPr bwMode="auto">
            <a:xfrm>
              <a:off x="7391400" y="5638799"/>
              <a:ext cx="1182898" cy="1099887"/>
            </a:xfrm>
            <a:prstGeom prst="rect">
              <a:avLst/>
            </a:prstGeom>
            <a:noFill/>
          </p:spPr>
        </p:pic>
        <p:grpSp>
          <p:nvGrpSpPr>
            <p:cNvPr id="23" name="Group 22"/>
            <p:cNvGrpSpPr/>
            <p:nvPr/>
          </p:nvGrpSpPr>
          <p:grpSpPr>
            <a:xfrm>
              <a:off x="533400" y="5562600"/>
              <a:ext cx="3982156" cy="1173533"/>
              <a:chOff x="513644" y="5562600"/>
              <a:chExt cx="3982156" cy="1173533"/>
            </a:xfrm>
          </p:grpSpPr>
          <p:pic>
            <p:nvPicPr>
              <p:cNvPr id="2060" name="Picture 12" descr="C:\Users\Shannon\AppData\Local\Microsoft\Windows\Temporary Internet Files\Content.IE5\1GUGAUBF\MC900441872[1].wmf"/>
              <p:cNvPicPr>
                <a:picLocks noChangeAspect="1" noChangeArrowheads="1"/>
              </p:cNvPicPr>
              <p:nvPr/>
            </p:nvPicPr>
            <p:blipFill>
              <a:blip r:embed="rId5" cstate="print"/>
              <a:srcRect/>
              <a:stretch>
                <a:fillRect/>
              </a:stretch>
            </p:blipFill>
            <p:spPr bwMode="auto">
              <a:xfrm>
                <a:off x="3198109" y="5562600"/>
                <a:ext cx="1297691" cy="1143000"/>
              </a:xfrm>
              <a:prstGeom prst="rect">
                <a:avLst/>
              </a:prstGeom>
              <a:noFill/>
            </p:spPr>
          </p:pic>
          <p:pic>
            <p:nvPicPr>
              <p:cNvPr id="2066" name="Picture 18" descr="C:\Users\Shannon\AppData\Local\Microsoft\Windows\Temporary Internet Files\Content.IE5\Y5KPDLO9\MC900441838[1].wmf"/>
              <p:cNvPicPr>
                <a:picLocks noChangeAspect="1" noChangeArrowheads="1"/>
              </p:cNvPicPr>
              <p:nvPr/>
            </p:nvPicPr>
            <p:blipFill>
              <a:blip r:embed="rId6" cstate="print"/>
              <a:srcRect/>
              <a:stretch>
                <a:fillRect/>
              </a:stretch>
            </p:blipFill>
            <p:spPr bwMode="auto">
              <a:xfrm>
                <a:off x="513644" y="5562600"/>
                <a:ext cx="1467556" cy="1173533"/>
              </a:xfrm>
              <a:prstGeom prst="rect">
                <a:avLst/>
              </a:prstGeom>
              <a:noFill/>
            </p:spPr>
          </p:pic>
          <p:pic>
            <p:nvPicPr>
              <p:cNvPr id="2067" name="Picture 19" descr="C:\Users\Shannon\AppData\Local\Microsoft\Windows\Temporary Internet Files\Content.IE5\APFI5AJ8\MC900441836[1].wmf"/>
              <p:cNvPicPr>
                <a:picLocks noChangeAspect="1" noChangeArrowheads="1"/>
              </p:cNvPicPr>
              <p:nvPr/>
            </p:nvPicPr>
            <p:blipFill>
              <a:blip r:embed="rId7" cstate="print"/>
              <a:srcRect/>
              <a:stretch>
                <a:fillRect/>
              </a:stretch>
            </p:blipFill>
            <p:spPr bwMode="auto">
              <a:xfrm>
                <a:off x="2086527" y="5638800"/>
                <a:ext cx="1037673" cy="1066800"/>
              </a:xfrm>
              <a:prstGeom prst="rect">
                <a:avLst/>
              </a:prstGeom>
              <a:noFill/>
            </p:spPr>
          </p:pic>
        </p:grpSp>
        <p:pic>
          <p:nvPicPr>
            <p:cNvPr id="2068" name="Picture 20" descr="C:\Users\Shannon\AppData\Local\Microsoft\Windows\Temporary Internet Files\Content.IE5\1GUGAUBF\MC900441824[1].wmf"/>
            <p:cNvPicPr>
              <a:picLocks noChangeAspect="1" noChangeArrowheads="1"/>
            </p:cNvPicPr>
            <p:nvPr/>
          </p:nvPicPr>
          <p:blipFill>
            <a:blip r:embed="rId8" cstate="print"/>
            <a:srcRect/>
            <a:stretch>
              <a:fillRect/>
            </a:stretch>
          </p:blipFill>
          <p:spPr bwMode="auto">
            <a:xfrm>
              <a:off x="5867400" y="5715000"/>
              <a:ext cx="1334588" cy="914400"/>
            </a:xfrm>
            <a:prstGeom prst="rect">
              <a:avLst/>
            </a:prstGeom>
            <a:noFill/>
          </p:spPr>
        </p:pic>
      </p:grpSp>
      <p:sp>
        <p:nvSpPr>
          <p:cNvPr id="25" name="TextBox 24"/>
          <p:cNvSpPr txBox="1"/>
          <p:nvPr/>
        </p:nvSpPr>
        <p:spPr>
          <a:xfrm>
            <a:off x="304800" y="6248400"/>
            <a:ext cx="8610600" cy="430887"/>
          </a:xfrm>
          <a:prstGeom prst="rect">
            <a:avLst/>
          </a:prstGeom>
          <a:noFill/>
        </p:spPr>
        <p:txBody>
          <a:bodyPr wrap="square" rtlCol="0">
            <a:spAutoFit/>
          </a:bodyPr>
          <a:lstStyle/>
          <a:p>
            <a:r>
              <a:rPr lang="en-US" sz="1100" dirty="0" err="1" smtClean="0"/>
              <a:t>Meininger</a:t>
            </a:r>
            <a:r>
              <a:rPr lang="en-US" sz="1100" dirty="0" smtClean="0"/>
              <a:t>, J., Reyes, L., Selwyn, B., Upchurch, S., </a:t>
            </a:r>
            <a:r>
              <a:rPr lang="en-US" sz="1100" dirty="0" err="1" smtClean="0"/>
              <a:t>Brosnan</a:t>
            </a:r>
            <a:r>
              <a:rPr lang="en-US" sz="1100" dirty="0" smtClean="0"/>
              <a:t>, C., Taylor, W.,…Phillips, M. (2010). A structured, interactive method for youth participation in a school district-university partnership to prevent obesity. Journal of School Health, 80(10), 493-500.</a:t>
            </a:r>
            <a:endParaRPr lang="en-US" sz="11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Summary</a:t>
            </a:r>
            <a:endParaRPr lang="en-US" u="sng" dirty="0"/>
          </a:p>
        </p:txBody>
      </p:sp>
      <p:sp>
        <p:nvSpPr>
          <p:cNvPr id="3" name="Content Placeholder 2"/>
          <p:cNvSpPr>
            <a:spLocks noGrp="1"/>
          </p:cNvSpPr>
          <p:nvPr>
            <p:ph idx="1"/>
          </p:nvPr>
        </p:nvSpPr>
        <p:spPr>
          <a:xfrm>
            <a:off x="457200" y="1447800"/>
            <a:ext cx="8229600" cy="4525963"/>
          </a:xfrm>
        </p:spPr>
        <p:txBody>
          <a:bodyPr>
            <a:normAutofit fontScale="92500" lnSpcReduction="20000"/>
          </a:bodyPr>
          <a:lstStyle/>
          <a:p>
            <a:pPr lvl="0"/>
            <a:r>
              <a:rPr lang="en-US" dirty="0" smtClean="0"/>
              <a:t> Two research questions were addressed in the study pertaining to a children’s interest or disinterest in food and physical activity.</a:t>
            </a:r>
          </a:p>
          <a:p>
            <a:pPr lvl="0">
              <a:buNone/>
            </a:pPr>
            <a:endParaRPr lang="en-US" dirty="0" smtClean="0"/>
          </a:p>
          <a:p>
            <a:pPr lvl="0"/>
            <a:r>
              <a:rPr lang="en-US" dirty="0" smtClean="0"/>
              <a:t>Dependent variables were made by cards that included the children’s preferences to food and physical activity.</a:t>
            </a:r>
          </a:p>
          <a:p>
            <a:pPr lvl="0">
              <a:buNone/>
            </a:pPr>
            <a:endParaRPr lang="en-US" dirty="0" smtClean="0"/>
          </a:p>
          <a:p>
            <a:pPr lvl="0"/>
            <a:r>
              <a:rPr lang="en-US" dirty="0" smtClean="0"/>
              <a:t>The independent variable was the GIGS that the children attended and was facilitated by high school students.</a:t>
            </a:r>
          </a:p>
          <a:p>
            <a:pPr lvl="0">
              <a:buNone/>
            </a:pPr>
            <a:endParaRPr lang="en-US" dirty="0" smtClean="0"/>
          </a:p>
        </p:txBody>
      </p:sp>
      <p:sp>
        <p:nvSpPr>
          <p:cNvPr id="4" name="Rectangle 3"/>
          <p:cNvSpPr/>
          <p:nvPr/>
        </p:nvSpPr>
        <p:spPr>
          <a:xfrm>
            <a:off x="0" y="6457890"/>
            <a:ext cx="9144000" cy="400110"/>
          </a:xfrm>
          <a:prstGeom prst="rect">
            <a:avLst/>
          </a:prstGeom>
        </p:spPr>
        <p:txBody>
          <a:bodyPr wrap="square">
            <a:spAutoFit/>
          </a:bodyPr>
          <a:lstStyle/>
          <a:p>
            <a:r>
              <a:rPr lang="en-US" sz="1000" dirty="0" err="1" smtClean="0"/>
              <a:t>Meininger</a:t>
            </a:r>
            <a:r>
              <a:rPr lang="en-US" sz="1000" dirty="0" smtClean="0"/>
              <a:t>, J., Reyes, L., Selwyn, B., Upchurch, S., </a:t>
            </a:r>
            <a:r>
              <a:rPr lang="en-US" sz="1000" dirty="0" err="1" smtClean="0"/>
              <a:t>Brosnan</a:t>
            </a:r>
            <a:r>
              <a:rPr lang="en-US" sz="1000" dirty="0" smtClean="0"/>
              <a:t>, C., Taylor, W.,…Phillips, M. (2010). A structured, interactive method for youth participation in a school district-university partnership to prevent obesity. Journal of School Health, 80(10), 493-500.</a:t>
            </a:r>
            <a:endParaRPr lang="en-US" sz="10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(cont.)</a:t>
            </a:r>
            <a:endParaRPr lang="en-US" dirty="0"/>
          </a:p>
        </p:txBody>
      </p:sp>
      <p:sp>
        <p:nvSpPr>
          <p:cNvPr id="3" name="Content Placeholder 2"/>
          <p:cNvSpPr>
            <a:spLocks noGrp="1"/>
          </p:cNvSpPr>
          <p:nvPr>
            <p:ph idx="1"/>
          </p:nvPr>
        </p:nvSpPr>
        <p:spPr/>
        <p:txBody>
          <a:bodyPr/>
          <a:lstStyle/>
          <a:p>
            <a:pPr lvl="0"/>
            <a:r>
              <a:rPr lang="en-US" dirty="0" smtClean="0"/>
              <a:t>The literature review presents the study with relevant and recent literature.</a:t>
            </a:r>
          </a:p>
          <a:p>
            <a:pPr lvl="0">
              <a:buNone/>
            </a:pPr>
            <a:endParaRPr lang="en-US" dirty="0" smtClean="0"/>
          </a:p>
          <a:p>
            <a:pPr lvl="0"/>
            <a:r>
              <a:rPr lang="en-US" dirty="0" smtClean="0"/>
              <a:t>The three study designs in the study were the experimental posttest-only comparison group design, factorial design, and the crossover or counterbalanced design. </a:t>
            </a:r>
          </a:p>
          <a:p>
            <a:endParaRPr lang="en-US" dirty="0"/>
          </a:p>
        </p:txBody>
      </p:sp>
      <p:sp>
        <p:nvSpPr>
          <p:cNvPr id="4" name="Rectangle 3"/>
          <p:cNvSpPr/>
          <p:nvPr/>
        </p:nvSpPr>
        <p:spPr>
          <a:xfrm>
            <a:off x="0" y="6457890"/>
            <a:ext cx="9144000" cy="400110"/>
          </a:xfrm>
          <a:prstGeom prst="rect">
            <a:avLst/>
          </a:prstGeom>
        </p:spPr>
        <p:txBody>
          <a:bodyPr wrap="square">
            <a:spAutoFit/>
          </a:bodyPr>
          <a:lstStyle/>
          <a:p>
            <a:r>
              <a:rPr lang="en-US" sz="1000" dirty="0" err="1" smtClean="0"/>
              <a:t>Meininger</a:t>
            </a:r>
            <a:r>
              <a:rPr lang="en-US" sz="1000" dirty="0" smtClean="0"/>
              <a:t>, J., Reyes, L., Selwyn, B., Upchurch, S., </a:t>
            </a:r>
            <a:r>
              <a:rPr lang="en-US" sz="1000" dirty="0" err="1" smtClean="0"/>
              <a:t>Brosnan</a:t>
            </a:r>
            <a:r>
              <a:rPr lang="en-US" sz="1000" dirty="0" smtClean="0"/>
              <a:t>, C., Taylor, W.,…Phillips, M. (2010). A structured, interactive method for youth participation in a school district-university partnership to prevent obesity. Journal of School Health, 80(10), 493-500.</a:t>
            </a:r>
            <a:endParaRPr lang="en-US" sz="1000" dirty="0"/>
          </a:p>
        </p:txBody>
      </p:sp>
      <p:pic>
        <p:nvPicPr>
          <p:cNvPr id="8194" name="Picture 2" descr="C:\Users\Shannon\AppData\Local\Microsoft\Windows\Temporary Internet Files\Content.IE5\1GUGAUBF\MC900340878[1].wmf"/>
          <p:cNvPicPr>
            <a:picLocks noChangeAspect="1" noChangeArrowheads="1"/>
          </p:cNvPicPr>
          <p:nvPr/>
        </p:nvPicPr>
        <p:blipFill>
          <a:blip r:embed="rId3" cstate="print"/>
          <a:srcRect/>
          <a:stretch>
            <a:fillRect/>
          </a:stretch>
        </p:blipFill>
        <p:spPr bwMode="auto">
          <a:xfrm>
            <a:off x="5867400" y="5029200"/>
            <a:ext cx="1295400" cy="1295400"/>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Summary </a:t>
            </a:r>
            <a:r>
              <a:rPr lang="en-US" u="sng" dirty="0" smtClean="0"/>
              <a:t>(cont</a:t>
            </a:r>
            <a:r>
              <a:rPr lang="en-US" u="sng" dirty="0" smtClean="0"/>
              <a:t>.)</a:t>
            </a:r>
            <a:endParaRPr lang="en-US" u="sng" dirty="0"/>
          </a:p>
        </p:txBody>
      </p:sp>
      <p:sp>
        <p:nvSpPr>
          <p:cNvPr id="3" name="Content Placeholder 2"/>
          <p:cNvSpPr>
            <a:spLocks noGrp="1"/>
          </p:cNvSpPr>
          <p:nvPr>
            <p:ph idx="1"/>
          </p:nvPr>
        </p:nvSpPr>
        <p:spPr/>
        <p:txBody>
          <a:bodyPr/>
          <a:lstStyle/>
          <a:p>
            <a:r>
              <a:rPr lang="en-US" dirty="0" smtClean="0"/>
              <a:t>Participation was strictly voluntary</a:t>
            </a:r>
          </a:p>
          <a:p>
            <a:endParaRPr lang="en-US" dirty="0" smtClean="0"/>
          </a:p>
          <a:p>
            <a:r>
              <a:rPr lang="en-US" dirty="0" smtClean="0"/>
              <a:t>  Used an appropriate method for data collection </a:t>
            </a:r>
          </a:p>
          <a:p>
            <a:endParaRPr lang="en-US" dirty="0" smtClean="0"/>
          </a:p>
          <a:p>
            <a:r>
              <a:rPr lang="en-US" dirty="0" smtClean="0"/>
              <a:t> Ethnic and Cultural differences not reviewed</a:t>
            </a:r>
            <a:endParaRPr lang="en-US" dirty="0"/>
          </a:p>
        </p:txBody>
      </p:sp>
      <p:sp>
        <p:nvSpPr>
          <p:cNvPr id="4" name="Rectangle 3"/>
          <p:cNvSpPr/>
          <p:nvPr/>
        </p:nvSpPr>
        <p:spPr>
          <a:xfrm>
            <a:off x="0" y="6457890"/>
            <a:ext cx="9144000" cy="400110"/>
          </a:xfrm>
          <a:prstGeom prst="rect">
            <a:avLst/>
          </a:prstGeom>
        </p:spPr>
        <p:txBody>
          <a:bodyPr wrap="square">
            <a:spAutoFit/>
          </a:bodyPr>
          <a:lstStyle/>
          <a:p>
            <a:r>
              <a:rPr lang="en-US" sz="1000" dirty="0" err="1" smtClean="0"/>
              <a:t>Meininger</a:t>
            </a:r>
            <a:r>
              <a:rPr lang="en-US" sz="1000" dirty="0" smtClean="0"/>
              <a:t>, J., Reyes, L., Selwyn, B., Upchurch, S., </a:t>
            </a:r>
            <a:r>
              <a:rPr lang="en-US" sz="1000" dirty="0" err="1" smtClean="0"/>
              <a:t>Brosnan</a:t>
            </a:r>
            <a:r>
              <a:rPr lang="en-US" sz="1000" dirty="0" smtClean="0"/>
              <a:t>, C., Taylor, W.,…Phillips, M. (2010). A structured, interactive method for youth participation in a school district-university partnership to prevent obesity. Journal of School Health, 80(10), 493-500.</a:t>
            </a:r>
            <a:endParaRPr lang="en-US" sz="1000" dirty="0"/>
          </a:p>
        </p:txBody>
      </p:sp>
      <p:pic>
        <p:nvPicPr>
          <p:cNvPr id="7171" name="Picture 3" descr="C:\Users\Shannon\AppData\Local\Microsoft\Windows\Temporary Internet Files\Content.IE5\APFI5AJ8\MC900322772[1].wmf"/>
          <p:cNvPicPr>
            <a:picLocks noChangeAspect="1" noChangeArrowheads="1"/>
          </p:cNvPicPr>
          <p:nvPr/>
        </p:nvPicPr>
        <p:blipFill>
          <a:blip r:embed="rId3" cstate="print"/>
          <a:srcRect/>
          <a:stretch>
            <a:fillRect/>
          </a:stretch>
        </p:blipFill>
        <p:spPr bwMode="auto">
          <a:xfrm>
            <a:off x="6898742" y="1600200"/>
            <a:ext cx="1976672" cy="2339566"/>
          </a:xfrm>
          <a:prstGeom prst="rect">
            <a:avLst/>
          </a:prstGeom>
          <a:noFill/>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457200" y="1295400"/>
            <a:ext cx="8229600" cy="4830763"/>
          </a:xfrm>
        </p:spPr>
        <p:txBody>
          <a:bodyPr>
            <a:normAutofit fontScale="92500" lnSpcReduction="10000"/>
          </a:bodyPr>
          <a:lstStyle/>
          <a:p>
            <a:pPr>
              <a:lnSpc>
                <a:spcPct val="200000"/>
              </a:lnSpc>
              <a:buNone/>
            </a:pPr>
            <a:r>
              <a:rPr lang="en-US" sz="2000" dirty="0" smtClean="0"/>
              <a:t>Burns, N., &amp; Grove, S. (2009). The Practice of Nursing Research. (6</a:t>
            </a:r>
            <a:r>
              <a:rPr lang="en-US" sz="2000" baseline="30000" dirty="0" smtClean="0"/>
              <a:t>th</a:t>
            </a:r>
            <a:r>
              <a:rPr lang="en-US" sz="2000" dirty="0" smtClean="0"/>
              <a:t> </a:t>
            </a:r>
            <a:r>
              <a:rPr lang="en-US" sz="2000" dirty="0" err="1" smtClean="0"/>
              <a:t>ed</a:t>
            </a:r>
            <a:r>
              <a:rPr lang="en-US" sz="2000" dirty="0" smtClean="0"/>
              <a:t>). Elsevier Inc. St. Louis, MO. </a:t>
            </a:r>
            <a:endParaRPr lang="en-US" sz="2000" dirty="0" smtClean="0">
              <a:latin typeface="Times New Roman" pitchFamily="18" charset="0"/>
              <a:cs typeface="Times New Roman" pitchFamily="18" charset="0"/>
            </a:endParaRPr>
          </a:p>
          <a:p>
            <a:pPr>
              <a:lnSpc>
                <a:spcPct val="200000"/>
              </a:lnSpc>
              <a:buNone/>
            </a:pPr>
            <a:r>
              <a:rPr lang="en-US" sz="2000" dirty="0" smtClean="0">
                <a:latin typeface="Times New Roman" pitchFamily="18" charset="0"/>
                <a:cs typeface="Times New Roman" pitchFamily="18" charset="0"/>
              </a:rPr>
              <a:t>Centers </a:t>
            </a:r>
            <a:r>
              <a:rPr lang="en-US" sz="2000" dirty="0" smtClean="0">
                <a:latin typeface="Times New Roman" pitchFamily="18" charset="0"/>
                <a:cs typeface="Times New Roman" pitchFamily="18" charset="0"/>
              </a:rPr>
              <a:t>for Disease Control and Prevention (2010). Overweight and Obesity. Retrieved </a:t>
            </a:r>
            <a:r>
              <a:rPr lang="en-US" sz="2000" dirty="0" err="1" smtClean="0">
                <a:latin typeface="Times New Roman" pitchFamily="18" charset="0"/>
                <a:cs typeface="Times New Roman" pitchFamily="18" charset="0"/>
              </a:rPr>
              <a:t>from:http</a:t>
            </a:r>
            <a:r>
              <a:rPr lang="en-US" sz="2000" dirty="0" smtClean="0">
                <a:latin typeface="Times New Roman" pitchFamily="18" charset="0"/>
                <a:cs typeface="Times New Roman" pitchFamily="18" charset="0"/>
              </a:rPr>
              <a:t>://</a:t>
            </a:r>
            <a:r>
              <a:rPr lang="en-US" sz="2000" dirty="0" err="1" smtClean="0">
                <a:latin typeface="Times New Roman" pitchFamily="18" charset="0"/>
                <a:cs typeface="Times New Roman" pitchFamily="18" charset="0"/>
              </a:rPr>
              <a:t>www.cdc.gov</a:t>
            </a:r>
            <a:r>
              <a:rPr lang="en-US" sz="2000" dirty="0" smtClean="0">
                <a:latin typeface="Times New Roman" pitchFamily="18" charset="0"/>
                <a:cs typeface="Times New Roman" pitchFamily="18" charset="0"/>
              </a:rPr>
              <a:t>/obesity/</a:t>
            </a:r>
            <a:r>
              <a:rPr lang="en-US" sz="2000" dirty="0" err="1" smtClean="0">
                <a:latin typeface="Times New Roman" pitchFamily="18" charset="0"/>
                <a:cs typeface="Times New Roman" pitchFamily="18" charset="0"/>
              </a:rPr>
              <a:t>defining.html</a:t>
            </a:r>
            <a:endParaRPr lang="en-US" sz="2000" dirty="0" smtClean="0">
              <a:latin typeface="Times New Roman" pitchFamily="18" charset="0"/>
              <a:cs typeface="Times New Roman" pitchFamily="18" charset="0"/>
            </a:endParaRPr>
          </a:p>
          <a:p>
            <a:pPr>
              <a:lnSpc>
                <a:spcPct val="200000"/>
              </a:lnSpc>
              <a:buNone/>
            </a:pPr>
            <a:r>
              <a:rPr lang="en-US" sz="2000" dirty="0" err="1" smtClean="0">
                <a:latin typeface="Times New Roman" pitchFamily="18" charset="0"/>
                <a:cs typeface="Times New Roman" pitchFamily="18" charset="0"/>
              </a:rPr>
              <a:t>Meininger</a:t>
            </a:r>
            <a:r>
              <a:rPr lang="en-US" sz="2000" dirty="0" smtClean="0">
                <a:latin typeface="Times New Roman" pitchFamily="18" charset="0"/>
                <a:cs typeface="Times New Roman" pitchFamily="18" charset="0"/>
              </a:rPr>
              <a:t>, J., Reyes, L., Selwyn, B., Upchurch, S., </a:t>
            </a:r>
            <a:r>
              <a:rPr lang="en-US" sz="2000" dirty="0" err="1" smtClean="0">
                <a:latin typeface="Times New Roman" pitchFamily="18" charset="0"/>
                <a:cs typeface="Times New Roman" pitchFamily="18" charset="0"/>
              </a:rPr>
              <a:t>Brosnan</a:t>
            </a:r>
            <a:r>
              <a:rPr lang="en-US" sz="2000" dirty="0" smtClean="0">
                <a:latin typeface="Times New Roman" pitchFamily="18" charset="0"/>
                <a:cs typeface="Times New Roman" pitchFamily="18" charset="0"/>
              </a:rPr>
              <a:t>, C., Taylor, W.,…Phillips, M. (2010). A structured, interactive method for youth participation in a school district-university partnership to prevent obesity. Journal of School Health, 80(10), 493-500.</a:t>
            </a:r>
          </a:p>
          <a:p>
            <a:pPr>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Goals of Presentation</a:t>
            </a:r>
            <a:endParaRPr lang="en-US" u="sng" dirty="0"/>
          </a:p>
        </p:txBody>
      </p:sp>
      <p:sp>
        <p:nvSpPr>
          <p:cNvPr id="3" name="Content Placeholder 2"/>
          <p:cNvSpPr>
            <a:spLocks noGrp="1"/>
          </p:cNvSpPr>
          <p:nvPr>
            <p:ph idx="1"/>
          </p:nvPr>
        </p:nvSpPr>
        <p:spPr>
          <a:xfrm>
            <a:off x="304800" y="1447800"/>
            <a:ext cx="3581400" cy="4191000"/>
          </a:xfrm>
        </p:spPr>
        <p:txBody>
          <a:bodyPr/>
          <a:lstStyle/>
          <a:p>
            <a:r>
              <a:rPr lang="en-US" dirty="0" smtClean="0"/>
              <a:t>Analyze the:</a:t>
            </a:r>
          </a:p>
          <a:p>
            <a:pPr lvl="1"/>
            <a:r>
              <a:rPr lang="en-US" dirty="0" smtClean="0"/>
              <a:t>Problem</a:t>
            </a:r>
          </a:p>
          <a:p>
            <a:pPr lvl="1"/>
            <a:r>
              <a:rPr lang="en-US" dirty="0" smtClean="0"/>
              <a:t>Purpose</a:t>
            </a:r>
          </a:p>
          <a:p>
            <a:pPr lvl="1"/>
            <a:r>
              <a:rPr lang="en-US" dirty="0" smtClean="0"/>
              <a:t>Research question</a:t>
            </a:r>
          </a:p>
          <a:p>
            <a:pPr lvl="1"/>
            <a:r>
              <a:rPr lang="en-US" dirty="0" smtClean="0"/>
              <a:t>Study design</a:t>
            </a:r>
          </a:p>
          <a:p>
            <a:pPr lvl="1"/>
            <a:r>
              <a:rPr lang="en-US" dirty="0" smtClean="0"/>
              <a:t>Sample</a:t>
            </a:r>
          </a:p>
          <a:p>
            <a:pPr lvl="1"/>
            <a:r>
              <a:rPr lang="en-US" dirty="0" smtClean="0"/>
              <a:t>Data</a:t>
            </a:r>
            <a:endParaRPr lang="en-US" dirty="0"/>
          </a:p>
        </p:txBody>
      </p:sp>
      <p:sp>
        <p:nvSpPr>
          <p:cNvPr id="4" name="Content Placeholder 2"/>
          <p:cNvSpPr txBox="1">
            <a:spLocks/>
          </p:cNvSpPr>
          <p:nvPr/>
        </p:nvSpPr>
        <p:spPr>
          <a:xfrm>
            <a:off x="5181600" y="1524000"/>
            <a:ext cx="3581400" cy="4191000"/>
          </a:xfrm>
          <a:prstGeom prst="rect">
            <a:avLst/>
          </a:prstGeom>
        </p:spPr>
        <p:txBody>
          <a:bodyPr vert="horz" lIns="91440" tIns="45720" rIns="91440" bIns="45720" rtlCol="0">
            <a:normAutofit fontScale="85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Critique</a:t>
            </a:r>
            <a:r>
              <a:rPr kumimoji="0" lang="en-US" sz="2800" b="0" i="0" u="none" strike="noStrike" kern="1200" cap="none" spc="0" normalizeH="0" noProof="0" dirty="0" smtClean="0">
                <a:ln>
                  <a:noFill/>
                </a:ln>
                <a:solidFill>
                  <a:schemeClr val="tx1"/>
                </a:solidFill>
                <a:effectLst/>
                <a:uLnTx/>
                <a:uFillTx/>
                <a:latin typeface="+mn-lt"/>
                <a:ea typeface="+mn-ea"/>
                <a:cs typeface="+mn-cs"/>
              </a:rPr>
              <a:t> the:</a:t>
            </a:r>
          </a:p>
          <a:p>
            <a:pPr marL="800100" lvl="1" indent="-342900">
              <a:spcBef>
                <a:spcPct val="20000"/>
              </a:spcBef>
              <a:buFont typeface="Arial" pitchFamily="34" charset="0"/>
              <a:buChar char="•"/>
            </a:pPr>
            <a:r>
              <a:rPr lang="en-US" sz="2800" dirty="0" smtClean="0"/>
              <a:t>Protection of human rights</a:t>
            </a:r>
          </a:p>
          <a:p>
            <a:pPr marL="800100" lvl="1" indent="-342900">
              <a:spcBef>
                <a:spcPct val="20000"/>
              </a:spcBef>
              <a:buFont typeface="Arial" pitchFamily="34" charset="0"/>
              <a:buChar char="•"/>
            </a:pPr>
            <a:r>
              <a:rPr lang="en-US" sz="2800" dirty="0" smtClean="0"/>
              <a:t>Strengths &amp; Limitations</a:t>
            </a:r>
          </a:p>
          <a:p>
            <a:pPr marL="800100" lvl="1" indent="-342900">
              <a:spcBef>
                <a:spcPct val="20000"/>
              </a:spcBef>
              <a:buFont typeface="Arial" pitchFamily="34" charset="0"/>
              <a:buChar char="•"/>
            </a:pPr>
            <a:r>
              <a:rPr lang="en-US" sz="2800" dirty="0" smtClean="0"/>
              <a:t>Importance to nursing</a:t>
            </a:r>
          </a:p>
          <a:p>
            <a:pPr marL="800100" lvl="1" indent="-342900">
              <a:spcBef>
                <a:spcPct val="20000"/>
              </a:spcBef>
              <a:buFont typeface="Arial" pitchFamily="34" charset="0"/>
              <a:buChar char="•"/>
            </a:pPr>
            <a:r>
              <a:rPr lang="en-US" sz="2800" dirty="0" smtClean="0"/>
              <a:t>Similarities &amp; differences of qualitative and quantitative research</a:t>
            </a:r>
          </a:p>
        </p:txBody>
      </p:sp>
      <p:pic>
        <p:nvPicPr>
          <p:cNvPr id="3074" name="Picture 2" descr="C:\Users\Shannon\AppData\Local\Microsoft\Windows\Temporary Internet Files\Content.IE5\HOY2UB61\MC900155973[1].wmf"/>
          <p:cNvPicPr>
            <a:picLocks noChangeAspect="1" noChangeArrowheads="1"/>
          </p:cNvPicPr>
          <p:nvPr/>
        </p:nvPicPr>
        <p:blipFill>
          <a:blip r:embed="rId3" cstate="print"/>
          <a:srcRect/>
          <a:stretch>
            <a:fillRect/>
          </a:stretch>
        </p:blipFill>
        <p:spPr bwMode="auto">
          <a:xfrm>
            <a:off x="3918190" y="2209799"/>
            <a:ext cx="1111010" cy="3809999"/>
          </a:xfrm>
          <a:prstGeom prst="rect">
            <a:avLst/>
          </a:prstGeom>
          <a:noFill/>
        </p:spPr>
      </p:pic>
      <p:sp>
        <p:nvSpPr>
          <p:cNvPr id="6" name="Rectangle 5"/>
          <p:cNvSpPr/>
          <p:nvPr/>
        </p:nvSpPr>
        <p:spPr>
          <a:xfrm>
            <a:off x="228600" y="6400800"/>
            <a:ext cx="8534400" cy="246221"/>
          </a:xfrm>
          <a:prstGeom prst="rect">
            <a:avLst/>
          </a:prstGeom>
        </p:spPr>
        <p:txBody>
          <a:bodyPr wrap="square">
            <a:spAutoFit/>
          </a:bodyPr>
          <a:lstStyle/>
          <a:p>
            <a:pPr>
              <a:buNone/>
            </a:pPr>
            <a:r>
              <a:rPr lang="en-US" sz="1000" dirty="0" smtClean="0"/>
              <a:t>Burns, N., &amp; Grove, S. (2009). The Practice of Nursing Research. (6</a:t>
            </a:r>
            <a:r>
              <a:rPr lang="en-US" sz="1000" baseline="30000" dirty="0" smtClean="0"/>
              <a:t>th</a:t>
            </a:r>
            <a:r>
              <a:rPr lang="en-US" sz="1000" dirty="0" smtClean="0"/>
              <a:t> </a:t>
            </a:r>
            <a:r>
              <a:rPr lang="en-US" sz="1000" dirty="0" err="1" smtClean="0"/>
              <a:t>ed</a:t>
            </a:r>
            <a:r>
              <a:rPr lang="en-US" sz="1000" dirty="0" smtClean="0"/>
              <a:t>). Elsevier Inc. St. Louis, MO. </a:t>
            </a:r>
            <a:endParaRPr lang="en-US" sz="1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Problem</a:t>
            </a:r>
            <a:endParaRPr lang="en-US" u="sng" dirty="0"/>
          </a:p>
        </p:txBody>
      </p:sp>
      <p:sp>
        <p:nvSpPr>
          <p:cNvPr id="3" name="Content Placeholder 2"/>
          <p:cNvSpPr>
            <a:spLocks noGrp="1"/>
          </p:cNvSpPr>
          <p:nvPr>
            <p:ph idx="1"/>
          </p:nvPr>
        </p:nvSpPr>
        <p:spPr>
          <a:xfrm>
            <a:off x="533400" y="1600200"/>
            <a:ext cx="8229600" cy="4525963"/>
          </a:xfrm>
        </p:spPr>
        <p:txBody>
          <a:bodyPr/>
          <a:lstStyle/>
          <a:p>
            <a:r>
              <a:rPr lang="en-US" dirty="0" smtClean="0"/>
              <a:t>The problem addressed in this study:</a:t>
            </a:r>
          </a:p>
          <a:p>
            <a:pPr lvl="1"/>
            <a:r>
              <a:rPr lang="en-US" dirty="0" smtClean="0"/>
              <a:t>The obesity epidemic/crisis</a:t>
            </a:r>
            <a:r>
              <a:rPr lang="en-US" dirty="0"/>
              <a:t> </a:t>
            </a:r>
            <a:r>
              <a:rPr lang="en-US" dirty="0" smtClean="0"/>
              <a:t>&amp; effect on children</a:t>
            </a:r>
          </a:p>
          <a:p>
            <a:pPr lvl="1"/>
            <a:r>
              <a:rPr lang="en-US" dirty="0" smtClean="0"/>
              <a:t>The perceptions of food and activities</a:t>
            </a:r>
          </a:p>
        </p:txBody>
      </p:sp>
      <p:pic>
        <p:nvPicPr>
          <p:cNvPr id="4116" name="Picture 20" descr="C:\Users\Shannon\AppData\Local\Microsoft\Windows\Temporary Internet Files\Content.IE5\1GUGAUBF\MC900358001[1].wmf"/>
          <p:cNvPicPr>
            <a:picLocks noChangeAspect="1" noChangeArrowheads="1"/>
          </p:cNvPicPr>
          <p:nvPr/>
        </p:nvPicPr>
        <p:blipFill>
          <a:blip r:embed="rId3" cstate="print"/>
          <a:srcRect/>
          <a:stretch>
            <a:fillRect/>
          </a:stretch>
        </p:blipFill>
        <p:spPr bwMode="auto">
          <a:xfrm>
            <a:off x="5486400" y="3581400"/>
            <a:ext cx="1676400" cy="2406113"/>
          </a:xfrm>
          <a:prstGeom prst="rect">
            <a:avLst/>
          </a:prstGeom>
          <a:noFill/>
        </p:spPr>
      </p:pic>
      <p:grpSp>
        <p:nvGrpSpPr>
          <p:cNvPr id="36" name="Group 35"/>
          <p:cNvGrpSpPr/>
          <p:nvPr/>
        </p:nvGrpSpPr>
        <p:grpSpPr>
          <a:xfrm>
            <a:off x="1828800" y="3886200"/>
            <a:ext cx="2514600" cy="1975098"/>
            <a:chOff x="1020462" y="3657600"/>
            <a:chExt cx="3018138" cy="2203698"/>
          </a:xfrm>
        </p:grpSpPr>
        <p:pic>
          <p:nvPicPr>
            <p:cNvPr id="4125" name="Picture 29" descr="C:\Users\Shannon\AppData\Local\Microsoft\Windows\Temporary Internet Files\Content.IE5\1GUGAUBF\MC900112672[1].wmf"/>
            <p:cNvPicPr>
              <a:picLocks noChangeAspect="1" noChangeArrowheads="1"/>
            </p:cNvPicPr>
            <p:nvPr/>
          </p:nvPicPr>
          <p:blipFill>
            <a:blip r:embed="rId4" cstate="print"/>
            <a:srcRect/>
            <a:stretch>
              <a:fillRect/>
            </a:stretch>
          </p:blipFill>
          <p:spPr bwMode="auto">
            <a:xfrm rot="526345">
              <a:off x="1020462" y="4269125"/>
              <a:ext cx="2324383" cy="1569166"/>
            </a:xfrm>
            <a:prstGeom prst="rect">
              <a:avLst/>
            </a:prstGeom>
            <a:noFill/>
          </p:spPr>
        </p:pic>
        <p:pic>
          <p:nvPicPr>
            <p:cNvPr id="4119" name="Picture 23" descr="C:\Users\Shannon\AppData\Local\Microsoft\Windows\Temporary Internet Files\Content.IE5\1GUGAUBF\MC900437757[1].wmf"/>
            <p:cNvPicPr>
              <a:picLocks noChangeAspect="1" noChangeArrowheads="1"/>
            </p:cNvPicPr>
            <p:nvPr/>
          </p:nvPicPr>
          <p:blipFill>
            <a:blip r:embed="rId5" cstate="print"/>
            <a:srcRect/>
            <a:stretch>
              <a:fillRect/>
            </a:stretch>
          </p:blipFill>
          <p:spPr bwMode="auto">
            <a:xfrm>
              <a:off x="2362200" y="3657600"/>
              <a:ext cx="1590675" cy="2131434"/>
            </a:xfrm>
            <a:prstGeom prst="rect">
              <a:avLst/>
            </a:prstGeom>
            <a:noFill/>
          </p:spPr>
        </p:pic>
        <p:pic>
          <p:nvPicPr>
            <p:cNvPr id="4120" name="Picture 24" descr="C:\Users\Shannon\AppData\Local\Microsoft\Windows\Temporary Internet Files\Content.IE5\HOY2UB61\MC900264244[1].wmf"/>
            <p:cNvPicPr>
              <a:picLocks noChangeAspect="1" noChangeArrowheads="1"/>
            </p:cNvPicPr>
            <p:nvPr/>
          </p:nvPicPr>
          <p:blipFill>
            <a:blip r:embed="rId6" cstate="print"/>
            <a:srcRect/>
            <a:stretch>
              <a:fillRect/>
            </a:stretch>
          </p:blipFill>
          <p:spPr bwMode="auto">
            <a:xfrm>
              <a:off x="2057400" y="5486400"/>
              <a:ext cx="916229" cy="333756"/>
            </a:xfrm>
            <a:prstGeom prst="rect">
              <a:avLst/>
            </a:prstGeom>
            <a:noFill/>
          </p:spPr>
        </p:pic>
        <p:pic>
          <p:nvPicPr>
            <p:cNvPr id="4122" name="Picture 26" descr="C:\Users\Shannon\AppData\Local\Microsoft\Windows\Temporary Internet Files\Content.IE5\APFI5AJ8\MC900232277[1].wmf"/>
            <p:cNvPicPr>
              <a:picLocks noChangeAspect="1" noChangeArrowheads="1"/>
            </p:cNvPicPr>
            <p:nvPr/>
          </p:nvPicPr>
          <p:blipFill>
            <a:blip r:embed="rId7" cstate="print"/>
            <a:srcRect/>
            <a:stretch>
              <a:fillRect/>
            </a:stretch>
          </p:blipFill>
          <p:spPr bwMode="auto">
            <a:xfrm>
              <a:off x="3429000" y="5486400"/>
              <a:ext cx="609600" cy="374898"/>
            </a:xfrm>
            <a:prstGeom prst="rect">
              <a:avLst/>
            </a:prstGeom>
            <a:noFill/>
          </p:spPr>
        </p:pic>
      </p:grpSp>
      <p:sp>
        <p:nvSpPr>
          <p:cNvPr id="38" name="Rectangle 37"/>
          <p:cNvSpPr/>
          <p:nvPr/>
        </p:nvSpPr>
        <p:spPr>
          <a:xfrm>
            <a:off x="152400" y="6248400"/>
            <a:ext cx="8686800" cy="415498"/>
          </a:xfrm>
          <a:prstGeom prst="rect">
            <a:avLst/>
          </a:prstGeom>
        </p:spPr>
        <p:txBody>
          <a:bodyPr wrap="square">
            <a:spAutoFit/>
          </a:bodyPr>
          <a:lstStyle/>
          <a:p>
            <a:r>
              <a:rPr lang="en-US" sz="1050" dirty="0" err="1" smtClean="0"/>
              <a:t>Meininger</a:t>
            </a:r>
            <a:r>
              <a:rPr lang="en-US" sz="1050" dirty="0" smtClean="0"/>
              <a:t>, J., Reyes, L., Selwyn, B., Upchurch, S., </a:t>
            </a:r>
            <a:r>
              <a:rPr lang="en-US" sz="1050" dirty="0" err="1" smtClean="0"/>
              <a:t>Brosnan</a:t>
            </a:r>
            <a:r>
              <a:rPr lang="en-US" sz="1050" dirty="0" smtClean="0"/>
              <a:t>, C., Taylor, W.,…Phillips, M. (2010). A structured, interactive method for youth participation in a school district-university partnership to prevent obesity. Journal of School Health, 80(10), 493-500.</a:t>
            </a:r>
            <a:endParaRPr lang="en-US" sz="105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Purpose of the Study</a:t>
            </a:r>
            <a:endParaRPr lang="en-US" u="sng" dirty="0"/>
          </a:p>
        </p:txBody>
      </p:sp>
      <p:sp>
        <p:nvSpPr>
          <p:cNvPr id="3" name="Content Placeholder 2"/>
          <p:cNvSpPr>
            <a:spLocks noGrp="1"/>
          </p:cNvSpPr>
          <p:nvPr>
            <p:ph idx="1"/>
          </p:nvPr>
        </p:nvSpPr>
        <p:spPr/>
        <p:txBody>
          <a:bodyPr/>
          <a:lstStyle/>
          <a:p>
            <a:r>
              <a:rPr lang="en-US" dirty="0" smtClean="0"/>
              <a:t>Elicit perceptions of foods and activities from kindergarten through sixth grade students to develop effective interventions to approach, prevent, and reduce obesity in children. </a:t>
            </a:r>
            <a:endParaRPr lang="en-US" dirty="0"/>
          </a:p>
        </p:txBody>
      </p:sp>
      <p:sp>
        <p:nvSpPr>
          <p:cNvPr id="10" name="Rectangle 9"/>
          <p:cNvSpPr/>
          <p:nvPr/>
        </p:nvSpPr>
        <p:spPr>
          <a:xfrm>
            <a:off x="228600" y="6366302"/>
            <a:ext cx="8610600" cy="415498"/>
          </a:xfrm>
          <a:prstGeom prst="rect">
            <a:avLst/>
          </a:prstGeom>
        </p:spPr>
        <p:txBody>
          <a:bodyPr wrap="square">
            <a:spAutoFit/>
          </a:bodyPr>
          <a:lstStyle/>
          <a:p>
            <a:r>
              <a:rPr lang="en-US" sz="1050" dirty="0" err="1" smtClean="0"/>
              <a:t>Meininger</a:t>
            </a:r>
            <a:r>
              <a:rPr lang="en-US" sz="1050" dirty="0" smtClean="0"/>
              <a:t>, J., Reyes, L., Selwyn, B., Upchurch, S., </a:t>
            </a:r>
            <a:r>
              <a:rPr lang="en-US" sz="1050" dirty="0" err="1" smtClean="0"/>
              <a:t>Brosnan</a:t>
            </a:r>
            <a:r>
              <a:rPr lang="en-US" sz="1050" dirty="0" smtClean="0"/>
              <a:t>, C., Taylor, W.,…Phillips, M. (2010). A structured, interactive method for youth participation in a school district-university partnership to prevent obesity. Journal of School Health, 80(10), 493-500.</a:t>
            </a:r>
            <a:endParaRPr lang="en-US" sz="1050" dirty="0"/>
          </a:p>
        </p:txBody>
      </p:sp>
      <p:pic>
        <p:nvPicPr>
          <p:cNvPr id="6" name="Picture 3" descr="C:\Users\Shannon\AppData\Local\Microsoft\Windows\Temporary Internet Files\Content.IE5\APFI5AJ8\MC900155356[1].wmf"/>
          <p:cNvPicPr>
            <a:picLocks noChangeAspect="1" noChangeArrowheads="1"/>
          </p:cNvPicPr>
          <p:nvPr/>
        </p:nvPicPr>
        <p:blipFill>
          <a:blip r:embed="rId3" cstate="print"/>
          <a:srcRect/>
          <a:stretch>
            <a:fillRect/>
          </a:stretch>
        </p:blipFill>
        <p:spPr bwMode="auto">
          <a:xfrm>
            <a:off x="3059761" y="4038600"/>
            <a:ext cx="3112439" cy="19050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The Research Question</a:t>
            </a:r>
            <a:endParaRPr lang="en-US" u="sng" dirty="0"/>
          </a:p>
        </p:txBody>
      </p:sp>
      <p:sp>
        <p:nvSpPr>
          <p:cNvPr id="3" name="Content Placeholder 2"/>
          <p:cNvSpPr>
            <a:spLocks noGrp="1"/>
          </p:cNvSpPr>
          <p:nvPr>
            <p:ph idx="1"/>
          </p:nvPr>
        </p:nvSpPr>
        <p:spPr/>
        <p:txBody>
          <a:bodyPr>
            <a:normAutofit lnSpcReduction="10000"/>
          </a:bodyPr>
          <a:lstStyle/>
          <a:p>
            <a:r>
              <a:rPr lang="en-US" dirty="0" smtClean="0"/>
              <a:t> “Which foods do K-sixth grade children like/dislike and how are their likes/dislikes related to their perceptions of foods as health or unhealthy?” </a:t>
            </a:r>
          </a:p>
          <a:p>
            <a:pPr lvl="0">
              <a:buNone/>
            </a:pPr>
            <a:endParaRPr lang="en-US" dirty="0" smtClean="0"/>
          </a:p>
          <a:p>
            <a:r>
              <a:rPr lang="en-US" dirty="0" smtClean="0"/>
              <a:t>“Which activities do K-sixth grade children like/dislike and how are their likes/dislikes related to their perceptions of activities as physical or sedentary?” </a:t>
            </a:r>
          </a:p>
          <a:p>
            <a:pPr lvl="0">
              <a:buNone/>
            </a:pPr>
            <a:endParaRPr lang="en-US" dirty="0" smtClean="0"/>
          </a:p>
        </p:txBody>
      </p:sp>
      <p:sp>
        <p:nvSpPr>
          <p:cNvPr id="4" name="Rectangle 3"/>
          <p:cNvSpPr/>
          <p:nvPr/>
        </p:nvSpPr>
        <p:spPr>
          <a:xfrm>
            <a:off x="228600" y="6427113"/>
            <a:ext cx="8686800" cy="430887"/>
          </a:xfrm>
          <a:prstGeom prst="rect">
            <a:avLst/>
          </a:prstGeom>
        </p:spPr>
        <p:txBody>
          <a:bodyPr wrap="square">
            <a:spAutoFit/>
          </a:bodyPr>
          <a:lstStyle/>
          <a:p>
            <a:r>
              <a:rPr lang="en-US" sz="1100" dirty="0" err="1" smtClean="0"/>
              <a:t>Meininger</a:t>
            </a:r>
            <a:r>
              <a:rPr lang="en-US" sz="1100" dirty="0" smtClean="0"/>
              <a:t>, J., Reyes, L., Selwyn, B., Upchurch, S., </a:t>
            </a:r>
            <a:r>
              <a:rPr lang="en-US" sz="1100" dirty="0" err="1" smtClean="0"/>
              <a:t>Brosnan</a:t>
            </a:r>
            <a:r>
              <a:rPr lang="en-US" sz="1100" dirty="0" smtClean="0"/>
              <a:t>, C., Taylor, W.,…Phillips, M. (2010). A structured, interactive method for youth participation in a school district-university partnership to prevent obesity. Journal of School Health, 80(10), 493-500.</a:t>
            </a:r>
            <a:endParaRPr lang="en-US" sz="11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Dependent Variables</a:t>
            </a:r>
            <a:endParaRPr lang="en-US" u="sng" dirty="0"/>
          </a:p>
        </p:txBody>
      </p:sp>
      <p:sp>
        <p:nvSpPr>
          <p:cNvPr id="3" name="Content Placeholder 2"/>
          <p:cNvSpPr>
            <a:spLocks noGrp="1"/>
          </p:cNvSpPr>
          <p:nvPr>
            <p:ph idx="1"/>
          </p:nvPr>
        </p:nvSpPr>
        <p:spPr/>
        <p:txBody>
          <a:bodyPr>
            <a:normAutofit/>
          </a:bodyPr>
          <a:lstStyle/>
          <a:p>
            <a:r>
              <a:rPr lang="en-US" dirty="0" smtClean="0"/>
              <a:t>Foods the children liked/disliked, why they liked/disliked them, and if the foods were good/ not good for them.</a:t>
            </a:r>
          </a:p>
          <a:p>
            <a:pPr>
              <a:buNone/>
            </a:pPr>
            <a:endParaRPr lang="en-US" dirty="0" smtClean="0"/>
          </a:p>
          <a:p>
            <a:r>
              <a:rPr lang="en-US" dirty="0" smtClean="0"/>
              <a:t>Activities the children thought were fun/not fun, why they thought that, and if they moved a little/a lot when performing them. </a:t>
            </a:r>
          </a:p>
          <a:p>
            <a:pPr>
              <a:buNone/>
            </a:pPr>
            <a:endParaRPr lang="en-US" dirty="0"/>
          </a:p>
        </p:txBody>
      </p:sp>
      <p:sp>
        <p:nvSpPr>
          <p:cNvPr id="4" name="Rectangle 3"/>
          <p:cNvSpPr/>
          <p:nvPr/>
        </p:nvSpPr>
        <p:spPr>
          <a:xfrm>
            <a:off x="381000" y="6396335"/>
            <a:ext cx="8382000" cy="461665"/>
          </a:xfrm>
          <a:prstGeom prst="rect">
            <a:avLst/>
          </a:prstGeom>
        </p:spPr>
        <p:txBody>
          <a:bodyPr wrap="square">
            <a:spAutoFit/>
          </a:bodyPr>
          <a:lstStyle/>
          <a:p>
            <a:r>
              <a:rPr lang="en-US" sz="1200" dirty="0" err="1" smtClean="0"/>
              <a:t>Meininger</a:t>
            </a:r>
            <a:r>
              <a:rPr lang="en-US" sz="1200" dirty="0" smtClean="0"/>
              <a:t>, J., Reyes, L., Selwyn, B., Upchurch, S., </a:t>
            </a:r>
            <a:r>
              <a:rPr lang="en-US" sz="1200" dirty="0" err="1" smtClean="0"/>
              <a:t>Brosnan</a:t>
            </a:r>
            <a:r>
              <a:rPr lang="en-US" sz="1200" dirty="0" smtClean="0"/>
              <a:t>, C., Taylor, W.,…Phillips, M. (2010). A structured, interactive method for youth participation in a school district-university partnership to prevent obesity. Journal of School Health, 80(10), 493-500.</a:t>
            </a:r>
            <a:endParaRPr lang="en-US" sz="1200" dirty="0"/>
          </a:p>
        </p:txBody>
      </p:sp>
      <p:pic>
        <p:nvPicPr>
          <p:cNvPr id="1026" name="Picture 2" descr="C:\Users\Shannon\AppData\Local\Microsoft\Windows\Temporary Internet Files\Content.IE5\1GUGAUBF\MC900057911[1].wmf"/>
          <p:cNvPicPr>
            <a:picLocks noChangeAspect="1" noChangeArrowheads="1"/>
          </p:cNvPicPr>
          <p:nvPr/>
        </p:nvPicPr>
        <p:blipFill>
          <a:blip r:embed="rId3" cstate="print"/>
          <a:srcRect/>
          <a:stretch>
            <a:fillRect/>
          </a:stretch>
        </p:blipFill>
        <p:spPr bwMode="auto">
          <a:xfrm>
            <a:off x="7239000" y="4953000"/>
            <a:ext cx="1414714" cy="129540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229600" cy="1143000"/>
          </a:xfrm>
        </p:spPr>
        <p:txBody>
          <a:bodyPr/>
          <a:lstStyle/>
          <a:p>
            <a:r>
              <a:rPr lang="en-US" u="sng" dirty="0" smtClean="0"/>
              <a:t>Independent Variables</a:t>
            </a:r>
            <a:endParaRPr lang="en-US" u="sng" dirty="0"/>
          </a:p>
        </p:txBody>
      </p:sp>
      <p:sp>
        <p:nvSpPr>
          <p:cNvPr id="3" name="Content Placeholder 2"/>
          <p:cNvSpPr>
            <a:spLocks noGrp="1"/>
          </p:cNvSpPr>
          <p:nvPr>
            <p:ph idx="1"/>
          </p:nvPr>
        </p:nvSpPr>
        <p:spPr>
          <a:xfrm>
            <a:off x="457200" y="1447801"/>
            <a:ext cx="8305800" cy="4038600"/>
          </a:xfrm>
        </p:spPr>
        <p:txBody>
          <a:bodyPr>
            <a:normAutofit fontScale="92500" lnSpcReduction="20000"/>
          </a:bodyPr>
          <a:lstStyle/>
          <a:p>
            <a:r>
              <a:rPr lang="en-US" dirty="0" smtClean="0"/>
              <a:t> K-sixth graders participated in Group Information Gathering Sessions (GIGS). </a:t>
            </a:r>
          </a:p>
          <a:p>
            <a:pPr>
              <a:buNone/>
            </a:pPr>
            <a:endParaRPr lang="en-US" dirty="0" smtClean="0"/>
          </a:p>
          <a:p>
            <a:r>
              <a:rPr lang="en-US" dirty="0" smtClean="0"/>
              <a:t>Visual methods and relaxed atmospheres were provided. </a:t>
            </a:r>
          </a:p>
          <a:p>
            <a:pPr>
              <a:buNone/>
            </a:pPr>
            <a:endParaRPr lang="en-US" dirty="0" smtClean="0"/>
          </a:p>
          <a:p>
            <a:r>
              <a:rPr lang="en-US" dirty="0" smtClean="0"/>
              <a:t>The exercises provided were based on previous research that correlates with children’s preferences on food and activity choices. </a:t>
            </a:r>
          </a:p>
          <a:p>
            <a:pPr lvl="0">
              <a:buNone/>
            </a:pPr>
            <a:endParaRPr lang="en-US" dirty="0" smtClean="0"/>
          </a:p>
          <a:p>
            <a:pPr>
              <a:buNone/>
            </a:pPr>
            <a:endParaRPr lang="en-US" dirty="0"/>
          </a:p>
        </p:txBody>
      </p:sp>
      <p:sp>
        <p:nvSpPr>
          <p:cNvPr id="4" name="Rectangle 3"/>
          <p:cNvSpPr/>
          <p:nvPr/>
        </p:nvSpPr>
        <p:spPr>
          <a:xfrm>
            <a:off x="0" y="6396335"/>
            <a:ext cx="8915400" cy="461665"/>
          </a:xfrm>
          <a:prstGeom prst="rect">
            <a:avLst/>
          </a:prstGeom>
        </p:spPr>
        <p:txBody>
          <a:bodyPr wrap="square">
            <a:spAutoFit/>
          </a:bodyPr>
          <a:lstStyle/>
          <a:p>
            <a:r>
              <a:rPr lang="en-US" sz="1200" dirty="0" err="1" smtClean="0"/>
              <a:t>Meininger</a:t>
            </a:r>
            <a:r>
              <a:rPr lang="en-US" sz="1200" dirty="0" smtClean="0"/>
              <a:t>, J., Reyes, L., Selwyn, B., Upchurch, S., </a:t>
            </a:r>
            <a:r>
              <a:rPr lang="en-US" sz="1200" dirty="0" err="1" smtClean="0"/>
              <a:t>Brosnan</a:t>
            </a:r>
            <a:r>
              <a:rPr lang="en-US" sz="1200" dirty="0" smtClean="0"/>
              <a:t>, C., Taylor, W.,…Phillips, M. (2010). A structured, interactive method for youth participation in a school district-university partnership to prevent obesity. Journal of School Health, 80(10), 493-500.</a:t>
            </a:r>
            <a:endParaRPr lang="en-US" sz="1200" dirty="0"/>
          </a:p>
        </p:txBody>
      </p:sp>
      <p:pic>
        <p:nvPicPr>
          <p:cNvPr id="2051" name="Picture 3" descr="C:\Users\Shannon\AppData\Local\Microsoft\Windows\Temporary Internet Files\Content.IE5\1GUGAUBF\MC900014778[1].wmf"/>
          <p:cNvPicPr>
            <a:picLocks noChangeAspect="1" noChangeArrowheads="1"/>
          </p:cNvPicPr>
          <p:nvPr/>
        </p:nvPicPr>
        <p:blipFill>
          <a:blip r:embed="rId3" cstate="print"/>
          <a:srcRect/>
          <a:stretch>
            <a:fillRect/>
          </a:stretch>
        </p:blipFill>
        <p:spPr bwMode="auto">
          <a:xfrm flipH="1">
            <a:off x="7221017" y="4572000"/>
            <a:ext cx="1694383" cy="1738274"/>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Literature Review</a:t>
            </a:r>
            <a:endParaRPr lang="en-US" u="sng" dirty="0"/>
          </a:p>
        </p:txBody>
      </p:sp>
      <p:sp>
        <p:nvSpPr>
          <p:cNvPr id="3" name="Content Placeholder 2"/>
          <p:cNvSpPr>
            <a:spLocks noGrp="1"/>
          </p:cNvSpPr>
          <p:nvPr>
            <p:ph idx="1"/>
          </p:nvPr>
        </p:nvSpPr>
        <p:spPr>
          <a:xfrm>
            <a:off x="457200" y="1600201"/>
            <a:ext cx="6934200" cy="4038599"/>
          </a:xfrm>
        </p:spPr>
        <p:txBody>
          <a:bodyPr>
            <a:normAutofit fontScale="92500" lnSpcReduction="10000"/>
          </a:bodyPr>
          <a:lstStyle/>
          <a:p>
            <a:r>
              <a:rPr lang="en-US" dirty="0" smtClean="0"/>
              <a:t> Majority of the literature was found to be dated 2005 to 2009. </a:t>
            </a:r>
          </a:p>
          <a:p>
            <a:pPr lvl="0">
              <a:buNone/>
            </a:pPr>
            <a:endParaRPr lang="en-US" dirty="0" smtClean="0"/>
          </a:p>
          <a:p>
            <a:r>
              <a:rPr lang="en-US" dirty="0" smtClean="0"/>
              <a:t>The oldest literature review was dated in 1997.</a:t>
            </a:r>
          </a:p>
          <a:p>
            <a:pPr lvl="0">
              <a:buNone/>
            </a:pPr>
            <a:endParaRPr lang="en-US" dirty="0" smtClean="0"/>
          </a:p>
          <a:p>
            <a:r>
              <a:rPr lang="en-US" dirty="0" smtClean="0"/>
              <a:t>Literature was found to be relevant to the study presented. </a:t>
            </a:r>
          </a:p>
          <a:p>
            <a:pPr lvl="0">
              <a:buNone/>
            </a:pPr>
            <a:endParaRPr lang="en-US" dirty="0" smtClean="0"/>
          </a:p>
          <a:p>
            <a:pPr>
              <a:buNone/>
            </a:pPr>
            <a:endParaRPr lang="en-US" dirty="0"/>
          </a:p>
        </p:txBody>
      </p:sp>
      <p:sp>
        <p:nvSpPr>
          <p:cNvPr id="4" name="Rectangle 3"/>
          <p:cNvSpPr/>
          <p:nvPr/>
        </p:nvSpPr>
        <p:spPr>
          <a:xfrm>
            <a:off x="0" y="6396335"/>
            <a:ext cx="9144000" cy="461665"/>
          </a:xfrm>
          <a:prstGeom prst="rect">
            <a:avLst/>
          </a:prstGeom>
        </p:spPr>
        <p:txBody>
          <a:bodyPr wrap="square">
            <a:spAutoFit/>
          </a:bodyPr>
          <a:lstStyle/>
          <a:p>
            <a:r>
              <a:rPr lang="en-US" sz="1200" dirty="0" err="1" smtClean="0"/>
              <a:t>Meininger</a:t>
            </a:r>
            <a:r>
              <a:rPr lang="en-US" sz="1200" dirty="0" smtClean="0"/>
              <a:t>, J., Reyes, L., Selwyn, B., Upchurch, S., </a:t>
            </a:r>
            <a:r>
              <a:rPr lang="en-US" sz="1200" dirty="0" err="1" smtClean="0"/>
              <a:t>Brosnan</a:t>
            </a:r>
            <a:r>
              <a:rPr lang="en-US" sz="1200" dirty="0" smtClean="0"/>
              <a:t>, C., Taylor, W.,…Phillips, M. (2010). A structured, interactive method for youth participation in a school district-university partnership to prevent obesity. Journal of School Health, 80(10), 493-500.</a:t>
            </a:r>
            <a:endParaRPr lang="en-US" sz="1200" dirty="0"/>
          </a:p>
        </p:txBody>
      </p:sp>
      <p:pic>
        <p:nvPicPr>
          <p:cNvPr id="3074" name="Picture 2" descr="C:\Users\Shannon\AppData\Local\Microsoft\Windows\Temporary Internet Files\Content.IE5\HOY2UB61\MC900232051[1].wmf"/>
          <p:cNvPicPr>
            <a:picLocks noChangeAspect="1" noChangeArrowheads="1"/>
          </p:cNvPicPr>
          <p:nvPr/>
        </p:nvPicPr>
        <p:blipFill>
          <a:blip r:embed="rId3" cstate="print"/>
          <a:srcRect/>
          <a:stretch>
            <a:fillRect/>
          </a:stretch>
        </p:blipFill>
        <p:spPr bwMode="auto">
          <a:xfrm>
            <a:off x="6629400" y="3810000"/>
            <a:ext cx="2014396" cy="2282982"/>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445</TotalTime>
  <Words>3926</Words>
  <Application>Microsoft Office PowerPoint</Application>
  <PresentationFormat>On-screen Show (4:3)</PresentationFormat>
  <Paragraphs>192</Paragraphs>
  <Slides>23</Slides>
  <Notes>23</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An Analysis &amp; Critique of Qualitative Research using: A Structured, interactive method for youth participation in a school district-university partnership to prevent obesity  </vt:lpstr>
      <vt:lpstr>Introduction</vt:lpstr>
      <vt:lpstr>Goals of Presentation</vt:lpstr>
      <vt:lpstr>Problem</vt:lpstr>
      <vt:lpstr>Purpose of the Study</vt:lpstr>
      <vt:lpstr>The Research Question</vt:lpstr>
      <vt:lpstr>Dependent Variables</vt:lpstr>
      <vt:lpstr>Independent Variables</vt:lpstr>
      <vt:lpstr>Literature Review</vt:lpstr>
      <vt:lpstr>Study Design</vt:lpstr>
      <vt:lpstr>Sample Population</vt:lpstr>
      <vt:lpstr>Data Collection</vt:lpstr>
      <vt:lpstr>Analysis  Method</vt:lpstr>
      <vt:lpstr>Results</vt:lpstr>
      <vt:lpstr>Conclusion</vt:lpstr>
      <vt:lpstr>Protection of Human Rights</vt:lpstr>
      <vt:lpstr>Strengths of the Study</vt:lpstr>
      <vt:lpstr>Limitations of the Study </vt:lpstr>
      <vt:lpstr>The Importance to Nursing</vt:lpstr>
      <vt:lpstr>Summary</vt:lpstr>
      <vt:lpstr>Summary (cont.)</vt:lpstr>
      <vt:lpstr>Summary (cont.)</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Analysis of Qualitative Research</dc:title>
  <dc:creator>Shannon</dc:creator>
  <cp:lastModifiedBy>Shannon</cp:lastModifiedBy>
  <cp:revision>44</cp:revision>
  <dcterms:created xsi:type="dcterms:W3CDTF">2011-02-17T15:54:42Z</dcterms:created>
  <dcterms:modified xsi:type="dcterms:W3CDTF">2011-02-20T23:44:45Z</dcterms:modified>
</cp:coreProperties>
</file>