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notesSlides/notesSlide24.xml" ContentType="application/vnd.openxmlformats-officedocument.presentationml.notes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notesSlides/notesSlide23.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26"/>
  </p:notesMasterIdLst>
  <p:handoutMasterIdLst>
    <p:handoutMasterId r:id="rId27"/>
  </p:handoutMasterIdLst>
  <p:sldIdLst>
    <p:sldId id="281" r:id="rId2"/>
    <p:sldId id="258" r:id="rId3"/>
    <p:sldId id="256" r:id="rId4"/>
    <p:sldId id="257" r:id="rId5"/>
    <p:sldId id="259" r:id="rId6"/>
    <p:sldId id="261" r:id="rId7"/>
    <p:sldId id="262" r:id="rId8"/>
    <p:sldId id="263" r:id="rId9"/>
    <p:sldId id="264" r:id="rId10"/>
    <p:sldId id="271" r:id="rId11"/>
    <p:sldId id="272" r:id="rId12"/>
    <p:sldId id="273" r:id="rId13"/>
    <p:sldId id="274" r:id="rId14"/>
    <p:sldId id="275" r:id="rId15"/>
    <p:sldId id="276" r:id="rId16"/>
    <p:sldId id="278" r:id="rId17"/>
    <p:sldId id="265" r:id="rId18"/>
    <p:sldId id="266" r:id="rId19"/>
    <p:sldId id="267" r:id="rId20"/>
    <p:sldId id="268" r:id="rId21"/>
    <p:sldId id="269" r:id="rId22"/>
    <p:sldId id="270" r:id="rId23"/>
    <p:sldId id="279" r:id="rId24"/>
    <p:sldId id="280" r:id="rId25"/>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276" autoAdjust="0"/>
    <p:restoredTop sz="66000" autoAdjust="0"/>
  </p:normalViewPr>
  <p:slideViewPr>
    <p:cSldViewPr>
      <p:cViewPr varScale="1">
        <p:scale>
          <a:sx n="64" d="100"/>
          <a:sy n="64" d="100"/>
        </p:scale>
        <p:origin x="-164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DEB510BB-1EAF-4207-9FBA-474EC60A7198}" type="datetimeFigureOut">
              <a:rPr lang="en-US" smtClean="0"/>
              <a:pPr/>
              <a:t>2/8/11</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A84DBA62-B9BB-45E7-9D89-A51C5A5B23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78765C97-8FF6-43D7-BDE3-897DC91823B3}" type="datetimeFigureOut">
              <a:rPr lang="en-US" smtClean="0"/>
              <a:pPr/>
              <a:t>2/8/11</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D15F1B94-42AF-4235-81C6-667C06B353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classical experimental design is just one of many designs that can be used when conducting a quantitative research study. The classical experimental design is the most commonly used experiment design. In this type of deign there is two randomized groups. One of the groups is receiving the experimental treatment where as the other group is receiving no treatment. During this type of design the researcher is able to control the treatment (Burns &amp; Grove, 2009).</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800" dirty="0" smtClean="0">
                <a:latin typeface="Times New Roman"/>
                <a:cs typeface="Times New Roman"/>
              </a:rPr>
              <a:t> 	The total sample consisted of 80 parent child dyads,</a:t>
            </a:r>
            <a:r>
              <a:rPr lang="en-US" sz="1800" baseline="0" dirty="0" smtClean="0">
                <a:latin typeface="Times New Roman"/>
                <a:cs typeface="Times New Roman"/>
              </a:rPr>
              <a:t> where the parents had to meet the criteria in order to be part of the experiment, which was a body mass index greater than or equal to 25.  All of the parents and children participating in the study had the capability to read, write, and speak English </a:t>
            </a:r>
            <a:r>
              <a:rPr lang="en-US" sz="1800" baseline="0" dirty="0" smtClean="0"/>
              <a:t>(Berry, </a:t>
            </a:r>
            <a:r>
              <a:rPr lang="en-US" sz="1800" baseline="0" dirty="0" err="1" smtClean="0"/>
              <a:t>Savoye</a:t>
            </a:r>
            <a:r>
              <a:rPr lang="en-US" sz="1800" baseline="0" dirty="0" smtClean="0"/>
              <a:t>, </a:t>
            </a:r>
            <a:r>
              <a:rPr lang="en-US" sz="1800" baseline="0" dirty="0" err="1" smtClean="0"/>
              <a:t>Melkus</a:t>
            </a:r>
            <a:r>
              <a:rPr lang="en-US" sz="1800" baseline="0" dirty="0" smtClean="0"/>
              <a:t>, &amp; Grey, 2007). </a:t>
            </a:r>
            <a:endParaRPr lang="en-US" sz="1800" baseline="0" dirty="0" smtClean="0">
              <a:latin typeface="Times New Roman"/>
              <a:cs typeface="Times New Roman"/>
            </a:endParaRPr>
          </a:p>
          <a:p>
            <a:r>
              <a:rPr lang="en-US" sz="1800" baseline="0" dirty="0" smtClean="0">
                <a:latin typeface="Times New Roman"/>
                <a:cs typeface="Times New Roman"/>
              </a:rPr>
              <a:t>     </a:t>
            </a:r>
            <a:r>
              <a:rPr lang="en-US" sz="1800" dirty="0" smtClean="0">
                <a:latin typeface="Times New Roman"/>
                <a:cs typeface="Times New Roman"/>
              </a:rPr>
              <a:t> </a:t>
            </a:r>
          </a:p>
          <a:p>
            <a:r>
              <a:rPr lang="en-US" sz="1800" baseline="0" dirty="0" smtClean="0">
                <a:latin typeface="Times New Roman"/>
                <a:cs typeface="Times New Roman"/>
              </a:rPr>
              <a:t>	</a:t>
            </a:r>
            <a:r>
              <a:rPr lang="en-US" sz="1800" dirty="0" smtClean="0">
                <a:latin typeface="Times New Roman"/>
                <a:cs typeface="Times New Roman"/>
              </a:rPr>
              <a:t>The abstract indicated that purpose of this pilot study was to determine the effects of addition of coping skills training for obese multiethnic parents whose overweight children where attending a weight management program. The introduction indicated</a:t>
            </a:r>
            <a:r>
              <a:rPr lang="en-US" sz="1800" baseline="0" dirty="0" smtClean="0">
                <a:latin typeface="Times New Roman"/>
                <a:cs typeface="Times New Roman"/>
              </a:rPr>
              <a:t> that</a:t>
            </a:r>
            <a:r>
              <a:rPr lang="en-US" sz="1800" dirty="0" smtClean="0">
                <a:latin typeface="Times New Roman"/>
                <a:cs typeface="Times New Roman"/>
              </a:rPr>
              <a:t> the percentage</a:t>
            </a:r>
            <a:r>
              <a:rPr lang="en-US" sz="1800" baseline="0" dirty="0" smtClean="0">
                <a:latin typeface="Times New Roman"/>
                <a:cs typeface="Times New Roman"/>
              </a:rPr>
              <a:t> </a:t>
            </a:r>
            <a:r>
              <a:rPr lang="en-US" sz="1800" dirty="0" smtClean="0">
                <a:latin typeface="Times New Roman"/>
                <a:cs typeface="Times New Roman"/>
              </a:rPr>
              <a:t>of at risk for overweight or overweight children and overweight obese adults has increased dramatically over the past forty years with Black, Hispanic, and Native American families disproportionately effected. Since this was the area of concern,</a:t>
            </a:r>
            <a:r>
              <a:rPr lang="en-US" sz="1800" baseline="0" dirty="0" smtClean="0">
                <a:latin typeface="Times New Roman"/>
                <a:cs typeface="Times New Roman"/>
              </a:rPr>
              <a:t> the information provided proved that the same size  was not large enough for a few reasons, including: there were only 80 parent child dyads, which is 160 people compared to millions of overweight American; and the 3 specific ethnicities addressed in the abstract did not include the native Americans in the actual study </a:t>
            </a:r>
            <a:r>
              <a:rPr lang="en-US" sz="1800" baseline="0" dirty="0" smtClean="0"/>
              <a:t>(Berry et al., 2007). </a:t>
            </a:r>
            <a:endParaRPr lang="en-US" sz="1800" dirty="0" smtClean="0">
              <a:latin typeface="Times New Roman"/>
              <a:cs typeface="Times New Roman"/>
            </a:endParaRPr>
          </a:p>
        </p:txBody>
      </p:sp>
      <p:sp>
        <p:nvSpPr>
          <p:cNvPr id="4" name="Slide Number Placeholder 3"/>
          <p:cNvSpPr>
            <a:spLocks noGrp="1"/>
          </p:cNvSpPr>
          <p:nvPr>
            <p:ph type="sldNum" sz="quarter" idx="10"/>
          </p:nvPr>
        </p:nvSpPr>
        <p:spPr/>
        <p:txBody>
          <a:bodyPr/>
          <a:lstStyle/>
          <a:p>
            <a:fld id="{D15F1B94-42AF-4235-81C6-667C06B353F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data was</a:t>
            </a:r>
            <a:r>
              <a:rPr lang="en-US" sz="1200" baseline="0" dirty="0" smtClean="0">
                <a:latin typeface="Times New Roman"/>
                <a:cs typeface="Times New Roman"/>
              </a:rPr>
              <a:t> </a:t>
            </a:r>
            <a:r>
              <a:rPr lang="en-US" sz="1200" dirty="0" smtClean="0">
                <a:latin typeface="Times New Roman"/>
                <a:cs typeface="Times New Roman"/>
              </a:rPr>
              <a:t>collected at baseline, three months, and six months on all clinical and health behavior outcomes.</a:t>
            </a:r>
            <a:r>
              <a:rPr lang="en-US" sz="1200" baseline="0" dirty="0" smtClean="0">
                <a:latin typeface="Times New Roman"/>
                <a:cs typeface="Times New Roman"/>
              </a:rPr>
              <a:t> </a:t>
            </a:r>
            <a:r>
              <a:rPr lang="en-US" sz="1200" dirty="0" smtClean="0">
                <a:latin typeface="Times New Roman"/>
                <a:cs typeface="Times New Roman"/>
              </a:rPr>
              <a:t>The clinical data as well</a:t>
            </a:r>
            <a:r>
              <a:rPr lang="en-US" sz="1200" baseline="0" dirty="0" smtClean="0">
                <a:latin typeface="Times New Roman"/>
                <a:cs typeface="Times New Roman"/>
              </a:rPr>
              <a:t> as the psychosocial data </a:t>
            </a:r>
            <a:r>
              <a:rPr lang="en-US" sz="1200" dirty="0" smtClean="0">
                <a:latin typeface="Times New Roman"/>
                <a:cs typeface="Times New Roman"/>
              </a:rPr>
              <a:t>was collected</a:t>
            </a:r>
            <a:r>
              <a:rPr lang="en-US" sz="1200" baseline="0" dirty="0" smtClean="0">
                <a:latin typeface="Times New Roman"/>
                <a:cs typeface="Times New Roman"/>
              </a:rPr>
              <a:t> by two trained research assistants who were blinded to the study group</a:t>
            </a:r>
            <a:r>
              <a:rPr lang="en-US" sz="1200" baseline="0" dirty="0" smtClean="0">
                <a:latin typeface="+mn-lt"/>
                <a:cs typeface="+mn-cs"/>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Statistical Package for the Social Sciences (SPSS) database was used to check the accuracy of the data.</a:t>
            </a:r>
            <a:r>
              <a:rPr lang="en-US" sz="1200" baseline="0" dirty="0" smtClean="0">
                <a:latin typeface="Times New Roman"/>
                <a:cs typeface="Times New Roman"/>
              </a:rPr>
              <a:t> </a:t>
            </a:r>
            <a:r>
              <a:rPr lang="en-US" sz="1200" dirty="0" smtClean="0">
                <a:latin typeface="Times New Roman"/>
                <a:cs typeface="Times New Roman"/>
              </a:rPr>
              <a:t>Version 13.0 of the SPSS was used to analyze the data.</a:t>
            </a:r>
            <a:r>
              <a:rPr lang="en-US" sz="1200" baseline="0" dirty="0" smtClean="0">
                <a:latin typeface="Times New Roman"/>
                <a:cs typeface="Times New Roman"/>
              </a:rPr>
              <a:t> </a:t>
            </a:r>
            <a:r>
              <a:rPr lang="en-US" sz="1200" dirty="0" smtClean="0">
                <a:latin typeface="Times New Roman"/>
                <a:cs typeface="Times New Roman"/>
              </a:rPr>
              <a:t>When comparing the baseline group differences the Chi-square and the t-tests were used. The hypothesis was tested by using the analysis of variance (ANOVA)</a:t>
            </a:r>
            <a:r>
              <a:rPr lang="en-US" sz="1200" baseline="0" dirty="0" smtClean="0">
                <a:latin typeface="Times New Roman"/>
                <a:cs typeface="Times New Roman"/>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sz="1200"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When</a:t>
            </a:r>
            <a:r>
              <a:rPr lang="en-US" baseline="0" dirty="0" smtClean="0"/>
              <a:t> 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When</a:t>
            </a:r>
            <a:r>
              <a:rPr lang="en-US" baseline="0" dirty="0" smtClean="0"/>
              <a:t> 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addition of CST for parents seemed</a:t>
            </a:r>
            <a:r>
              <a:rPr lang="en-US" sz="1200" baseline="0" dirty="0" smtClean="0">
                <a:latin typeface="Times New Roman"/>
                <a:cs typeface="Times New Roman"/>
              </a:rPr>
              <a:t> </a:t>
            </a:r>
            <a:r>
              <a:rPr lang="en-US" sz="1200" dirty="0" smtClean="0">
                <a:latin typeface="Times New Roman"/>
                <a:cs typeface="Times New Roman"/>
              </a:rPr>
              <a:t>to be positive in that there were enhanced outcomes in the established weight management program for overweight youth.</a:t>
            </a:r>
            <a:r>
              <a:rPr lang="en-US" sz="1200" baseline="0" dirty="0" smtClean="0">
                <a:latin typeface="Times New Roman"/>
                <a:cs typeface="Times New Roman"/>
              </a:rPr>
              <a:t> </a:t>
            </a:r>
            <a:r>
              <a:rPr lang="en-US" sz="1200" dirty="0" smtClean="0">
                <a:latin typeface="Times New Roman"/>
                <a:cs typeface="Times New Roman"/>
              </a:rPr>
              <a:t>The experimental</a:t>
            </a:r>
            <a:r>
              <a:rPr lang="en-US" sz="1200" baseline="0" dirty="0" smtClean="0">
                <a:latin typeface="Times New Roman"/>
                <a:cs typeface="Times New Roman"/>
              </a:rPr>
              <a:t> </a:t>
            </a:r>
            <a:r>
              <a:rPr lang="en-US" sz="1200" dirty="0" smtClean="0">
                <a:latin typeface="Times New Roman"/>
                <a:cs typeface="Times New Roman"/>
              </a:rPr>
              <a:t>group for</a:t>
            </a:r>
            <a:r>
              <a:rPr lang="en-US" sz="1200" baseline="0" dirty="0" smtClean="0">
                <a:latin typeface="Times New Roman"/>
                <a:cs typeface="Times New Roman"/>
              </a:rPr>
              <a:t> parents and children</a:t>
            </a:r>
            <a:r>
              <a:rPr lang="en-US" sz="1200" dirty="0" smtClean="0">
                <a:latin typeface="Times New Roman"/>
                <a:cs typeface="Times New Roman"/>
              </a:rPr>
              <a:t> had more positive outcomes compared to the control group. However, because both experimental and control group parents and children received NEEP and exercise training, outcomes improved in both groups.</a:t>
            </a:r>
          </a:p>
          <a:p>
            <a:r>
              <a:rPr lang="en-US" sz="1200" dirty="0" smtClean="0">
                <a:latin typeface="Times New Roman"/>
                <a:cs typeface="Times New Roman"/>
              </a:rPr>
              <a:t>   </a:t>
            </a:r>
          </a:p>
          <a:p>
            <a:r>
              <a:rPr lang="en-US" sz="1200" dirty="0" smtClean="0">
                <a:latin typeface="Times New Roman"/>
                <a:cs typeface="Times New Roman"/>
              </a:rPr>
              <a:t>	 The data collected during</a:t>
            </a:r>
            <a:r>
              <a:rPr lang="en-US" sz="1200" baseline="0" dirty="0" smtClean="0">
                <a:latin typeface="Times New Roman"/>
                <a:cs typeface="Times New Roman"/>
              </a:rPr>
              <a:t> this study does not provide definitive evidence that the effects of the NEEP, exercise, and CST programs will have a long-lasting result for the parents of overweight children. In addition,</a:t>
            </a:r>
            <a:r>
              <a:rPr lang="en-US" sz="1200" baseline="0" dirty="0" smtClean="0">
                <a:latin typeface="+mn-lt"/>
                <a:cs typeface="+mn-cs"/>
              </a:rPr>
              <a:t> </a:t>
            </a:r>
            <a:r>
              <a:rPr lang="en-US" baseline="0" dirty="0" smtClean="0"/>
              <a:t>the drop out rate and loss to follow-up was moderate throughout the study.</a:t>
            </a:r>
          </a:p>
          <a:p>
            <a:endParaRPr lang="en-US" baseline="0" dirty="0" smtClean="0"/>
          </a:p>
          <a:p>
            <a:r>
              <a:rPr lang="en-US" baseline="0" dirty="0" smtClean="0"/>
              <a:t>	It was concluded that when working with low-income multiethnic families it is vital to record the telephone numbers of other family members. </a:t>
            </a:r>
          </a:p>
          <a:p>
            <a:r>
              <a:rPr lang="en-US" baseline="0" dirty="0" smtClean="0"/>
              <a:t>Overall the CST seemed to be an important part for a traditional weight management program for children. When the parents exhibit a healthy behavior this may be very effective way to change the family’s health behaviors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With a research purpose in mind, one can develop the research question; type of study; and the variables, population, and setting involved (Burns &amp; Grove, 2010). </a:t>
            </a:r>
            <a:endParaRPr lang="en-US"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Berry, </a:t>
            </a:r>
            <a:r>
              <a:rPr lang="en-US" baseline="0" dirty="0" err="1" smtClean="0"/>
              <a:t>Melkus</a:t>
            </a:r>
            <a:r>
              <a:rPr lang="en-US" baseline="0" dirty="0" smtClean="0"/>
              <a:t>, </a:t>
            </a:r>
            <a:r>
              <a:rPr lang="en-US" baseline="0" dirty="0" err="1" smtClean="0"/>
              <a:t>Savove</a:t>
            </a:r>
            <a:r>
              <a:rPr lang="en-US" baseline="0" dirty="0" smtClean="0"/>
              <a:t>, and Grey (2007) wanted to understand the influence that coping skill training would have on obese multiethnic parents who had overweight children participating in a weight management program.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Burns</a:t>
            </a:r>
            <a:r>
              <a:rPr lang="en-US" baseline="0" dirty="0" smtClean="0"/>
              <a:t> and Grove (2010) explain the importance of independent and dependent variable since the relationship between them is the foundation for developing studies. According to Burns and Grove (2010), “an independent variable is a stimulus or activity that the experimenter can alter in order to create a effect on the dependent variable” (p. 177). Burns and Grove (2010) describe the dependent variable as the response, behavior, or outcome that the researcher explains or predicted. Independent and dependent variables change in all experiments. During the study performed by Berry, </a:t>
            </a:r>
            <a:r>
              <a:rPr lang="en-US" baseline="0" dirty="0" err="1" smtClean="0"/>
              <a:t>Savoye</a:t>
            </a:r>
            <a:r>
              <a:rPr lang="en-US" baseline="0" dirty="0" smtClean="0"/>
              <a:t>, </a:t>
            </a:r>
            <a:r>
              <a:rPr lang="en-US" baseline="0" dirty="0" err="1" smtClean="0"/>
              <a:t>Melkus</a:t>
            </a:r>
            <a:r>
              <a:rPr lang="en-US" baseline="0" dirty="0" smtClean="0"/>
              <a:t>, and Grey (2007) the researchers wanted to understand how coping skills (independent variable) would affect the health behaviors of multiethnic obese parents of overweight children (dependent variable).  </a:t>
            </a:r>
          </a:p>
        </p:txBody>
      </p:sp>
      <p:sp>
        <p:nvSpPr>
          <p:cNvPr id="4" name="Slide Number Placeholder 3"/>
          <p:cNvSpPr>
            <a:spLocks noGrp="1"/>
          </p:cNvSpPr>
          <p:nvPr>
            <p:ph type="sldNum" sz="quarter" idx="10"/>
          </p:nvPr>
        </p:nvSpPr>
        <p:spPr/>
        <p:txBody>
          <a:bodyPr/>
          <a:lstStyle/>
          <a:p>
            <a:fld id="{D15F1B94-42AF-4235-81C6-667C06B353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include the independent and dependant variables;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quantitative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the understand the issue of the current trend in obesity and t he effects of the addition of the coping ability training; the population of obese multiethnic children in weight management in a quantitative study consisting of an independent and dependant variable; and the success of supportive literature review, such as nutrition, education, exercise, behavioral interventions, and coping skills intervention.</a:t>
            </a:r>
          </a:p>
          <a:p>
            <a:endParaRPr lang="en-US" baseline="0" dirty="0" smtClean="0"/>
          </a:p>
          <a:p>
            <a:r>
              <a:rPr lang="en-US" baseline="0" dirty="0" smtClean="0"/>
              <a:t>    Furthermore, additional discussion support the following objectives: understanding of the classical experimental design, which includes an insufficient sample size of eight parent-child dyads; a baseline, three month, and six month data collection; the tools used to analyze the data, such as Statistical Package for the Social sciences (SPSS) database, chi-square, and the t-tests; the final results of a decreased body mass index and body fat percentage, and an increase of pedometer steps; various methods to protect human rights; the strengths of the study, such as nutrition and exercise education, and behavior interventions; and  the limitations in the study, including difficulty tracking families, and no supportive evidence for the results to prove long-lasting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Burns and Grove</a:t>
            </a:r>
            <a:r>
              <a:rPr lang="en-US" baseline="0" dirty="0" smtClean="0"/>
              <a:t> (2010) describes the literature review that is compiled to help the reader understand previous knowledge related to current study, this may include knowledge gaps and previous studies.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The reader will be able to understand motives of the researcher by reading the literature review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a:t>
            </a:r>
            <a:r>
              <a:rPr lang="en-US" baseline="0" dirty="0" err="1" smtClean="0"/>
              <a:t>Melkus</a:t>
            </a:r>
            <a:r>
              <a:rPr lang="en-US" baseline="0" dirty="0" smtClean="0"/>
              <a:t>, </a:t>
            </a:r>
            <a:r>
              <a:rPr lang="en-US" baseline="0" dirty="0" err="1" smtClean="0"/>
              <a:t>Savove</a:t>
            </a:r>
            <a:r>
              <a:rPr lang="en-US" baseline="0" dirty="0" smtClean="0"/>
              <a:t>, and Grey, p.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The literature review also provides studies that have focused primarily on the white middle class, and explains the needs for expanded ethnic research in order to provide more successful interventions for all ethnic groupings Berry, </a:t>
            </a:r>
            <a:r>
              <a:rPr lang="en-US" baseline="0" dirty="0" err="1" smtClean="0"/>
              <a:t>Melkus</a:t>
            </a:r>
            <a:r>
              <a:rPr lang="en-US" baseline="0" dirty="0" smtClean="0"/>
              <a:t>, </a:t>
            </a:r>
            <a:r>
              <a:rPr lang="en-US" baseline="0" dirty="0" err="1" smtClean="0"/>
              <a:t>Savove</a:t>
            </a:r>
            <a:r>
              <a:rPr lang="en-US" baseline="0" dirty="0" smtClean="0"/>
              <a:t>, &amp; Grey, 2007).  </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highlight the fact that an assumption of informed consent violates the rights of the subject and the conduct for ethical research, and often times stirs up the questioning of whether or not a nurse has  the intent to do good above all while having the subjects best interest at heart. </a:t>
            </a:r>
            <a:endParaRPr lang="en-US" dirty="0" smtClean="0"/>
          </a:p>
          <a:p>
            <a:endParaRPr lang="en-US" dirty="0" smtClean="0"/>
          </a:p>
          <a:p>
            <a:r>
              <a:rPr lang="en-US" dirty="0" smtClean="0"/>
              <a:t>	The</a:t>
            </a:r>
            <a:r>
              <a:rPr lang="en-US" baseline="0" dirty="0" smtClean="0"/>
              <a:t> study included the protection of human rights, which consisted of a meeting with the child and parent to gain consent (Berry, </a:t>
            </a:r>
            <a:r>
              <a:rPr lang="en-US" baseline="0" dirty="0" err="1" smtClean="0"/>
              <a:t>Savoye</a:t>
            </a:r>
            <a:r>
              <a:rPr lang="en-US" baseline="0" dirty="0" smtClean="0"/>
              <a:t>, </a:t>
            </a:r>
            <a:r>
              <a:rPr lang="en-US" baseline="0" dirty="0" err="1" smtClean="0"/>
              <a:t>Melkus</a:t>
            </a:r>
            <a:r>
              <a:rPr lang="en-US" baseline="0" dirty="0" smtClean="0"/>
              <a:t>, &amp; Grey, 2007). Often times, a nurse is an active participant in conducting research, maintains the health of those directly involved in research, or is used as a witness of consent (Burns &amp; Grove, 2010).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ultimately leads to the</a:t>
            </a:r>
            <a:r>
              <a:rPr lang="en-US" baseline="0" dirty="0" smtClean="0"/>
              <a:t> outcome of how parents and children handled coping skills training in a weight management program compared to a program without the training. The outcome of the study showed a lower body mass index and body fat percentage, and an increase in pedometer steps in the parent participants in the study (Berry, </a:t>
            </a:r>
            <a:r>
              <a:rPr lang="en-US" baseline="0" dirty="0" err="1" smtClean="0"/>
              <a:t>Savoye</a:t>
            </a:r>
            <a:r>
              <a:rPr lang="en-US" baseline="0" dirty="0" smtClean="0"/>
              <a:t>, </a:t>
            </a:r>
            <a:r>
              <a:rPr lang="en-US" baseline="0" dirty="0" err="1" smtClean="0"/>
              <a:t>Melkus</a:t>
            </a:r>
            <a:r>
              <a:rPr lang="en-US" baseline="0" dirty="0" smtClean="0"/>
              <a:t>, and Grey, 2007). </a:t>
            </a:r>
            <a:endParaRPr lang="en-US" dirty="0" smtClean="0"/>
          </a:p>
          <a:p>
            <a:endParaRPr lang="en-US" baseline="0" dirty="0" smtClean="0"/>
          </a:p>
          <a:p>
            <a:r>
              <a:rPr lang="en-US" baseline="0" dirty="0" smtClean="0"/>
              <a:t>	In addition, the skills of coping skills training were attainted by the participants, which caused an improvement in behavior, relationships, and response times; however, there was no concrete evidence that the results were long-lasting (Berry et al., 2007). </a:t>
            </a:r>
          </a:p>
          <a:p>
            <a:r>
              <a:rPr lang="en-US" dirty="0" smtClean="0"/>
              <a:t>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major problem in this study, as pointed out by Berry, </a:t>
            </a:r>
            <a:r>
              <a:rPr lang="en-US" dirty="0" err="1" smtClean="0"/>
              <a:t>Savoye</a:t>
            </a:r>
            <a:r>
              <a:rPr lang="en-US" dirty="0" smtClean="0"/>
              <a:t>, </a:t>
            </a:r>
            <a:r>
              <a:rPr lang="en-US" dirty="0" err="1" smtClean="0"/>
              <a:t>Melkus</a:t>
            </a:r>
            <a:r>
              <a:rPr lang="en-US" dirty="0" smtClean="0"/>
              <a:t>, and Grey (2007), is that the issue of obesity for overweight or obese children and adults has dramatically increased in the United States over the past forty years among multiethnic families, including those of  Hispanic, Black, and Native American ethnicities. In addition, there is a correlation between obesity in children and adults and an increased risk for disease associated with obesity, such as pre-diabetes, impaired fasting glucose (IFG), type 2 diabetes, </a:t>
            </a:r>
            <a:r>
              <a:rPr lang="en-US" dirty="0" err="1" smtClean="0"/>
              <a:t>dyslipidemia</a:t>
            </a:r>
            <a:r>
              <a:rPr lang="en-US" dirty="0" smtClean="0"/>
              <a:t>, cardiovascular disease, sleep apnea, hypertension, and even depression (Berry, </a:t>
            </a:r>
            <a:r>
              <a:rPr lang="en-US" dirty="0" err="1" smtClean="0"/>
              <a:t>Savoye</a:t>
            </a:r>
            <a:r>
              <a:rPr lang="en-US" dirty="0" smtClean="0"/>
              <a:t> , </a:t>
            </a:r>
            <a:r>
              <a:rPr lang="en-US" dirty="0" err="1" smtClean="0"/>
              <a:t>Mekus</a:t>
            </a:r>
            <a:r>
              <a:rPr lang="en-US" dirty="0" smtClean="0"/>
              <a:t>, &amp; Grey, 2007). Hence, the United States may face a decrease in life expectancy because of obesity for the first time in two centuries (Berry et al., 2007). For this reason, Berry et al. (2007), introduces a behavioral intervention for multiethnic obese families, which includes coping skills training for an experimental and control group in a weight management program. With that said, researchers were able to study the effects of the coping skills training to see if this addition improved behaviors such as nutrition knowledge, exercise, interpersonal relationships, and stress management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the article,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highlighted the fact that the purpose of this pilot study was to learn the effects of including coping skills training in a weight management program for obese multiethnic parents who have overweight children.</a:t>
            </a:r>
            <a:br>
              <a:rPr lang="en-US" dirty="0" smtClean="0"/>
            </a:br>
            <a:r>
              <a:rPr lang="en-US" dirty="0" smtClean="0"/>
              <a:t/>
            </a:r>
            <a:br>
              <a:rPr lang="en-US" dirty="0" smtClean="0"/>
            </a:br>
            <a:r>
              <a:rPr lang="en-US" dirty="0" smtClean="0"/>
              <a:t> 	 Berry et al. (2007) discussed one of the methods used in this study, coping skills training, which is a form of intervention based on the social learning theory and is used to develop self-efficacy. The study proved to be successful when dealing with nutrition and exercise improvement for Black and Hispanic children and parents, and female patients with type 1 diabetes; however, this study did not specifically aim for obese parents of overweight children (Berry, </a:t>
            </a:r>
            <a:r>
              <a:rPr lang="en-US" dirty="0" err="1" smtClean="0"/>
              <a:t>Savoye</a:t>
            </a:r>
            <a:r>
              <a:rPr lang="en-US" dirty="0" smtClean="0"/>
              <a:t>, </a:t>
            </a:r>
            <a:r>
              <a:rPr lang="en-US" dirty="0" err="1" smtClean="0"/>
              <a:t>Melkus</a:t>
            </a:r>
            <a:r>
              <a:rPr lang="en-US" dirty="0" smtClean="0"/>
              <a:t>, &amp; Grey, 2007). Regardless of how specifically the study aimed at obese parents of overweight children, the outcome of the study included an improvement in stress, self-efficacy, and behavior, which were all covered in the coping skills training in the weight management program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a:defRPr/>
            </a:pPr>
            <a:r>
              <a:rPr lang="en-US" dirty="0" smtClean="0"/>
              <a:t>  	The researchers carried out this study to understand the results of parents and children who are obese or overweight, and the effects of using coping skills training in their weight management program compared to an absence of coping skills training (Berry, </a:t>
            </a:r>
            <a:r>
              <a:rPr lang="en-US" dirty="0" err="1" smtClean="0"/>
              <a:t>Savoye</a:t>
            </a:r>
            <a:r>
              <a:rPr lang="en-US" dirty="0" smtClean="0"/>
              <a:t>, </a:t>
            </a:r>
            <a:r>
              <a:rPr lang="en-US" dirty="0" err="1" smtClean="0"/>
              <a:t>Melkus</a:t>
            </a:r>
            <a:r>
              <a:rPr lang="en-US" dirty="0" smtClean="0"/>
              <a:t>, &amp; Grey, 2007). Berry, </a:t>
            </a:r>
            <a:r>
              <a:rPr lang="en-US" dirty="0" err="1" smtClean="0"/>
              <a:t>Savoye</a:t>
            </a:r>
            <a:r>
              <a:rPr lang="en-US" dirty="0" smtClean="0"/>
              <a:t>, </a:t>
            </a:r>
            <a:r>
              <a:rPr lang="en-US" dirty="0" err="1" smtClean="0"/>
              <a:t>Melkus</a:t>
            </a:r>
            <a:r>
              <a:rPr lang="en-US" dirty="0" smtClean="0"/>
              <a:t>, and Grey (2007) highlighted the fact that after the six-month period of the study, the parents in the experimental group had lowered their body fat percentage and body mass index, and increased the number of pedometer steps compared to those in the control group. In addition, the parents and children in the study significantly improved their interpersonal relationships, stress management, and behavior control using the coping skills training compared to those in the control group (Berry et al., 2007)</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According to Burns and Grove (2010)</a:t>
            </a:r>
            <a:r>
              <a:rPr lang="en-US" baseline="0" dirty="0" smtClean="0"/>
              <a:t> human rights are claims and demands that have been justified in the eyes of an individual or by the consensus of a group of individuals.  Having rights is necessary for the self-respect, dignity, and health of an individual.  Researchers and reviewers of research have an ethical responsibility to recognize and protect the rights of human research subjects.</a:t>
            </a:r>
          </a:p>
          <a:p>
            <a:r>
              <a:rPr lang="en-US" baseline="0" dirty="0" smtClean="0"/>
              <a:t>	</a:t>
            </a:r>
          </a:p>
          <a:p>
            <a:r>
              <a:rPr lang="en-US" baseline="0" dirty="0" smtClean="0"/>
              <a:t>	 After the approval for the protection of human subjects by Yale school of Nursing and Yale New Haven Hospital Institution Review Board, brochures were then given to provide a full description of the study.  After the parents reviewed the brochure and had interest in the study, they were encouraged to call the research office and come in contact with the principal investigator to answer any questions.  To be eligible, subjects were asked their height and weight and their BMI was calculated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An appointment was then scheduled with the PI to meet the parent and child to discuss the study and review the consent and child assent forms.  The participants consented and the children assented before the study began then they were “randomized by class, using the “sealed envelope technique” in blocks of 8-10 parent-child dyads to either the experimental group or the control group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a:p>
            <a:r>
              <a:rPr lang="en-US" dirty="0" smtClean="0"/>
              <a:t> 	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Berry,</a:t>
            </a:r>
            <a:r>
              <a:rPr lang="en-US" baseline="0" dirty="0" smtClean="0"/>
              <a:t> Savoy, </a:t>
            </a:r>
            <a:r>
              <a:rPr lang="en-US" baseline="0" dirty="0" err="1" smtClean="0"/>
              <a:t>Melkus</a:t>
            </a:r>
            <a:r>
              <a:rPr lang="en-US" baseline="0" dirty="0" smtClean="0"/>
              <a:t> &amp; Grey (2007) highlighted the fact that there were promising strengths in the study, including the outcome of learned nutrition and exercise, which ultimately improved nutritional choices and increased physical activity. In addition, the implementation of behavioral interventions caused a decreased in sedentary activity.</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There was not any definitive evidence that the nutrition and exercise education program, an exercise program, and a CST program targeting obese multiethnic parents of overweight children would in the end deliver permanent results. The subjects and investigators are faced with the results not being their end product because it has the possibilities to always change with time. The investigators also ran into the issue with families moving and keeping track of their progress and accountability to the process (Berry, </a:t>
            </a:r>
            <a:r>
              <a:rPr lang="en-US" baseline="0" dirty="0" err="1" smtClean="0"/>
              <a:t>Savoye</a:t>
            </a:r>
            <a:r>
              <a:rPr lang="en-US" baseline="0" dirty="0" smtClean="0"/>
              <a:t>, </a:t>
            </a:r>
            <a:r>
              <a:rPr lang="en-US" baseline="0" dirty="0" err="1" smtClean="0"/>
              <a:t>Melkus</a:t>
            </a:r>
            <a:r>
              <a:rPr lang="en-US" baseline="0" dirty="0" smtClean="0"/>
              <a:t>, &amp; Grey, 2007).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47595E-9178-4B28-BB74-0002A7549DFD}" type="datetimeFigureOut">
              <a:rPr lang="en-US" smtClean="0"/>
              <a:pPr/>
              <a:t>2/8/11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47595E-9178-4B28-BB74-0002A7549DFD}" type="datetimeFigureOut">
              <a:rPr lang="en-US" smtClean="0"/>
              <a:pPr/>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47595E-9178-4B28-BB74-0002A7549DFD}" type="datetimeFigureOut">
              <a:rPr lang="en-US" smtClean="0"/>
              <a:pPr/>
              <a:t>2/8/11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47595E-9178-4B28-BB74-0002A7549DFD}" type="datetimeFigureOut">
              <a:rPr lang="en-US" smtClean="0"/>
              <a:pPr/>
              <a:t>2/8/11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7595E-9178-4B28-BB74-0002A7549DFD}" type="datetimeFigureOut">
              <a:rPr lang="en-US" smtClean="0"/>
              <a:pPr/>
              <a:t>2/8/11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47595E-9178-4B28-BB74-0002A7549DFD}" type="datetimeFigureOut">
              <a:rPr lang="en-US" smtClean="0"/>
              <a:pPr/>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A1E7AB-5C76-469F-86B9-22CD414985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7595E-9178-4B28-BB74-0002A7549DFD}" type="datetimeFigureOut">
              <a:rPr lang="en-US" smtClean="0"/>
              <a:pPr/>
              <a:t>2/8/11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A1E7AB-5C76-469F-86B9-22CD414985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hyperlink" Target="http://www.ncbi.nlm.nih.gov/pmc/articles/PMC194505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467600" cy="1828800"/>
          </a:xfrm>
        </p:spPr>
        <p:txBody>
          <a:bodyPr/>
          <a:lstStyle/>
          <a:p>
            <a:r>
              <a:rPr lang="en-US" dirty="0" smtClean="0"/>
              <a:t>Quantitative Research </a:t>
            </a:r>
            <a:endParaRPr lang="en-US" dirty="0"/>
          </a:p>
        </p:txBody>
      </p:sp>
      <p:sp>
        <p:nvSpPr>
          <p:cNvPr id="3" name="Subtitle 2"/>
          <p:cNvSpPr>
            <a:spLocks noGrp="1"/>
          </p:cNvSpPr>
          <p:nvPr>
            <p:ph type="subTitle" idx="1"/>
          </p:nvPr>
        </p:nvSpPr>
        <p:spPr>
          <a:xfrm>
            <a:off x="533400" y="2209800"/>
            <a:ext cx="7854696" cy="2819400"/>
          </a:xfrm>
        </p:spPr>
        <p:txBody>
          <a:bodyPr/>
          <a:lstStyle/>
          <a:p>
            <a:r>
              <a:rPr lang="en-US" dirty="0" smtClean="0"/>
              <a:t> </a:t>
            </a:r>
            <a:endParaRPr lang="en-US" dirty="0"/>
          </a:p>
        </p:txBody>
      </p:sp>
      <p:sp>
        <p:nvSpPr>
          <p:cNvPr id="5" name="TextBox 4"/>
          <p:cNvSpPr txBox="1"/>
          <p:nvPr/>
        </p:nvSpPr>
        <p:spPr>
          <a:xfrm>
            <a:off x="1600200" y="1981200"/>
            <a:ext cx="6781800" cy="3416320"/>
          </a:xfrm>
          <a:prstGeom prst="rect">
            <a:avLst/>
          </a:prstGeom>
          <a:noFill/>
        </p:spPr>
        <p:txBody>
          <a:bodyPr wrap="square" rtlCol="0">
            <a:spAutoFit/>
          </a:bodyPr>
          <a:lstStyle/>
          <a:p>
            <a:pPr algn="ctr"/>
            <a:r>
              <a:rPr lang="en-US" sz="2400" dirty="0" smtClean="0"/>
              <a:t>  </a:t>
            </a:r>
            <a:r>
              <a:rPr lang="en-US" sz="2400" dirty="0" smtClean="0"/>
              <a:t>Natalie </a:t>
            </a:r>
            <a:r>
              <a:rPr lang="en-US" sz="2400" dirty="0" err="1" smtClean="0"/>
              <a:t>Houlihan</a:t>
            </a:r>
            <a:endParaRPr lang="en-US" sz="2400" dirty="0" smtClean="0"/>
          </a:p>
          <a:p>
            <a:pPr algn="ctr"/>
            <a:r>
              <a:rPr lang="en-US" sz="2400" dirty="0" smtClean="0"/>
              <a:t> </a:t>
            </a:r>
            <a:r>
              <a:rPr lang="en-US" sz="2400" dirty="0" smtClean="0"/>
              <a:t> Valorre </a:t>
            </a:r>
            <a:r>
              <a:rPr lang="en-US" sz="2400" dirty="0" smtClean="0"/>
              <a:t>Harmon</a:t>
            </a:r>
          </a:p>
          <a:p>
            <a:pPr algn="ctr"/>
            <a:r>
              <a:rPr lang="en-US" sz="2400" dirty="0" smtClean="0"/>
              <a:t>  </a:t>
            </a:r>
            <a:r>
              <a:rPr lang="en-US" sz="2400" dirty="0" smtClean="0"/>
              <a:t>Jenna Gustafson</a:t>
            </a:r>
          </a:p>
          <a:p>
            <a:pPr algn="ctr"/>
            <a:r>
              <a:rPr lang="en-US" sz="2400" dirty="0" smtClean="0"/>
              <a:t>   </a:t>
            </a:r>
            <a:r>
              <a:rPr lang="en-US" sz="2400" dirty="0" smtClean="0"/>
              <a:t> Andrea Williams</a:t>
            </a:r>
          </a:p>
          <a:p>
            <a:pPr algn="ctr"/>
            <a:r>
              <a:rPr lang="en-US" sz="2400" dirty="0" err="1" smtClean="0"/>
              <a:t>Fadie</a:t>
            </a:r>
            <a:r>
              <a:rPr lang="en-US" sz="2400" dirty="0" smtClean="0"/>
              <a:t> </a:t>
            </a:r>
            <a:r>
              <a:rPr lang="en-US" sz="2400" dirty="0" err="1" smtClean="0"/>
              <a:t>Akileh</a:t>
            </a:r>
            <a:r>
              <a:rPr lang="en-US" sz="2400" dirty="0" smtClean="0"/>
              <a:t> </a:t>
            </a:r>
          </a:p>
          <a:p>
            <a:pPr algn="ctr"/>
            <a:endParaRPr lang="en-US" sz="2400" dirty="0" smtClean="0"/>
          </a:p>
          <a:p>
            <a:pPr algn="ctr"/>
            <a:r>
              <a:rPr lang="en-US" sz="2400" dirty="0" smtClean="0"/>
              <a:t>Lakeview College of Nursing</a:t>
            </a:r>
          </a:p>
          <a:p>
            <a:pPr algn="ctr"/>
            <a:r>
              <a:rPr lang="en-US" sz="2400" dirty="0" smtClean="0"/>
              <a:t>N203: Nursing Research</a:t>
            </a:r>
          </a:p>
          <a:p>
            <a:pPr algn="ctr"/>
            <a:r>
              <a:rPr lang="en-US" sz="2400" dirty="0" smtClean="0"/>
              <a:t>February 8, 2010</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latin typeface="Times New Roman"/>
                <a:cs typeface="Times New Roman"/>
              </a:rPr>
              <a:t>                Study Design</a:t>
            </a:r>
            <a:endParaRPr lang="en-US" dirty="0"/>
          </a:p>
        </p:txBody>
      </p:sp>
      <p:sp>
        <p:nvSpPr>
          <p:cNvPr id="3" name="Content Placeholder 2"/>
          <p:cNvSpPr>
            <a:spLocks noGrp="1"/>
          </p:cNvSpPr>
          <p:nvPr>
            <p:ph idx="1"/>
          </p:nvPr>
        </p:nvSpPr>
        <p:spPr/>
        <p:txBody>
          <a:bodyPr/>
          <a:lstStyle/>
          <a:p>
            <a:r>
              <a:rPr lang="en-US" sz="3200" dirty="0" smtClean="0">
                <a:latin typeface="Times New Roman"/>
                <a:cs typeface="Times New Roman"/>
              </a:rPr>
              <a:t>Quantitative Research Study</a:t>
            </a:r>
          </a:p>
          <a:p>
            <a:pPr lvl="1"/>
            <a:r>
              <a:rPr lang="en-US" sz="3200" dirty="0" smtClean="0">
                <a:latin typeface="Times New Roman"/>
                <a:cs typeface="Times New Roman"/>
              </a:rPr>
              <a:t>Classical Experimental Design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a:cs typeface="Times New Roman"/>
              </a:rPr>
              <a:t>Sample</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80 parent child dyads  </a:t>
            </a:r>
          </a:p>
          <a:p>
            <a:r>
              <a:rPr lang="en-US" sz="2400" dirty="0" smtClean="0">
                <a:latin typeface="Times New Roman"/>
                <a:cs typeface="Times New Roman"/>
              </a:rPr>
              <a:t>Criteria for parents to meet: BMI ≥ 25</a:t>
            </a:r>
          </a:p>
          <a:p>
            <a:r>
              <a:rPr lang="en-US" sz="2400" dirty="0" smtClean="0">
                <a:latin typeface="Times New Roman"/>
                <a:cs typeface="Times New Roman"/>
              </a:rPr>
              <a:t>Parents and children were able to read, write, and speak English.</a:t>
            </a:r>
          </a:p>
          <a:p>
            <a:r>
              <a:rPr lang="en-US" sz="2400" dirty="0" smtClean="0">
                <a:latin typeface="Times New Roman"/>
                <a:cs typeface="Times New Roman"/>
              </a:rPr>
              <a:t>The sample size was not large enough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 Collection</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Data collected at baseline, 3 months, and 6 months</a:t>
            </a:r>
          </a:p>
          <a:p>
            <a:r>
              <a:rPr lang="en-US" sz="2400" dirty="0" smtClean="0">
                <a:latin typeface="Times New Roman"/>
                <a:cs typeface="Times New Roman"/>
              </a:rPr>
              <a:t>Trained research assistants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Analysis of Data</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Statistical Package for the Social Sciences (SPSS) database </a:t>
            </a:r>
          </a:p>
          <a:p>
            <a:r>
              <a:rPr lang="en-US" sz="2400" dirty="0" smtClean="0">
                <a:latin typeface="Times New Roman"/>
                <a:cs typeface="Times New Roman"/>
              </a:rPr>
              <a:t>Version 13.0 of the SPSS </a:t>
            </a:r>
          </a:p>
          <a:p>
            <a:r>
              <a:rPr lang="en-US" sz="2400" dirty="0" smtClean="0">
                <a:latin typeface="Times New Roman"/>
                <a:cs typeface="Times New Roman"/>
              </a:rPr>
              <a:t>Chi-square and the t-tests  </a:t>
            </a:r>
          </a:p>
          <a:p>
            <a:r>
              <a:rPr lang="en-US" sz="2400" dirty="0" smtClean="0">
                <a:latin typeface="Times New Roman"/>
                <a:cs typeface="Times New Roman"/>
              </a:rPr>
              <a:t>Analysis of variance (ANOVA)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5684520"/>
          </a:xfrm>
        </p:spPr>
        <p:txBody>
          <a:bodyPr>
            <a:normAutofit lnSpcReduction="10000"/>
          </a:bodyPr>
          <a:lstStyle/>
          <a:p>
            <a:r>
              <a:rPr lang="en-US" sz="1900" dirty="0" smtClean="0">
                <a:latin typeface="Times New Roman"/>
                <a:cs typeface="Times New Roman"/>
              </a:rPr>
              <a:t>At 6 months: </a:t>
            </a:r>
          </a:p>
          <a:p>
            <a:pPr lvl="1"/>
            <a:r>
              <a:rPr lang="en-US" sz="1900" dirty="0" smtClean="0">
                <a:latin typeface="Times New Roman"/>
                <a:cs typeface="Times New Roman"/>
              </a:rPr>
              <a:t>The BMI (p = .003) and BFP (p = .02) of the experimental group had significantly lowered.</a:t>
            </a:r>
          </a:p>
          <a:p>
            <a:pPr lvl="1"/>
            <a:r>
              <a:rPr lang="en-US" sz="1900" dirty="0" smtClean="0">
                <a:latin typeface="Times New Roman"/>
                <a:cs typeface="Times New Roman"/>
              </a:rPr>
              <a:t>The experiment group increased their pedometer steps (p = 0.3).</a:t>
            </a:r>
          </a:p>
          <a:p>
            <a:pPr lvl="1"/>
            <a:r>
              <a:rPr lang="en-US" sz="1900" dirty="0" smtClean="0">
                <a:latin typeface="Times New Roman"/>
                <a:cs typeface="Times New Roman"/>
              </a:rPr>
              <a:t>The parents showed an improvement in:</a:t>
            </a:r>
          </a:p>
          <a:p>
            <a:pPr lvl="2"/>
            <a:r>
              <a:rPr lang="en-US" sz="1900" dirty="0" smtClean="0">
                <a:latin typeface="Times New Roman"/>
                <a:cs typeface="Times New Roman"/>
              </a:rPr>
              <a:t>Interpersonal relationships (p = .04) </a:t>
            </a:r>
          </a:p>
          <a:p>
            <a:pPr lvl="2"/>
            <a:r>
              <a:rPr lang="en-US" sz="1900" dirty="0" smtClean="0">
                <a:latin typeface="Times New Roman"/>
                <a:cs typeface="Times New Roman"/>
              </a:rPr>
              <a:t>Behavior control (p = .04)</a:t>
            </a:r>
          </a:p>
          <a:p>
            <a:pPr lvl="2"/>
            <a:r>
              <a:rPr lang="en-US" sz="1900" dirty="0" smtClean="0">
                <a:latin typeface="Times New Roman"/>
                <a:cs typeface="Times New Roman"/>
              </a:rPr>
              <a:t>Stress Management (p = .05)</a:t>
            </a:r>
          </a:p>
          <a:p>
            <a:pPr lvl="1"/>
            <a:r>
              <a:rPr lang="en-US" sz="1900" dirty="0" smtClean="0">
                <a:latin typeface="Times New Roman"/>
                <a:cs typeface="Times New Roman"/>
              </a:rPr>
              <a:t>The parents showed trends toward improved:</a:t>
            </a:r>
          </a:p>
          <a:p>
            <a:pPr lvl="2"/>
            <a:r>
              <a:rPr lang="en-US" sz="1900" dirty="0" smtClean="0">
                <a:latin typeface="Times New Roman"/>
                <a:cs typeface="Times New Roman"/>
              </a:rPr>
              <a:t>Nutrition (p = .06)</a:t>
            </a:r>
          </a:p>
          <a:p>
            <a:pPr lvl="2"/>
            <a:r>
              <a:rPr lang="en-US" sz="1900" dirty="0" smtClean="0">
                <a:latin typeface="Times New Roman"/>
                <a:cs typeface="Times New Roman"/>
              </a:rPr>
              <a:t>Physical Activity  (p = .1)</a:t>
            </a:r>
          </a:p>
          <a:p>
            <a:pPr lvl="2"/>
            <a:r>
              <a:rPr lang="en-US" sz="1900" dirty="0" smtClean="0">
                <a:latin typeface="Times New Roman"/>
                <a:cs typeface="Times New Roman"/>
              </a:rPr>
              <a:t>Health responsibility (p = .3) </a:t>
            </a:r>
          </a:p>
          <a:p>
            <a:pPr lvl="2"/>
            <a:r>
              <a:rPr lang="en-US" sz="1900" dirty="0" smtClean="0">
                <a:latin typeface="Times New Roman"/>
                <a:cs typeface="Times New Roman"/>
              </a:rPr>
              <a:t>Negative affect eating (p = .06)</a:t>
            </a:r>
          </a:p>
          <a:p>
            <a:pPr lvl="2"/>
            <a:r>
              <a:rPr lang="en-US" sz="1900" dirty="0" smtClean="0">
                <a:latin typeface="Times New Roman"/>
                <a:cs typeface="Times New Roman"/>
              </a:rPr>
              <a:t>Socially acceptable eating (p = .08)</a:t>
            </a:r>
          </a:p>
          <a:p>
            <a:pPr lvl="2"/>
            <a:r>
              <a:rPr lang="en-US" sz="1900" dirty="0" smtClean="0">
                <a:latin typeface="Times New Roman"/>
                <a:cs typeface="Times New Roman"/>
              </a:rPr>
              <a:t>Problem solving (p = .06)</a:t>
            </a:r>
          </a:p>
          <a:p>
            <a:pPr lvl="2"/>
            <a:r>
              <a:rPr lang="en-US" sz="1900" dirty="0" smtClean="0">
                <a:latin typeface="Times New Roman"/>
                <a:cs typeface="Times New Roman"/>
              </a:rPr>
              <a:t>General family functioning (p = .2)</a:t>
            </a:r>
          </a:p>
          <a:p>
            <a:pPr lvl="2"/>
            <a:r>
              <a:rPr lang="en-US" sz="1900" dirty="0" smtClean="0">
                <a:latin typeface="Times New Roman"/>
                <a:cs typeface="Times New Roman"/>
              </a:rPr>
              <a:t>Family roles (p = .3)</a:t>
            </a:r>
          </a:p>
          <a:p>
            <a:endParaRPr lang="en-US" dirty="0"/>
          </a:p>
        </p:txBody>
      </p:sp>
      <p:sp>
        <p:nvSpPr>
          <p:cNvPr id="4" name="Rectangle 3"/>
          <p:cNvSpPr/>
          <p:nvPr/>
        </p:nvSpPr>
        <p:spPr>
          <a:xfrm>
            <a:off x="3352800" y="0"/>
            <a:ext cx="3343738" cy="861774"/>
          </a:xfrm>
          <a:prstGeom prst="rect">
            <a:avLst/>
          </a:prstGeom>
        </p:spPr>
        <p:txBody>
          <a:bodyPr wrap="square">
            <a:spAutoFit/>
          </a:bodyPr>
          <a:lstStyle/>
          <a:p>
            <a:r>
              <a:rPr lang="en-US" sz="5000" dirty="0" smtClean="0">
                <a:solidFill>
                  <a:srgbClr val="C9C2D1"/>
                </a:solidFill>
                <a:latin typeface="Calibri"/>
                <a:ea typeface="+mj-ea"/>
                <a:cs typeface="+mj-cs"/>
              </a:rPr>
              <a:t>Results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Continued</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At 6 months the experimental children:</a:t>
            </a:r>
          </a:p>
          <a:p>
            <a:pPr lvl="1"/>
            <a:r>
              <a:rPr lang="en-US" dirty="0" smtClean="0">
                <a:latin typeface="Times New Roman"/>
                <a:cs typeface="Times New Roman"/>
              </a:rPr>
              <a:t> Demonstrated trends toward decreased BMI (p = .08) and BFP (p = .1).</a:t>
            </a:r>
          </a:p>
          <a:p>
            <a:pPr lvl="1"/>
            <a:r>
              <a:rPr lang="en-US" dirty="0" smtClean="0">
                <a:latin typeface="Times New Roman"/>
                <a:cs typeface="Times New Roman"/>
              </a:rPr>
              <a:t>Increased pedometer steps (p = .2)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 of Study</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CST had a positive effect</a:t>
            </a:r>
          </a:p>
          <a:p>
            <a:r>
              <a:rPr lang="en-US" sz="2400" dirty="0" smtClean="0">
                <a:latin typeface="Times New Roman"/>
                <a:cs typeface="Times New Roman"/>
              </a:rPr>
              <a:t>The experimental parents and children group had more positive outcomes. </a:t>
            </a:r>
          </a:p>
          <a:p>
            <a:r>
              <a:rPr lang="en-US" sz="2400" dirty="0" smtClean="0">
                <a:latin typeface="Times New Roman"/>
                <a:cs typeface="Times New Roman"/>
              </a:rPr>
              <a:t>NEEP and exercise training improved outcomes in both groups.</a:t>
            </a:r>
          </a:p>
          <a:p>
            <a:r>
              <a:rPr lang="en-US" sz="2400" dirty="0" smtClean="0">
                <a:latin typeface="Times New Roman"/>
                <a:cs typeface="Times New Roman"/>
              </a:rPr>
              <a:t>Drop out rates and loss to follow-up</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a:bodyPr>
          <a:lstStyle/>
          <a:p>
            <a:r>
              <a:rPr lang="en-US" dirty="0" smtClean="0"/>
              <a:t>Must identify research purpose</a:t>
            </a:r>
          </a:p>
          <a:p>
            <a:pPr lvl="1"/>
            <a:r>
              <a:rPr lang="en-US" dirty="0" smtClean="0"/>
              <a:t>Define problem </a:t>
            </a:r>
          </a:p>
          <a:p>
            <a:pPr lvl="1"/>
            <a:r>
              <a:rPr lang="en-US" dirty="0" smtClean="0"/>
              <a:t>Generate goal to reduce problem</a:t>
            </a:r>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To understand the effects of coping skills training among multiethnic parents.</a:t>
            </a:r>
          </a:p>
          <a:p>
            <a:pPr>
              <a:buNone/>
            </a:pPr>
            <a:r>
              <a:rPr lang="en-US" sz="2800" dirty="0" smtClean="0"/>
              <a:t>	-be a successful intervention by: </a:t>
            </a:r>
          </a:p>
          <a:p>
            <a:pPr>
              <a:buNone/>
            </a:pPr>
            <a:r>
              <a:rPr lang="en-US" sz="2800" dirty="0" smtClean="0"/>
              <a:t>		-increasing knowledge</a:t>
            </a:r>
          </a:p>
          <a:p>
            <a:pPr>
              <a:buNone/>
            </a:pPr>
            <a:r>
              <a:rPr lang="en-US" sz="2800" dirty="0" smtClean="0"/>
              <a:t>	 -reducing weight in parent and child </a:t>
            </a:r>
          </a:p>
          <a:p>
            <a:pPr>
              <a:buNone/>
            </a:pPr>
            <a:r>
              <a:rPr lang="en-US" sz="2800" dirty="0" smtClean="0"/>
              <a:t>	</a:t>
            </a:r>
          </a:p>
          <a:p>
            <a:pPr>
              <a:buNone/>
            </a:pPr>
            <a:r>
              <a:rPr lang="en-US" sz="2800" dirty="0" smtClean="0"/>
              <a:t>-Population: Obese multiethnic parents with children in weight management</a:t>
            </a:r>
          </a:p>
          <a:p>
            <a:pPr>
              <a:buNone/>
            </a:pPr>
            <a:r>
              <a:rPr lang="en-US" sz="2800" dirty="0" smtClean="0"/>
              <a:t>-Setting-Weight management program</a:t>
            </a:r>
          </a:p>
          <a:p>
            <a:pPr>
              <a:buNone/>
            </a:pPr>
            <a:r>
              <a:rPr lang="en-US" sz="2800" dirty="0" smtClean="0"/>
              <a:t>-Study- Quantitative</a:t>
            </a:r>
          </a:p>
          <a:p>
            <a:pPr>
              <a:buNone/>
            </a:pPr>
            <a:r>
              <a:rPr lang="en-US" sz="2800" dirty="0" smtClean="0"/>
              <a:t>-Variables-see next slide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rmAutofit fontScale="90000"/>
          </a:bodyPr>
          <a:lstStyle/>
          <a:p>
            <a:pPr algn="ctr"/>
            <a:r>
              <a:rPr lang="en-US" dirty="0" smtClean="0"/>
              <a:t>                                            Independent &amp; Dependent Variables</a:t>
            </a:r>
            <a:endParaRPr lang="en-US" dirty="0"/>
          </a:p>
        </p:txBody>
      </p:sp>
      <p:sp>
        <p:nvSpPr>
          <p:cNvPr id="3" name="Content Placeholder 2"/>
          <p:cNvSpPr>
            <a:spLocks noGrp="1"/>
          </p:cNvSpPr>
          <p:nvPr>
            <p:ph idx="1"/>
          </p:nvPr>
        </p:nvSpPr>
        <p:spPr>
          <a:xfrm>
            <a:off x="457200" y="1447800"/>
            <a:ext cx="8229600" cy="5410200"/>
          </a:xfrm>
        </p:spPr>
        <p:txBody>
          <a:bodyPr>
            <a:normAutofit fontScale="32500" lnSpcReduction="20000"/>
          </a:bodyPr>
          <a:lstStyle/>
          <a:p>
            <a:r>
              <a:rPr lang="en-US" sz="7400" dirty="0" smtClean="0"/>
              <a:t>Independent Variable </a:t>
            </a:r>
          </a:p>
          <a:p>
            <a:pPr lvl="1">
              <a:buNone/>
            </a:pPr>
            <a:r>
              <a:rPr lang="en-US" sz="7400" dirty="0" smtClean="0"/>
              <a:t>-Stimulus or activity affecting dependent variable </a:t>
            </a:r>
          </a:p>
          <a:p>
            <a:pPr>
              <a:buNone/>
            </a:pPr>
            <a:endParaRPr lang="en-US" sz="7400" dirty="0" smtClean="0"/>
          </a:p>
          <a:p>
            <a:pPr>
              <a:buNone/>
            </a:pPr>
            <a:r>
              <a:rPr lang="en-US" sz="7400" dirty="0" smtClean="0"/>
              <a:t> </a:t>
            </a:r>
          </a:p>
          <a:p>
            <a:r>
              <a:rPr lang="en-US" sz="7400" dirty="0" smtClean="0"/>
              <a:t>Dependent Variable</a:t>
            </a:r>
          </a:p>
          <a:p>
            <a:pPr marL="342900" lvl="1" indent="-342900">
              <a:buNone/>
            </a:pPr>
            <a:r>
              <a:rPr lang="en-US" sz="7400" dirty="0" smtClean="0"/>
              <a:t>	-Response, behavior, or outcome</a:t>
            </a:r>
          </a:p>
          <a:p>
            <a:pPr>
              <a:buNone/>
            </a:pPr>
            <a:endParaRPr lang="en-US" sz="7400" dirty="0" smtClean="0"/>
          </a:p>
          <a:p>
            <a:endParaRPr lang="en-US" sz="7400" dirty="0" smtClean="0"/>
          </a:p>
          <a:p>
            <a:endParaRPr lang="en-US" sz="7400" dirty="0" smtClean="0"/>
          </a:p>
          <a:p>
            <a:r>
              <a:rPr lang="en-US" sz="7400" dirty="0" smtClean="0"/>
              <a:t>In Berry et al (2007) study </a:t>
            </a:r>
          </a:p>
          <a:p>
            <a:pPr>
              <a:buNone/>
            </a:pPr>
            <a:r>
              <a:rPr lang="en-US" sz="7400" dirty="0" smtClean="0"/>
              <a:t>	-Independent variable: Coping Skills Training </a:t>
            </a:r>
          </a:p>
          <a:p>
            <a:pPr>
              <a:buNone/>
            </a:pPr>
            <a:r>
              <a:rPr lang="en-US" sz="7400" dirty="0" smtClean="0"/>
              <a:t>	-Dependent variable: improved health behaviors   </a:t>
            </a:r>
          </a:p>
          <a:p>
            <a:pPr>
              <a:buNone/>
            </a:pPr>
            <a:r>
              <a:rPr lang="en-US" sz="7400" dirty="0" smtClean="0"/>
              <a:t>		among multiethnic parents with obese children.</a:t>
            </a:r>
          </a:p>
          <a:p>
            <a:pPr>
              <a:buNone/>
            </a:pPr>
            <a:endParaRPr lang="en-US" dirty="0" smtClean="0"/>
          </a:p>
          <a:p>
            <a:pPr>
              <a:buNone/>
            </a:pPr>
            <a:endParaRPr lang="en-US" sz="72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990600"/>
          </a:xfrm>
        </p:spPr>
        <p:txBody>
          <a:bodyPr/>
          <a:lstStyle/>
          <a:p>
            <a:pPr algn="ctr"/>
            <a:r>
              <a:rPr lang="en-US" dirty="0" smtClean="0"/>
              <a:t>Introduction/Objectives</a:t>
            </a:r>
            <a:endParaRPr lang="en-US" dirty="0"/>
          </a:p>
        </p:txBody>
      </p:sp>
      <p:sp>
        <p:nvSpPr>
          <p:cNvPr id="3" name="Subtitle 2"/>
          <p:cNvSpPr>
            <a:spLocks noGrp="1"/>
          </p:cNvSpPr>
          <p:nvPr>
            <p:ph type="subTitle" idx="1"/>
          </p:nvPr>
        </p:nvSpPr>
        <p:spPr>
          <a:xfrm>
            <a:off x="457200" y="838200"/>
            <a:ext cx="7854696" cy="6019800"/>
          </a:xfrm>
        </p:spPr>
        <p:txBody>
          <a:bodyPr>
            <a:normAutofit/>
          </a:bodyPr>
          <a:lstStyle/>
          <a:p>
            <a:pPr algn="l">
              <a:buFont typeface="Wingdings" pitchFamily="2" charset="2"/>
              <a:buChar char="v"/>
            </a:pPr>
            <a:r>
              <a:rPr lang="en-US" dirty="0" smtClean="0"/>
              <a:t>The study, “An intervention for Multiethnic Obese Parents and Overweight Children” , as well as evidence from Burns and Grove discuss the </a:t>
            </a:r>
            <a:r>
              <a:rPr lang="en-US" b="1" u="sng" dirty="0" smtClean="0"/>
              <a:t>objectives:</a:t>
            </a:r>
            <a:r>
              <a:rPr lang="en-US" b="1" dirty="0" smtClean="0"/>
              <a:t> </a:t>
            </a:r>
          </a:p>
          <a:p>
            <a:pPr algn="l"/>
            <a:endParaRPr lang="en-US" b="1" dirty="0" smtClean="0"/>
          </a:p>
          <a:p>
            <a:pPr algn="l">
              <a:buFont typeface="Arial" pitchFamily="34" charset="0"/>
              <a:buChar char="•"/>
            </a:pPr>
            <a:r>
              <a:rPr lang="en-US" dirty="0" smtClean="0"/>
              <a:t> Purpose and main research question in study</a:t>
            </a:r>
          </a:p>
          <a:p>
            <a:pPr algn="l">
              <a:buFont typeface="Arial" pitchFamily="34" charset="0"/>
              <a:buChar char="•"/>
            </a:pPr>
            <a:r>
              <a:rPr lang="en-US" dirty="0" smtClean="0"/>
              <a:t>Independent and dependant variables</a:t>
            </a:r>
          </a:p>
          <a:p>
            <a:pPr algn="l">
              <a:buFont typeface="Arial" pitchFamily="34" charset="0"/>
              <a:buChar char="•"/>
            </a:pPr>
            <a:r>
              <a:rPr lang="en-US" dirty="0" smtClean="0"/>
              <a:t>Sample size </a:t>
            </a:r>
          </a:p>
          <a:p>
            <a:pPr algn="l">
              <a:buFont typeface="Arial" pitchFamily="34" charset="0"/>
              <a:buChar char="•"/>
            </a:pPr>
            <a:r>
              <a:rPr lang="en-US" dirty="0" smtClean="0"/>
              <a:t>Data collection and analysis</a:t>
            </a:r>
          </a:p>
          <a:p>
            <a:pPr algn="l">
              <a:buFont typeface="Arial" pitchFamily="34" charset="0"/>
              <a:buChar char="•"/>
            </a:pPr>
            <a:r>
              <a:rPr lang="en-US" dirty="0" smtClean="0"/>
              <a:t>Human rights protection</a:t>
            </a:r>
          </a:p>
          <a:p>
            <a:pPr algn="l">
              <a:buFont typeface="Arial" pitchFamily="34" charset="0"/>
              <a:buChar char="•"/>
            </a:pPr>
            <a:r>
              <a:rPr lang="en-US" dirty="0" smtClean="0"/>
              <a:t>Strengths/limitations of study</a:t>
            </a:r>
          </a:p>
          <a:p>
            <a:pPr algn="l">
              <a:buFont typeface="Arial" pitchFamily="34" charset="0"/>
              <a:buChar char="•"/>
            </a:pPr>
            <a:r>
              <a:rPr lang="en-US" dirty="0" smtClean="0"/>
              <a:t>Importance in nursing</a:t>
            </a:r>
          </a:p>
          <a:p>
            <a:pPr algn="l">
              <a:buFont typeface="Arial" pitchFamily="34" charset="0"/>
              <a:buChar char="•"/>
            </a:pPr>
            <a:r>
              <a:rPr lang="en-US" dirty="0" smtClean="0"/>
              <a:t>Quantitative research process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Literature Review Support   </a:t>
            </a:r>
            <a:endParaRPr lang="en-US" dirty="0"/>
          </a:p>
        </p:txBody>
      </p:sp>
      <p:sp>
        <p:nvSpPr>
          <p:cNvPr id="3" name="Content Placeholder 2"/>
          <p:cNvSpPr>
            <a:spLocks noGrp="1"/>
          </p:cNvSpPr>
          <p:nvPr>
            <p:ph idx="1"/>
          </p:nvPr>
        </p:nvSpPr>
        <p:spPr/>
        <p:txBody>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r>
              <a:rPr lang="en-US" sz="1100" dirty="0" smtClean="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Support of Literature Review</a:t>
            </a:r>
            <a:endParaRPr lang="en-US" dirty="0"/>
          </a:p>
        </p:txBody>
      </p:sp>
      <p:sp>
        <p:nvSpPr>
          <p:cNvPr id="3" name="Content Placeholder 2"/>
          <p:cNvSpPr>
            <a:spLocks noGrp="1"/>
          </p:cNvSpPr>
          <p:nvPr>
            <p:ph idx="1"/>
          </p:nvPr>
        </p:nvSpPr>
        <p:spPr/>
        <p:txBody>
          <a:bodyPr/>
          <a:lstStyle/>
          <a:p>
            <a:r>
              <a:rPr lang="en-US" dirty="0" smtClean="0"/>
              <a:t>The literature Review in Berry et al (2007) study supports</a:t>
            </a:r>
          </a:p>
          <a:p>
            <a:r>
              <a:rPr lang="en-US" dirty="0" smtClean="0"/>
              <a:t>Success of </a:t>
            </a:r>
          </a:p>
          <a:p>
            <a:pPr lvl="1"/>
            <a:r>
              <a:rPr lang="en-US" dirty="0" smtClean="0"/>
              <a:t>Nutrition education, exercise, behavioral interventions, and coping skill interventions</a:t>
            </a:r>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p. 62</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Importance to the Study of Nursing</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t> Intent  to do good </a:t>
            </a:r>
          </a:p>
          <a:p>
            <a:pPr>
              <a:buFont typeface="Wingdings" pitchFamily="2" charset="2"/>
              <a:buChar char="v"/>
            </a:pPr>
            <a:r>
              <a:rPr lang="en-US" dirty="0" smtClean="0"/>
              <a:t>The protection of Human Rights - PI scheduled an appointment to meet with parent and child to discuss the study and review the consent and child assent forms.</a:t>
            </a:r>
          </a:p>
          <a:p>
            <a:pPr>
              <a:buFont typeface="Wingdings" pitchFamily="2" charset="2"/>
              <a:buChar char="v"/>
            </a:pPr>
            <a:r>
              <a:rPr lang="en-US" dirty="0" smtClean="0"/>
              <a:t>Nurse’s involvement: </a:t>
            </a:r>
          </a:p>
          <a:p>
            <a:pPr>
              <a:buFont typeface="Arial" pitchFamily="34" charset="0"/>
              <a:buChar char="•"/>
            </a:pPr>
            <a:r>
              <a:rPr lang="en-US" dirty="0" smtClean="0"/>
              <a:t>Conducting research</a:t>
            </a:r>
          </a:p>
          <a:p>
            <a:pPr>
              <a:buFont typeface="Arial" pitchFamily="34" charset="0"/>
              <a:buChar char="•"/>
            </a:pPr>
            <a:r>
              <a:rPr lang="en-US" dirty="0" smtClean="0"/>
              <a:t>Maintaining health  of participants</a:t>
            </a:r>
          </a:p>
          <a:p>
            <a:pPr>
              <a:buFont typeface="Arial" pitchFamily="34" charset="0"/>
              <a:buChar char="•"/>
            </a:pPr>
            <a:r>
              <a:rPr lang="en-US" dirty="0" smtClean="0"/>
              <a:t>Witness of consent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      Summary Of Presentation</a:t>
            </a:r>
            <a:endParaRPr lang="en-US" dirty="0"/>
          </a:p>
        </p:txBody>
      </p:sp>
      <p:sp>
        <p:nvSpPr>
          <p:cNvPr id="3" name="Content Placeholder 2"/>
          <p:cNvSpPr>
            <a:spLocks noGrp="1"/>
          </p:cNvSpPr>
          <p:nvPr>
            <p:ph idx="1"/>
          </p:nvPr>
        </p:nvSpPr>
        <p:spPr>
          <a:xfrm>
            <a:off x="457200" y="914400"/>
            <a:ext cx="8229600" cy="5943600"/>
          </a:xfrm>
        </p:spPr>
        <p:txBody>
          <a:bodyPr/>
          <a:lstStyle/>
          <a:p>
            <a:r>
              <a:rPr lang="en-US" sz="2700" dirty="0" smtClean="0"/>
              <a:t>To recognize results of parents and children handling  coping skills training in a weight management program, opposed to the absence of this training.</a:t>
            </a:r>
          </a:p>
          <a:p>
            <a:r>
              <a:rPr lang="en-US" sz="2700" dirty="0" smtClean="0"/>
              <a:t>Parents in a study lowered their body fat percentage (BFP), body mass index (BMI), and increased pedometer steps.</a:t>
            </a:r>
          </a:p>
          <a:p>
            <a:r>
              <a:rPr lang="en-US" sz="2700" dirty="0" smtClean="0"/>
              <a:t>To learn the skills of coping skills training – Improvement and success in other studies.</a:t>
            </a:r>
          </a:p>
          <a:p>
            <a:r>
              <a:rPr lang="en-US" sz="2700" dirty="0" smtClean="0"/>
              <a:t>Studying in obese children improves behavior, relationships, and response time.</a:t>
            </a:r>
          </a:p>
          <a:p>
            <a:r>
              <a:rPr lang="en-US" sz="2700" dirty="0" smtClean="0"/>
              <a:t>No evidence to prove results are long-lasting. </a:t>
            </a:r>
          </a:p>
          <a:p>
            <a:endParaRPr lang="en-US" dirty="0" smtClean="0"/>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dirty="0" smtClean="0"/>
              <a:t>References  </a:t>
            </a:r>
            <a:endParaRPr lang="en-US" dirty="0"/>
          </a:p>
        </p:txBody>
      </p:sp>
      <p:sp>
        <p:nvSpPr>
          <p:cNvPr id="3" name="Content Placeholder 2"/>
          <p:cNvSpPr>
            <a:spLocks noGrp="1"/>
          </p:cNvSpPr>
          <p:nvPr>
            <p:ph idx="1"/>
          </p:nvPr>
        </p:nvSpPr>
        <p:spPr>
          <a:xfrm>
            <a:off x="228600" y="1371600"/>
            <a:ext cx="8686800" cy="5105400"/>
          </a:xfrm>
        </p:spPr>
        <p:txBody>
          <a:bodyPr>
            <a:normAutofit fontScale="77500" lnSpcReduction="20000"/>
          </a:bodyPr>
          <a:lstStyle/>
          <a:p>
            <a:pPr>
              <a:lnSpc>
                <a:spcPct val="200000"/>
              </a:lnSpc>
              <a:buNone/>
            </a:pPr>
            <a:r>
              <a:rPr lang="en-US" dirty="0" smtClean="0"/>
              <a:t>Berry, D., </a:t>
            </a:r>
            <a:r>
              <a:rPr lang="en-US" dirty="0" err="1" smtClean="0"/>
              <a:t>Melkus</a:t>
            </a:r>
            <a:r>
              <a:rPr lang="en-US" dirty="0" smtClean="0"/>
              <a:t>, G., </a:t>
            </a:r>
            <a:r>
              <a:rPr lang="en-US" dirty="0" err="1" smtClean="0"/>
              <a:t>Savoye</a:t>
            </a:r>
            <a:r>
              <a:rPr lang="en-US" dirty="0" smtClean="0"/>
              <a:t>, M., Grey. (2007).</a:t>
            </a:r>
            <a:r>
              <a:rPr lang="en-US" dirty="0" smtClean="0"/>
              <a:t> An intervention for 	multiethnic obese parents and overweight children.  </a:t>
            </a:r>
            <a:r>
              <a:rPr lang="en-US" i="1" dirty="0" smtClean="0"/>
              <a:t>Journal </a:t>
            </a:r>
            <a:r>
              <a:rPr lang="en-US" i="1" dirty="0" smtClean="0"/>
              <a:t>of   	Applied Nursing Research</a:t>
            </a:r>
            <a:r>
              <a:rPr lang="en-US" dirty="0" smtClean="0"/>
              <a:t>.</a:t>
            </a:r>
            <a:r>
              <a:rPr lang="en-US" dirty="0" smtClean="0"/>
              <a:t> </a:t>
            </a:r>
            <a:r>
              <a:rPr lang="en-US" sz="2800" dirty="0" smtClean="0"/>
              <a:t>20, 63-70.  Retrieved from</a:t>
            </a:r>
            <a:r>
              <a:rPr lang="en-US" sz="2800" dirty="0" smtClean="0"/>
              <a:t> 		</a:t>
            </a:r>
            <a:r>
              <a:rPr lang="en-US" sz="2800" dirty="0" smtClean="0">
                <a:hlinkClick r:id="rId3"/>
              </a:rPr>
              <a:t>http</a:t>
            </a:r>
            <a:r>
              <a:rPr lang="en-US" sz="2800" dirty="0" smtClean="0">
                <a:hlinkClick r:id="rId3"/>
              </a:rPr>
              <a:t>://www.ncbi.nlm.nih.gov/pmc/articles/PMC1945054/</a:t>
            </a:r>
            <a:r>
              <a:rPr lang="en-US" sz="2800" dirty="0" smtClean="0"/>
              <a:t>. </a:t>
            </a:r>
            <a:endParaRPr lang="en-US" dirty="0" smtClean="0"/>
          </a:p>
          <a:p>
            <a:pPr>
              <a:lnSpc>
                <a:spcPct val="200000"/>
              </a:lnSpc>
              <a:buNone/>
            </a:pPr>
            <a:endParaRPr lang="en-US" dirty="0" smtClean="0"/>
          </a:p>
          <a:p>
            <a:pPr marL="0" indent="0" defTabSz="457200">
              <a:lnSpc>
                <a:spcPct val="200000"/>
              </a:lnSpc>
              <a:spcBef>
                <a:spcPts val="0"/>
              </a:spcBef>
              <a:buNone/>
              <a:defRPr/>
            </a:pPr>
            <a:r>
              <a:rPr lang="en-US" dirty="0" smtClean="0"/>
              <a:t>Burns, N., &amp; Grove, S. (2010). </a:t>
            </a:r>
            <a:r>
              <a:rPr lang="en-US" i="1" dirty="0" smtClean="0"/>
              <a:t>The practice of nursing</a:t>
            </a:r>
            <a:r>
              <a:rPr lang="en-US" i="1" dirty="0" smtClean="0"/>
              <a:t> research</a:t>
            </a:r>
            <a:r>
              <a:rPr lang="en-US" i="1" dirty="0" smtClean="0"/>
              <a:t>:</a:t>
            </a:r>
            <a:r>
              <a:rPr lang="en-US" i="1" dirty="0" smtClean="0"/>
              <a:t>  Appraisal</a:t>
            </a:r>
            <a:r>
              <a:rPr lang="en-US" i="1" dirty="0" smtClean="0"/>
              <a:t>,</a:t>
            </a:r>
            <a:r>
              <a:rPr lang="en-US" i="1" dirty="0" smtClean="0"/>
              <a:t> 	synthesis</a:t>
            </a:r>
            <a:r>
              <a:rPr lang="en-US" i="1" dirty="0" smtClean="0"/>
              <a:t>, and generation of</a:t>
            </a:r>
            <a:r>
              <a:rPr lang="en-US" i="1" dirty="0" smtClean="0"/>
              <a:t>  evidence</a:t>
            </a:r>
            <a:r>
              <a:rPr lang="en-US" dirty="0" smtClean="0"/>
              <a:t> </a:t>
            </a:r>
            <a:r>
              <a:rPr lang="en-US" dirty="0" smtClean="0"/>
              <a:t>(6</a:t>
            </a:r>
            <a:r>
              <a:rPr lang="en-US" baseline="30000" dirty="0" smtClean="0"/>
              <a:t>th</a:t>
            </a:r>
            <a:r>
              <a:rPr lang="en-US" dirty="0" smtClean="0"/>
              <a:t> Ed.)</a:t>
            </a:r>
            <a:r>
              <a:rPr lang="en-US" i="1" dirty="0" smtClean="0"/>
              <a:t>. </a:t>
            </a:r>
            <a:r>
              <a:rPr lang="en-US" dirty="0" smtClean="0"/>
              <a:t>St.</a:t>
            </a:r>
            <a:r>
              <a:rPr lang="en-US" dirty="0" smtClean="0"/>
              <a:t> Louis</a:t>
            </a:r>
            <a:r>
              <a:rPr lang="en-US" dirty="0" smtClean="0"/>
              <a:t>,</a:t>
            </a:r>
            <a:r>
              <a:rPr lang="en-US" dirty="0" smtClean="0"/>
              <a:t> MO</a:t>
            </a:r>
            <a:r>
              <a:rPr lang="en-US" dirty="0" smtClean="0"/>
              <a:t>: Elsevier</a:t>
            </a:r>
            <a:r>
              <a:rPr lang="en-US" dirty="0" smtClean="0"/>
              <a:t> 	Saunders</a:t>
            </a:r>
            <a:r>
              <a:rPr lang="en-US" dirty="0" smtClean="0"/>
              <a:t>.</a:t>
            </a:r>
            <a:r>
              <a:rPr lang="en-US" i="1" dirty="0" smtClean="0"/>
              <a:t>   </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685800"/>
          </a:xfrm>
        </p:spPr>
        <p:txBody>
          <a:bodyPr>
            <a:normAutofit fontScale="90000"/>
          </a:bodyPr>
          <a:lstStyle/>
          <a:p>
            <a:r>
              <a:rPr lang="en-US" dirty="0" smtClean="0"/>
              <a:t>Problem  Addressed in Study</a:t>
            </a:r>
            <a:endParaRPr lang="en-US" dirty="0"/>
          </a:p>
        </p:txBody>
      </p:sp>
      <p:sp>
        <p:nvSpPr>
          <p:cNvPr id="3" name="Subtitle 2"/>
          <p:cNvSpPr>
            <a:spLocks noGrp="1"/>
          </p:cNvSpPr>
          <p:nvPr>
            <p:ph type="subTitle" idx="1"/>
          </p:nvPr>
        </p:nvSpPr>
        <p:spPr>
          <a:xfrm>
            <a:off x="304800" y="609600"/>
            <a:ext cx="8458200" cy="6248400"/>
          </a:xfrm>
        </p:spPr>
        <p:txBody>
          <a:bodyPr>
            <a:normAutofit fontScale="92500" lnSpcReduction="20000"/>
          </a:bodyPr>
          <a:lstStyle/>
          <a:p>
            <a:pPr algn="l">
              <a:buFont typeface="Wingdings" pitchFamily="2" charset="2"/>
              <a:buChar char="v"/>
            </a:pPr>
            <a:r>
              <a:rPr lang="en-US" dirty="0" smtClean="0"/>
              <a:t> </a:t>
            </a:r>
            <a:r>
              <a:rPr lang="en-US" sz="2800" dirty="0" smtClean="0"/>
              <a:t>Increase in obesity for overweight and obese children in      the U.S. in Hispanic, Black, and Native Americans</a:t>
            </a:r>
          </a:p>
          <a:p>
            <a:pPr algn="l">
              <a:buFont typeface="Wingdings" pitchFamily="2" charset="2"/>
              <a:buChar char="v"/>
            </a:pPr>
            <a:r>
              <a:rPr lang="en-US" sz="2800" dirty="0" smtClean="0"/>
              <a:t>Obesity leads to secondary diseases :</a:t>
            </a:r>
          </a:p>
          <a:p>
            <a:pPr lvl="1" algn="l">
              <a:buFont typeface="Arial" pitchFamily="34" charset="0"/>
              <a:buChar char="•"/>
            </a:pPr>
            <a:r>
              <a:rPr lang="en-US" sz="2200" dirty="0" smtClean="0"/>
              <a:t>Pre-diabetes</a:t>
            </a:r>
          </a:p>
          <a:p>
            <a:pPr lvl="1" algn="l">
              <a:buFont typeface="Arial" pitchFamily="34" charset="0"/>
              <a:buChar char="•"/>
            </a:pPr>
            <a:r>
              <a:rPr lang="en-US" sz="2200" dirty="0" smtClean="0"/>
              <a:t>Impaired fasting glucose</a:t>
            </a:r>
          </a:p>
          <a:p>
            <a:pPr lvl="1" algn="l">
              <a:buFont typeface="Arial" pitchFamily="34" charset="0"/>
              <a:buChar char="•"/>
            </a:pPr>
            <a:r>
              <a:rPr lang="en-US" sz="2200" dirty="0" smtClean="0"/>
              <a:t>Type 2 diabetes</a:t>
            </a:r>
          </a:p>
          <a:p>
            <a:pPr lvl="1" algn="l">
              <a:buFont typeface="Arial" pitchFamily="34" charset="0"/>
              <a:buChar char="•"/>
            </a:pPr>
            <a:r>
              <a:rPr lang="en-US" sz="2200" dirty="0" err="1" smtClean="0"/>
              <a:t>Dyslipidemia</a:t>
            </a:r>
            <a:endParaRPr lang="en-US" sz="2200" dirty="0" smtClean="0"/>
          </a:p>
          <a:p>
            <a:pPr lvl="1" algn="l">
              <a:buFont typeface="Arial" pitchFamily="34" charset="0"/>
              <a:buChar char="•"/>
            </a:pPr>
            <a:r>
              <a:rPr lang="en-US" sz="2200" dirty="0" smtClean="0"/>
              <a:t>Cardiovascular disease</a:t>
            </a:r>
          </a:p>
          <a:p>
            <a:pPr lvl="1" algn="l">
              <a:buFont typeface="Arial" pitchFamily="34" charset="0"/>
              <a:buChar char="•"/>
            </a:pPr>
            <a:r>
              <a:rPr lang="en-US" sz="2200" dirty="0" smtClean="0"/>
              <a:t>Sleep apnea</a:t>
            </a:r>
          </a:p>
          <a:p>
            <a:pPr lvl="1" algn="l">
              <a:buFont typeface="Arial" pitchFamily="34" charset="0"/>
              <a:buChar char="•"/>
            </a:pPr>
            <a:r>
              <a:rPr lang="en-US" dirty="0" smtClean="0"/>
              <a:t> hypertension</a:t>
            </a:r>
          </a:p>
          <a:p>
            <a:pPr lvl="1" algn="l">
              <a:buFont typeface="Arial" pitchFamily="34" charset="0"/>
              <a:buChar char="•"/>
            </a:pPr>
            <a:r>
              <a:rPr lang="en-US" dirty="0" smtClean="0"/>
              <a:t>Depression</a:t>
            </a:r>
          </a:p>
          <a:p>
            <a:pPr algn="l">
              <a:buFont typeface="Wingdings" pitchFamily="2" charset="2"/>
              <a:buChar char="v"/>
            </a:pPr>
            <a:r>
              <a:rPr lang="en-US" sz="2800" dirty="0" smtClean="0"/>
              <a:t>May lead to decrease in life expectancy in U.S.</a:t>
            </a:r>
          </a:p>
          <a:p>
            <a:pPr algn="l">
              <a:buFont typeface="Wingdings" pitchFamily="2" charset="2"/>
              <a:buChar char="v"/>
            </a:pPr>
            <a:r>
              <a:rPr lang="en-US" sz="2800" dirty="0" smtClean="0"/>
              <a:t>Coping skills strategy was introduced to improve factors related to obesity:</a:t>
            </a:r>
          </a:p>
          <a:p>
            <a:pPr lvl="1" algn="l">
              <a:buFont typeface="Arial" pitchFamily="34" charset="0"/>
              <a:buChar char="•"/>
            </a:pPr>
            <a:r>
              <a:rPr lang="en-US" dirty="0" smtClean="0"/>
              <a:t>Nutrition knowledge</a:t>
            </a:r>
          </a:p>
          <a:p>
            <a:pPr lvl="1" algn="l">
              <a:buFont typeface="Arial" pitchFamily="34" charset="0"/>
              <a:buChar char="•"/>
            </a:pPr>
            <a:r>
              <a:rPr lang="en-US" dirty="0" smtClean="0"/>
              <a:t>Exercise</a:t>
            </a:r>
          </a:p>
          <a:p>
            <a:pPr lvl="1" algn="l">
              <a:buFont typeface="Arial" pitchFamily="34" charset="0"/>
              <a:buChar char="•"/>
            </a:pPr>
            <a:r>
              <a:rPr lang="en-US" dirty="0" smtClean="0"/>
              <a:t>Interpersonal relationships</a:t>
            </a:r>
          </a:p>
          <a:p>
            <a:pPr lvl="1" algn="l">
              <a:buFont typeface="Arial" pitchFamily="34" charset="0"/>
              <a:buChar char="•"/>
            </a:pPr>
            <a:r>
              <a:rPr lang="en-US" dirty="0" smtClean="0"/>
              <a:t>Stress management</a:t>
            </a:r>
          </a:p>
          <a:p>
            <a:pPr algn="l">
              <a:buFont typeface="Wingdings" pitchFamily="2" charset="2"/>
              <a:buChar char="v"/>
            </a:pPr>
            <a:endParaRPr lang="en-US" dirty="0" smtClean="0"/>
          </a:p>
          <a:p>
            <a:pPr algn="l">
              <a:buFont typeface="Wingdings" pitchFamily="2" charset="2"/>
              <a:buChar char="v"/>
            </a:pPr>
            <a:endParaRPr lang="en-US" dirty="0" smtClean="0"/>
          </a:p>
          <a:p>
            <a:pPr algn="l">
              <a:buFont typeface="Arial" pitchFamily="34" charset="0"/>
              <a:buChar cha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Purpose of Study</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buFont typeface="Wingdings" pitchFamily="2" charset="2"/>
              <a:buChar char="v"/>
            </a:pPr>
            <a:r>
              <a:rPr lang="en-US" dirty="0" smtClean="0"/>
              <a:t>To learn the effects of coping skills training  in a weight management program for obese or overweight parents and children</a:t>
            </a:r>
          </a:p>
          <a:p>
            <a:pPr>
              <a:buFont typeface="Wingdings" pitchFamily="2" charset="2"/>
              <a:buChar char="v"/>
            </a:pPr>
            <a:r>
              <a:rPr lang="en-US" dirty="0" smtClean="0"/>
              <a:t>Coping Skills includes: </a:t>
            </a:r>
          </a:p>
          <a:p>
            <a:pPr lvl="1">
              <a:buFont typeface="Arial" pitchFamily="34" charset="0"/>
              <a:buChar char="•"/>
            </a:pPr>
            <a:r>
              <a:rPr lang="en-US" dirty="0" smtClean="0"/>
              <a:t>Form of intervention</a:t>
            </a:r>
          </a:p>
          <a:p>
            <a:pPr lvl="1">
              <a:buFont typeface="Arial" pitchFamily="34" charset="0"/>
              <a:buChar char="•"/>
            </a:pPr>
            <a:r>
              <a:rPr lang="en-US" dirty="0" smtClean="0"/>
              <a:t>Based on social learning theory</a:t>
            </a:r>
          </a:p>
          <a:p>
            <a:pPr lvl="1">
              <a:buFont typeface="Arial" pitchFamily="34" charset="0"/>
              <a:buChar char="•"/>
            </a:pPr>
            <a:r>
              <a:rPr lang="en-US" dirty="0" smtClean="0"/>
              <a:t>Used to develop self-efficacy</a:t>
            </a:r>
          </a:p>
          <a:p>
            <a:pPr>
              <a:buFont typeface="Wingdings" pitchFamily="2" charset="2"/>
              <a:buChar char="v"/>
            </a:pPr>
            <a:r>
              <a:rPr lang="en-US" dirty="0" smtClean="0"/>
              <a:t>Proved successful in other studies </a:t>
            </a:r>
          </a:p>
          <a:p>
            <a:pPr>
              <a:buFont typeface="Wingdings" pitchFamily="2" charset="2"/>
              <a:buChar char="v"/>
            </a:pPr>
            <a:r>
              <a:rPr lang="en-US" dirty="0" smtClean="0"/>
              <a:t>Outcome of study included improvements:</a:t>
            </a:r>
          </a:p>
          <a:p>
            <a:pPr lvl="1">
              <a:buFont typeface="Arial" pitchFamily="34" charset="0"/>
              <a:buChar char="•"/>
            </a:pPr>
            <a:r>
              <a:rPr lang="en-US" dirty="0" smtClean="0"/>
              <a:t>Stress</a:t>
            </a:r>
          </a:p>
          <a:p>
            <a:pPr lvl="1">
              <a:buFont typeface="Arial" pitchFamily="34" charset="0"/>
              <a:buChar char="•"/>
            </a:pPr>
            <a:r>
              <a:rPr lang="en-US" dirty="0" smtClean="0"/>
              <a:t>Self-efficacy</a:t>
            </a:r>
          </a:p>
          <a:p>
            <a:pPr lvl="1">
              <a:buFont typeface="Arial" pitchFamily="34" charset="0"/>
              <a:buChar char="•"/>
            </a:pPr>
            <a:r>
              <a:rPr lang="en-US" dirty="0" smtClean="0"/>
              <a:t>Behavior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Reasons for Study</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a:buFont typeface="Wingdings" pitchFamily="2" charset="2"/>
              <a:buChar char="v"/>
            </a:pPr>
            <a:r>
              <a:rPr lang="en-US" dirty="0" smtClean="0"/>
              <a:t>To understand results of parents and children using coping skills training in a weight management program compared no the absence of this training</a:t>
            </a:r>
          </a:p>
          <a:p>
            <a:pPr>
              <a:buFont typeface="Wingdings" pitchFamily="2" charset="2"/>
              <a:buChar char="v"/>
            </a:pPr>
            <a:endParaRPr lang="en-US" dirty="0" smtClean="0"/>
          </a:p>
          <a:p>
            <a:pPr>
              <a:buFont typeface="Wingdings" pitchFamily="2" charset="2"/>
              <a:buChar char="v"/>
            </a:pPr>
            <a:r>
              <a:rPr lang="en-US" dirty="0" smtClean="0"/>
              <a:t>Parents in study lowered their body mass index (BMI), body fat percentage (BFP), and increased pedometer steps </a:t>
            </a:r>
          </a:p>
          <a:p>
            <a:pPr>
              <a:buFont typeface="Wingdings" pitchFamily="2" charset="2"/>
              <a:buChar char="v"/>
            </a:pPr>
            <a:endParaRPr lang="en-US" dirty="0" smtClean="0"/>
          </a:p>
          <a:p>
            <a:pPr>
              <a:buFont typeface="Wingdings" pitchFamily="2" charset="2"/>
              <a:buChar char="v"/>
            </a:pPr>
            <a:r>
              <a:rPr lang="en-US" dirty="0" smtClean="0"/>
              <a:t>To demonstrate improvement in: </a:t>
            </a:r>
          </a:p>
          <a:p>
            <a:pPr lvl="1">
              <a:buFont typeface="Arial" pitchFamily="34" charset="0"/>
              <a:buChar char="•"/>
            </a:pPr>
            <a:r>
              <a:rPr lang="en-US" dirty="0" smtClean="0"/>
              <a:t>Interpersonal relationships</a:t>
            </a:r>
          </a:p>
          <a:p>
            <a:pPr lvl="1">
              <a:buFont typeface="Arial" pitchFamily="34" charset="0"/>
              <a:buChar char="•"/>
            </a:pPr>
            <a:r>
              <a:rPr lang="en-US" dirty="0" smtClean="0"/>
              <a:t>Stress management</a:t>
            </a:r>
          </a:p>
          <a:p>
            <a:pPr lvl="1">
              <a:buFont typeface="Arial" pitchFamily="34" charset="0"/>
              <a:buChar char="•"/>
            </a:pPr>
            <a:r>
              <a:rPr lang="en-US" dirty="0" smtClean="0"/>
              <a:t>Behavior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Approval from Yale School of Nursing and Yale New Haven Hospital Institution Review Boards</a:t>
            </a:r>
          </a:p>
          <a:p>
            <a:r>
              <a:rPr lang="en-US" sz="2400" dirty="0" smtClean="0"/>
              <a:t>Subjects given brochure that describe the study</a:t>
            </a:r>
          </a:p>
          <a:p>
            <a:r>
              <a:rPr lang="en-US" sz="2400" dirty="0" smtClean="0"/>
              <a:t>If subjects were interested in joining the study, invited to call the research office and PI would return phone call with answers to any questions</a:t>
            </a:r>
          </a:p>
          <a:p>
            <a:r>
              <a:rPr lang="en-US" sz="2400" dirty="0" smtClean="0"/>
              <a:t>Subjects were screened for eligibility by asking their height and weight and calculating their BMI</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PI scheduled an appointment to meet with parent and child to discuss the study and review the consent and child assent forms</a:t>
            </a:r>
          </a:p>
          <a:p>
            <a:r>
              <a:rPr lang="en-US" sz="2400" dirty="0" smtClean="0"/>
              <a:t>Participants consented and children assented to join the study</a:t>
            </a:r>
          </a:p>
          <a:p>
            <a:r>
              <a:rPr lang="en-US" sz="2400" dirty="0" smtClean="0"/>
              <a:t>Randomized by class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Study</a:t>
            </a:r>
            <a:endParaRPr lang="en-US" dirty="0"/>
          </a:p>
        </p:txBody>
      </p:sp>
      <p:sp>
        <p:nvSpPr>
          <p:cNvPr id="3" name="Content Placeholder 2"/>
          <p:cNvSpPr>
            <a:spLocks noGrp="1"/>
          </p:cNvSpPr>
          <p:nvPr>
            <p:ph idx="1"/>
          </p:nvPr>
        </p:nvSpPr>
        <p:spPr/>
        <p:txBody>
          <a:bodyPr/>
          <a:lstStyle/>
          <a:p>
            <a:r>
              <a:rPr lang="en-US" dirty="0" smtClean="0"/>
              <a:t>Nutrition and exercise education</a:t>
            </a:r>
          </a:p>
          <a:p>
            <a:pPr lvl="1"/>
            <a:r>
              <a:rPr lang="en-US" dirty="0" smtClean="0"/>
              <a:t>Improving nutritional choices</a:t>
            </a:r>
          </a:p>
          <a:p>
            <a:pPr lvl="1"/>
            <a:r>
              <a:rPr lang="en-US" dirty="0" smtClean="0"/>
              <a:t>Increasing physical activity</a:t>
            </a:r>
          </a:p>
          <a:p>
            <a:r>
              <a:rPr lang="en-US" dirty="0" smtClean="0"/>
              <a:t>Behavioral interventions</a:t>
            </a:r>
          </a:p>
          <a:p>
            <a:pPr lvl="1"/>
            <a:r>
              <a:rPr lang="en-US" dirty="0" smtClean="0"/>
              <a:t>Decreasing sedentary activity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Limitations in Study  </a:t>
            </a:r>
            <a:endParaRPr lang="en-US" dirty="0"/>
          </a:p>
        </p:txBody>
      </p:sp>
      <p:sp>
        <p:nvSpPr>
          <p:cNvPr id="3" name="Content Placeholder 2"/>
          <p:cNvSpPr>
            <a:spLocks noGrp="1"/>
          </p:cNvSpPr>
          <p:nvPr>
            <p:ph idx="1"/>
          </p:nvPr>
        </p:nvSpPr>
        <p:spPr/>
        <p:txBody>
          <a:bodyPr/>
          <a:lstStyle/>
          <a:p>
            <a:r>
              <a:rPr lang="en-US" dirty="0" smtClean="0"/>
              <a:t>Approval from Yale School of Nursing and Yale New Haven Hospital Institution Review Boards</a:t>
            </a:r>
            <a:br>
              <a:rPr lang="en-US" dirty="0" smtClean="0"/>
            </a:br>
            <a:endParaRPr lang="en-US" dirty="0" smtClean="0"/>
          </a:p>
          <a:p>
            <a:r>
              <a:rPr lang="en-US" dirty="0" smtClean="0"/>
              <a:t>Subjects given brochure that describe the study.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354</TotalTime>
  <Words>4516</Words>
  <Application>Microsoft Macintosh PowerPoint</Application>
  <PresentationFormat>On-screen Show (4:3)</PresentationFormat>
  <Paragraphs>256</Paragraphs>
  <Slides>24</Slides>
  <Notes>24</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Flow</vt:lpstr>
      <vt:lpstr>Quantitative Research </vt:lpstr>
      <vt:lpstr>Introduction/Objectives</vt:lpstr>
      <vt:lpstr>Problem  Addressed in Study</vt:lpstr>
      <vt:lpstr>Purpose of Study</vt:lpstr>
      <vt:lpstr>Reasons for Study</vt:lpstr>
      <vt:lpstr>    Protection of Human Rights</vt:lpstr>
      <vt:lpstr>   Protection of Human Rights</vt:lpstr>
      <vt:lpstr>             Strengths of Study</vt:lpstr>
      <vt:lpstr>              Limitations in Study  </vt:lpstr>
      <vt:lpstr>                Study Design</vt:lpstr>
      <vt:lpstr>Sample</vt:lpstr>
      <vt:lpstr>              Data Collection</vt:lpstr>
      <vt:lpstr>Analysis of Data</vt:lpstr>
      <vt:lpstr>Slide 14</vt:lpstr>
      <vt:lpstr>Results Continued</vt:lpstr>
      <vt:lpstr>Conclusion of Study</vt:lpstr>
      <vt:lpstr>             Research Question</vt:lpstr>
      <vt:lpstr>            Research Question</vt:lpstr>
      <vt:lpstr>                                            Independent &amp; Dependent Variables</vt:lpstr>
      <vt:lpstr>     Literature Review Support   </vt:lpstr>
      <vt:lpstr>   Support of Literature Review</vt:lpstr>
      <vt:lpstr>The Importance to the Study of Nursing</vt:lpstr>
      <vt:lpstr>      Summary Of Presentation</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Addressed in Study</dc:title>
  <dc:creator>Katelyn</dc:creator>
  <cp:lastModifiedBy>Valorre Harmon</cp:lastModifiedBy>
  <cp:revision>23</cp:revision>
  <dcterms:created xsi:type="dcterms:W3CDTF">2011-02-09T02:50:28Z</dcterms:created>
  <dcterms:modified xsi:type="dcterms:W3CDTF">2011-02-09T03:10:58Z</dcterms:modified>
</cp:coreProperties>
</file>