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60391" autoAdjust="0"/>
  </p:normalViewPr>
  <p:slideViewPr>
    <p:cSldViewPr>
      <p:cViewPr varScale="1">
        <p:scale>
          <a:sx n="43" d="100"/>
          <a:sy n="43" d="100"/>
        </p:scale>
        <p:origin x="-216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1FBC0F-E4DA-4FA9-9FCB-D43ED8F853F4}" type="datetimeFigureOut">
              <a:rPr lang="en-US" smtClean="0"/>
              <a:t>9/23/2011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EE1429-3C19-487B-ACF8-AE388DD45B74}" type="slidenum">
              <a:rPr lang="en-US" smtClean="0"/>
              <a:t>‹#›</a:t>
            </a:fld>
            <a:endParaRPr lang="en-US"/>
          </a:p>
        </p:txBody>
      </p:sp>
    </p:spTree>
    <p:extLst>
      <p:ext uri="{BB962C8B-B14F-4D97-AF65-F5344CB8AC3E}">
        <p14:creationId xmlns:p14="http://schemas.microsoft.com/office/powerpoint/2010/main" val="3118214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a:t>
            </a:r>
            <a:r>
              <a:rPr lang="en-US" baseline="0" dirty="0" smtClean="0"/>
              <a:t> article, </a:t>
            </a:r>
            <a:r>
              <a:rPr lang="en-US" i="1" baseline="0" dirty="0" smtClean="0"/>
              <a:t>Comparison of Bacteriostatic Normal Saline and </a:t>
            </a:r>
            <a:r>
              <a:rPr lang="en-US" i="1" baseline="0" dirty="0" err="1" smtClean="0"/>
              <a:t>Lidocaine</a:t>
            </a:r>
            <a:r>
              <a:rPr lang="en-US" i="1" baseline="0" dirty="0" smtClean="0"/>
              <a:t> Used as Intradermal Anesthesia for the Placement of Intravenous Lines,</a:t>
            </a:r>
            <a:r>
              <a:rPr lang="en-US" baseline="0" dirty="0" smtClean="0"/>
              <a:t> the main research question that is being addressed is “which method of IV insertion is more effective and reasonably acceptable to ensure patient comfort, satisfaction, and positive outcomes” (</a:t>
            </a:r>
            <a:r>
              <a:rPr lang="en-US" baseline="0" dirty="0" err="1" smtClean="0"/>
              <a:t>Windle</a:t>
            </a:r>
            <a:r>
              <a:rPr lang="en-US" baseline="0" dirty="0" smtClean="0"/>
              <a:t> et al., 2006, p. 251). This research question is being addressed because many patients experience anxiety and pain during the venipuncture. The patient is the main concern and it is important to make sure the patient is comfortable and satisfied. (</a:t>
            </a:r>
            <a:r>
              <a:rPr lang="en-US" baseline="0" dirty="0" err="1" smtClean="0"/>
              <a:t>Windle</a:t>
            </a:r>
            <a:r>
              <a:rPr lang="en-US" baseline="0" dirty="0" smtClean="0"/>
              <a:t> et al., 2006</a:t>
            </a:r>
            <a:r>
              <a:rPr lang="en-US" baseline="0" dirty="0" smtClean="0"/>
              <a:t>).</a:t>
            </a:r>
          </a:p>
          <a:p>
            <a:endParaRPr lang="en-US" baseline="0" dirty="0" smtClean="0"/>
          </a:p>
          <a:p>
            <a:r>
              <a:rPr lang="en-US" baseline="0" dirty="0" smtClean="0"/>
              <a:t>Reference</a:t>
            </a:r>
          </a:p>
          <a:p>
            <a:r>
              <a:rPr lang="en-US" sz="1200" b="0" kern="1200" dirty="0" err="1" smtClean="0">
                <a:solidFill>
                  <a:schemeClr val="tx1"/>
                </a:solidFill>
                <a:effectLst/>
                <a:latin typeface="+mn-lt"/>
                <a:ea typeface="+mn-ea"/>
                <a:cs typeface="+mn-cs"/>
              </a:rPr>
              <a:t>Windle</a:t>
            </a:r>
            <a:r>
              <a:rPr lang="en-US" sz="1200" b="0" kern="1200" dirty="0" smtClean="0">
                <a:solidFill>
                  <a:schemeClr val="tx1"/>
                </a:solidFill>
                <a:effectLst/>
                <a:latin typeface="+mn-lt"/>
                <a:ea typeface="+mn-ea"/>
                <a:cs typeface="+mn-cs"/>
              </a:rPr>
              <a:t>, P., Kwan, M., Warwick, H., </a:t>
            </a:r>
            <a:r>
              <a:rPr lang="en-US" sz="1200" b="0" kern="1200" dirty="0" err="1" smtClean="0">
                <a:solidFill>
                  <a:schemeClr val="tx1"/>
                </a:solidFill>
                <a:effectLst/>
                <a:latin typeface="+mn-lt"/>
                <a:ea typeface="+mn-ea"/>
                <a:cs typeface="+mn-cs"/>
              </a:rPr>
              <a:t>Sibayan</a:t>
            </a:r>
            <a:r>
              <a:rPr lang="en-US" sz="1200" b="0" kern="1200" dirty="0" smtClean="0">
                <a:solidFill>
                  <a:schemeClr val="tx1"/>
                </a:solidFill>
                <a:effectLst/>
                <a:latin typeface="+mn-lt"/>
                <a:ea typeface="+mn-ea"/>
                <a:cs typeface="+mn-cs"/>
              </a:rPr>
              <a:t>, A., Espiritu, C., &amp; </a:t>
            </a:r>
            <a:r>
              <a:rPr lang="en-US" sz="1200" b="0" kern="1200" dirty="0" err="1" smtClean="0">
                <a:solidFill>
                  <a:schemeClr val="tx1"/>
                </a:solidFill>
                <a:effectLst/>
                <a:latin typeface="+mn-lt"/>
                <a:ea typeface="+mn-ea"/>
                <a:cs typeface="+mn-cs"/>
              </a:rPr>
              <a:t>Vergara</a:t>
            </a:r>
            <a:r>
              <a:rPr lang="en-US" sz="1200" b="0" kern="1200" dirty="0" smtClean="0">
                <a:solidFill>
                  <a:schemeClr val="tx1"/>
                </a:solidFill>
                <a:effectLst/>
                <a:latin typeface="+mn-lt"/>
                <a:ea typeface="+mn-ea"/>
                <a:cs typeface="+mn-cs"/>
              </a:rPr>
              <a:t>, J. (2006). Comparison of bacteriostatic normal saline and </a:t>
            </a:r>
            <a:r>
              <a:rPr lang="en-US" sz="1200" b="0" kern="1200" dirty="0" err="1" smtClean="0">
                <a:solidFill>
                  <a:schemeClr val="tx1"/>
                </a:solidFill>
                <a:effectLst/>
                <a:latin typeface="+mn-lt"/>
                <a:ea typeface="+mn-ea"/>
                <a:cs typeface="+mn-cs"/>
              </a:rPr>
              <a:t>lidocaine</a:t>
            </a:r>
            <a:r>
              <a:rPr lang="en-US" sz="1200" b="0" kern="1200" dirty="0" smtClean="0">
                <a:solidFill>
                  <a:schemeClr val="tx1"/>
                </a:solidFill>
                <a:effectLst/>
                <a:latin typeface="+mn-lt"/>
                <a:ea typeface="+mn-ea"/>
                <a:cs typeface="+mn-cs"/>
              </a:rPr>
              <a:t> used as intradermal anesthesia for the placement of intravenous lines. In </a:t>
            </a:r>
            <a:r>
              <a:rPr lang="en-US" sz="1200" b="0" i="1" kern="1200" dirty="0" smtClean="0">
                <a:solidFill>
                  <a:schemeClr val="tx1"/>
                </a:solidFill>
                <a:effectLst/>
                <a:latin typeface="+mn-lt"/>
                <a:ea typeface="+mn-ea"/>
                <a:cs typeface="+mn-cs"/>
              </a:rPr>
              <a:t>Journal of </a:t>
            </a:r>
            <a:r>
              <a:rPr lang="en-US" sz="1200" b="0" i="1" kern="1200" dirty="0" err="1" smtClean="0">
                <a:solidFill>
                  <a:schemeClr val="tx1"/>
                </a:solidFill>
                <a:effectLst/>
                <a:latin typeface="+mn-lt"/>
                <a:ea typeface="+mn-ea"/>
                <a:cs typeface="+mn-cs"/>
              </a:rPr>
              <a:t>PeriAnesthesia</a:t>
            </a:r>
            <a:r>
              <a:rPr lang="en-US" sz="1200" b="0" i="1" kern="1200" baseline="0" dirty="0" smtClean="0">
                <a:solidFill>
                  <a:schemeClr val="tx1"/>
                </a:solidFill>
                <a:effectLst/>
                <a:latin typeface="+mn-lt"/>
                <a:ea typeface="+mn-ea"/>
                <a:cs typeface="+mn-cs"/>
              </a:rPr>
              <a:t> </a:t>
            </a:r>
            <a:r>
              <a:rPr lang="en-US" sz="1200" b="0" i="1" kern="1200" dirty="0" smtClean="0">
                <a:solidFill>
                  <a:schemeClr val="tx1"/>
                </a:solidFill>
                <a:effectLst/>
                <a:latin typeface="+mn-lt"/>
                <a:ea typeface="+mn-ea"/>
                <a:cs typeface="+mn-cs"/>
              </a:rPr>
              <a:t>Nursing, 21</a:t>
            </a:r>
            <a:r>
              <a:rPr lang="en-US" sz="1200" b="0" kern="1200" dirty="0" smtClean="0">
                <a:solidFill>
                  <a:schemeClr val="tx1"/>
                </a:solidFill>
                <a:effectLst/>
                <a:latin typeface="+mn-lt"/>
                <a:ea typeface="+mn-ea"/>
                <a:cs typeface="+mn-cs"/>
              </a:rPr>
              <a:t>(4), 251-258. </a:t>
            </a:r>
            <a:endParaRPr lang="en-US" b="0" dirty="0"/>
          </a:p>
        </p:txBody>
      </p:sp>
      <p:sp>
        <p:nvSpPr>
          <p:cNvPr id="4" name="Slide Number Placeholder 3"/>
          <p:cNvSpPr>
            <a:spLocks noGrp="1"/>
          </p:cNvSpPr>
          <p:nvPr>
            <p:ph type="sldNum" sz="quarter" idx="10"/>
          </p:nvPr>
        </p:nvSpPr>
        <p:spPr/>
        <p:txBody>
          <a:bodyPr/>
          <a:lstStyle/>
          <a:p>
            <a:fld id="{FEEE1429-3C19-487B-ACF8-AE388DD45B74}" type="slidenum">
              <a:rPr lang="en-US" smtClean="0"/>
              <a:t>1</a:t>
            </a:fld>
            <a:endParaRPr lang="en-US"/>
          </a:p>
        </p:txBody>
      </p:sp>
    </p:spTree>
    <p:extLst>
      <p:ext uri="{BB962C8B-B14F-4D97-AF65-F5344CB8AC3E}">
        <p14:creationId xmlns:p14="http://schemas.microsoft.com/office/powerpoint/2010/main" val="3718682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study was conducted</a:t>
            </a:r>
            <a:r>
              <a:rPr lang="en-US" baseline="0" dirty="0" smtClean="0"/>
              <a:t> with the patients best interest in mind. Patients are anxious about venipuncture and medical professionals would like to comfort and ease the patient’s anxiety levels. </a:t>
            </a:r>
            <a:r>
              <a:rPr lang="en-US" baseline="0" dirty="0" err="1" smtClean="0"/>
              <a:t>Windle</a:t>
            </a:r>
            <a:r>
              <a:rPr lang="en-US" baseline="0" dirty="0" smtClean="0"/>
              <a:t> et al. conducted this study to “determine whether a difference existed in pain with intradermal injection and pain with venipuncture when intradermal anesthesia was used” (2006, p. 251). The two intradermal injections used to determine if there was a pain difference was </a:t>
            </a:r>
            <a:r>
              <a:rPr lang="en-US" baseline="0" dirty="0" err="1" smtClean="0"/>
              <a:t>lidocaine</a:t>
            </a:r>
            <a:r>
              <a:rPr lang="en-US" baseline="0" dirty="0" smtClean="0"/>
              <a:t> and bacteriostatic normal saline. Some patients were not given either anesthesia. (</a:t>
            </a:r>
            <a:r>
              <a:rPr lang="en-US" baseline="0" dirty="0" err="1" smtClean="0"/>
              <a:t>Windle</a:t>
            </a:r>
            <a:r>
              <a:rPr lang="en-US" baseline="0" dirty="0" smtClean="0"/>
              <a:t> et al., 2006</a:t>
            </a:r>
            <a:r>
              <a:rPr lang="en-US" baseline="0" dirty="0" smtClean="0"/>
              <a:t>)</a:t>
            </a:r>
          </a:p>
          <a:p>
            <a:endParaRPr lang="en-US" baseline="0" dirty="0" smtClean="0"/>
          </a:p>
          <a:p>
            <a:r>
              <a:rPr lang="en-US" baseline="0" dirty="0" smtClean="0"/>
              <a:t>Reference</a:t>
            </a:r>
          </a:p>
          <a:p>
            <a:r>
              <a:rPr lang="en-US" sz="1200" b="0" kern="1200" dirty="0" err="1" smtClean="0">
                <a:solidFill>
                  <a:schemeClr val="tx1"/>
                </a:solidFill>
                <a:effectLst/>
                <a:latin typeface="+mn-lt"/>
                <a:ea typeface="+mn-ea"/>
                <a:cs typeface="+mn-cs"/>
              </a:rPr>
              <a:t>Windle</a:t>
            </a:r>
            <a:r>
              <a:rPr lang="en-US" sz="1200" b="0" kern="1200" dirty="0" smtClean="0">
                <a:solidFill>
                  <a:schemeClr val="tx1"/>
                </a:solidFill>
                <a:effectLst/>
                <a:latin typeface="+mn-lt"/>
                <a:ea typeface="+mn-ea"/>
                <a:cs typeface="+mn-cs"/>
              </a:rPr>
              <a:t>, P., Kwan, M., Warwick, H., </a:t>
            </a:r>
            <a:r>
              <a:rPr lang="en-US" sz="1200" b="0" kern="1200" dirty="0" err="1" smtClean="0">
                <a:solidFill>
                  <a:schemeClr val="tx1"/>
                </a:solidFill>
                <a:effectLst/>
                <a:latin typeface="+mn-lt"/>
                <a:ea typeface="+mn-ea"/>
                <a:cs typeface="+mn-cs"/>
              </a:rPr>
              <a:t>Sibayan</a:t>
            </a:r>
            <a:r>
              <a:rPr lang="en-US" sz="1200" b="0" kern="1200" dirty="0" smtClean="0">
                <a:solidFill>
                  <a:schemeClr val="tx1"/>
                </a:solidFill>
                <a:effectLst/>
                <a:latin typeface="+mn-lt"/>
                <a:ea typeface="+mn-ea"/>
                <a:cs typeface="+mn-cs"/>
              </a:rPr>
              <a:t>, A., Espiritu, C., &amp; </a:t>
            </a:r>
            <a:r>
              <a:rPr lang="en-US" sz="1200" b="0" kern="1200" dirty="0" err="1" smtClean="0">
                <a:solidFill>
                  <a:schemeClr val="tx1"/>
                </a:solidFill>
                <a:effectLst/>
                <a:latin typeface="+mn-lt"/>
                <a:ea typeface="+mn-ea"/>
                <a:cs typeface="+mn-cs"/>
              </a:rPr>
              <a:t>Vergara</a:t>
            </a:r>
            <a:r>
              <a:rPr lang="en-US" sz="1200" b="0" kern="1200" dirty="0" smtClean="0">
                <a:solidFill>
                  <a:schemeClr val="tx1"/>
                </a:solidFill>
                <a:effectLst/>
                <a:latin typeface="+mn-lt"/>
                <a:ea typeface="+mn-ea"/>
                <a:cs typeface="+mn-cs"/>
              </a:rPr>
              <a:t>, J. (2006). Comparison of bacteriostatic normal saline and </a:t>
            </a:r>
            <a:r>
              <a:rPr lang="en-US" sz="1200" b="0" kern="1200" dirty="0" err="1" smtClean="0">
                <a:solidFill>
                  <a:schemeClr val="tx1"/>
                </a:solidFill>
                <a:effectLst/>
                <a:latin typeface="+mn-lt"/>
                <a:ea typeface="+mn-ea"/>
                <a:cs typeface="+mn-cs"/>
              </a:rPr>
              <a:t>lidocaine</a:t>
            </a:r>
            <a:r>
              <a:rPr lang="en-US" sz="1200" b="0" kern="1200" dirty="0" smtClean="0">
                <a:solidFill>
                  <a:schemeClr val="tx1"/>
                </a:solidFill>
                <a:effectLst/>
                <a:latin typeface="+mn-lt"/>
                <a:ea typeface="+mn-ea"/>
                <a:cs typeface="+mn-cs"/>
              </a:rPr>
              <a:t> used as intradermal anesthesia for the placement of intravenous lines. In </a:t>
            </a:r>
            <a:r>
              <a:rPr lang="en-US" sz="1200" b="0" i="1" kern="1200" dirty="0" smtClean="0">
                <a:solidFill>
                  <a:schemeClr val="tx1"/>
                </a:solidFill>
                <a:effectLst/>
                <a:latin typeface="+mn-lt"/>
                <a:ea typeface="+mn-ea"/>
                <a:cs typeface="+mn-cs"/>
              </a:rPr>
              <a:t>Journal of </a:t>
            </a:r>
            <a:r>
              <a:rPr lang="en-US" sz="1200" b="0" i="1" kern="1200" dirty="0" err="1" smtClean="0">
                <a:solidFill>
                  <a:schemeClr val="tx1"/>
                </a:solidFill>
                <a:effectLst/>
                <a:latin typeface="+mn-lt"/>
                <a:ea typeface="+mn-ea"/>
                <a:cs typeface="+mn-cs"/>
              </a:rPr>
              <a:t>PeriAnesthesia</a:t>
            </a:r>
            <a:r>
              <a:rPr lang="en-US" sz="1200" b="0" i="1" kern="1200" dirty="0" smtClean="0">
                <a:solidFill>
                  <a:schemeClr val="tx1"/>
                </a:solidFill>
                <a:effectLst/>
                <a:latin typeface="+mn-lt"/>
                <a:ea typeface="+mn-ea"/>
                <a:cs typeface="+mn-cs"/>
              </a:rPr>
              <a:t> Nursing, 21</a:t>
            </a:r>
            <a:r>
              <a:rPr lang="en-US" sz="1200" b="0" kern="1200" dirty="0" smtClean="0">
                <a:solidFill>
                  <a:schemeClr val="tx1"/>
                </a:solidFill>
                <a:effectLst/>
                <a:latin typeface="+mn-lt"/>
                <a:ea typeface="+mn-ea"/>
                <a:cs typeface="+mn-cs"/>
              </a:rPr>
              <a:t>(4), 251-258. </a:t>
            </a:r>
            <a:endParaRPr lang="en-US" b="0" dirty="0"/>
          </a:p>
        </p:txBody>
      </p:sp>
      <p:sp>
        <p:nvSpPr>
          <p:cNvPr id="4" name="Slide Number Placeholder 3"/>
          <p:cNvSpPr>
            <a:spLocks noGrp="1"/>
          </p:cNvSpPr>
          <p:nvPr>
            <p:ph type="sldNum" sz="quarter" idx="10"/>
          </p:nvPr>
        </p:nvSpPr>
        <p:spPr/>
        <p:txBody>
          <a:bodyPr/>
          <a:lstStyle/>
          <a:p>
            <a:fld id="{FEEE1429-3C19-487B-ACF8-AE388DD45B74}" type="slidenum">
              <a:rPr lang="en-US" smtClean="0"/>
              <a:t>2</a:t>
            </a:fld>
            <a:endParaRPr lang="en-US"/>
          </a:p>
        </p:txBody>
      </p:sp>
    </p:spTree>
    <p:extLst>
      <p:ext uri="{BB962C8B-B14F-4D97-AF65-F5344CB8AC3E}">
        <p14:creationId xmlns:p14="http://schemas.microsoft.com/office/powerpoint/2010/main" val="2310320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Burns and Grove “an independent variable is a stimulus or activity that the researcher</a:t>
            </a:r>
            <a:r>
              <a:rPr lang="en-US" baseline="0" dirty="0" smtClean="0"/>
              <a:t> manipulates or varies to create an effect on the dependent variable” (2009, p. 177). In the study conducted by </a:t>
            </a:r>
            <a:r>
              <a:rPr lang="en-US" baseline="0" dirty="0" err="1" smtClean="0"/>
              <a:t>Windle</a:t>
            </a:r>
            <a:r>
              <a:rPr lang="en-US" baseline="0" dirty="0" smtClean="0"/>
              <a:t> et al. the independent variable was the intradermal anesthesia given before an IV insertion. The variables that were used were 1% </a:t>
            </a:r>
            <a:r>
              <a:rPr lang="en-US" baseline="0" dirty="0" err="1" smtClean="0"/>
              <a:t>Lidocaine</a:t>
            </a:r>
            <a:r>
              <a:rPr lang="en-US" baseline="0" dirty="0" smtClean="0"/>
              <a:t>, 0.9% Bacteriostatic Normal Saline with benzyl alcohol, and no intradermal anesthesia. (</a:t>
            </a:r>
            <a:r>
              <a:rPr lang="en-US" baseline="0" dirty="0" err="1" smtClean="0"/>
              <a:t>Windle</a:t>
            </a:r>
            <a:r>
              <a:rPr lang="en-US" baseline="0" dirty="0" smtClean="0"/>
              <a:t> et al., 2006).</a:t>
            </a:r>
          </a:p>
          <a:p>
            <a:endParaRPr lang="en-US" baseline="0" dirty="0" smtClean="0"/>
          </a:p>
          <a:p>
            <a:r>
              <a:rPr lang="en-US" baseline="0" dirty="0" smtClean="0"/>
              <a:t>References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Burns, N., &amp; Grove, S. (2009). </a:t>
            </a:r>
            <a:r>
              <a:rPr lang="en-US" sz="1200" i="1" kern="1200" dirty="0" smtClean="0">
                <a:solidFill>
                  <a:schemeClr val="tx1"/>
                </a:solidFill>
                <a:effectLst/>
                <a:latin typeface="+mn-lt"/>
                <a:ea typeface="+mn-ea"/>
                <a:cs typeface="+mn-cs"/>
              </a:rPr>
              <a:t>The practice of nursing research: Appraisal, synthesis, and generation of evidence </a:t>
            </a:r>
            <a:r>
              <a:rPr lang="en-US" sz="1200" kern="1200" dirty="0" smtClean="0">
                <a:solidFill>
                  <a:schemeClr val="tx1"/>
                </a:solidFill>
                <a:effectLst/>
                <a:latin typeface="+mn-lt"/>
                <a:ea typeface="+mn-ea"/>
                <a:cs typeface="+mn-cs"/>
              </a:rPr>
              <a:t>(6</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Ed.)</a:t>
            </a:r>
            <a:r>
              <a:rPr lang="en-US" sz="1200" i="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St. Louis, MO: Elsevier Saunders.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err="1" smtClean="0">
                <a:solidFill>
                  <a:schemeClr val="tx1"/>
                </a:solidFill>
                <a:effectLst/>
                <a:latin typeface="+mn-lt"/>
                <a:ea typeface="+mn-ea"/>
                <a:cs typeface="+mn-cs"/>
              </a:rPr>
              <a:t>Windle</a:t>
            </a:r>
            <a:r>
              <a:rPr lang="en-US" sz="1200" b="0" kern="1200" dirty="0" smtClean="0">
                <a:solidFill>
                  <a:schemeClr val="tx1"/>
                </a:solidFill>
                <a:effectLst/>
                <a:latin typeface="+mn-lt"/>
                <a:ea typeface="+mn-ea"/>
                <a:cs typeface="+mn-cs"/>
              </a:rPr>
              <a:t>, P., Kwan, M., Warwick, H., </a:t>
            </a:r>
            <a:r>
              <a:rPr lang="en-US" sz="1200" b="0" kern="1200" dirty="0" err="1" smtClean="0">
                <a:solidFill>
                  <a:schemeClr val="tx1"/>
                </a:solidFill>
                <a:effectLst/>
                <a:latin typeface="+mn-lt"/>
                <a:ea typeface="+mn-ea"/>
                <a:cs typeface="+mn-cs"/>
              </a:rPr>
              <a:t>Sibayan</a:t>
            </a:r>
            <a:r>
              <a:rPr lang="en-US" sz="1200" b="0" kern="1200" dirty="0" smtClean="0">
                <a:solidFill>
                  <a:schemeClr val="tx1"/>
                </a:solidFill>
                <a:effectLst/>
                <a:latin typeface="+mn-lt"/>
                <a:ea typeface="+mn-ea"/>
                <a:cs typeface="+mn-cs"/>
              </a:rPr>
              <a:t>, A., Espiritu, C., &amp; </a:t>
            </a:r>
            <a:r>
              <a:rPr lang="en-US" sz="1200" b="0" kern="1200" dirty="0" err="1" smtClean="0">
                <a:solidFill>
                  <a:schemeClr val="tx1"/>
                </a:solidFill>
                <a:effectLst/>
                <a:latin typeface="+mn-lt"/>
                <a:ea typeface="+mn-ea"/>
                <a:cs typeface="+mn-cs"/>
              </a:rPr>
              <a:t>Vergara</a:t>
            </a:r>
            <a:r>
              <a:rPr lang="en-US" sz="1200" b="0" kern="1200" dirty="0" smtClean="0">
                <a:solidFill>
                  <a:schemeClr val="tx1"/>
                </a:solidFill>
                <a:effectLst/>
                <a:latin typeface="+mn-lt"/>
                <a:ea typeface="+mn-ea"/>
                <a:cs typeface="+mn-cs"/>
              </a:rPr>
              <a:t>, J. (2006). Comparison of bacteriostatic normal saline and </a:t>
            </a:r>
            <a:r>
              <a:rPr lang="en-US" sz="1200" b="0" kern="1200" dirty="0" err="1" smtClean="0">
                <a:solidFill>
                  <a:schemeClr val="tx1"/>
                </a:solidFill>
                <a:effectLst/>
                <a:latin typeface="+mn-lt"/>
                <a:ea typeface="+mn-ea"/>
                <a:cs typeface="+mn-cs"/>
              </a:rPr>
              <a:t>lidocaine</a:t>
            </a:r>
            <a:r>
              <a:rPr lang="en-US" sz="1200" b="0" kern="1200" dirty="0" smtClean="0">
                <a:solidFill>
                  <a:schemeClr val="tx1"/>
                </a:solidFill>
                <a:effectLst/>
                <a:latin typeface="+mn-lt"/>
                <a:ea typeface="+mn-ea"/>
                <a:cs typeface="+mn-cs"/>
              </a:rPr>
              <a:t> used as intradermal anesthesia for the placement of intravenous lines. In </a:t>
            </a:r>
            <a:r>
              <a:rPr lang="en-US" sz="1200" b="0" i="1" kern="1200" dirty="0" smtClean="0">
                <a:solidFill>
                  <a:schemeClr val="tx1"/>
                </a:solidFill>
                <a:effectLst/>
                <a:latin typeface="+mn-lt"/>
                <a:ea typeface="+mn-ea"/>
                <a:cs typeface="+mn-cs"/>
              </a:rPr>
              <a:t>Journal of </a:t>
            </a:r>
            <a:r>
              <a:rPr lang="en-US" sz="1200" b="0" i="1" kern="1200" dirty="0" err="1" smtClean="0">
                <a:solidFill>
                  <a:schemeClr val="tx1"/>
                </a:solidFill>
                <a:effectLst/>
                <a:latin typeface="+mn-lt"/>
                <a:ea typeface="+mn-ea"/>
                <a:cs typeface="+mn-cs"/>
              </a:rPr>
              <a:t>PeriAnesthesia</a:t>
            </a:r>
            <a:r>
              <a:rPr lang="en-US" sz="1200" b="0" i="1" kern="1200" dirty="0" smtClean="0">
                <a:solidFill>
                  <a:schemeClr val="tx1"/>
                </a:solidFill>
                <a:effectLst/>
                <a:latin typeface="+mn-lt"/>
                <a:ea typeface="+mn-ea"/>
                <a:cs typeface="+mn-cs"/>
              </a:rPr>
              <a:t> Nursing, 21</a:t>
            </a:r>
            <a:r>
              <a:rPr lang="en-US" sz="1200" b="0" kern="1200" dirty="0" smtClean="0">
                <a:solidFill>
                  <a:schemeClr val="tx1"/>
                </a:solidFill>
                <a:effectLst/>
                <a:latin typeface="+mn-lt"/>
                <a:ea typeface="+mn-ea"/>
                <a:cs typeface="+mn-cs"/>
              </a:rPr>
              <a:t>(4), 251-258. </a:t>
            </a:r>
            <a:r>
              <a:rPr lang="en-US" sz="1200" b="0" i="1" kern="1200" dirty="0" smtClean="0">
                <a:solidFill>
                  <a:schemeClr val="tx1"/>
                </a:solidFill>
                <a:effectLst/>
                <a:latin typeface="+mn-lt"/>
                <a:ea typeface="+mn-ea"/>
                <a:cs typeface="+mn-cs"/>
              </a:rPr>
              <a:t> </a:t>
            </a:r>
            <a:endParaRPr lang="en-US" sz="1200" b="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EEE1429-3C19-487B-ACF8-AE388DD45B74}" type="slidenum">
              <a:rPr lang="en-US" smtClean="0"/>
              <a:t>3</a:t>
            </a:fld>
            <a:endParaRPr lang="en-US"/>
          </a:p>
        </p:txBody>
      </p:sp>
    </p:spTree>
    <p:extLst>
      <p:ext uri="{BB962C8B-B14F-4D97-AF65-F5344CB8AC3E}">
        <p14:creationId xmlns:p14="http://schemas.microsoft.com/office/powerpoint/2010/main" val="28485633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Burns and Grove “a</a:t>
            </a:r>
            <a:r>
              <a:rPr lang="en-US" baseline="0" dirty="0" smtClean="0"/>
              <a:t> dependent variable is the response, behavior, or outcome that the researcher wants to predict or explain” (2009, p. 177). The patients would use a 0 to 100-mm Modified Visual Analog Scale (MVAS) to rate his or her pain. The patient would mark a vertical line on the first scale immediately after the intradermal injection to rate his or her pain experienced. Then about one minute after the IV </a:t>
            </a:r>
            <a:r>
              <a:rPr lang="en-US" baseline="0" dirty="0" err="1" smtClean="0"/>
              <a:t>cannulation</a:t>
            </a:r>
            <a:r>
              <a:rPr lang="en-US" baseline="0" dirty="0" smtClean="0"/>
              <a:t> was inserted, all participants rated his or her pain on a second MVAS scale with a vertical line. (</a:t>
            </a:r>
            <a:r>
              <a:rPr lang="en-US" baseline="0" dirty="0" err="1" smtClean="0"/>
              <a:t>Windle</a:t>
            </a:r>
            <a:r>
              <a:rPr lang="en-US" baseline="0" dirty="0" smtClean="0"/>
              <a:t> et al., 2006)</a:t>
            </a:r>
          </a:p>
          <a:p>
            <a:endParaRPr lang="en-US" dirty="0" smtClean="0"/>
          </a:p>
          <a:p>
            <a:endParaRPr lang="en-US" dirty="0" smtClean="0"/>
          </a:p>
          <a:p>
            <a:r>
              <a:rPr lang="en-US" dirty="0" smtClean="0"/>
              <a:t>References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Burns, N., &amp; Grove, S. (2009). </a:t>
            </a:r>
            <a:r>
              <a:rPr lang="en-US" sz="1200" i="1" kern="1200" dirty="0" smtClean="0">
                <a:solidFill>
                  <a:schemeClr val="tx1"/>
                </a:solidFill>
                <a:effectLst/>
                <a:latin typeface="+mn-lt"/>
                <a:ea typeface="+mn-ea"/>
                <a:cs typeface="+mn-cs"/>
              </a:rPr>
              <a:t>The practice of nursing research: Appraisal, synthesis, and generation of evidence </a:t>
            </a:r>
            <a:r>
              <a:rPr lang="en-US" sz="1200" kern="1200" dirty="0" smtClean="0">
                <a:solidFill>
                  <a:schemeClr val="tx1"/>
                </a:solidFill>
                <a:effectLst/>
                <a:latin typeface="+mn-lt"/>
                <a:ea typeface="+mn-ea"/>
                <a:cs typeface="+mn-cs"/>
              </a:rPr>
              <a:t>(6</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Ed.)</a:t>
            </a:r>
            <a:r>
              <a:rPr lang="en-US" sz="1200" i="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St. Louis, MO: Elsevier Saunders.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0" kern="1200" dirty="0" err="1" smtClean="0">
                <a:solidFill>
                  <a:schemeClr val="tx1"/>
                </a:solidFill>
                <a:effectLst/>
                <a:latin typeface="+mn-lt"/>
                <a:ea typeface="+mn-ea"/>
                <a:cs typeface="+mn-cs"/>
              </a:rPr>
              <a:t>Windle</a:t>
            </a:r>
            <a:r>
              <a:rPr lang="en-US" sz="1200" b="0" kern="1200" dirty="0" smtClean="0">
                <a:solidFill>
                  <a:schemeClr val="tx1"/>
                </a:solidFill>
                <a:effectLst/>
                <a:latin typeface="+mn-lt"/>
                <a:ea typeface="+mn-ea"/>
                <a:cs typeface="+mn-cs"/>
              </a:rPr>
              <a:t>, P., Kwan, M., Warwick, H., </a:t>
            </a:r>
            <a:r>
              <a:rPr lang="en-US" sz="1200" b="0" kern="1200" dirty="0" err="1" smtClean="0">
                <a:solidFill>
                  <a:schemeClr val="tx1"/>
                </a:solidFill>
                <a:effectLst/>
                <a:latin typeface="+mn-lt"/>
                <a:ea typeface="+mn-ea"/>
                <a:cs typeface="+mn-cs"/>
              </a:rPr>
              <a:t>Sibayan</a:t>
            </a:r>
            <a:r>
              <a:rPr lang="en-US" sz="1200" b="0" kern="1200" dirty="0" smtClean="0">
                <a:solidFill>
                  <a:schemeClr val="tx1"/>
                </a:solidFill>
                <a:effectLst/>
                <a:latin typeface="+mn-lt"/>
                <a:ea typeface="+mn-ea"/>
                <a:cs typeface="+mn-cs"/>
              </a:rPr>
              <a:t>, A., Espiritu, C., &amp; </a:t>
            </a:r>
            <a:r>
              <a:rPr lang="en-US" sz="1200" b="0" kern="1200" dirty="0" err="1" smtClean="0">
                <a:solidFill>
                  <a:schemeClr val="tx1"/>
                </a:solidFill>
                <a:effectLst/>
                <a:latin typeface="+mn-lt"/>
                <a:ea typeface="+mn-ea"/>
                <a:cs typeface="+mn-cs"/>
              </a:rPr>
              <a:t>Vergara</a:t>
            </a:r>
            <a:r>
              <a:rPr lang="en-US" sz="1200" b="0" kern="1200" dirty="0" smtClean="0">
                <a:solidFill>
                  <a:schemeClr val="tx1"/>
                </a:solidFill>
                <a:effectLst/>
                <a:latin typeface="+mn-lt"/>
                <a:ea typeface="+mn-ea"/>
                <a:cs typeface="+mn-cs"/>
              </a:rPr>
              <a:t>, J. (2006). Comparison of bacteriostatic normal saline and </a:t>
            </a:r>
            <a:r>
              <a:rPr lang="en-US" sz="1200" b="0" kern="1200" dirty="0" err="1" smtClean="0">
                <a:solidFill>
                  <a:schemeClr val="tx1"/>
                </a:solidFill>
                <a:effectLst/>
                <a:latin typeface="+mn-lt"/>
                <a:ea typeface="+mn-ea"/>
                <a:cs typeface="+mn-cs"/>
              </a:rPr>
              <a:t>lidocaine</a:t>
            </a:r>
            <a:r>
              <a:rPr lang="en-US" sz="1200" b="0" kern="1200" dirty="0" smtClean="0">
                <a:solidFill>
                  <a:schemeClr val="tx1"/>
                </a:solidFill>
                <a:effectLst/>
                <a:latin typeface="+mn-lt"/>
                <a:ea typeface="+mn-ea"/>
                <a:cs typeface="+mn-cs"/>
              </a:rPr>
              <a:t> used as intradermal anesthesia for the placement of intravenous lines. In </a:t>
            </a:r>
            <a:r>
              <a:rPr lang="en-US" sz="1200" b="0" i="1" kern="1200" dirty="0" smtClean="0">
                <a:solidFill>
                  <a:schemeClr val="tx1"/>
                </a:solidFill>
                <a:effectLst/>
                <a:latin typeface="+mn-lt"/>
                <a:ea typeface="+mn-ea"/>
                <a:cs typeface="+mn-cs"/>
              </a:rPr>
              <a:t>Journal of </a:t>
            </a:r>
            <a:r>
              <a:rPr lang="en-US" sz="1200" b="0" i="1" kern="1200" dirty="0" err="1" smtClean="0">
                <a:solidFill>
                  <a:schemeClr val="tx1"/>
                </a:solidFill>
                <a:effectLst/>
                <a:latin typeface="+mn-lt"/>
                <a:ea typeface="+mn-ea"/>
                <a:cs typeface="+mn-cs"/>
              </a:rPr>
              <a:t>PeriAnesthesia</a:t>
            </a:r>
            <a:r>
              <a:rPr lang="en-US" sz="1200" b="0" i="1" kern="1200" dirty="0" smtClean="0">
                <a:solidFill>
                  <a:schemeClr val="tx1"/>
                </a:solidFill>
                <a:effectLst/>
                <a:latin typeface="+mn-lt"/>
                <a:ea typeface="+mn-ea"/>
                <a:cs typeface="+mn-cs"/>
              </a:rPr>
              <a:t> Nursing, 21</a:t>
            </a:r>
            <a:r>
              <a:rPr lang="en-US" sz="1200" b="0" kern="1200" dirty="0" smtClean="0">
                <a:solidFill>
                  <a:schemeClr val="tx1"/>
                </a:solidFill>
                <a:effectLst/>
                <a:latin typeface="+mn-lt"/>
                <a:ea typeface="+mn-ea"/>
                <a:cs typeface="+mn-cs"/>
              </a:rPr>
              <a:t>(4), 251-258. </a:t>
            </a:r>
            <a:endParaRPr lang="en-US" b="0" dirty="0"/>
          </a:p>
        </p:txBody>
      </p:sp>
      <p:sp>
        <p:nvSpPr>
          <p:cNvPr id="4" name="Slide Number Placeholder 3"/>
          <p:cNvSpPr>
            <a:spLocks noGrp="1"/>
          </p:cNvSpPr>
          <p:nvPr>
            <p:ph type="sldNum" sz="quarter" idx="10"/>
          </p:nvPr>
        </p:nvSpPr>
        <p:spPr/>
        <p:txBody>
          <a:bodyPr/>
          <a:lstStyle/>
          <a:p>
            <a:fld id="{FEEE1429-3C19-487B-ACF8-AE388DD45B74}" type="slidenum">
              <a:rPr lang="en-US" smtClean="0"/>
              <a:t>4</a:t>
            </a:fld>
            <a:endParaRPr lang="en-US"/>
          </a:p>
        </p:txBody>
      </p:sp>
    </p:spTree>
    <p:extLst>
      <p:ext uri="{BB962C8B-B14F-4D97-AF65-F5344CB8AC3E}">
        <p14:creationId xmlns:p14="http://schemas.microsoft.com/office/powerpoint/2010/main" val="36805132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Eggenberger</a:t>
            </a:r>
            <a:r>
              <a:rPr lang="en-US" baseline="0" dirty="0" smtClean="0"/>
              <a:t> et al. wanted to create a simulated environment in which students would be able to practice caring nursing. It is assumed that all nurses are caring and know how to care. </a:t>
            </a:r>
            <a:r>
              <a:rPr lang="en-US" baseline="0" dirty="0" err="1" smtClean="0"/>
              <a:t>Eggenberger</a:t>
            </a:r>
            <a:r>
              <a:rPr lang="en-US" baseline="0" dirty="0" smtClean="0"/>
              <a:t> et al. established the research study to answer the question of how do students come to know persons as caring and how is caring expressed in nursing situations. (</a:t>
            </a:r>
            <a:r>
              <a:rPr lang="en-US" baseline="0" dirty="0" err="1" smtClean="0"/>
              <a:t>Eggenberger</a:t>
            </a:r>
            <a:r>
              <a:rPr lang="en-US" baseline="0" dirty="0" smtClean="0"/>
              <a:t> et al., 2010)</a:t>
            </a:r>
            <a:endParaRPr lang="en-US" dirty="0" smtClean="0"/>
          </a:p>
          <a:p>
            <a:endParaRPr lang="en-US" dirty="0" smtClean="0"/>
          </a:p>
          <a:p>
            <a:endParaRPr lang="en-US" dirty="0" smtClean="0"/>
          </a:p>
          <a:p>
            <a:endParaRPr lang="en-US" dirty="0" smtClean="0"/>
          </a:p>
          <a:p>
            <a:r>
              <a:rPr lang="en-US" dirty="0" smtClean="0"/>
              <a:t>Reference</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err="1" smtClean="0">
                <a:solidFill>
                  <a:schemeClr val="tx1"/>
                </a:solidFill>
                <a:effectLst/>
                <a:latin typeface="+mn-lt"/>
                <a:ea typeface="+mn-ea"/>
                <a:cs typeface="+mn-cs"/>
              </a:rPr>
              <a:t>Eggenberger</a:t>
            </a:r>
            <a:r>
              <a:rPr lang="en-US" sz="1200" b="0" kern="1200" dirty="0" smtClean="0">
                <a:solidFill>
                  <a:schemeClr val="tx1"/>
                </a:solidFill>
                <a:effectLst/>
                <a:latin typeface="+mn-lt"/>
                <a:ea typeface="+mn-ea"/>
                <a:cs typeface="+mn-cs"/>
              </a:rPr>
              <a:t>, T., Keller, K., &amp; </a:t>
            </a:r>
            <a:r>
              <a:rPr lang="en-US" sz="1200" b="0" kern="1200" dirty="0" err="1" smtClean="0">
                <a:solidFill>
                  <a:schemeClr val="tx1"/>
                </a:solidFill>
                <a:effectLst/>
                <a:latin typeface="+mn-lt"/>
                <a:ea typeface="+mn-ea"/>
                <a:cs typeface="+mn-cs"/>
              </a:rPr>
              <a:t>Locsin</a:t>
            </a:r>
            <a:r>
              <a:rPr lang="en-US" sz="1200" b="0" kern="1200" dirty="0" smtClean="0">
                <a:solidFill>
                  <a:schemeClr val="tx1"/>
                </a:solidFill>
                <a:effectLst/>
                <a:latin typeface="+mn-lt"/>
                <a:ea typeface="+mn-ea"/>
                <a:cs typeface="+mn-cs"/>
              </a:rPr>
              <a:t>, R., (2010). Valuing caring behaviors within simulated emergent nursing situations. In </a:t>
            </a:r>
            <a:r>
              <a:rPr lang="en-US" sz="1200" b="0" i="1" kern="1200" dirty="0" smtClean="0">
                <a:solidFill>
                  <a:schemeClr val="tx1"/>
                </a:solidFill>
                <a:effectLst/>
                <a:latin typeface="+mn-lt"/>
                <a:ea typeface="+mn-ea"/>
                <a:cs typeface="+mn-cs"/>
              </a:rPr>
              <a:t>International Journal of Human Caring, 14</a:t>
            </a:r>
            <a:r>
              <a:rPr lang="en-US" sz="1200" b="0" kern="1200" dirty="0" smtClean="0">
                <a:solidFill>
                  <a:schemeClr val="tx1"/>
                </a:solidFill>
                <a:effectLst/>
                <a:latin typeface="+mn-lt"/>
                <a:ea typeface="+mn-ea"/>
                <a:cs typeface="+mn-cs"/>
              </a:rPr>
              <a:t>(2), 23-29.</a:t>
            </a:r>
          </a:p>
          <a:p>
            <a:endParaRPr lang="en-US" dirty="0"/>
          </a:p>
        </p:txBody>
      </p:sp>
      <p:sp>
        <p:nvSpPr>
          <p:cNvPr id="4" name="Slide Number Placeholder 3"/>
          <p:cNvSpPr>
            <a:spLocks noGrp="1"/>
          </p:cNvSpPr>
          <p:nvPr>
            <p:ph type="sldNum" sz="quarter" idx="10"/>
          </p:nvPr>
        </p:nvSpPr>
        <p:spPr/>
        <p:txBody>
          <a:bodyPr/>
          <a:lstStyle/>
          <a:p>
            <a:fld id="{FEEE1429-3C19-487B-ACF8-AE388DD45B74}" type="slidenum">
              <a:rPr lang="en-US" smtClean="0"/>
              <a:t>5</a:t>
            </a:fld>
            <a:endParaRPr lang="en-US"/>
          </a:p>
        </p:txBody>
      </p:sp>
    </p:spTree>
    <p:extLst>
      <p:ext uri="{BB962C8B-B14F-4D97-AF65-F5344CB8AC3E}">
        <p14:creationId xmlns:p14="http://schemas.microsoft.com/office/powerpoint/2010/main" val="195892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a:t>
            </a:r>
            <a:r>
              <a:rPr lang="en-US" baseline="0" dirty="0" smtClean="0"/>
              <a:t> of the study was to determine how students know a person is being nursed through caring and to explore the expression of caring in an emergent nursing situation. When using simulated situations, nurse educators have to incorporate teaching and learning of caring. By understanding how students view caring in simulated situations, nurse educators know how the students may care in clinical practices. (</a:t>
            </a:r>
            <a:r>
              <a:rPr lang="en-US" baseline="0" dirty="0" err="1" smtClean="0"/>
              <a:t>Eggenber</a:t>
            </a:r>
            <a:r>
              <a:rPr lang="en-US" baseline="0" dirty="0" smtClean="0"/>
              <a:t> et al., 2010).</a:t>
            </a:r>
          </a:p>
          <a:p>
            <a:endParaRPr lang="en-US" baseline="0" dirty="0" smtClean="0"/>
          </a:p>
          <a:p>
            <a:r>
              <a:rPr lang="en-US" baseline="0" dirty="0" smtClean="0"/>
              <a:t>Reference</a:t>
            </a:r>
          </a:p>
          <a:p>
            <a:pPr marL="0" marR="0" indent="-457200" algn="l" defTabSz="914400" rtl="0" eaLnBrk="1" fontAlgn="auto" latinLnBrk="0" hangingPunct="1">
              <a:lnSpc>
                <a:spcPct val="100000"/>
              </a:lnSpc>
              <a:spcBef>
                <a:spcPts val="0"/>
              </a:spcBef>
              <a:spcAft>
                <a:spcPts val="0"/>
              </a:spcAft>
              <a:buClrTx/>
              <a:buSzTx/>
              <a:buFontTx/>
              <a:buNone/>
              <a:tabLst/>
              <a:defRPr/>
            </a:pPr>
            <a:r>
              <a:rPr lang="en-US" sz="1200" b="0" kern="1200" dirty="0" err="1" smtClean="0">
                <a:solidFill>
                  <a:schemeClr val="tx1"/>
                </a:solidFill>
                <a:effectLst/>
                <a:latin typeface="+mn-lt"/>
                <a:ea typeface="+mn-ea"/>
                <a:cs typeface="+mn-cs"/>
              </a:rPr>
              <a:t>Eggenberger</a:t>
            </a:r>
            <a:r>
              <a:rPr lang="en-US" sz="1200" b="0" kern="1200" dirty="0" smtClean="0">
                <a:solidFill>
                  <a:schemeClr val="tx1"/>
                </a:solidFill>
                <a:effectLst/>
                <a:latin typeface="+mn-lt"/>
                <a:ea typeface="+mn-ea"/>
                <a:cs typeface="+mn-cs"/>
              </a:rPr>
              <a:t>, T., Keller, K., &amp; </a:t>
            </a:r>
            <a:r>
              <a:rPr lang="en-US" sz="1200" b="0" kern="1200" dirty="0" err="1" smtClean="0">
                <a:solidFill>
                  <a:schemeClr val="tx1"/>
                </a:solidFill>
                <a:effectLst/>
                <a:latin typeface="+mn-lt"/>
                <a:ea typeface="+mn-ea"/>
                <a:cs typeface="+mn-cs"/>
              </a:rPr>
              <a:t>Locsin</a:t>
            </a:r>
            <a:r>
              <a:rPr lang="en-US" sz="1200" b="0" kern="1200" dirty="0" smtClean="0">
                <a:solidFill>
                  <a:schemeClr val="tx1"/>
                </a:solidFill>
                <a:effectLst/>
                <a:latin typeface="+mn-lt"/>
                <a:ea typeface="+mn-ea"/>
                <a:cs typeface="+mn-cs"/>
              </a:rPr>
              <a:t>, R., (2010). Valuing caring behaviors within simulated emergent nursing situations. In </a:t>
            </a:r>
            <a:r>
              <a:rPr lang="en-US" sz="1200" b="0" i="1" kern="1200" dirty="0" smtClean="0">
                <a:solidFill>
                  <a:schemeClr val="tx1"/>
                </a:solidFill>
                <a:effectLst/>
                <a:latin typeface="+mn-lt"/>
                <a:ea typeface="+mn-ea"/>
                <a:cs typeface="+mn-cs"/>
              </a:rPr>
              <a:t>International Journal of Human Caring, 14</a:t>
            </a:r>
            <a:r>
              <a:rPr lang="en-US" sz="1200" b="0" kern="1200" dirty="0" smtClean="0">
                <a:solidFill>
                  <a:schemeClr val="tx1"/>
                </a:solidFill>
                <a:effectLst/>
                <a:latin typeface="+mn-lt"/>
                <a:ea typeface="+mn-ea"/>
                <a:cs typeface="+mn-cs"/>
              </a:rPr>
              <a:t>(2), 23-29.</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FEEE1429-3C19-487B-ACF8-AE388DD45B74}" type="slidenum">
              <a:rPr lang="en-US" smtClean="0"/>
              <a:t>6</a:t>
            </a:fld>
            <a:endParaRPr lang="en-US"/>
          </a:p>
        </p:txBody>
      </p:sp>
    </p:spTree>
    <p:extLst>
      <p:ext uri="{BB962C8B-B14F-4D97-AF65-F5344CB8AC3E}">
        <p14:creationId xmlns:p14="http://schemas.microsoft.com/office/powerpoint/2010/main" val="24098874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a:t>
            </a:r>
            <a:r>
              <a:rPr lang="en-US" baseline="0" dirty="0" smtClean="0"/>
              <a:t> to Burns and Grove “qualitative research is a systemic, interactive, subjective approach used to describe life experiences and give them meaning” (2009, p. 22). Pedagogical technology was used to simulate scenarios in which the nursing students have the opportunity to demonstrate caring. The researchers reviewed the responses of the students looking for words, phrases, and statements that were related to caring from the simulation. Through reading and rereading the statements given by students patterns started to develop in the words, phrases, and statements given. </a:t>
            </a:r>
            <a:r>
              <a:rPr lang="en-US" baseline="0" dirty="0" err="1" smtClean="0"/>
              <a:t>Eggenberger</a:t>
            </a:r>
            <a:r>
              <a:rPr lang="en-US" baseline="0" dirty="0" smtClean="0"/>
              <a:t> et al. were able to categorize what the students said to answer the questions of how students knew the person being nursed as caring and how caring was expressed in the simulations. (</a:t>
            </a:r>
            <a:r>
              <a:rPr lang="en-US" baseline="0" dirty="0" err="1" smtClean="0"/>
              <a:t>Eggenberger</a:t>
            </a:r>
            <a:r>
              <a:rPr lang="en-US" baseline="0" dirty="0" smtClean="0"/>
              <a:t> et al., 2010)</a:t>
            </a:r>
          </a:p>
          <a:p>
            <a:endParaRPr lang="en-US" baseline="0" dirty="0" smtClean="0"/>
          </a:p>
          <a:p>
            <a:r>
              <a:rPr lang="en-US" baseline="0" dirty="0" smtClean="0"/>
              <a:t>References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Burns, N., &amp; Grove, S. (2009). </a:t>
            </a:r>
            <a:r>
              <a:rPr lang="en-US" sz="1200" i="1" kern="1200" dirty="0" smtClean="0">
                <a:solidFill>
                  <a:schemeClr val="tx1"/>
                </a:solidFill>
                <a:effectLst/>
                <a:latin typeface="+mn-lt"/>
                <a:ea typeface="+mn-ea"/>
                <a:cs typeface="+mn-cs"/>
              </a:rPr>
              <a:t>The practice of nursing research: Appraisal, synthesis, and generation of evidence </a:t>
            </a:r>
            <a:r>
              <a:rPr lang="en-US" sz="1200" kern="1200" dirty="0" smtClean="0">
                <a:solidFill>
                  <a:schemeClr val="tx1"/>
                </a:solidFill>
                <a:effectLst/>
                <a:latin typeface="+mn-lt"/>
                <a:ea typeface="+mn-ea"/>
                <a:cs typeface="+mn-cs"/>
              </a:rPr>
              <a:t>(6</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Ed.)</a:t>
            </a:r>
            <a:r>
              <a:rPr lang="en-US" sz="1200" i="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St. Louis, MO: Elsevier Saunders.</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 </a:t>
            </a:r>
            <a:endParaRPr lang="en-US" baseline="0" dirty="0" smtClean="0"/>
          </a:p>
          <a:p>
            <a:pPr marL="0" marR="0" indent="-457200" algn="l" defTabSz="914400" rtl="0" eaLnBrk="1" fontAlgn="auto" latinLnBrk="0" hangingPunct="1">
              <a:lnSpc>
                <a:spcPct val="100000"/>
              </a:lnSpc>
              <a:spcBef>
                <a:spcPts val="0"/>
              </a:spcBef>
              <a:spcAft>
                <a:spcPts val="0"/>
              </a:spcAft>
              <a:buClrTx/>
              <a:buSzTx/>
              <a:buFontTx/>
              <a:buNone/>
              <a:tabLst/>
              <a:defRPr/>
            </a:pPr>
            <a:r>
              <a:rPr lang="en-US" sz="1200" b="0" kern="1200" dirty="0" err="1" smtClean="0">
                <a:solidFill>
                  <a:schemeClr val="tx1"/>
                </a:solidFill>
                <a:effectLst/>
                <a:latin typeface="+mn-lt"/>
                <a:ea typeface="+mn-ea"/>
                <a:cs typeface="+mn-cs"/>
              </a:rPr>
              <a:t>Eggenberger</a:t>
            </a:r>
            <a:r>
              <a:rPr lang="en-US" sz="1200" b="0" kern="1200" dirty="0" smtClean="0">
                <a:solidFill>
                  <a:schemeClr val="tx1"/>
                </a:solidFill>
                <a:effectLst/>
                <a:latin typeface="+mn-lt"/>
                <a:ea typeface="+mn-ea"/>
                <a:cs typeface="+mn-cs"/>
              </a:rPr>
              <a:t>, T., Keller, K., &amp; </a:t>
            </a:r>
            <a:r>
              <a:rPr lang="en-US" sz="1200" b="0" kern="1200" dirty="0" err="1" smtClean="0">
                <a:solidFill>
                  <a:schemeClr val="tx1"/>
                </a:solidFill>
                <a:effectLst/>
                <a:latin typeface="+mn-lt"/>
                <a:ea typeface="+mn-ea"/>
                <a:cs typeface="+mn-cs"/>
              </a:rPr>
              <a:t>Locsin</a:t>
            </a:r>
            <a:r>
              <a:rPr lang="en-US" sz="1200" b="0" kern="1200" dirty="0" smtClean="0">
                <a:solidFill>
                  <a:schemeClr val="tx1"/>
                </a:solidFill>
                <a:effectLst/>
                <a:latin typeface="+mn-lt"/>
                <a:ea typeface="+mn-ea"/>
                <a:cs typeface="+mn-cs"/>
              </a:rPr>
              <a:t>, R., (2010). Valuing caring behaviors within simulated emergent nursing situations. In </a:t>
            </a:r>
            <a:r>
              <a:rPr lang="en-US" sz="1200" b="0" i="1" kern="1200" dirty="0" smtClean="0">
                <a:solidFill>
                  <a:schemeClr val="tx1"/>
                </a:solidFill>
                <a:effectLst/>
                <a:latin typeface="+mn-lt"/>
                <a:ea typeface="+mn-ea"/>
                <a:cs typeface="+mn-cs"/>
              </a:rPr>
              <a:t>International Journal of Human Caring, 14</a:t>
            </a:r>
            <a:r>
              <a:rPr lang="en-US" sz="1200" b="0" kern="1200" dirty="0" smtClean="0">
                <a:solidFill>
                  <a:schemeClr val="tx1"/>
                </a:solidFill>
                <a:effectLst/>
                <a:latin typeface="+mn-lt"/>
                <a:ea typeface="+mn-ea"/>
                <a:cs typeface="+mn-cs"/>
              </a:rPr>
              <a:t>(2), 23-29.</a:t>
            </a:r>
          </a:p>
          <a:p>
            <a:endParaRPr lang="en-US" dirty="0"/>
          </a:p>
        </p:txBody>
      </p:sp>
      <p:sp>
        <p:nvSpPr>
          <p:cNvPr id="4" name="Slide Number Placeholder 3"/>
          <p:cNvSpPr>
            <a:spLocks noGrp="1"/>
          </p:cNvSpPr>
          <p:nvPr>
            <p:ph type="sldNum" sz="quarter" idx="10"/>
          </p:nvPr>
        </p:nvSpPr>
        <p:spPr/>
        <p:txBody>
          <a:bodyPr/>
          <a:lstStyle/>
          <a:p>
            <a:fld id="{FEEE1429-3C19-487B-ACF8-AE388DD45B74}" type="slidenum">
              <a:rPr lang="en-US" smtClean="0"/>
              <a:t>7</a:t>
            </a:fld>
            <a:endParaRPr lang="en-US"/>
          </a:p>
        </p:txBody>
      </p:sp>
    </p:spTree>
    <p:extLst>
      <p:ext uri="{BB962C8B-B14F-4D97-AF65-F5344CB8AC3E}">
        <p14:creationId xmlns:p14="http://schemas.microsoft.com/office/powerpoint/2010/main" val="19877116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8B685AF-246F-4856-8199-7DA2A23C3350}" type="datetimeFigureOut">
              <a:rPr lang="en-US" smtClean="0"/>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11521A-4F3D-4908-8492-647FF7DAD3A3}" type="slidenum">
              <a:rPr lang="en-US" smtClean="0"/>
              <a:t>‹#›</a:t>
            </a:fld>
            <a:endParaRPr lang="en-US"/>
          </a:p>
        </p:txBody>
      </p:sp>
    </p:spTree>
    <p:extLst>
      <p:ext uri="{BB962C8B-B14F-4D97-AF65-F5344CB8AC3E}">
        <p14:creationId xmlns:p14="http://schemas.microsoft.com/office/powerpoint/2010/main" val="4265797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B685AF-246F-4856-8199-7DA2A23C3350}" type="datetimeFigureOut">
              <a:rPr lang="en-US" smtClean="0"/>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11521A-4F3D-4908-8492-647FF7DAD3A3}" type="slidenum">
              <a:rPr lang="en-US" smtClean="0"/>
              <a:t>‹#›</a:t>
            </a:fld>
            <a:endParaRPr lang="en-US"/>
          </a:p>
        </p:txBody>
      </p:sp>
    </p:spTree>
    <p:extLst>
      <p:ext uri="{BB962C8B-B14F-4D97-AF65-F5344CB8AC3E}">
        <p14:creationId xmlns:p14="http://schemas.microsoft.com/office/powerpoint/2010/main" val="4222015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B685AF-246F-4856-8199-7DA2A23C3350}" type="datetimeFigureOut">
              <a:rPr lang="en-US" smtClean="0"/>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11521A-4F3D-4908-8492-647FF7DAD3A3}" type="slidenum">
              <a:rPr lang="en-US" smtClean="0"/>
              <a:t>‹#›</a:t>
            </a:fld>
            <a:endParaRPr lang="en-US"/>
          </a:p>
        </p:txBody>
      </p:sp>
    </p:spTree>
    <p:extLst>
      <p:ext uri="{BB962C8B-B14F-4D97-AF65-F5344CB8AC3E}">
        <p14:creationId xmlns:p14="http://schemas.microsoft.com/office/powerpoint/2010/main" val="1013245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B685AF-246F-4856-8199-7DA2A23C3350}" type="datetimeFigureOut">
              <a:rPr lang="en-US" smtClean="0"/>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11521A-4F3D-4908-8492-647FF7DAD3A3}" type="slidenum">
              <a:rPr lang="en-US" smtClean="0"/>
              <a:t>‹#›</a:t>
            </a:fld>
            <a:endParaRPr lang="en-US"/>
          </a:p>
        </p:txBody>
      </p:sp>
    </p:spTree>
    <p:extLst>
      <p:ext uri="{BB962C8B-B14F-4D97-AF65-F5344CB8AC3E}">
        <p14:creationId xmlns:p14="http://schemas.microsoft.com/office/powerpoint/2010/main" val="3613679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B685AF-246F-4856-8199-7DA2A23C3350}" type="datetimeFigureOut">
              <a:rPr lang="en-US" smtClean="0"/>
              <a:t>9/23/2011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11521A-4F3D-4908-8492-647FF7DAD3A3}" type="slidenum">
              <a:rPr lang="en-US" smtClean="0"/>
              <a:t>‹#›</a:t>
            </a:fld>
            <a:endParaRPr lang="en-US"/>
          </a:p>
        </p:txBody>
      </p:sp>
    </p:spTree>
    <p:extLst>
      <p:ext uri="{BB962C8B-B14F-4D97-AF65-F5344CB8AC3E}">
        <p14:creationId xmlns:p14="http://schemas.microsoft.com/office/powerpoint/2010/main" val="4024093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B685AF-246F-4856-8199-7DA2A23C3350}" type="datetimeFigureOut">
              <a:rPr lang="en-US" smtClean="0"/>
              <a:t>9/23/2011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11521A-4F3D-4908-8492-647FF7DAD3A3}" type="slidenum">
              <a:rPr lang="en-US" smtClean="0"/>
              <a:t>‹#›</a:t>
            </a:fld>
            <a:endParaRPr lang="en-US"/>
          </a:p>
        </p:txBody>
      </p:sp>
    </p:spTree>
    <p:extLst>
      <p:ext uri="{BB962C8B-B14F-4D97-AF65-F5344CB8AC3E}">
        <p14:creationId xmlns:p14="http://schemas.microsoft.com/office/powerpoint/2010/main" val="306483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B685AF-246F-4856-8199-7DA2A23C3350}" type="datetimeFigureOut">
              <a:rPr lang="en-US" smtClean="0"/>
              <a:t>9/23/2011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11521A-4F3D-4908-8492-647FF7DAD3A3}" type="slidenum">
              <a:rPr lang="en-US" smtClean="0"/>
              <a:t>‹#›</a:t>
            </a:fld>
            <a:endParaRPr lang="en-US"/>
          </a:p>
        </p:txBody>
      </p:sp>
    </p:spTree>
    <p:extLst>
      <p:ext uri="{BB962C8B-B14F-4D97-AF65-F5344CB8AC3E}">
        <p14:creationId xmlns:p14="http://schemas.microsoft.com/office/powerpoint/2010/main" val="1995476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B685AF-246F-4856-8199-7DA2A23C3350}" type="datetimeFigureOut">
              <a:rPr lang="en-US" smtClean="0"/>
              <a:t>9/23/2011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11521A-4F3D-4908-8492-647FF7DAD3A3}" type="slidenum">
              <a:rPr lang="en-US" smtClean="0"/>
              <a:t>‹#›</a:t>
            </a:fld>
            <a:endParaRPr lang="en-US"/>
          </a:p>
        </p:txBody>
      </p:sp>
    </p:spTree>
    <p:extLst>
      <p:ext uri="{BB962C8B-B14F-4D97-AF65-F5344CB8AC3E}">
        <p14:creationId xmlns:p14="http://schemas.microsoft.com/office/powerpoint/2010/main" val="1917173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B685AF-246F-4856-8199-7DA2A23C3350}" type="datetimeFigureOut">
              <a:rPr lang="en-US" smtClean="0"/>
              <a:t>9/23/2011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11521A-4F3D-4908-8492-647FF7DAD3A3}" type="slidenum">
              <a:rPr lang="en-US" smtClean="0"/>
              <a:t>‹#›</a:t>
            </a:fld>
            <a:endParaRPr lang="en-US"/>
          </a:p>
        </p:txBody>
      </p:sp>
    </p:spTree>
    <p:extLst>
      <p:ext uri="{BB962C8B-B14F-4D97-AF65-F5344CB8AC3E}">
        <p14:creationId xmlns:p14="http://schemas.microsoft.com/office/powerpoint/2010/main" val="882311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B685AF-246F-4856-8199-7DA2A23C3350}" type="datetimeFigureOut">
              <a:rPr lang="en-US" smtClean="0"/>
              <a:t>9/23/2011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11521A-4F3D-4908-8492-647FF7DAD3A3}" type="slidenum">
              <a:rPr lang="en-US" smtClean="0"/>
              <a:t>‹#›</a:t>
            </a:fld>
            <a:endParaRPr lang="en-US"/>
          </a:p>
        </p:txBody>
      </p:sp>
    </p:spTree>
    <p:extLst>
      <p:ext uri="{BB962C8B-B14F-4D97-AF65-F5344CB8AC3E}">
        <p14:creationId xmlns:p14="http://schemas.microsoft.com/office/powerpoint/2010/main" val="1289224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B685AF-246F-4856-8199-7DA2A23C3350}" type="datetimeFigureOut">
              <a:rPr lang="en-US" smtClean="0"/>
              <a:t>9/23/2011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11521A-4F3D-4908-8492-647FF7DAD3A3}" type="slidenum">
              <a:rPr lang="en-US" smtClean="0"/>
              <a:t>‹#›</a:t>
            </a:fld>
            <a:endParaRPr lang="en-US"/>
          </a:p>
        </p:txBody>
      </p:sp>
    </p:spTree>
    <p:extLst>
      <p:ext uri="{BB962C8B-B14F-4D97-AF65-F5344CB8AC3E}">
        <p14:creationId xmlns:p14="http://schemas.microsoft.com/office/powerpoint/2010/main" val="1856699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B685AF-246F-4856-8199-7DA2A23C3350}" type="datetimeFigureOut">
              <a:rPr lang="en-US" smtClean="0"/>
              <a:t>9/23/2011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11521A-4F3D-4908-8492-647FF7DAD3A3}" type="slidenum">
              <a:rPr lang="en-US" smtClean="0"/>
              <a:t>‹#›</a:t>
            </a:fld>
            <a:endParaRPr lang="en-US"/>
          </a:p>
        </p:txBody>
      </p:sp>
    </p:spTree>
    <p:extLst>
      <p:ext uri="{BB962C8B-B14F-4D97-AF65-F5344CB8AC3E}">
        <p14:creationId xmlns:p14="http://schemas.microsoft.com/office/powerpoint/2010/main" val="27671516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Research Question Addressed by </a:t>
            </a:r>
            <a:r>
              <a:rPr lang="en-US" dirty="0" err="1" smtClean="0"/>
              <a:t>Windle</a:t>
            </a:r>
            <a:r>
              <a:rPr lang="en-US" dirty="0" smtClean="0"/>
              <a:t> et al.</a:t>
            </a:r>
            <a:endParaRPr lang="en-US" dirty="0"/>
          </a:p>
        </p:txBody>
      </p:sp>
      <p:sp>
        <p:nvSpPr>
          <p:cNvPr id="5" name="Content Placeholder 4"/>
          <p:cNvSpPr>
            <a:spLocks noGrp="1"/>
          </p:cNvSpPr>
          <p:nvPr>
            <p:ph idx="1"/>
          </p:nvPr>
        </p:nvSpPr>
        <p:spPr/>
        <p:txBody>
          <a:bodyPr/>
          <a:lstStyle/>
          <a:p>
            <a:r>
              <a:rPr lang="en-US" dirty="0" smtClean="0"/>
              <a:t>Is it effective to use an intradermal anesthesia before the placement of an IV?</a:t>
            </a:r>
          </a:p>
        </p:txBody>
      </p:sp>
    </p:spTree>
    <p:extLst>
      <p:ext uri="{BB962C8B-B14F-4D97-AF65-F5344CB8AC3E}">
        <p14:creationId xmlns:p14="http://schemas.microsoft.com/office/powerpoint/2010/main" val="1022867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Purpose of the Study Conducted by </a:t>
            </a:r>
            <a:r>
              <a:rPr lang="en-US" dirty="0" err="1" smtClean="0"/>
              <a:t>Windle</a:t>
            </a:r>
            <a:r>
              <a:rPr lang="en-US" dirty="0" smtClean="0"/>
              <a:t> et. al</a:t>
            </a:r>
            <a:endParaRPr lang="en-US" dirty="0"/>
          </a:p>
        </p:txBody>
      </p:sp>
      <p:sp>
        <p:nvSpPr>
          <p:cNvPr id="3" name="Content Placeholder 2"/>
          <p:cNvSpPr>
            <a:spLocks noGrp="1"/>
          </p:cNvSpPr>
          <p:nvPr>
            <p:ph idx="1"/>
          </p:nvPr>
        </p:nvSpPr>
        <p:spPr/>
        <p:txBody>
          <a:bodyPr/>
          <a:lstStyle/>
          <a:p>
            <a:r>
              <a:rPr lang="en-US" dirty="0" smtClean="0"/>
              <a:t>To determine which method of intradermal anesthesia provides the least amount of pain and discomfort to the patient</a:t>
            </a:r>
          </a:p>
          <a:p>
            <a:pPr lvl="1"/>
            <a:r>
              <a:rPr lang="en-US" dirty="0" err="1" smtClean="0"/>
              <a:t>Lidocaine</a:t>
            </a:r>
            <a:endParaRPr lang="en-US" dirty="0" smtClean="0"/>
          </a:p>
          <a:p>
            <a:pPr lvl="1"/>
            <a:r>
              <a:rPr lang="en-US" dirty="0" smtClean="0"/>
              <a:t>Bacteriostatic Normal Saline</a:t>
            </a:r>
          </a:p>
          <a:p>
            <a:pPr lvl="1"/>
            <a:r>
              <a:rPr lang="en-US" dirty="0" smtClean="0"/>
              <a:t>No Anesthesia</a:t>
            </a:r>
            <a:endParaRPr lang="en-US" dirty="0"/>
          </a:p>
        </p:txBody>
      </p:sp>
    </p:spTree>
    <p:extLst>
      <p:ext uri="{BB962C8B-B14F-4D97-AF65-F5344CB8AC3E}">
        <p14:creationId xmlns:p14="http://schemas.microsoft.com/office/powerpoint/2010/main" val="28658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Independent Variables in the Study Conducted by </a:t>
            </a:r>
            <a:r>
              <a:rPr lang="en-US" dirty="0" err="1" smtClean="0"/>
              <a:t>Windle</a:t>
            </a:r>
            <a:r>
              <a:rPr lang="en-US" dirty="0" smtClean="0"/>
              <a:t> et al.</a:t>
            </a:r>
            <a:endParaRPr lang="en-US" dirty="0"/>
          </a:p>
        </p:txBody>
      </p:sp>
      <p:sp>
        <p:nvSpPr>
          <p:cNvPr id="3" name="Content Placeholder 2"/>
          <p:cNvSpPr>
            <a:spLocks noGrp="1"/>
          </p:cNvSpPr>
          <p:nvPr>
            <p:ph idx="1"/>
          </p:nvPr>
        </p:nvSpPr>
        <p:spPr/>
        <p:txBody>
          <a:bodyPr/>
          <a:lstStyle/>
          <a:p>
            <a:r>
              <a:rPr lang="en-US" dirty="0" smtClean="0"/>
              <a:t>1% </a:t>
            </a:r>
            <a:r>
              <a:rPr lang="en-US" dirty="0" err="1" smtClean="0"/>
              <a:t>Lidocaine</a:t>
            </a:r>
            <a:endParaRPr lang="en-US" dirty="0" smtClean="0"/>
          </a:p>
          <a:p>
            <a:r>
              <a:rPr lang="en-US" dirty="0" smtClean="0"/>
              <a:t>0.9% Bacteriostatic Normal Saline with benzyl alcohol</a:t>
            </a:r>
          </a:p>
          <a:p>
            <a:r>
              <a:rPr lang="en-US" dirty="0" smtClean="0"/>
              <a:t>No intradermal anesthesia</a:t>
            </a:r>
          </a:p>
        </p:txBody>
      </p:sp>
    </p:spTree>
    <p:extLst>
      <p:ext uri="{BB962C8B-B14F-4D97-AF65-F5344CB8AC3E}">
        <p14:creationId xmlns:p14="http://schemas.microsoft.com/office/powerpoint/2010/main" val="978298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Dependent Variables in the Study Conducted by </a:t>
            </a:r>
            <a:r>
              <a:rPr lang="en-US" dirty="0" err="1" smtClean="0"/>
              <a:t>Windle</a:t>
            </a:r>
            <a:r>
              <a:rPr lang="en-US" dirty="0" smtClean="0"/>
              <a:t> et al.</a:t>
            </a:r>
            <a:endParaRPr lang="en-US" dirty="0"/>
          </a:p>
        </p:txBody>
      </p:sp>
      <p:sp>
        <p:nvSpPr>
          <p:cNvPr id="3" name="Content Placeholder 2"/>
          <p:cNvSpPr>
            <a:spLocks noGrp="1"/>
          </p:cNvSpPr>
          <p:nvPr>
            <p:ph idx="1"/>
          </p:nvPr>
        </p:nvSpPr>
        <p:spPr/>
        <p:txBody>
          <a:bodyPr/>
          <a:lstStyle/>
          <a:p>
            <a:r>
              <a:rPr lang="en-US" dirty="0" smtClean="0"/>
              <a:t>0 to 100-mm Modified Visual Analog Scale </a:t>
            </a:r>
            <a:endParaRPr lang="en-US" dirty="0"/>
          </a:p>
        </p:txBody>
      </p:sp>
    </p:spTree>
    <p:extLst>
      <p:ext uri="{BB962C8B-B14F-4D97-AF65-F5344CB8AC3E}">
        <p14:creationId xmlns:p14="http://schemas.microsoft.com/office/powerpoint/2010/main" val="1926896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Question Addressed by </a:t>
            </a:r>
            <a:r>
              <a:rPr lang="en-US" dirty="0" err="1" smtClean="0"/>
              <a:t>Eggenberger</a:t>
            </a:r>
            <a:r>
              <a:rPr lang="en-US" dirty="0" smtClean="0"/>
              <a:t> et al.</a:t>
            </a:r>
            <a:endParaRPr lang="en-US" dirty="0"/>
          </a:p>
        </p:txBody>
      </p:sp>
      <p:sp>
        <p:nvSpPr>
          <p:cNvPr id="3" name="Content Placeholder 2"/>
          <p:cNvSpPr>
            <a:spLocks noGrp="1"/>
          </p:cNvSpPr>
          <p:nvPr>
            <p:ph idx="1"/>
          </p:nvPr>
        </p:nvSpPr>
        <p:spPr/>
        <p:txBody>
          <a:bodyPr/>
          <a:lstStyle/>
          <a:p>
            <a:r>
              <a:rPr lang="en-US" dirty="0" smtClean="0"/>
              <a:t>How do students come to know persons as caring?</a:t>
            </a:r>
          </a:p>
          <a:p>
            <a:r>
              <a:rPr lang="en-US" dirty="0" smtClean="0"/>
              <a:t>How is caring expressed in nursing situations?</a:t>
            </a:r>
            <a:endParaRPr lang="en-US" dirty="0"/>
          </a:p>
        </p:txBody>
      </p:sp>
    </p:spTree>
    <p:extLst>
      <p:ext uri="{BB962C8B-B14F-4D97-AF65-F5344CB8AC3E}">
        <p14:creationId xmlns:p14="http://schemas.microsoft.com/office/powerpoint/2010/main" val="190260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Purpose of the Study Conducted by </a:t>
            </a:r>
            <a:r>
              <a:rPr lang="en-US" dirty="0" err="1" smtClean="0"/>
              <a:t>Eggenberger</a:t>
            </a:r>
            <a:r>
              <a:rPr lang="en-US" dirty="0" smtClean="0"/>
              <a:t> et al.</a:t>
            </a:r>
            <a:endParaRPr lang="en-US" dirty="0"/>
          </a:p>
        </p:txBody>
      </p:sp>
      <p:sp>
        <p:nvSpPr>
          <p:cNvPr id="3" name="Content Placeholder 2"/>
          <p:cNvSpPr>
            <a:spLocks noGrp="1"/>
          </p:cNvSpPr>
          <p:nvPr>
            <p:ph idx="1"/>
          </p:nvPr>
        </p:nvSpPr>
        <p:spPr/>
        <p:txBody>
          <a:bodyPr/>
          <a:lstStyle/>
          <a:p>
            <a:r>
              <a:rPr lang="en-US" dirty="0" smtClean="0"/>
              <a:t>The study was conducted with two main goals:</a:t>
            </a:r>
          </a:p>
          <a:p>
            <a:pPr lvl="1"/>
            <a:r>
              <a:rPr lang="en-US" dirty="0" smtClean="0"/>
              <a:t>Describe how students know a person is being nursed through caring</a:t>
            </a:r>
          </a:p>
          <a:p>
            <a:pPr lvl="1"/>
            <a:r>
              <a:rPr lang="en-US" dirty="0" smtClean="0"/>
              <a:t>Explore the expression of caring in an emergent nursing situation</a:t>
            </a:r>
            <a:endParaRPr lang="en-US" dirty="0"/>
          </a:p>
        </p:txBody>
      </p:sp>
    </p:spTree>
    <p:extLst>
      <p:ext uri="{BB962C8B-B14F-4D97-AF65-F5344CB8AC3E}">
        <p14:creationId xmlns:p14="http://schemas.microsoft.com/office/powerpoint/2010/main" val="2754743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Concepts Analyzed by </a:t>
            </a:r>
            <a:r>
              <a:rPr lang="en-US" dirty="0" err="1" smtClean="0"/>
              <a:t>Eggenberger</a:t>
            </a:r>
            <a:r>
              <a:rPr lang="en-US" dirty="0" smtClean="0"/>
              <a:t> et al.</a:t>
            </a:r>
            <a:endParaRPr lang="en-US" dirty="0"/>
          </a:p>
        </p:txBody>
      </p:sp>
      <p:sp>
        <p:nvSpPr>
          <p:cNvPr id="3" name="Content Placeholder 2"/>
          <p:cNvSpPr>
            <a:spLocks noGrp="1"/>
          </p:cNvSpPr>
          <p:nvPr>
            <p:ph idx="1"/>
          </p:nvPr>
        </p:nvSpPr>
        <p:spPr/>
        <p:txBody>
          <a:bodyPr/>
          <a:lstStyle/>
          <a:p>
            <a:r>
              <a:rPr lang="en-US" dirty="0" err="1" smtClean="0"/>
              <a:t>Eggenberger</a:t>
            </a:r>
            <a:r>
              <a:rPr lang="en-US" dirty="0" smtClean="0"/>
              <a:t> et al. used pedagogical technology </a:t>
            </a:r>
          </a:p>
          <a:p>
            <a:r>
              <a:rPr lang="en-US" dirty="0" smtClean="0"/>
              <a:t>The research that was conducted was qualitative</a:t>
            </a:r>
            <a:endParaRPr lang="en-US" dirty="0"/>
          </a:p>
        </p:txBody>
      </p:sp>
    </p:spTree>
    <p:extLst>
      <p:ext uri="{BB962C8B-B14F-4D97-AF65-F5344CB8AC3E}">
        <p14:creationId xmlns:p14="http://schemas.microsoft.com/office/powerpoint/2010/main" val="5536769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1362</Words>
  <Application>Microsoft Office PowerPoint</Application>
  <PresentationFormat>On-screen Show (4:3)</PresentationFormat>
  <Paragraphs>67</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Research Question Addressed by Windle et al.</vt:lpstr>
      <vt:lpstr>The Purpose of the Study Conducted by Windle et. al</vt:lpstr>
      <vt:lpstr>The Independent Variables in the Study Conducted by Windle et al.</vt:lpstr>
      <vt:lpstr>The Dependent Variables in the Study Conducted by Windle et al.</vt:lpstr>
      <vt:lpstr>Research Question Addressed by Eggenberger et al.</vt:lpstr>
      <vt:lpstr>The Purpose of the Study Conducted by Eggenberger et al.</vt:lpstr>
      <vt:lpstr>The Concepts Analyzed by Eggenberger et 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Question Addressed by Windle et al.</dc:title>
  <dc:creator>Owner</dc:creator>
  <cp:lastModifiedBy>Owner</cp:lastModifiedBy>
  <cp:revision>14</cp:revision>
  <dcterms:created xsi:type="dcterms:W3CDTF">2011-09-22T22:01:10Z</dcterms:created>
  <dcterms:modified xsi:type="dcterms:W3CDTF">2011-09-23T16:23:47Z</dcterms:modified>
</cp:coreProperties>
</file>