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handoutMasterIdLst>
    <p:handoutMasterId r:id="rId19"/>
  </p:handoutMasterIdLst>
  <p:sldIdLst>
    <p:sldId id="276" r:id="rId2"/>
    <p:sldId id="277" r:id="rId3"/>
    <p:sldId id="267" r:id="rId4"/>
    <p:sldId id="268" r:id="rId5"/>
    <p:sldId id="262" r:id="rId6"/>
    <p:sldId id="263" r:id="rId7"/>
    <p:sldId id="264" r:id="rId8"/>
    <p:sldId id="265" r:id="rId9"/>
    <p:sldId id="257" r:id="rId10"/>
    <p:sldId id="258" r:id="rId11"/>
    <p:sldId id="259" r:id="rId12"/>
    <p:sldId id="260" r:id="rId13"/>
    <p:sldId id="261" r:id="rId14"/>
    <p:sldId id="275" r:id="rId15"/>
    <p:sldId id="272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74211" autoAdjust="0"/>
  </p:normalViewPr>
  <p:slideViewPr>
    <p:cSldViewPr>
      <p:cViewPr varScale="1">
        <p:scale>
          <a:sx n="54" d="100"/>
          <a:sy n="54" d="100"/>
        </p:scale>
        <p:origin x="-9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D6A87-B3C5-412A-A8E8-CA028541F1A1}" type="datetimeFigureOut">
              <a:rPr lang="en-US"/>
              <a:pPr/>
              <a:t>12/6/2010</a:t>
            </a:fld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57597B-678C-4D91-A3D4-EE474E1F0D6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A89B898-8F2A-4C3F-8921-90EFE528A136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638768-EEC0-4292-89E1-716166165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Title pages</a:t>
            </a:r>
            <a:r>
              <a:rPr lang="en-US" b="1" u="sng" baseline="0" dirty="0" smtClean="0">
                <a:solidFill>
                  <a:srgbClr val="FF0000"/>
                </a:solidFill>
              </a:rPr>
              <a:t> of PowerPoint © presentations should include the information you would put on the title page of a paper.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638768-EEC0-4292-89E1-716166165D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b="1" u="sng" dirty="0" smtClean="0"/>
              <a:t>This was very interesting information</a:t>
            </a:r>
            <a:r>
              <a:rPr lang="en-US" b="1" u="sng" dirty="0" smtClean="0"/>
              <a:t>!</a:t>
            </a:r>
          </a:p>
          <a:p>
            <a:pPr eaLnBrk="1" hangingPunct="1">
              <a:spcBef>
                <a:spcPct val="0"/>
              </a:spcBef>
            </a:pPr>
            <a:endParaRPr lang="en-US" b="1" u="sng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 smtClean="0"/>
              <a:t>References should have been noted on the slide or in the notes page.</a:t>
            </a:r>
          </a:p>
          <a:p>
            <a:pPr eaLnBrk="1" hangingPunct="1">
              <a:spcBef>
                <a:spcPct val="0"/>
              </a:spcBef>
            </a:pPr>
            <a:endParaRPr lang="en-US" b="1" u="sng" dirty="0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206321-A53A-4C3B-B7EA-0ECE3244944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 smtClean="0"/>
              <a:t>References should have been noted on the slide or in the notes page.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109EB5-7792-4A36-B1F6-C012B216129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1" u="sng" dirty="0" smtClean="0"/>
              <a:t>References should have been noted on the slide or in the notes page.</a:t>
            </a:r>
            <a:endParaRPr lang="en-US" b="1" u="sng" dirty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C19763-3610-4230-8202-9AAE89E2B86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 smtClean="0"/>
              <a:t>References should have been noted on the slide or in the notes page.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FCD128-E2DB-4E42-BDAB-60845F60739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introduction of a PowerPoint © should also include the specific goals of the presentation,</a:t>
            </a:r>
            <a:r>
              <a:rPr lang="en-US" baseline="0" dirty="0" smtClean="0"/>
              <a:t> i.e., discuss the demographics of this culture in the U.S., provide an overview of the culture’s health preferences, etc.</a:t>
            </a:r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638768-EEC0-4292-89E1-716166165D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215A19-A7BE-4385-8BF5-FEEC3082738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b="1" u="sng" dirty="0" smtClean="0"/>
              <a:t>You</a:t>
            </a:r>
            <a:r>
              <a:rPr lang="en-US" b="1" u="sng" baseline="0" dirty="0" smtClean="0"/>
              <a:t> needed to include the reference(s) for this slide’s information.</a:t>
            </a:r>
            <a:endParaRPr lang="en-US" b="1" u="sng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9A084E-870F-4E9F-99F5-732911A4CBF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 smtClean="0"/>
              <a:t>It would have been good formatting to</a:t>
            </a:r>
            <a:r>
              <a:rPr lang="en-US" b="1" u="sng" baseline="0" dirty="0" smtClean="0"/>
              <a:t> include the reference(s) for this slide’s information since you provided some statistics.</a:t>
            </a:r>
            <a:endParaRPr lang="en-US" b="1" u="sng" dirty="0" smtClean="0"/>
          </a:p>
          <a:p>
            <a:pPr eaLnBrk="1" hangingPunct="1">
              <a:spcBef>
                <a:spcPct val="0"/>
              </a:spcBef>
            </a:pPr>
            <a:endParaRPr lang="en-US" b="1" u="sng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References should have been noted on the slide or in the notes page.</a:t>
            </a: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638768-EEC0-4292-89E1-716166165DC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 smtClean="0"/>
              <a:t>References should have been noted on the slide or in the notes page.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638768-EEC0-4292-89E1-716166165DC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 smtClean="0"/>
              <a:t>References should have been noted on the slide or in the notes page.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638768-EEC0-4292-89E1-716166165DC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References should have been noted on the slide or in the notes page.</a:t>
            </a: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638768-EEC0-4292-89E1-716166165DC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 smtClean="0"/>
              <a:t>References should have been noted on the slide or in the notes page.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D880A-7625-42AD-BD0B-7C363D5D780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CCD3F23-0559-4B74-95F6-7C7CAD3753D7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B6084C9-5E54-4B40-8353-5B9F30257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B90E1-DF21-48C8-AD4E-A10BF2FC53BD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5864-523D-4A9E-AFE5-EBAC5CF47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41450-E1F9-47DB-B6E3-20A1B3D09936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C93B8-A22B-4145-9B60-59FB418DC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C8FAD-3135-4D7D-A2ED-77EF9C86331D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69A4A8D-0BED-4ACE-9005-6F2107000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304D221-F32C-41C1-9AC8-E29BCA4CF6D2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091F744-623A-4F48-90E6-4E36468D2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1EE72-273C-4374-A80A-8A8CC519E97D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EF088-10E9-4C77-884A-19347AFAF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A6DC2-A3C6-4E2B-926D-CD89A6F4FB50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4D421F1-FB7C-4610-84C8-02B0E09A7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62ED8-2C37-487E-AEFE-95646A01229E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96CB3-70FF-4CAB-AAC8-CA378890F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63AD56F-1961-4225-947C-8D36617BADB4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CD909B2A-630C-41BF-8F03-ACF7C0B9D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73B27-DF5D-427D-9A3C-44A55CADEC86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BB9B5-A29D-4A8C-B59A-8AA6BEBEAF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93D37E-6956-48DE-BE3A-DFA76CB3CF3A}" type="datetimeFigureOut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C3AA5E-B6B7-4C7E-A6D1-41B137FF1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6" r:id="rId3"/>
    <p:sldLayoutId id="2147483757" r:id="rId4"/>
    <p:sldLayoutId id="2147483753" r:id="rId5"/>
    <p:sldLayoutId id="2147483758" r:id="rId6"/>
    <p:sldLayoutId id="2147483752" r:id="rId7"/>
    <p:sldLayoutId id="2147483759" r:id="rId8"/>
    <p:sldLayoutId id="2147483751" r:id="rId9"/>
    <p:sldLayoutId id="2147483760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4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Tw Cen MT (Body)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 (Body)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 (Body)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 (Body)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 (Body)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 (Body)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 (Body)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 (Body)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 (Body)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Tw Cen MT (Body)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Tw Cen MT (Body)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Tw Cen MT (Body)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Tw Cen MT (Body)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Asian-Indian American </a:t>
            </a:r>
          </a:p>
        </p:txBody>
      </p:sp>
      <p:sp>
        <p:nvSpPr>
          <p:cNvPr id="13314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905000"/>
            <a:ext cx="8153400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smtClean="0"/>
              <a:t>Group Members</a:t>
            </a:r>
          </a:p>
          <a:p>
            <a:pPr eaLnBrk="1" hangingPunct="1"/>
            <a:r>
              <a:rPr lang="en-US" sz="4000" smtClean="0"/>
              <a:t>Erika Collins</a:t>
            </a:r>
          </a:p>
          <a:p>
            <a:pPr eaLnBrk="1" hangingPunct="1"/>
            <a:r>
              <a:rPr lang="en-US" sz="4000" smtClean="0"/>
              <a:t>Kathy Helton</a:t>
            </a:r>
          </a:p>
          <a:p>
            <a:pPr eaLnBrk="1" hangingPunct="1"/>
            <a:r>
              <a:rPr lang="en-US" sz="4000" smtClean="0"/>
              <a:t>Brianne McGee</a:t>
            </a:r>
          </a:p>
          <a:p>
            <a:pPr eaLnBrk="1" hangingPunct="1"/>
            <a:r>
              <a:rPr lang="en-US" sz="4000" smtClean="0"/>
              <a:t>Kelsey Usselmann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531225" cy="990600"/>
          </a:xfrm>
        </p:spPr>
        <p:txBody>
          <a:bodyPr/>
          <a:lstStyle/>
          <a:p>
            <a:pPr eaLnBrk="1" hangingPunct="1"/>
            <a:r>
              <a:rPr lang="en-US" sz="3700" smtClean="0"/>
              <a:t>Impact of Preferences on Nursing Care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Asian-Indian Americans describe distress in somatic forms</a:t>
            </a:r>
          </a:p>
          <a:p>
            <a:pPr eaLnBrk="1" hangingPunct="1"/>
            <a:r>
              <a:rPr lang="en-US" smtClean="0"/>
              <a:t>Example includes one may think the heart causes anxiety, uncertainty, and fear</a:t>
            </a:r>
          </a:p>
          <a:p>
            <a:pPr eaLnBrk="1" hangingPunct="1"/>
            <a:r>
              <a:rPr lang="en-US" smtClean="0"/>
              <a:t>Depression is described as anger, physical pain, and social discard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991600" cy="838200"/>
          </a:xfrm>
        </p:spPr>
        <p:txBody>
          <a:bodyPr/>
          <a:lstStyle/>
          <a:p>
            <a:pPr eaLnBrk="1" hangingPunct="1"/>
            <a:r>
              <a:rPr lang="en-US" sz="3700" smtClean="0"/>
              <a:t>Impact of Preferences on Nursing Care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Chances of an Asian-Indian American patient not sharing the physical interpretation and a nurse not acknowledging it leads to a nurse missing out on valuable information</a:t>
            </a:r>
          </a:p>
          <a:p>
            <a:pPr eaLnBrk="1" hangingPunct="1"/>
            <a:r>
              <a:rPr lang="en-US" smtClean="0"/>
              <a:t>The distress they experience signifies to society their inability to fulfill their social roles and not having proper relationships with others and the family in the spiritual world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531225" cy="990600"/>
          </a:xfrm>
        </p:spPr>
        <p:txBody>
          <a:bodyPr/>
          <a:lstStyle/>
          <a:p>
            <a:pPr eaLnBrk="1" hangingPunct="1"/>
            <a:r>
              <a:rPr lang="en-US" sz="3700" smtClean="0"/>
              <a:t>Impact of Preferences on Nursing Care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A nurse now has to dive deeper and ask for interpretations to make the right nursing diagnosis </a:t>
            </a:r>
          </a:p>
          <a:p>
            <a:pPr eaLnBrk="1" hangingPunct="1"/>
            <a:r>
              <a:rPr lang="en-US" smtClean="0"/>
              <a:t>Nurses have to remain nonjudgmental of the patient</a:t>
            </a:r>
          </a:p>
          <a:p>
            <a:pPr eaLnBrk="1" hangingPunct="1"/>
            <a:r>
              <a:rPr lang="en-US" smtClean="0"/>
              <a:t>Nurses also need to understand the importance of society and spirituality of the patient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531225" cy="990600"/>
          </a:xfrm>
        </p:spPr>
        <p:txBody>
          <a:bodyPr/>
          <a:lstStyle/>
          <a:p>
            <a:pPr eaLnBrk="1" hangingPunct="1"/>
            <a:r>
              <a:rPr lang="en-US" sz="3700" smtClean="0"/>
              <a:t>Impact of Preferences on Nursing Care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biggest impact is seen by inquiring about the patient</a:t>
            </a:r>
            <a:r>
              <a:rPr lang="en-US" smtClean="0">
                <a:latin typeface="Tw Cen MT" pitchFamily="34" charset="0"/>
              </a:rPr>
              <a:t>’</a:t>
            </a:r>
            <a:r>
              <a:rPr lang="en-US" smtClean="0"/>
              <a:t>s religion for they may be Buddhist or Taoist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Spirituality will be a great focus in the viewing of the patient</a:t>
            </a:r>
            <a:r>
              <a:rPr lang="en-US" smtClean="0">
                <a:latin typeface="Tw Cen MT" pitchFamily="34" charset="0"/>
              </a:rPr>
              <a:t>’</a:t>
            </a:r>
            <a:r>
              <a:rPr lang="en-US" smtClean="0"/>
              <a:t>s health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Nurses need to be aware of their patient in order to give diagnosis, work with patient, not offend the patient and have a better understanding of feelings, attitudes, and distress of the patient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The families of Asian-Indian Americans are of great importance with all aspects of an individual’s healthcare.</a:t>
            </a:r>
          </a:p>
          <a:p>
            <a:pPr eaLnBrk="1" hangingPunct="1"/>
            <a:r>
              <a:rPr lang="en-US" smtClean="0"/>
              <a:t>Certain cultural behaviors may influence the healthcare assessment and patient care.</a:t>
            </a:r>
          </a:p>
          <a:p>
            <a:pPr eaLnBrk="1" hangingPunct="1"/>
            <a:r>
              <a:rPr lang="en-US" smtClean="0"/>
              <a:t>Individual’s diet should be assessed to determine specific foods not eaten or current diet patterns.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It is hugely important for nurses to inquire about the patient’s religion. </a:t>
            </a:r>
          </a:p>
          <a:p>
            <a:pPr eaLnBrk="1" hangingPunct="1"/>
            <a:r>
              <a:rPr lang="en-US" smtClean="0"/>
              <a:t>Distress is described in somatic forms.  </a:t>
            </a:r>
          </a:p>
          <a:p>
            <a:pPr eaLnBrk="1" hangingPunct="1"/>
            <a:r>
              <a:rPr lang="en-US" smtClean="0"/>
              <a:t>Society views a person’s distress as an inability to fulfill their social roles</a:t>
            </a:r>
          </a:p>
          <a:p>
            <a:pPr eaLnBrk="1" hangingPunct="1"/>
            <a:r>
              <a:rPr lang="en-US" smtClean="0"/>
              <a:t>Spirituality is a very important role in the nursing care.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Reference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1800" dirty="0" err="1" smtClean="0"/>
              <a:t>Arnault</a:t>
            </a:r>
            <a:r>
              <a:rPr lang="en-US" sz="1800" dirty="0" smtClean="0"/>
              <a:t>, D. (2009). Cultural determinants of help seeking: A model for research and practice. </a:t>
            </a:r>
            <a:r>
              <a:rPr lang="en-US" sz="1800" i="1" dirty="0" smtClean="0"/>
              <a:t>Research &amp; Theory of Nursing Practices</a:t>
            </a:r>
            <a:r>
              <a:rPr lang="en-US" sz="1800" dirty="0" smtClean="0"/>
              <a:t>, </a:t>
            </a:r>
            <a:r>
              <a:rPr lang="en-US" sz="1800" dirty="0" smtClean="0">
                <a:solidFill>
                  <a:srgbClr val="FF0000"/>
                </a:solidFill>
              </a:rPr>
              <a:t>23</a:t>
            </a:r>
            <a:r>
              <a:rPr lang="en-US" sz="1800" dirty="0" smtClean="0"/>
              <a:t>(4), 259-278. doi:10.1891/1541-6577.23.4.259.</a:t>
            </a:r>
          </a:p>
          <a:p>
            <a:pPr eaLnBrk="1" hangingPunct="1">
              <a:buFont typeface="Wingdings" pitchFamily="2" charset="2"/>
              <a:buNone/>
            </a:pPr>
            <a:endParaRPr lang="en-US" sz="18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1800" dirty="0" smtClean="0"/>
              <a:t>Brown, P. (2002). Asian </a:t>
            </a:r>
            <a:r>
              <a:rPr lang="en-US" sz="1800" dirty="0" smtClean="0">
                <a:solidFill>
                  <a:srgbClr val="FF0000"/>
                </a:solidFill>
              </a:rPr>
              <a:t>A</a:t>
            </a:r>
            <a:r>
              <a:rPr lang="en-US" sz="1800" dirty="0" smtClean="0"/>
              <a:t>merican </a:t>
            </a:r>
            <a:r>
              <a:rPr lang="en-US" sz="1800" dirty="0" smtClean="0">
                <a:solidFill>
                  <a:srgbClr val="FF0000"/>
                </a:solidFill>
              </a:rPr>
              <a:t>D</a:t>
            </a:r>
            <a:r>
              <a:rPr lang="en-US" sz="1800" dirty="0" smtClean="0"/>
              <a:t>iversity: American </a:t>
            </a:r>
            <a:r>
              <a:rPr lang="en-US" sz="1800" dirty="0" smtClean="0">
                <a:solidFill>
                  <a:srgbClr val="FF0000"/>
                </a:solidFill>
              </a:rPr>
              <a:t>D</a:t>
            </a:r>
            <a:r>
              <a:rPr lang="en-US" sz="1800" dirty="0" smtClean="0"/>
              <a:t>emographics. </a:t>
            </a:r>
            <a:r>
              <a:rPr lang="en-US" sz="1800" dirty="0" smtClean="0">
                <a:solidFill>
                  <a:srgbClr val="FF0000"/>
                </a:solidFill>
              </a:rPr>
              <a:t>53</a:t>
            </a:r>
            <a:r>
              <a:rPr lang="en-US" sz="1800" dirty="0" smtClean="0"/>
              <a:t>. pp 40-43. Retrieved November 2, 2010 </a:t>
            </a:r>
            <a:r>
              <a:rPr lang="en-US" sz="1800" dirty="0" smtClean="0">
                <a:solidFill>
                  <a:srgbClr val="FF0000"/>
                </a:solidFill>
              </a:rPr>
              <a:t>What journal was this from?</a:t>
            </a:r>
            <a:endParaRPr lang="en-US" sz="1800" dirty="0" smtClean="0">
              <a:solidFill>
                <a:srgbClr val="FF0000"/>
              </a:solidFill>
              <a:latin typeface="Tw Cen MT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1800" dirty="0" smtClean="0">
              <a:latin typeface="Tw Cen MT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1800" dirty="0" smtClean="0"/>
              <a:t>Chitty, K., &amp; Black, B. (2011). Conceptual and philosophical bases of nursing. </a:t>
            </a:r>
            <a:r>
              <a:rPr lang="en-US" sz="1800" dirty="0" smtClean="0">
                <a:solidFill>
                  <a:srgbClr val="FF0000"/>
                </a:solidFill>
              </a:rPr>
              <a:t>i</a:t>
            </a:r>
            <a:r>
              <a:rPr lang="en-US" sz="1800" dirty="0" smtClean="0"/>
              <a:t>n </a:t>
            </a:r>
            <a:r>
              <a:rPr lang="en-US" sz="1800" i="1" dirty="0" smtClean="0"/>
              <a:t>Professional nursing: Concepts &amp; challenges</a:t>
            </a:r>
            <a:r>
              <a:rPr lang="en-US" sz="1800" dirty="0" smtClean="0"/>
              <a:t>.  Maryland Heights, MO: Saunders Elsevier.</a:t>
            </a:r>
          </a:p>
          <a:p>
            <a:pPr eaLnBrk="1" hangingPunct="1">
              <a:buFont typeface="Wingdings" pitchFamily="2" charset="2"/>
              <a:buNone/>
            </a:pPr>
            <a:endParaRPr lang="en-US" sz="1800" dirty="0" smtClean="0"/>
          </a:p>
          <a:p>
            <a:pPr eaLnBrk="1" hangingPunct="1">
              <a:buFont typeface="Wingdings" pitchFamily="2" charset="2"/>
              <a:buNone/>
            </a:pPr>
            <a:endParaRPr lang="en-US" sz="1800" dirty="0" smtClean="0"/>
          </a:p>
          <a:p>
            <a:pPr eaLnBrk="1" hangingPunct="1">
              <a:buFont typeface="Wingdings" pitchFamily="2" charset="2"/>
              <a:buNone/>
            </a:pPr>
            <a:endParaRPr lang="en-US" sz="1800" dirty="0" smtClean="0"/>
          </a:p>
          <a:p>
            <a:pPr eaLnBrk="1" hangingPunct="1">
              <a:buFont typeface="Wingdings" pitchFamily="2" charset="2"/>
              <a:buNone/>
            </a:pPr>
            <a:endParaRPr lang="en-US" sz="1800" dirty="0" smtClean="0"/>
          </a:p>
          <a:p>
            <a:pPr eaLnBrk="1" hangingPunct="1">
              <a:buFont typeface="Wingdings" pitchFamily="2" charset="2"/>
              <a:buNone/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2438400"/>
            <a:ext cx="8153400" cy="3657600"/>
          </a:xfrm>
        </p:spPr>
        <p:txBody>
          <a:bodyPr/>
          <a:lstStyle/>
          <a:p>
            <a:pPr eaLnBrk="1" hangingPunct="1"/>
            <a:r>
              <a:rPr lang="en-US" smtClean="0"/>
              <a:t>The purpose of this presentation is to provide insight on the Asian-Indian American people and how they interpret and react to the nursing practices today.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152400" y="1447800"/>
            <a:ext cx="8534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</a:pPr>
            <a:r>
              <a:rPr lang="en-US" sz="2400" smtClean="0"/>
              <a:t>According to Census 2000, the Asian American population now makes up 4.2% of the total U.S. population: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18.1% are Filipinos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16.4% are Asian Indians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10.5% are Koreans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7.8% are Japanese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11.0% are Vietnamese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23.7% are Chinese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13.0% are other subgroups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</a:pPr>
            <a:r>
              <a:rPr lang="en-US" sz="2400" smtClean="0"/>
              <a:t>The largest segment of the Asian population is the Chinese American group (2.4 million)</a:t>
            </a:r>
            <a:endParaRPr lang="en-US" smtClean="0"/>
          </a:p>
        </p:txBody>
      </p:sp>
      <p:sp>
        <p:nvSpPr>
          <p:cNvPr id="16387" name="Title 1"/>
          <p:cNvSpPr>
            <a:spLocks/>
          </p:cNvSpPr>
          <p:nvPr/>
        </p:nvSpPr>
        <p:spPr bwMode="auto">
          <a:xfrm>
            <a:off x="612775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>
                <a:solidFill>
                  <a:schemeClr val="tx2"/>
                </a:solidFill>
                <a:latin typeface="Tw Cen MT (Body)"/>
              </a:rPr>
              <a:t>Asian-Indian American Demographics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92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92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uiExpand="1" build="p"/>
      <p:bldP spid="163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152400" y="1676400"/>
            <a:ext cx="8534400" cy="4419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z="2400" smtClean="0">
              <a:latin typeface="Times New Roman" pitchFamily="18" charset="0"/>
            </a:endParaRPr>
          </a:p>
          <a:p>
            <a:pPr eaLnBrk="1" hangingPunct="1"/>
            <a:r>
              <a:rPr lang="en-US" sz="2400" smtClean="0"/>
              <a:t>Asians are reported to be gradually moving out of the cities and into the suburbs</a:t>
            </a:r>
          </a:p>
          <a:p>
            <a:pPr eaLnBrk="1" hangingPunct="1"/>
            <a:r>
              <a:rPr lang="en-US" sz="2400" smtClean="0"/>
              <a:t>Almost half of the Asians in the U.S. reside in three states:</a:t>
            </a:r>
          </a:p>
          <a:p>
            <a:pPr lvl="2" eaLnBrk="1" hangingPunct="1"/>
            <a:r>
              <a:rPr lang="en-US" smtClean="0"/>
              <a:t>California (4.8 million or 12% of state’s population)</a:t>
            </a:r>
          </a:p>
          <a:p>
            <a:pPr lvl="2" eaLnBrk="1" hangingPunct="1"/>
            <a:r>
              <a:rPr lang="en-US" smtClean="0"/>
              <a:t>New York (1.2 million or 6.2% of state’s population)</a:t>
            </a:r>
          </a:p>
          <a:p>
            <a:pPr lvl="2" eaLnBrk="1" hangingPunct="1"/>
            <a:r>
              <a:rPr lang="en-US" smtClean="0"/>
              <a:t>Hawaii (0.7 million or 58% of state’s population)</a:t>
            </a:r>
            <a:endParaRPr lang="en-US" sz="2400" smtClean="0"/>
          </a:p>
        </p:txBody>
      </p:sp>
      <p:sp>
        <p:nvSpPr>
          <p:cNvPr id="18436" name="Title 1"/>
          <p:cNvSpPr>
            <a:spLocks/>
          </p:cNvSpPr>
          <p:nvPr/>
        </p:nvSpPr>
        <p:spPr bwMode="auto">
          <a:xfrm>
            <a:off x="612775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>
                <a:solidFill>
                  <a:schemeClr val="tx2"/>
                </a:solidFill>
                <a:latin typeface="Tw Cen MT (Body)"/>
              </a:rPr>
              <a:t>Asian-Indian American Demographics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build="p"/>
      <p:bldP spid="184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4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Health Preferences	</a:t>
            </a:r>
          </a:p>
        </p:txBody>
      </p:sp>
      <p:sp>
        <p:nvSpPr>
          <p:cNvPr id="19458" name="Content Placeholder 5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Those who do not speak English may need a health care interpreter or translator.</a:t>
            </a:r>
          </a:p>
          <a:p>
            <a:pPr eaLnBrk="1" hangingPunct="1"/>
            <a:r>
              <a:rPr lang="en-US" smtClean="0"/>
              <a:t>Patients usually feel more comfortable with same-sex care providers.</a:t>
            </a:r>
          </a:p>
          <a:p>
            <a:pPr eaLnBrk="1" hangingPunct="1"/>
            <a:r>
              <a:rPr lang="en-US" smtClean="0"/>
              <a:t>Hindu women wear a thread around their necks and it should not be removed during their exam.</a:t>
            </a:r>
          </a:p>
          <a:p>
            <a:pPr eaLnBrk="1" hangingPunct="1"/>
            <a:r>
              <a:rPr lang="en-US" smtClean="0"/>
              <a:t>Sikh men do not cut their hair and wear a bracelet and kirpan.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Health Preferences 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876800"/>
          </a:xfrm>
        </p:spPr>
        <p:txBody>
          <a:bodyPr/>
          <a:lstStyle/>
          <a:p>
            <a:pPr eaLnBrk="1" hangingPunct="1"/>
            <a:r>
              <a:rPr lang="en-US" smtClean="0"/>
              <a:t>Patients may expect the doctors to have all the answers and make all the decisions; The physicians who do not are perceived as incompetent.</a:t>
            </a:r>
          </a:p>
          <a:p>
            <a:pPr eaLnBrk="1" hangingPunct="1"/>
            <a:r>
              <a:rPr lang="en-US" smtClean="0"/>
              <a:t>Direct eye contact from women to men may be limited.</a:t>
            </a:r>
          </a:p>
          <a:p>
            <a:pPr eaLnBrk="1" hangingPunct="1"/>
            <a:r>
              <a:rPr lang="en-US" smtClean="0"/>
              <a:t>Important to observe non-verbal behavior because pain is often concealed.</a:t>
            </a:r>
          </a:p>
          <a:p>
            <a:pPr eaLnBrk="1" hangingPunct="1"/>
            <a:r>
              <a:rPr lang="en-US" smtClean="0"/>
              <a:t>Healthcare decisions are often discussed amongst entire family unit.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Health Preferences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Fasting frequently is a common practice among elderly.</a:t>
            </a:r>
          </a:p>
          <a:p>
            <a:pPr eaLnBrk="1" hangingPunct="1"/>
            <a:r>
              <a:rPr lang="en-US" smtClean="0"/>
              <a:t>Cultural diet should be addressed. </a:t>
            </a:r>
          </a:p>
          <a:p>
            <a:pPr eaLnBrk="1" hangingPunct="1"/>
            <a:r>
              <a:rPr lang="en-US" smtClean="0"/>
              <a:t>Elderly may not prefer counseling. </a:t>
            </a:r>
          </a:p>
          <a:p>
            <a:pPr eaLnBrk="1" hangingPunct="1"/>
            <a:r>
              <a:rPr lang="en-US" smtClean="0"/>
              <a:t>Hospital food may present a problem for Asian Indians because of strict religious diet.</a:t>
            </a:r>
          </a:p>
          <a:p>
            <a:pPr eaLnBrk="1" hangingPunct="1"/>
            <a:r>
              <a:rPr lang="en-US" smtClean="0"/>
              <a:t>Family and friends may want to stay with the person and participate care.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Health Preferences 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Older Asian-Indian American women often prefer home treatment.</a:t>
            </a:r>
          </a:p>
          <a:p>
            <a:pPr eaLnBrk="1" hangingPunct="1"/>
            <a:r>
              <a:rPr lang="en-US" smtClean="0"/>
              <a:t>The activities of social workers and home care nurses are not familiar and are often not welcomed.</a:t>
            </a:r>
          </a:p>
          <a:p>
            <a:pPr eaLnBrk="1" hangingPunct="1"/>
            <a:r>
              <a:rPr lang="en-US" smtClean="0"/>
              <a:t>Care for sick is almost always provided by family and friends; Nursing homes, assisted living, etc. are a last resort.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531225" cy="990600"/>
          </a:xfrm>
        </p:spPr>
        <p:txBody>
          <a:bodyPr/>
          <a:lstStyle/>
          <a:p>
            <a:pPr eaLnBrk="1" hangingPunct="1"/>
            <a:r>
              <a:rPr lang="en-US" sz="3700" smtClean="0"/>
              <a:t>Impact of Preferences on Nursing Care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Asian-Indian Americans believe in Holistic Care encompassing spiritual, societal, physical, and emotional</a:t>
            </a:r>
          </a:p>
          <a:p>
            <a:pPr eaLnBrk="1" hangingPunct="1"/>
            <a:r>
              <a:rPr lang="en-US" smtClean="0"/>
              <a:t>Attending disharmony and restoration of harmony or balance is the key to good health</a:t>
            </a:r>
          </a:p>
          <a:p>
            <a:pPr eaLnBrk="1" hangingPunct="1"/>
            <a:r>
              <a:rPr lang="en-US" smtClean="0"/>
              <a:t>More likely to show much attention to physical sensations, diet, sleep, social rules, and spiritual activities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293</TotalTime>
  <Words>1102</Words>
  <Application>Microsoft Office PowerPoint</Application>
  <PresentationFormat>On-screen Show (4:3)</PresentationFormat>
  <Paragraphs>112</Paragraphs>
  <Slides>16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Median</vt:lpstr>
      <vt:lpstr>Asian-Indian American </vt:lpstr>
      <vt:lpstr>Introduction</vt:lpstr>
      <vt:lpstr>Slide 3</vt:lpstr>
      <vt:lpstr>Slide 4</vt:lpstr>
      <vt:lpstr>Health Preferences </vt:lpstr>
      <vt:lpstr>Health Preferences </vt:lpstr>
      <vt:lpstr>Health Preferences</vt:lpstr>
      <vt:lpstr>Health Preferences </vt:lpstr>
      <vt:lpstr>Impact of Preferences on Nursing Care</vt:lpstr>
      <vt:lpstr>Impact of Preferences on Nursing Care</vt:lpstr>
      <vt:lpstr>Impact of Preferences on Nursing Care</vt:lpstr>
      <vt:lpstr>Impact of Preferences on Nursing Care</vt:lpstr>
      <vt:lpstr>Impact of Preferences on Nursing Care</vt:lpstr>
      <vt:lpstr>Summary</vt:lpstr>
      <vt:lpstr>Summary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 Baby</dc:creator>
  <cp:lastModifiedBy> </cp:lastModifiedBy>
  <cp:revision>16</cp:revision>
  <dcterms:created xsi:type="dcterms:W3CDTF">2010-12-01T01:22:21Z</dcterms:created>
  <dcterms:modified xsi:type="dcterms:W3CDTF">2010-12-07T02:38:53Z</dcterms:modified>
</cp:coreProperties>
</file>