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66" r:id="rId4"/>
    <p:sldId id="258" r:id="rId5"/>
    <p:sldId id="259" r:id="rId6"/>
    <p:sldId id="260" r:id="rId7"/>
    <p:sldId id="261" r:id="rId8"/>
    <p:sldId id="262" r:id="rId9"/>
    <p:sldId id="263" r:id="rId10"/>
    <p:sldId id="264" r:id="rId11"/>
    <p:sldId id="265" r:id="rId12"/>
    <p:sldId id="267" r:id="rId13"/>
    <p:sldId id="268" r:id="rId14"/>
    <p:sldId id="269" r:id="rId15"/>
    <p:sldId id="270" r:id="rId16"/>
    <p:sldId id="271" r:id="rId1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37" autoAdjust="0"/>
    <p:restoredTop sz="70702" autoAdjust="0"/>
  </p:normalViewPr>
  <p:slideViewPr>
    <p:cSldViewPr snapToObjects="1">
      <p:cViewPr varScale="1">
        <p:scale>
          <a:sx n="52" d="100"/>
          <a:sy n="52" d="100"/>
        </p:scale>
        <p:origin x="-106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01CFA5-0356-4B59-8B79-E1F560CABE63}" type="datetimeFigureOut">
              <a:rPr lang="en-US" smtClean="0"/>
              <a:t>12/6/2010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E6C1CD-4E3E-4B1D-BA29-7CAF1618E145}"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For future reference….also include the college</a:t>
            </a:r>
            <a:r>
              <a:rPr lang="en-US" b="1" u="sng" baseline="0" dirty="0" smtClean="0"/>
              <a:t> and course name and date on the title slide. </a:t>
            </a:r>
            <a:endParaRPr lang="en-US" b="1" u="sng" dirty="0"/>
          </a:p>
        </p:txBody>
      </p:sp>
      <p:sp>
        <p:nvSpPr>
          <p:cNvPr id="4" name="Slide Number Placeholder 3"/>
          <p:cNvSpPr>
            <a:spLocks noGrp="1"/>
          </p:cNvSpPr>
          <p:nvPr>
            <p:ph type="sldNum" sz="quarter" idx="10"/>
          </p:nvPr>
        </p:nvSpPr>
        <p:spPr/>
        <p:txBody>
          <a:bodyPr/>
          <a:lstStyle/>
          <a:p>
            <a:fld id="{FCE6C1CD-4E3E-4B1D-BA29-7CAF1618E145}"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The introduction of a PowerPoint © should also include the specific goals of the presentation,</a:t>
            </a:r>
            <a:r>
              <a:rPr lang="en-US" b="1" u="sng" baseline="0" dirty="0" smtClean="0"/>
              <a:t> i.e., discuss the demographics of this culture in the U.S., provide an overview of the culture’s health preferences, etc.</a:t>
            </a:r>
          </a:p>
          <a:p>
            <a:r>
              <a:rPr lang="en-US" b="1" u="sng" baseline="0" dirty="0" smtClean="0"/>
              <a:t> </a:t>
            </a:r>
            <a:endParaRPr lang="en-US" b="1" u="sng" dirty="0" smtClean="0"/>
          </a:p>
          <a:p>
            <a:endParaRPr lang="en-US" dirty="0"/>
          </a:p>
        </p:txBody>
      </p:sp>
      <p:sp>
        <p:nvSpPr>
          <p:cNvPr id="4" name="Slide Number Placeholder 3"/>
          <p:cNvSpPr>
            <a:spLocks noGrp="1"/>
          </p:cNvSpPr>
          <p:nvPr>
            <p:ph type="sldNum" sz="quarter" idx="10"/>
          </p:nvPr>
        </p:nvSpPr>
        <p:spPr/>
        <p:txBody>
          <a:bodyPr/>
          <a:lstStyle/>
          <a:p>
            <a:fld id="{FCE6C1CD-4E3E-4B1D-BA29-7CAF1618E145}"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This</a:t>
            </a:r>
            <a:r>
              <a:rPr lang="en-US" b="1" u="sng" baseline="0" dirty="0" smtClean="0"/>
              <a:t> reference is not listed on the references page.</a:t>
            </a:r>
            <a:endParaRPr lang="en-US" b="1" u="sng" dirty="0" smtClean="0"/>
          </a:p>
          <a:p>
            <a:endParaRPr lang="en-US" dirty="0"/>
          </a:p>
        </p:txBody>
      </p:sp>
      <p:sp>
        <p:nvSpPr>
          <p:cNvPr id="4" name="Slide Number Placeholder 3"/>
          <p:cNvSpPr>
            <a:spLocks noGrp="1"/>
          </p:cNvSpPr>
          <p:nvPr>
            <p:ph type="sldNum" sz="quarter" idx="10"/>
          </p:nvPr>
        </p:nvSpPr>
        <p:spPr/>
        <p:txBody>
          <a:bodyPr/>
          <a:lstStyle/>
          <a:p>
            <a:fld id="{FCE6C1CD-4E3E-4B1D-BA29-7CAF1618E145}" type="slidenum">
              <a:rPr lang="en-US" smtClean="0"/>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E6C1CD-4E3E-4B1D-BA29-7CAF1618E145}" type="slidenum">
              <a:rPr lang="en-US" smtClean="0"/>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Reference?</a:t>
            </a:r>
            <a:endParaRPr lang="en-US" b="1" u="sng" dirty="0"/>
          </a:p>
        </p:txBody>
      </p:sp>
      <p:sp>
        <p:nvSpPr>
          <p:cNvPr id="4" name="Slide Number Placeholder 3"/>
          <p:cNvSpPr>
            <a:spLocks noGrp="1"/>
          </p:cNvSpPr>
          <p:nvPr>
            <p:ph type="sldNum" sz="quarter" idx="10"/>
          </p:nvPr>
        </p:nvSpPr>
        <p:spPr/>
        <p:txBody>
          <a:bodyPr/>
          <a:lstStyle/>
          <a:p>
            <a:fld id="{FCE6C1CD-4E3E-4B1D-BA29-7CAF1618E145}" type="slidenum">
              <a:rPr lang="en-US" smtClean="0"/>
              <a:t>11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Reference?</a:t>
            </a:r>
            <a:endParaRPr lang="en-US" b="1" u="sng" dirty="0"/>
          </a:p>
        </p:txBody>
      </p:sp>
      <p:sp>
        <p:nvSpPr>
          <p:cNvPr id="4" name="Slide Number Placeholder 3"/>
          <p:cNvSpPr>
            <a:spLocks noGrp="1"/>
          </p:cNvSpPr>
          <p:nvPr>
            <p:ph type="sldNum" sz="quarter" idx="10"/>
          </p:nvPr>
        </p:nvSpPr>
        <p:spPr/>
        <p:txBody>
          <a:bodyPr/>
          <a:lstStyle/>
          <a:p>
            <a:fld id="{FCE6C1CD-4E3E-4B1D-BA29-7CAF1618E145}" type="slidenum">
              <a:rPr lang="en-US" smtClean="0"/>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Reference?</a:t>
            </a:r>
            <a:endParaRPr lang="en-US" b="1" u="sng" dirty="0"/>
          </a:p>
        </p:txBody>
      </p:sp>
      <p:sp>
        <p:nvSpPr>
          <p:cNvPr id="4" name="Slide Number Placeholder 3"/>
          <p:cNvSpPr>
            <a:spLocks noGrp="1"/>
          </p:cNvSpPr>
          <p:nvPr>
            <p:ph type="sldNum" sz="quarter" idx="10"/>
          </p:nvPr>
        </p:nvSpPr>
        <p:spPr/>
        <p:txBody>
          <a:bodyPr/>
          <a:lstStyle/>
          <a:p>
            <a:fld id="{FCE6C1CD-4E3E-4B1D-BA29-7CAF1618E145}" type="slidenum">
              <a:rPr lang="en-US" smtClean="0"/>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4D79E885-2AC2-43C3-AF10-651E98ACE543}" type="datetimeFigureOut">
              <a:rPr lang="en-US"/>
              <a:pPr>
                <a:defRPr/>
              </a:pPr>
              <a:t>12/6/2010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ED49B1-94ED-4F2D-B954-72FFF8C712C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AB5D5A4-60CE-443D-B33E-4F1D0B173CF7}" type="datetimeFigureOut">
              <a:rPr lang="en-US"/>
              <a:pPr>
                <a:defRPr/>
              </a:pPr>
              <a:t>12/6/2010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22181CC-2E7B-4B9A-AF54-B59D16D5570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0F0676C-1352-49D7-A016-19AF0406BFD7}" type="datetimeFigureOut">
              <a:rPr lang="en-US"/>
              <a:pPr>
                <a:defRPr/>
              </a:pPr>
              <a:t>12/6/2010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AB08F95-E6D2-43D1-BFB4-F5A0893B28E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A98CF83-B17F-43FE-AFB5-0E96461631C6}" type="datetimeFigureOut">
              <a:rPr lang="en-US"/>
              <a:pPr>
                <a:defRPr/>
              </a:pPr>
              <a:t>12/6/2010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580D2C-7352-4407-A1D0-1DC1F5CC725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8BD8A20-5A56-436E-8523-AF34ABC3940C}" type="datetimeFigureOut">
              <a:rPr lang="en-US"/>
              <a:pPr>
                <a:defRPr/>
              </a:pPr>
              <a:t>12/6/2010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81A1973-6CA4-4030-B0B8-5E961FAD983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1D84153-701B-49D1-A857-6DF702062793}" type="datetimeFigureOut">
              <a:rPr lang="en-US"/>
              <a:pPr>
                <a:defRPr/>
              </a:pPr>
              <a:t>12/6/2010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2B03C8F-ABAE-4E41-A9B8-A1067E79880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CCE5EF0-F66D-466B-B2F8-7096408DE1E8}" type="datetimeFigureOut">
              <a:rPr lang="en-US"/>
              <a:pPr>
                <a:defRPr/>
              </a:pPr>
              <a:t>12/6/2010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D0535B3-1636-465A-A6AC-7D245F38C9B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570171F-CB2E-4F75-9454-26204CC03E18}" type="datetimeFigureOut">
              <a:rPr lang="en-US"/>
              <a:pPr>
                <a:defRPr/>
              </a:pPr>
              <a:t>12/6/2010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A2B6D04-1ED2-4054-9660-4BD05C18179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FDA6BDC-6495-4C31-9199-45C25216DC8F}" type="datetimeFigureOut">
              <a:rPr lang="en-US"/>
              <a:pPr>
                <a:defRPr/>
              </a:pPr>
              <a:t>12/6/2010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DDC12F0-6F5C-44AA-B434-C684269E7E8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6F817F5-DCB6-4E73-BF06-46F0D7ECF8D4}" type="datetimeFigureOut">
              <a:rPr lang="en-US"/>
              <a:pPr>
                <a:defRPr/>
              </a:pPr>
              <a:t>12/6/2010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4C85540-FAFD-44A6-91F4-BC0EFD93668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27F1458-E8FA-4CE9-ACA7-709BC17AA47D}" type="datetimeFigureOut">
              <a:rPr lang="en-US"/>
              <a:pPr>
                <a:defRPr/>
              </a:pPr>
              <a:t>12/6/2010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F2027C1-77CD-457A-8177-70054D75655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9AEB6268-B126-41C7-AC5C-62EE134B1B3B}" type="datetimeFigureOut">
              <a:rPr lang="en-US"/>
              <a:pPr>
                <a:defRPr/>
              </a:pPr>
              <a:t>12/6/2010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6FDB756F-7ED0-40EF-ABE8-BC94C627C4A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57200" rtl="0" fontAlgn="base">
        <a:spcBef>
          <a:spcPct val="0"/>
        </a:spcBef>
        <a:spcAft>
          <a:spcPct val="0"/>
        </a:spcAft>
        <a:defRPr sz="4400" kern="1200">
          <a:solidFill>
            <a:schemeClr val="tx1"/>
          </a:solidFill>
          <a:latin typeface="+mj-lt"/>
          <a:ea typeface="+mj-ea"/>
          <a:cs typeface="+mj-cs"/>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census.gov/prod/cen2000/doc/sfl.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p:txBody>
          <a:bodyPr/>
          <a:lstStyle/>
          <a:p>
            <a:r>
              <a:rPr lang="en-US" sz="5400" smtClean="0"/>
              <a:t>Cultural Competency: Latino Americans</a:t>
            </a:r>
          </a:p>
        </p:txBody>
      </p:sp>
      <p:sp>
        <p:nvSpPr>
          <p:cNvPr id="13314" name="Subtitle 2"/>
          <p:cNvSpPr>
            <a:spLocks noGrp="1"/>
          </p:cNvSpPr>
          <p:nvPr>
            <p:ph type="subTitle" idx="1"/>
          </p:nvPr>
        </p:nvSpPr>
        <p:spPr/>
        <p:txBody>
          <a:bodyPr/>
          <a:lstStyle/>
          <a:p>
            <a:r>
              <a:rPr lang="en-US" smtClean="0">
                <a:solidFill>
                  <a:schemeClr val="tx1"/>
                </a:solidFill>
              </a:rPr>
              <a:t>Kristen Gervasi, Shannon Estep, Bradley Ohlwine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Latino’s Health Preferences continued </a:t>
            </a:r>
          </a:p>
        </p:txBody>
      </p:sp>
      <p:sp>
        <p:nvSpPr>
          <p:cNvPr id="22530" name="Content Placeholder 2"/>
          <p:cNvSpPr>
            <a:spLocks noGrp="1"/>
          </p:cNvSpPr>
          <p:nvPr>
            <p:ph idx="1"/>
          </p:nvPr>
        </p:nvSpPr>
        <p:spPr>
          <a:xfrm>
            <a:off x="457200" y="1600200"/>
            <a:ext cx="8229600" cy="3295650"/>
          </a:xfrm>
        </p:spPr>
        <p:txBody>
          <a:bodyPr>
            <a:spAutoFit/>
          </a:bodyPr>
          <a:lstStyle/>
          <a:p>
            <a:pPr>
              <a:spcAft>
                <a:spcPts val="3000"/>
              </a:spcAft>
            </a:pPr>
            <a:endParaRPr lang="en-US" dirty="0" smtClean="0"/>
          </a:p>
          <a:p>
            <a:pPr>
              <a:spcAft>
                <a:spcPts val="3000"/>
              </a:spcAft>
            </a:pPr>
            <a:r>
              <a:rPr lang="en-US" sz="3600" dirty="0" smtClean="0"/>
              <a:t>Some Latino</a:t>
            </a:r>
            <a:r>
              <a:rPr lang="en-US" sz="3600" dirty="0" smtClean="0">
                <a:solidFill>
                  <a:srgbClr val="FF0000"/>
                </a:solidFill>
              </a:rPr>
              <a:t>’</a:t>
            </a:r>
            <a:r>
              <a:rPr lang="en-US" sz="3600" dirty="0" smtClean="0"/>
              <a:t>s believe </a:t>
            </a:r>
            <a:r>
              <a:rPr lang="en-US" sz="3600" dirty="0" smtClean="0">
                <a:solidFill>
                  <a:srgbClr val="FF0000"/>
                </a:solidFill>
              </a:rPr>
              <a:t>in the no use of traditional drugs</a:t>
            </a:r>
            <a:r>
              <a:rPr lang="en-US" sz="3600" dirty="0" smtClean="0"/>
              <a:t>. The extent of cultural preferences dictates self-diagnosis and self- prescription. (</a:t>
            </a:r>
            <a:r>
              <a:rPr lang="en-US" sz="3600" strike="sngStrike" dirty="0" smtClean="0">
                <a:solidFill>
                  <a:srgbClr val="FF0000"/>
                </a:solidFill>
              </a:rPr>
              <a:t>Sana </a:t>
            </a:r>
            <a:r>
              <a:rPr lang="en-US" sz="3600" dirty="0" err="1" smtClean="0"/>
              <a:t>Loue</a:t>
            </a:r>
            <a:r>
              <a:rPr lang="en-US" sz="3600" dirty="0" smtClean="0"/>
              <a:t>, 1999)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Impacts Of Preferences </a:t>
            </a:r>
            <a:r>
              <a:rPr lang="en-US" dirty="0"/>
              <a:t>O</a:t>
            </a:r>
            <a:r>
              <a:rPr lang="en-US" dirty="0" smtClean="0"/>
              <a:t>n Nursing Care</a:t>
            </a:r>
            <a:endParaRPr lang="en-US" dirty="0"/>
          </a:p>
        </p:txBody>
      </p:sp>
      <p:sp>
        <p:nvSpPr>
          <p:cNvPr id="23554" name="Content Placeholder 2"/>
          <p:cNvSpPr>
            <a:spLocks noGrp="1"/>
          </p:cNvSpPr>
          <p:nvPr>
            <p:ph idx="1"/>
          </p:nvPr>
        </p:nvSpPr>
        <p:spPr/>
        <p:txBody>
          <a:bodyPr/>
          <a:lstStyle/>
          <a:p>
            <a:r>
              <a:rPr lang="en-US" smtClean="0"/>
              <a:t>If a Latino patient is admitted into a hospital from a rural area the problem is most likely serious and needs immediate attention.</a:t>
            </a:r>
          </a:p>
          <a:p>
            <a:r>
              <a:rPr lang="en-US" smtClean="0"/>
              <a:t>Hot and cold therapy can be incorporated within the plan of care.</a:t>
            </a:r>
          </a:p>
          <a:p>
            <a:pPr lvl="1"/>
            <a:r>
              <a:rPr lang="en-US" smtClean="0"/>
              <a:t>The nurse must talk to the patient about what they prefer and educate them on nutritional needs.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Impacts Of Preferences On Nursing Care</a:t>
            </a:r>
            <a:endParaRPr lang="en-US" dirty="0"/>
          </a:p>
        </p:txBody>
      </p:sp>
      <p:sp>
        <p:nvSpPr>
          <p:cNvPr id="24578" name="Content Placeholder 2"/>
          <p:cNvSpPr>
            <a:spLocks noGrp="1"/>
          </p:cNvSpPr>
          <p:nvPr>
            <p:ph idx="1"/>
          </p:nvPr>
        </p:nvSpPr>
        <p:spPr/>
        <p:txBody>
          <a:bodyPr/>
          <a:lstStyle/>
          <a:p>
            <a:r>
              <a:rPr lang="en-US" smtClean="0"/>
              <a:t>Education is one of the most important tools for nursing care.</a:t>
            </a:r>
          </a:p>
          <a:p>
            <a:endParaRPr lang="en-US" smtClean="0"/>
          </a:p>
          <a:p>
            <a:r>
              <a:rPr lang="en-US" smtClean="0"/>
              <a:t>Latino’s are generally introverted.</a:t>
            </a:r>
          </a:p>
          <a:p>
            <a:endParaRPr lang="en-US" smtClean="0"/>
          </a:p>
          <a:p>
            <a:r>
              <a:rPr lang="en-US" smtClean="0"/>
              <a:t>Nurse must gain trust before the patient will open up completely and especially before the patient is willing to listen to a teaching plan.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Impacts Of Preferences On Nursing Care</a:t>
            </a:r>
            <a:endParaRPr lang="en-US" dirty="0"/>
          </a:p>
        </p:txBody>
      </p:sp>
      <p:sp>
        <p:nvSpPr>
          <p:cNvPr id="3" name="Content Placeholder 2"/>
          <p:cNvSpPr>
            <a:spLocks noGrp="1"/>
          </p:cNvSpPr>
          <p:nvPr>
            <p:ph idx="1"/>
          </p:nvPr>
        </p:nvSpPr>
        <p:spPr/>
        <p:txBody>
          <a:bodyPr rtlCol="0">
            <a:normAutofit fontScale="92500"/>
          </a:bodyPr>
          <a:lstStyle/>
          <a:p>
            <a:pPr fontAlgn="auto">
              <a:spcAft>
                <a:spcPts val="0"/>
              </a:spcAft>
              <a:buFont typeface="Arial"/>
              <a:buChar char="•"/>
              <a:defRPr/>
            </a:pPr>
            <a:r>
              <a:rPr lang="en-US" dirty="0" smtClean="0"/>
              <a:t>The nurse must be educated and knowledgeable in culture norms and be ready to incorporate changes within the plan of action according to the patient’s culture and beliefs.</a:t>
            </a:r>
          </a:p>
          <a:p>
            <a:pPr fontAlgn="auto">
              <a:spcAft>
                <a:spcPts val="0"/>
              </a:spcAft>
              <a:buFont typeface="Arial"/>
              <a:buChar char="•"/>
              <a:defRPr/>
            </a:pPr>
            <a:r>
              <a:rPr lang="en-US" dirty="0" smtClean="0"/>
              <a:t>The nurse must respect the patient’s self-prescriptions and self-diagnosis, but the patient needs to be taught the proper use of medication and benefits from medication and treatment.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mtClean="0"/>
              <a:t>Summary</a:t>
            </a:r>
          </a:p>
        </p:txBody>
      </p:sp>
      <p:sp>
        <p:nvSpPr>
          <p:cNvPr id="26626" name="Content Placeholder 2"/>
          <p:cNvSpPr>
            <a:spLocks noGrp="1"/>
          </p:cNvSpPr>
          <p:nvPr>
            <p:ph idx="1"/>
          </p:nvPr>
        </p:nvSpPr>
        <p:spPr/>
        <p:txBody>
          <a:bodyPr/>
          <a:lstStyle/>
          <a:p>
            <a:r>
              <a:rPr lang="en-US" smtClean="0"/>
              <a:t>Latino Americans make up 1/7 of the U.S. population and are increasing in numbers.</a:t>
            </a:r>
          </a:p>
          <a:p>
            <a:r>
              <a:rPr lang="en-US" smtClean="0"/>
              <a:t>Latino Americans are generally very proud of their unique heritage and demonstrate distinct cultural differences.</a:t>
            </a:r>
          </a:p>
          <a:p>
            <a:r>
              <a:rPr lang="en-US" smtClean="0"/>
              <a:t>Culture plays a powerful role in health beliefs and behaviors.</a:t>
            </a:r>
          </a:p>
          <a:p>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Summary	</a:t>
            </a: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a:buChar char="•"/>
              <a:defRPr/>
            </a:pPr>
            <a:r>
              <a:rPr lang="en-US" dirty="0" smtClean="0"/>
              <a:t>Latinos are generally introverted and require the trust of the nurse before following through on orders or medications.</a:t>
            </a:r>
          </a:p>
          <a:p>
            <a:pPr fontAlgn="auto">
              <a:spcAft>
                <a:spcPts val="0"/>
              </a:spcAft>
              <a:buFont typeface="Arial"/>
              <a:buChar char="•"/>
              <a:defRPr/>
            </a:pPr>
            <a:r>
              <a:rPr lang="en-US" dirty="0" smtClean="0"/>
              <a:t>Their decision making orbits around their family and the they rely first on </a:t>
            </a:r>
            <a:r>
              <a:rPr lang="en-US" dirty="0" err="1">
                <a:solidFill>
                  <a:srgbClr val="FF0000"/>
                </a:solidFill>
              </a:rPr>
              <a:t>C</a:t>
            </a:r>
            <a:r>
              <a:rPr lang="en-US" dirty="0" err="1" smtClean="0"/>
              <a:t>uronderos</a:t>
            </a:r>
            <a:r>
              <a:rPr lang="en-US" dirty="0" smtClean="0"/>
              <a:t> also known as a local folk healer.</a:t>
            </a:r>
          </a:p>
          <a:p>
            <a:pPr fontAlgn="auto">
              <a:spcAft>
                <a:spcPts val="0"/>
              </a:spcAft>
              <a:buFont typeface="Arial"/>
              <a:buChar char="•"/>
              <a:defRPr/>
            </a:pPr>
            <a:r>
              <a:rPr lang="en-US" dirty="0" smtClean="0"/>
              <a:t>Respect and education are two large areas that need to be addressed when dealing with a Latino American patient in the nursing field</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smtClean="0"/>
              <a:t>Reference Page</a:t>
            </a:r>
          </a:p>
        </p:txBody>
      </p:sp>
      <p:sp>
        <p:nvSpPr>
          <p:cNvPr id="3" name="Content Placeholder 2"/>
          <p:cNvSpPr>
            <a:spLocks noGrp="1"/>
          </p:cNvSpPr>
          <p:nvPr>
            <p:ph idx="1"/>
          </p:nvPr>
        </p:nvSpPr>
        <p:spPr/>
        <p:txBody>
          <a:bodyPr rtlCol="0">
            <a:normAutofit fontScale="62500" lnSpcReduction="20000"/>
          </a:bodyPr>
          <a:lstStyle/>
          <a:p>
            <a:pPr fontAlgn="auto">
              <a:spcAft>
                <a:spcPts val="0"/>
              </a:spcAft>
              <a:buFont typeface="Arial"/>
              <a:buNone/>
              <a:defRPr/>
            </a:pPr>
            <a:r>
              <a:rPr lang="en-US" dirty="0" smtClean="0"/>
              <a:t>Arnold, C.E., &amp; Boggs, U.K. (2010). 	Intercultural </a:t>
            </a:r>
            <a:r>
              <a:rPr lang="en-US" dirty="0" smtClean="0">
                <a:solidFill>
                  <a:srgbClr val="FF0000"/>
                </a:solidFill>
              </a:rPr>
              <a:t>C</a:t>
            </a:r>
            <a:r>
              <a:rPr lang="en-US" dirty="0" smtClean="0"/>
              <a:t>ommunications. </a:t>
            </a:r>
            <a:r>
              <a:rPr lang="en-US" i="1" dirty="0" smtClean="0"/>
              <a:t>Interpersonal 	Relationships Professional Communication 	Skills for Nurses</a:t>
            </a:r>
            <a:r>
              <a:rPr lang="en-US" dirty="0" smtClean="0"/>
              <a:t>, (pp.250). </a:t>
            </a:r>
            <a:r>
              <a:rPr lang="en-US" dirty="0" err="1" smtClean="0"/>
              <a:t>St.Louis</a:t>
            </a:r>
            <a:r>
              <a:rPr lang="en-US" dirty="0" smtClean="0"/>
              <a:t>, MO: 	Saunders Elsevier.</a:t>
            </a:r>
          </a:p>
          <a:p>
            <a:pPr fontAlgn="auto">
              <a:spcAft>
                <a:spcPts val="0"/>
              </a:spcAft>
              <a:buFont typeface="Arial"/>
              <a:buNone/>
              <a:defRPr/>
            </a:pPr>
            <a:r>
              <a:rPr lang="en-US" dirty="0" smtClean="0"/>
              <a:t>Chitty, K.K., &amp; Black, P.B. (2010). Illness, </a:t>
            </a:r>
            <a:r>
              <a:rPr lang="en-US" dirty="0" smtClean="0">
                <a:solidFill>
                  <a:srgbClr val="FF0000"/>
                </a:solidFill>
              </a:rPr>
              <a:t>C</a:t>
            </a:r>
            <a:r>
              <a:rPr lang="en-US" dirty="0" smtClean="0"/>
              <a:t>ulture, and </a:t>
            </a:r>
            <a:r>
              <a:rPr lang="en-US" dirty="0" smtClean="0">
                <a:solidFill>
                  <a:srgbClr val="FF0000"/>
                </a:solidFill>
              </a:rPr>
              <a:t>C</a:t>
            </a:r>
            <a:r>
              <a:rPr lang="en-US" dirty="0" smtClean="0"/>
              <a:t>aring: Impact on parents, families, and nurses. </a:t>
            </a:r>
            <a:r>
              <a:rPr lang="en-US" i="1" dirty="0" smtClean="0"/>
              <a:t>Professional Nursing Concepts and Challenges </a:t>
            </a:r>
            <a:r>
              <a:rPr lang="en-US" dirty="0" smtClean="0"/>
              <a:t>(pp.222)</a:t>
            </a:r>
            <a:r>
              <a:rPr lang="en-US" i="1" dirty="0" smtClean="0"/>
              <a:t>. </a:t>
            </a:r>
            <a:r>
              <a:rPr lang="en-US" dirty="0" smtClean="0"/>
              <a:t>Maryland Heights, MO: Saunders Elsevier</a:t>
            </a:r>
          </a:p>
          <a:p>
            <a:pPr fontAlgn="auto">
              <a:spcAft>
                <a:spcPts val="0"/>
              </a:spcAft>
              <a:buFont typeface="Arial"/>
              <a:buNone/>
              <a:defRPr/>
            </a:pPr>
            <a:r>
              <a:rPr lang="en-US" dirty="0" err="1" smtClean="0"/>
              <a:t>Loue</a:t>
            </a:r>
            <a:r>
              <a:rPr lang="en-US" dirty="0" smtClean="0"/>
              <a:t>, S. (1999). Hispanic health. </a:t>
            </a:r>
            <a:r>
              <a:rPr lang="en-US" i="1" dirty="0" smtClean="0"/>
              <a:t>Gender, </a:t>
            </a:r>
            <a:r>
              <a:rPr lang="en-US" i="1" dirty="0" smtClean="0">
                <a:solidFill>
                  <a:srgbClr val="FF0000"/>
                </a:solidFill>
              </a:rPr>
              <a:t>e</a:t>
            </a:r>
            <a:r>
              <a:rPr lang="en-US" i="1" dirty="0" smtClean="0"/>
              <a:t>thnicity, and </a:t>
            </a:r>
            <a:r>
              <a:rPr lang="en-US" i="1" dirty="0" smtClean="0">
                <a:solidFill>
                  <a:srgbClr val="FF0000"/>
                </a:solidFill>
              </a:rPr>
              <a:t>h</a:t>
            </a:r>
            <a:r>
              <a:rPr lang="en-US" i="1" dirty="0" smtClean="0"/>
              <a:t>ealth </a:t>
            </a:r>
            <a:r>
              <a:rPr lang="en-US" i="1" dirty="0" smtClean="0">
                <a:solidFill>
                  <a:srgbClr val="FF0000"/>
                </a:solidFill>
              </a:rPr>
              <a:t>r</a:t>
            </a:r>
            <a:r>
              <a:rPr lang="en-US" i="1" dirty="0" smtClean="0"/>
              <a:t>esearch</a:t>
            </a:r>
            <a:r>
              <a:rPr lang="en-US" dirty="0" smtClean="0"/>
              <a:t> (pp. 122). New York, NY: </a:t>
            </a:r>
            <a:r>
              <a:rPr lang="en-US" dirty="0" err="1" smtClean="0"/>
              <a:t>Kluwer</a:t>
            </a:r>
            <a:r>
              <a:rPr lang="en-US" dirty="0" smtClean="0"/>
              <a:t> academic/plenum publishers.</a:t>
            </a:r>
          </a:p>
          <a:p>
            <a:pPr fontAlgn="auto">
              <a:spcAft>
                <a:spcPts val="0"/>
              </a:spcAft>
              <a:buFont typeface="Arial"/>
              <a:buNone/>
              <a:defRPr/>
            </a:pPr>
            <a:r>
              <a:rPr lang="en-US" dirty="0" smtClean="0"/>
              <a:t>Race and </a:t>
            </a:r>
            <a:r>
              <a:rPr lang="en-US" dirty="0"/>
              <a:t>H</a:t>
            </a:r>
            <a:r>
              <a:rPr lang="en-US" dirty="0" smtClean="0"/>
              <a:t>ispanic or </a:t>
            </a:r>
            <a:r>
              <a:rPr lang="en-US" dirty="0"/>
              <a:t>L</a:t>
            </a:r>
            <a:r>
              <a:rPr lang="en-US" dirty="0" smtClean="0"/>
              <a:t>atino </a:t>
            </a:r>
            <a:r>
              <a:rPr lang="en-US" dirty="0"/>
              <a:t>A</a:t>
            </a:r>
            <a:r>
              <a:rPr lang="en-US" dirty="0" smtClean="0"/>
              <a:t>merican origin by age and sex for the U.S., (2000). </a:t>
            </a:r>
            <a:r>
              <a:rPr lang="en-US" i="1" dirty="0" smtClean="0"/>
              <a:t>U.S. Census Bureau.</a:t>
            </a:r>
            <a:r>
              <a:rPr lang="en-US" dirty="0" smtClean="0"/>
              <a:t> Retrieved from: </a:t>
            </a:r>
            <a:r>
              <a:rPr lang="en-US" dirty="0" smtClean="0">
                <a:hlinkClick r:id="rId2"/>
              </a:rPr>
              <a:t>http://www.census.gov/prod/cen2000/doc/sfl.pdf</a:t>
            </a:r>
            <a:endParaRPr lang="en-US" dirty="0" smtClean="0"/>
          </a:p>
          <a:p>
            <a:pPr fontAlgn="auto">
              <a:spcAft>
                <a:spcPts val="0"/>
              </a:spcAft>
              <a:buFont typeface="Arial"/>
              <a:buNone/>
              <a:defRPr/>
            </a:pPr>
            <a:r>
              <a:rPr lang="en-US" dirty="0" smtClean="0"/>
              <a:t>Trevino, F., &amp;</a:t>
            </a:r>
            <a:r>
              <a:rPr lang="en-US" dirty="0" err="1" smtClean="0"/>
              <a:t>Coustasse</a:t>
            </a:r>
            <a:r>
              <a:rPr lang="en-US" dirty="0" smtClean="0"/>
              <a:t>, A. (2007). Disparities and </a:t>
            </a:r>
            <a:r>
              <a:rPr lang="en-US" dirty="0" smtClean="0">
                <a:solidFill>
                  <a:srgbClr val="FF0000"/>
                </a:solidFill>
              </a:rPr>
              <a:t>assess </a:t>
            </a:r>
            <a:r>
              <a:rPr lang="en-US" dirty="0" smtClean="0"/>
              <a:t>barriers to health care among Mexican American elders. </a:t>
            </a:r>
            <a:r>
              <a:rPr lang="en-US" dirty="0" smtClean="0">
                <a:solidFill>
                  <a:srgbClr val="FF0000"/>
                </a:solidFill>
              </a:rPr>
              <a:t>Angel, Jacqueline, Whitfield, &amp; Keith (Eds.), </a:t>
            </a:r>
            <a:r>
              <a:rPr lang="en-US" i="1" dirty="0" smtClean="0"/>
              <a:t>The health of </a:t>
            </a:r>
            <a:r>
              <a:rPr lang="en-US" i="1" dirty="0" smtClean="0">
                <a:solidFill>
                  <a:srgbClr val="FF0000"/>
                </a:solidFill>
              </a:rPr>
              <a:t>a</a:t>
            </a:r>
            <a:r>
              <a:rPr lang="en-US" i="1" dirty="0" smtClean="0"/>
              <a:t>ging Hispanics the </a:t>
            </a:r>
            <a:r>
              <a:rPr lang="en-US" i="1" dirty="0"/>
              <a:t>M</a:t>
            </a:r>
            <a:r>
              <a:rPr lang="en-US" i="1" dirty="0" smtClean="0"/>
              <a:t>exican/</a:t>
            </a:r>
            <a:r>
              <a:rPr lang="en-US" i="1" dirty="0" smtClean="0">
                <a:solidFill>
                  <a:srgbClr val="FF0000"/>
                </a:solidFill>
              </a:rPr>
              <a:t>o</a:t>
            </a:r>
            <a:r>
              <a:rPr lang="en-US" i="1" dirty="0" smtClean="0"/>
              <a:t>rigin </a:t>
            </a:r>
            <a:r>
              <a:rPr lang="en-US" i="1" dirty="0" smtClean="0">
                <a:solidFill>
                  <a:srgbClr val="FF0000"/>
                </a:solidFill>
              </a:rPr>
              <a:t>p</a:t>
            </a:r>
            <a:r>
              <a:rPr lang="en-US" i="1" dirty="0" smtClean="0"/>
              <a:t>opulation </a:t>
            </a:r>
            <a:r>
              <a:rPr lang="en-US" dirty="0" smtClean="0"/>
              <a:t>(pp.172). New York, NY: Springer Science and Business Media</a:t>
            </a:r>
          </a:p>
          <a:p>
            <a:pPr fontAlgn="auto">
              <a:spcAft>
                <a:spcPts val="0"/>
              </a:spcAft>
              <a:buFont typeface="Arial"/>
              <a:buChar char="•"/>
              <a:defRPr/>
            </a:pPr>
            <a:endParaRPr lang="en-US" dirty="0" smtClean="0"/>
          </a:p>
          <a:p>
            <a:pPr fontAlgn="auto">
              <a:spcAft>
                <a:spcPts val="0"/>
              </a:spcAft>
              <a:buFont typeface="Arial"/>
              <a:buChar char="•"/>
              <a:defRPr/>
            </a:pPr>
            <a:endParaRPr lang="en-US" dirty="0" smtClean="0"/>
          </a:p>
          <a:p>
            <a:pPr fontAlgn="auto">
              <a:spcAft>
                <a:spcPts val="0"/>
              </a:spcAft>
              <a:buFont typeface="Arial"/>
              <a:buChar char="•"/>
              <a:defRPr/>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r>
              <a:rPr lang="en-US" smtClean="0"/>
              <a:t>Purpose</a:t>
            </a:r>
          </a:p>
        </p:txBody>
      </p:sp>
      <p:sp>
        <p:nvSpPr>
          <p:cNvPr id="3" name="Content Placeholder 2"/>
          <p:cNvSpPr>
            <a:spLocks noGrp="1"/>
          </p:cNvSpPr>
          <p:nvPr>
            <p:ph idx="1"/>
          </p:nvPr>
        </p:nvSpPr>
        <p:spPr/>
        <p:txBody>
          <a:bodyPr rtlCol="0">
            <a:normAutofit fontScale="92500" lnSpcReduction="20000"/>
          </a:bodyPr>
          <a:lstStyle/>
          <a:p>
            <a:pPr fontAlgn="auto">
              <a:spcAft>
                <a:spcPts val="0"/>
              </a:spcAft>
              <a:buFont typeface="Arial"/>
              <a:buChar char="•"/>
              <a:defRPr/>
            </a:pPr>
            <a:r>
              <a:rPr lang="en-US" dirty="0" smtClean="0"/>
              <a:t>The purpose of this assignment is to provide an opportunity to demonstrate an understanding of the importance of practicing as a culturally competent nurse as a reflection of Latino Americans in today’s society.</a:t>
            </a:r>
          </a:p>
          <a:p>
            <a:pPr fontAlgn="auto">
              <a:spcAft>
                <a:spcPts val="0"/>
              </a:spcAft>
              <a:buFont typeface="Arial"/>
              <a:buChar char="•"/>
              <a:defRPr/>
            </a:pPr>
            <a:r>
              <a:rPr lang="en-US" dirty="0" smtClean="0"/>
              <a:t>Culture plays a powerful role in health </a:t>
            </a:r>
            <a:r>
              <a:rPr lang="en-US" dirty="0" smtClean="0">
                <a:solidFill>
                  <a:srgbClr val="FF0000"/>
                </a:solidFill>
              </a:rPr>
              <a:t>believes </a:t>
            </a:r>
            <a:r>
              <a:rPr lang="en-US" dirty="0" smtClean="0"/>
              <a:t>and behaviors; it also determines how individuals and families react to illness. Nurses can be more effective in delivering care when they understand some of the factors that affect how people cope with illness.</a:t>
            </a:r>
          </a:p>
          <a:p>
            <a:pPr algn="ctr" fontAlgn="auto">
              <a:spcAft>
                <a:spcPts val="0"/>
              </a:spcAft>
              <a:buFont typeface="Arial"/>
              <a:buNone/>
              <a:defRPr/>
            </a:pPr>
            <a:r>
              <a:rPr lang="en-US" sz="2118" dirty="0" smtClean="0"/>
              <a:t>Chitty &amp; Black, 2010</a:t>
            </a:r>
          </a:p>
          <a:p>
            <a:pPr fontAlgn="auto">
              <a:spcAft>
                <a:spcPts val="0"/>
              </a:spcAft>
              <a:buFont typeface="Arial"/>
              <a:buNone/>
              <a:defRPr/>
            </a:pPr>
            <a:endParaRPr dirty="0"/>
          </a:p>
          <a:p>
            <a:pPr fontAlgn="auto">
              <a:spcAft>
                <a:spcPts val="0"/>
              </a:spcAft>
              <a:buFont typeface="Arial"/>
              <a:buChar char="•"/>
              <a:defRPr/>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US" smtClean="0"/>
              <a:t>Definition</a:t>
            </a:r>
          </a:p>
        </p:txBody>
      </p:sp>
      <p:sp>
        <p:nvSpPr>
          <p:cNvPr id="3" name="Content Placeholder 2"/>
          <p:cNvSpPr>
            <a:spLocks noGrp="1"/>
          </p:cNvSpPr>
          <p:nvPr>
            <p:ph idx="1"/>
          </p:nvPr>
        </p:nvSpPr>
        <p:spPr/>
        <p:txBody>
          <a:bodyPr rtlCol="0">
            <a:normAutofit fontScale="92500" lnSpcReduction="20000"/>
          </a:bodyPr>
          <a:lstStyle/>
          <a:p>
            <a:pPr fontAlgn="auto">
              <a:spcAft>
                <a:spcPts val="0"/>
              </a:spcAft>
              <a:buFont typeface="Arial"/>
              <a:buChar char="•"/>
              <a:defRPr/>
            </a:pPr>
            <a:r>
              <a:rPr lang="en-US" dirty="0" smtClean="0"/>
              <a:t>Latino Americans represent a wide range of cultures and usually identify themselves as Hispanic Americans or Latinos.</a:t>
            </a:r>
          </a:p>
          <a:p>
            <a:pPr fontAlgn="auto">
              <a:spcAft>
                <a:spcPts val="0"/>
              </a:spcAft>
              <a:buFont typeface="Arial"/>
              <a:buChar char="•"/>
              <a:defRPr/>
            </a:pPr>
            <a:r>
              <a:rPr lang="en-US" dirty="0" smtClean="0"/>
              <a:t>This includes Central America and most of South America.</a:t>
            </a:r>
          </a:p>
          <a:p>
            <a:pPr fontAlgn="auto">
              <a:spcAft>
                <a:spcPts val="0"/>
              </a:spcAft>
              <a:buFont typeface="Arial"/>
              <a:buChar char="•"/>
              <a:defRPr/>
            </a:pPr>
            <a:r>
              <a:rPr lang="en-US" dirty="0" smtClean="0"/>
              <a:t>Hispanic clients identify their country of origin, e.g. Puerto Rico, Colombia, or San Salvador in their self description.</a:t>
            </a:r>
          </a:p>
          <a:p>
            <a:pPr fontAlgn="auto">
              <a:spcAft>
                <a:spcPts val="0"/>
              </a:spcAft>
              <a:buFont typeface="Arial"/>
              <a:buChar char="•"/>
              <a:defRPr/>
            </a:pPr>
            <a:r>
              <a:rPr lang="en-US" dirty="0" smtClean="0"/>
              <a:t>They are very proud of their unique heritages and demonstrate distinct cultural differences.</a:t>
            </a:r>
          </a:p>
          <a:p>
            <a:pPr algn="ctr" fontAlgn="auto">
              <a:spcAft>
                <a:spcPts val="0"/>
              </a:spcAft>
              <a:buFont typeface="Arial"/>
              <a:buNone/>
              <a:defRPr/>
            </a:pPr>
            <a:r>
              <a:rPr lang="en-US" sz="1800" dirty="0" smtClean="0"/>
              <a:t>Arnold, 2010</a:t>
            </a:r>
          </a:p>
          <a:p>
            <a:pPr fontAlgn="auto">
              <a:spcAft>
                <a:spcPts val="0"/>
              </a:spcAft>
              <a:buFont typeface="Arial"/>
              <a:buChar char="•"/>
              <a:defRPr/>
            </a:pPr>
            <a:endParaRPr lang="en-US" dirty="0" smtClean="0"/>
          </a:p>
          <a:p>
            <a:pPr fontAlgn="auto">
              <a:spcAft>
                <a:spcPts val="0"/>
              </a:spcAft>
              <a:buFont typeface="Arial"/>
              <a:buChar char="•"/>
              <a:defRPr/>
            </a:pPr>
            <a:endParaRPr lang="en-US" dirty="0" smtClean="0"/>
          </a:p>
          <a:p>
            <a:pPr fontAlgn="auto">
              <a:spcAft>
                <a:spcPts val="0"/>
              </a:spcAft>
              <a:buFont typeface="Arial"/>
              <a:buChar char="•"/>
              <a:defRPr/>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457200" y="304800"/>
            <a:ext cx="8229600" cy="1143000"/>
          </a:xfrm>
        </p:spPr>
        <p:txBody>
          <a:bodyPr/>
          <a:lstStyle/>
          <a:p>
            <a:r>
              <a:rPr lang="en-US" smtClean="0"/>
              <a:t>Demographic Representation</a:t>
            </a:r>
          </a:p>
        </p:txBody>
      </p:sp>
      <p:sp>
        <p:nvSpPr>
          <p:cNvPr id="3" name="Content Placeholder 2"/>
          <p:cNvSpPr>
            <a:spLocks noGrp="1"/>
          </p:cNvSpPr>
          <p:nvPr>
            <p:ph idx="1"/>
          </p:nvPr>
        </p:nvSpPr>
        <p:spPr/>
        <p:txBody>
          <a:bodyPr rtlCol="0">
            <a:normAutofit fontScale="85000" lnSpcReduction="10000"/>
          </a:bodyPr>
          <a:lstStyle/>
          <a:p>
            <a:pPr fontAlgn="auto">
              <a:spcAft>
                <a:spcPts val="0"/>
              </a:spcAft>
              <a:buFont typeface="Arial"/>
              <a:buChar char="•"/>
              <a:defRPr/>
            </a:pPr>
            <a:r>
              <a:rPr lang="en-US" sz="4000" dirty="0" smtClean="0"/>
              <a:t>Total U.S. Population: 310,813,096</a:t>
            </a:r>
          </a:p>
          <a:p>
            <a:pPr fontAlgn="auto">
              <a:spcAft>
                <a:spcPts val="0"/>
              </a:spcAft>
              <a:buFont typeface="Arial"/>
              <a:buChar char="•"/>
              <a:defRPr/>
            </a:pPr>
            <a:r>
              <a:rPr lang="en-US" sz="4000" dirty="0" smtClean="0"/>
              <a:t>Total Population of Latinos within the U.S.</a:t>
            </a:r>
          </a:p>
          <a:p>
            <a:pPr lvl="1" fontAlgn="auto">
              <a:spcAft>
                <a:spcPts val="0"/>
              </a:spcAft>
              <a:buFont typeface="Arial"/>
              <a:buChar char="–"/>
              <a:defRPr/>
            </a:pPr>
            <a:r>
              <a:rPr lang="en-US" sz="4000" dirty="0" smtClean="0"/>
              <a:t>35,505,818    as of 2000</a:t>
            </a:r>
          </a:p>
          <a:p>
            <a:pPr lvl="1" fontAlgn="auto">
              <a:spcAft>
                <a:spcPts val="0"/>
              </a:spcAft>
              <a:buFont typeface="Arial"/>
              <a:buChar char="–"/>
              <a:defRPr/>
            </a:pPr>
            <a:r>
              <a:rPr lang="en-US" sz="4000" dirty="0" smtClean="0"/>
              <a:t>18,161,795 male</a:t>
            </a:r>
          </a:p>
          <a:p>
            <a:pPr lvl="1" fontAlgn="auto">
              <a:spcAft>
                <a:spcPts val="0"/>
              </a:spcAft>
              <a:buFont typeface="Arial"/>
              <a:buChar char="–"/>
              <a:defRPr/>
            </a:pPr>
            <a:r>
              <a:rPr lang="en-US" sz="4000" dirty="0" smtClean="0"/>
              <a:t>17,144,023 female</a:t>
            </a:r>
          </a:p>
          <a:p>
            <a:pPr lvl="1" fontAlgn="auto">
              <a:spcAft>
                <a:spcPts val="0"/>
              </a:spcAft>
              <a:buFont typeface="Arial"/>
              <a:buChar char="–"/>
              <a:defRPr/>
            </a:pPr>
            <a:r>
              <a:rPr lang="en-US" sz="4000" dirty="0" smtClean="0"/>
              <a:t>Latino Americans represent about 1/7 of the U.S. population or 13%</a:t>
            </a:r>
          </a:p>
          <a:p>
            <a:pPr lvl="1" algn="ctr" fontAlgn="auto">
              <a:spcAft>
                <a:spcPts val="0"/>
              </a:spcAft>
              <a:buFont typeface="Arial"/>
              <a:buNone/>
              <a:defRPr/>
            </a:pPr>
            <a:r>
              <a:rPr lang="en-US" sz="1946" dirty="0" err="1" smtClean="0"/>
              <a:t>Census.gov</a:t>
            </a:r>
            <a:endParaRPr lang="en-US" sz="1946"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smtClean="0"/>
              <a:t>Demographic Representation</a:t>
            </a:r>
          </a:p>
        </p:txBody>
      </p:sp>
      <p:sp>
        <p:nvSpPr>
          <p:cNvPr id="3" name="Content Placeholder 2"/>
          <p:cNvSpPr>
            <a:spLocks noGrp="1"/>
          </p:cNvSpPr>
          <p:nvPr>
            <p:ph idx="1"/>
          </p:nvPr>
        </p:nvSpPr>
        <p:spPr/>
        <p:txBody>
          <a:bodyPr rtlCol="0">
            <a:normAutofit fontScale="85000" lnSpcReduction="10000"/>
          </a:bodyPr>
          <a:lstStyle/>
          <a:p>
            <a:pPr fontAlgn="auto">
              <a:spcAft>
                <a:spcPts val="0"/>
              </a:spcAft>
              <a:buFont typeface="Arial"/>
              <a:buChar char="•"/>
              <a:defRPr/>
            </a:pPr>
            <a:r>
              <a:rPr lang="en-US" sz="3600" dirty="0" smtClean="0"/>
              <a:t>Under the age of 18: 12,342,259</a:t>
            </a:r>
          </a:p>
          <a:p>
            <a:pPr lvl="1" fontAlgn="auto">
              <a:spcAft>
                <a:spcPts val="0"/>
              </a:spcAft>
              <a:buFont typeface="Arial"/>
              <a:buChar char="–"/>
              <a:defRPr/>
            </a:pPr>
            <a:r>
              <a:rPr lang="en-US" dirty="0" smtClean="0"/>
              <a:t>Male: 6,334,844       -Female: 6,007,415</a:t>
            </a:r>
          </a:p>
          <a:p>
            <a:pPr fontAlgn="auto">
              <a:spcAft>
                <a:spcPts val="0"/>
              </a:spcAft>
              <a:buFont typeface="Arial"/>
              <a:buChar char="•"/>
              <a:defRPr/>
            </a:pPr>
            <a:r>
              <a:rPr lang="en-US" sz="3600" dirty="0" smtClean="0"/>
              <a:t>18-64 years of age: 21,229,968</a:t>
            </a:r>
          </a:p>
          <a:p>
            <a:pPr lvl="1" fontAlgn="auto">
              <a:spcAft>
                <a:spcPts val="0"/>
              </a:spcAft>
              <a:buFont typeface="Arial"/>
              <a:buChar char="–"/>
              <a:defRPr/>
            </a:pPr>
            <a:r>
              <a:rPr lang="en-US" dirty="0" smtClean="0"/>
              <a:t>Male: 11,100,077	-Female: 10,129,891</a:t>
            </a:r>
          </a:p>
          <a:p>
            <a:pPr fontAlgn="auto">
              <a:spcAft>
                <a:spcPts val="0"/>
              </a:spcAft>
              <a:buFont typeface="Arial"/>
              <a:buChar char="•"/>
              <a:defRPr/>
            </a:pPr>
            <a:r>
              <a:rPr lang="en-US" sz="3600" dirty="0" smtClean="0"/>
              <a:t>65 and older: 1,733,591</a:t>
            </a:r>
          </a:p>
          <a:p>
            <a:pPr lvl="1" fontAlgn="auto">
              <a:spcAft>
                <a:spcPts val="0"/>
              </a:spcAft>
              <a:buFont typeface="Arial"/>
              <a:buChar char="–"/>
              <a:defRPr/>
            </a:pPr>
            <a:r>
              <a:rPr lang="en-US" dirty="0" smtClean="0"/>
              <a:t>Male: 726,874		-Female: 1,006,717</a:t>
            </a:r>
          </a:p>
          <a:p>
            <a:pPr lvl="1" fontAlgn="auto">
              <a:spcAft>
                <a:spcPts val="0"/>
              </a:spcAft>
              <a:buFont typeface="Arial"/>
              <a:buNone/>
              <a:defRPr/>
            </a:pPr>
            <a:r>
              <a:rPr lang="en-US" dirty="0" smtClean="0"/>
              <a:t>Much of the current growth in the Hispanic population of the U.S. consists of the 1</a:t>
            </a:r>
            <a:r>
              <a:rPr lang="en-US" baseline="30000" dirty="0" smtClean="0"/>
              <a:t>st</a:t>
            </a:r>
            <a:r>
              <a:rPr lang="en-US" dirty="0" smtClean="0"/>
              <a:t> generation, new immigrants, and older persons with low socioeconomic status and limited health care resources.</a:t>
            </a:r>
          </a:p>
          <a:p>
            <a:pPr lvl="1" algn="ctr" fontAlgn="auto">
              <a:spcAft>
                <a:spcPts val="0"/>
              </a:spcAft>
              <a:buFont typeface="Arial"/>
              <a:buNone/>
              <a:defRPr/>
            </a:pPr>
            <a:r>
              <a:rPr lang="en-US" sz="1800" dirty="0" err="1" smtClean="0"/>
              <a:t>Census.gov</a:t>
            </a:r>
            <a:endParaRPr lang="en-US" sz="1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Latino’s Health Preferences</a:t>
            </a:r>
          </a:p>
        </p:txBody>
      </p:sp>
      <p:sp>
        <p:nvSpPr>
          <p:cNvPr id="18434" name="Content Placeholder 2"/>
          <p:cNvSpPr>
            <a:spLocks noGrp="1"/>
          </p:cNvSpPr>
          <p:nvPr>
            <p:ph idx="1"/>
          </p:nvPr>
        </p:nvSpPr>
        <p:spPr/>
        <p:txBody>
          <a:bodyPr/>
          <a:lstStyle/>
          <a:p>
            <a:r>
              <a:rPr lang="en-US" smtClean="0"/>
              <a:t>Latino’s in rural areas seek help from curanderos (local folk healers and herb doctors) for medical assistance (Arnold, 2010).</a:t>
            </a:r>
          </a:p>
          <a:p>
            <a:r>
              <a:rPr lang="en-US" smtClean="0"/>
              <a:t>The curandero use a combination of healing practices, medicines, and herbs to cure sickness (Arnold, 2010).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Latino’s Health Preferences continued </a:t>
            </a:r>
            <a:endParaRPr lang="en-US" dirty="0"/>
          </a:p>
        </p:txBody>
      </p:sp>
      <p:sp>
        <p:nvSpPr>
          <p:cNvPr id="19458" name="Content Placeholder 2"/>
          <p:cNvSpPr>
            <a:spLocks noGrp="1"/>
          </p:cNvSpPr>
          <p:nvPr>
            <p:ph idx="1"/>
          </p:nvPr>
        </p:nvSpPr>
        <p:spPr/>
        <p:txBody>
          <a:bodyPr/>
          <a:lstStyle/>
          <a:p>
            <a:r>
              <a:rPr lang="en-US" smtClean="0"/>
              <a:t>Some Latino’s prefer to use the “hot and cold theory” for medical purposes. The “hot and cold theory” is thought to be an imbalance between two humors: hot and cold. An example of a “cold” disease is arthritis and a “hot” disease is diarrhea (Arnold, 2010). </a:t>
            </a:r>
          </a:p>
          <a:p>
            <a:r>
              <a:rPr lang="en-US" smtClean="0"/>
              <a:t>They will treat a “cold” disease with hot food and a “hot” disease with cold food.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Latino’s Health Preferences continued </a:t>
            </a:r>
            <a:endParaRPr lang="en-US" dirty="0"/>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a:buChar char="•"/>
              <a:defRPr/>
            </a:pPr>
            <a:r>
              <a:rPr lang="en-US" dirty="0" smtClean="0"/>
              <a:t>Hispanics are family oriented and don’t typically like to talk to strangers about health care issues. If at all possible they keep medical problems in the family and only rely on the typical health care system as a last resort (Arnold, 2010).</a:t>
            </a:r>
          </a:p>
          <a:p>
            <a:pPr fontAlgn="auto">
              <a:spcAft>
                <a:spcPts val="0"/>
              </a:spcAft>
              <a:buFont typeface="Arial"/>
              <a:buChar char="•"/>
              <a:defRPr/>
            </a:pPr>
            <a:r>
              <a:rPr lang="en-US" dirty="0" smtClean="0"/>
              <a:t>If they must seek help from a health care provider they must gain </a:t>
            </a:r>
            <a:r>
              <a:rPr lang="en-US" dirty="0" err="1" smtClean="0"/>
              <a:t>confianza</a:t>
            </a:r>
            <a:r>
              <a:rPr lang="en-US" dirty="0" smtClean="0"/>
              <a:t> or trust first.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Latino’s Health Preferences continued </a:t>
            </a:r>
            <a:endParaRPr lang="en-US" dirty="0"/>
          </a:p>
        </p:txBody>
      </p:sp>
      <p:sp>
        <p:nvSpPr>
          <p:cNvPr id="3" name="Content Placeholder 2"/>
          <p:cNvSpPr>
            <a:spLocks noGrp="1"/>
          </p:cNvSpPr>
          <p:nvPr>
            <p:ph idx="1"/>
          </p:nvPr>
        </p:nvSpPr>
        <p:spPr/>
        <p:txBody>
          <a:bodyPr>
            <a:normAutofit/>
          </a:bodyPr>
          <a:lstStyle/>
          <a:p>
            <a:pPr>
              <a:lnSpc>
                <a:spcPct val="90000"/>
              </a:lnSpc>
              <a:spcAft>
                <a:spcPts val="1800"/>
              </a:spcAft>
            </a:pPr>
            <a:r>
              <a:rPr lang="en-US" dirty="0" smtClean="0"/>
              <a:t>As mentioned on the previous slide family is a big part of Hispanic</a:t>
            </a:r>
            <a:r>
              <a:rPr lang="en-US" dirty="0" smtClean="0">
                <a:solidFill>
                  <a:srgbClr val="FF0000"/>
                </a:solidFill>
              </a:rPr>
              <a:t>’</a:t>
            </a:r>
            <a:r>
              <a:rPr lang="en-US" dirty="0" smtClean="0"/>
              <a:t>s lives. When making a decision of a person’s health care the family makes a decision as a </a:t>
            </a:r>
            <a:r>
              <a:rPr lang="en-US" dirty="0" smtClean="0"/>
              <a:t>whole</a:t>
            </a:r>
            <a:r>
              <a:rPr lang="en-US" dirty="0" smtClean="0">
                <a:solidFill>
                  <a:srgbClr val="FF0000"/>
                </a:solidFill>
              </a:rPr>
              <a:t>,</a:t>
            </a:r>
            <a:r>
              <a:rPr lang="en-US" dirty="0" smtClean="0"/>
              <a:t> </a:t>
            </a:r>
            <a:r>
              <a:rPr lang="en-US" dirty="0" smtClean="0"/>
              <a:t>not individually. </a:t>
            </a:r>
          </a:p>
          <a:p>
            <a:pPr>
              <a:lnSpc>
                <a:spcPct val="90000"/>
              </a:lnSpc>
              <a:spcAft>
                <a:spcPts val="1800"/>
              </a:spcAft>
            </a:pPr>
            <a:r>
              <a:rPr lang="en-US" dirty="0" smtClean="0"/>
              <a:t>Hispanics prefer to have culturally competent medical personnel. They will refuse treatment or to take medication if the staff doesn’t show this (Angel, 2007).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908</Words>
  <Application>Microsoft Office PowerPoint</Application>
  <PresentationFormat>On-screen Show (4:3)</PresentationFormat>
  <Paragraphs>87</Paragraphs>
  <Slides>16</Slides>
  <Notes>7</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Cultural Competency: Latino Americans</vt:lpstr>
      <vt:lpstr>Purpose</vt:lpstr>
      <vt:lpstr>Definition</vt:lpstr>
      <vt:lpstr>Demographic Representation</vt:lpstr>
      <vt:lpstr>Demographic Representation</vt:lpstr>
      <vt:lpstr>Latino’s Health Preferences</vt:lpstr>
      <vt:lpstr>Latino’s Health Preferences continued </vt:lpstr>
      <vt:lpstr>Latino’s Health Preferences continued </vt:lpstr>
      <vt:lpstr>Latino’s Health Preferences continued </vt:lpstr>
      <vt:lpstr>Latino’s Health Preferences continued </vt:lpstr>
      <vt:lpstr>Impacts Of Preferences On Nursing Care</vt:lpstr>
      <vt:lpstr>Impacts Of Preferences On Nursing Care</vt:lpstr>
      <vt:lpstr>Impacts Of Preferences On Nursing Care</vt:lpstr>
      <vt:lpstr>Summary</vt:lpstr>
      <vt:lpstr>Summary </vt:lpstr>
      <vt:lpstr>Reference Page</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Competency: Latino Americans</dc:title>
  <dc:creator>Kristen Gervasi</dc:creator>
  <cp:lastModifiedBy> </cp:lastModifiedBy>
  <cp:revision>14</cp:revision>
  <dcterms:created xsi:type="dcterms:W3CDTF">2010-11-29T17:13:47Z</dcterms:created>
  <dcterms:modified xsi:type="dcterms:W3CDTF">2010-12-07T03:12:02Z</dcterms:modified>
</cp:coreProperties>
</file>