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9"/>
  </p:notesMasterIdLst>
  <p:handoutMasterIdLst>
    <p:handoutMasterId r:id="rId20"/>
  </p:handoutMasterIdLst>
  <p:sldIdLst>
    <p:sldId id="264" r:id="rId2"/>
    <p:sldId id="275" r:id="rId3"/>
    <p:sldId id="261" r:id="rId4"/>
    <p:sldId id="256" r:id="rId5"/>
    <p:sldId id="268" r:id="rId6"/>
    <p:sldId id="269" r:id="rId7"/>
    <p:sldId id="271" r:id="rId8"/>
    <p:sldId id="272" r:id="rId9"/>
    <p:sldId id="273" r:id="rId10"/>
    <p:sldId id="263" r:id="rId11"/>
    <p:sldId id="257" r:id="rId12"/>
    <p:sldId id="258" r:id="rId13"/>
    <p:sldId id="259" r:id="rId14"/>
    <p:sldId id="265" r:id="rId15"/>
    <p:sldId id="266" r:id="rId16"/>
    <p:sldId id="270" r:id="rId17"/>
    <p:sldId id="274"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22" y="-84"/>
      </p:cViewPr>
      <p:guideLst>
        <p:guide orient="horz" pos="2160"/>
        <p:guide pos="2880"/>
      </p:guideLst>
    </p:cSldViewPr>
  </p:slideViewPr>
  <p:notesTextViewPr>
    <p:cViewPr>
      <p:scale>
        <a:sx n="100" d="100"/>
        <a:sy n="100" d="100"/>
      </p:scale>
      <p:origin x="0" y="0"/>
    </p:cViewPr>
  </p:notesTextViewPr>
  <p:notesViewPr>
    <p:cSldViewPr>
      <p:cViewPr varScale="1">
        <p:scale>
          <a:sx n="63" d="100"/>
          <a:sy n="63" d="100"/>
        </p:scale>
        <p:origin x="-1872"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4096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C5855ABF-711A-41F1-85CA-F38E0ABFC336}" type="datetimeFigureOut">
              <a:rPr lang="en-US"/>
              <a:pPr/>
              <a:t>10/19/2010</a:t>
            </a:fld>
            <a:endParaRPr lang="en-US"/>
          </a:p>
        </p:txBody>
      </p:sp>
      <p:sp>
        <p:nvSpPr>
          <p:cNvPr id="4096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4096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146E37BC-F4FF-4C17-A44E-68C091EE9218}"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458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B5D9702-BF7C-4346-8D78-AE9AAB38CD8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1BC5E43-1762-4917-A1ED-AD857B16AEEA}" type="slidenum">
              <a:rPr lang="en-US"/>
              <a:pPr/>
              <a:t>4</a:t>
            </a:fld>
            <a:endParaRPr lang="en-US"/>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58D47128-092C-4201-9DF5-C959087B88CF}" type="slidenum">
              <a:rPr lang="en-US"/>
              <a:pPr/>
              <a:t>10</a:t>
            </a:fld>
            <a:endParaRPr 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157CAC80-BF75-453B-9409-8735B78E7195}" type="slidenum">
              <a:rPr lang="en-US"/>
              <a:pPr/>
              <a:t>11</a:t>
            </a:fld>
            <a:endParaRPr lang="en-US"/>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05BAC1F-9987-4C4A-B22D-A74C5C76610F}" type="slidenum">
              <a:rPr lang="en-US"/>
              <a:pPr/>
              <a:t>12</a:t>
            </a:fld>
            <a:endParaRPr 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2A2A35E2-27CA-4354-AA04-B16C167D5058}" type="slidenum">
              <a:rPr lang="en-US"/>
              <a:pPr/>
              <a:t>13</a:t>
            </a:fld>
            <a:endParaRPr lang="en-US"/>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solidFill>
                <a:srgbClr val="000000"/>
              </a:solidFill>
            </a:endParaRPr>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solidFill>
                <a:srgbClr val="000000"/>
              </a:solidFill>
            </a:endParaRPr>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lstStyle>
          <a:p>
            <a:endParaRPr lang="en-US"/>
          </a:p>
        </p:txBody>
      </p:sp>
      <p:sp>
        <p:nvSpPr>
          <p:cNvPr id="7" name="Footer Placeholder 19"/>
          <p:cNvSpPr>
            <a:spLocks noGrp="1"/>
          </p:cNvSpPr>
          <p:nvPr>
            <p:ph type="ftr" sz="quarter" idx="11"/>
          </p:nvPr>
        </p:nvSpPr>
        <p:spPr/>
        <p:txBody>
          <a:bodyPr/>
          <a:lstStyle>
            <a:lvl1pPr>
              <a:defRPr/>
            </a:lvl1pPr>
          </a:lstStyle>
          <a:p>
            <a:endParaRPr lang="en-US"/>
          </a:p>
        </p:txBody>
      </p:sp>
      <p:sp>
        <p:nvSpPr>
          <p:cNvPr id="8" name="Slide Number Placeholder 9"/>
          <p:cNvSpPr>
            <a:spLocks noGrp="1"/>
          </p:cNvSpPr>
          <p:nvPr>
            <p:ph type="sldNum" sz="quarter" idx="12"/>
          </p:nvPr>
        </p:nvSpPr>
        <p:spPr/>
        <p:txBody>
          <a:bodyPr/>
          <a:lstStyle>
            <a:lvl1pPr>
              <a:defRPr/>
            </a:lvl1pPr>
          </a:lstStyle>
          <a:p>
            <a:fld id="{66B1DDF8-812F-4D93-B21C-2B735313D55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endParaRPr lang="en-US"/>
          </a:p>
        </p:txBody>
      </p:sp>
      <p:sp>
        <p:nvSpPr>
          <p:cNvPr id="5" name="Footer Placeholder 9"/>
          <p:cNvSpPr>
            <a:spLocks noGrp="1"/>
          </p:cNvSpPr>
          <p:nvPr>
            <p:ph type="ftr" sz="quarter" idx="11"/>
          </p:nvPr>
        </p:nvSpPr>
        <p:spPr/>
        <p:txBody>
          <a:bodyPr/>
          <a:lstStyle>
            <a:lvl1pPr>
              <a:defRPr/>
            </a:lvl1pPr>
          </a:lstStyle>
          <a:p>
            <a:endParaRPr lang="en-US"/>
          </a:p>
        </p:txBody>
      </p:sp>
      <p:sp>
        <p:nvSpPr>
          <p:cNvPr id="6" name="Slide Number Placeholder 21"/>
          <p:cNvSpPr>
            <a:spLocks noGrp="1"/>
          </p:cNvSpPr>
          <p:nvPr>
            <p:ph type="sldNum" sz="quarter" idx="12"/>
          </p:nvPr>
        </p:nvSpPr>
        <p:spPr/>
        <p:txBody>
          <a:bodyPr/>
          <a:lstStyle>
            <a:lvl1pPr>
              <a:defRPr/>
            </a:lvl1pPr>
          </a:lstStyle>
          <a:p>
            <a:fld id="{A501B00E-F361-475A-8DB0-886E03892FB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endParaRPr lang="en-US"/>
          </a:p>
        </p:txBody>
      </p:sp>
      <p:sp>
        <p:nvSpPr>
          <p:cNvPr id="5" name="Footer Placeholder 9"/>
          <p:cNvSpPr>
            <a:spLocks noGrp="1"/>
          </p:cNvSpPr>
          <p:nvPr>
            <p:ph type="ftr" sz="quarter" idx="11"/>
          </p:nvPr>
        </p:nvSpPr>
        <p:spPr/>
        <p:txBody>
          <a:bodyPr/>
          <a:lstStyle>
            <a:lvl1pPr>
              <a:defRPr/>
            </a:lvl1pPr>
          </a:lstStyle>
          <a:p>
            <a:endParaRPr lang="en-US"/>
          </a:p>
        </p:txBody>
      </p:sp>
      <p:sp>
        <p:nvSpPr>
          <p:cNvPr id="6" name="Slide Number Placeholder 21"/>
          <p:cNvSpPr>
            <a:spLocks noGrp="1"/>
          </p:cNvSpPr>
          <p:nvPr>
            <p:ph type="sldNum" sz="quarter" idx="12"/>
          </p:nvPr>
        </p:nvSpPr>
        <p:spPr/>
        <p:txBody>
          <a:bodyPr/>
          <a:lstStyle>
            <a:lvl1pPr>
              <a:defRPr/>
            </a:lvl1pPr>
          </a:lstStyle>
          <a:p>
            <a:fld id="{DCB9CD93-9563-4443-8F58-7AB166553D7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endParaRPr lang="en-US"/>
          </a:p>
        </p:txBody>
      </p:sp>
      <p:sp>
        <p:nvSpPr>
          <p:cNvPr id="5" name="Footer Placeholder 9"/>
          <p:cNvSpPr>
            <a:spLocks noGrp="1"/>
          </p:cNvSpPr>
          <p:nvPr>
            <p:ph type="ftr" sz="quarter" idx="11"/>
          </p:nvPr>
        </p:nvSpPr>
        <p:spPr/>
        <p:txBody>
          <a:bodyPr/>
          <a:lstStyle>
            <a:lvl1pPr>
              <a:defRPr/>
            </a:lvl1pPr>
          </a:lstStyle>
          <a:p>
            <a:endParaRPr lang="en-US"/>
          </a:p>
        </p:txBody>
      </p:sp>
      <p:sp>
        <p:nvSpPr>
          <p:cNvPr id="6" name="Slide Number Placeholder 21"/>
          <p:cNvSpPr>
            <a:spLocks noGrp="1"/>
          </p:cNvSpPr>
          <p:nvPr>
            <p:ph type="sldNum" sz="quarter" idx="12"/>
          </p:nvPr>
        </p:nvSpPr>
        <p:spPr/>
        <p:txBody>
          <a:bodyPr/>
          <a:lstStyle>
            <a:lvl1pPr>
              <a:defRPr/>
            </a:lvl1pPr>
          </a:lstStyle>
          <a:p>
            <a:fld id="{13B13142-FD30-457B-B072-48E2EC20B82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solidFill>
                <a:srgbClr val="000000"/>
              </a:solidFill>
            </a:endParaRPr>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a:solidFill>
                <a:srgbClr val="000000"/>
              </a:solidFill>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lstStyle>
          <a:p>
            <a:endParaRPr lang="en-US"/>
          </a:p>
        </p:txBody>
      </p:sp>
      <p:sp>
        <p:nvSpPr>
          <p:cNvPr id="9" name="Footer Placeholder 4"/>
          <p:cNvSpPr>
            <a:spLocks noGrp="1"/>
          </p:cNvSpPr>
          <p:nvPr>
            <p:ph type="ftr" sz="quarter" idx="11"/>
          </p:nvPr>
        </p:nvSpPr>
        <p:spPr/>
        <p:txBody>
          <a:bodyPr/>
          <a:lstStyle>
            <a:lvl1pPr>
              <a:defRPr/>
            </a:lvl1pPr>
          </a:lstStyle>
          <a:p>
            <a:endParaRPr lang="en-US"/>
          </a:p>
        </p:txBody>
      </p:sp>
      <p:sp>
        <p:nvSpPr>
          <p:cNvPr id="10" name="Slide Number Placeholder 5"/>
          <p:cNvSpPr>
            <a:spLocks noGrp="1"/>
          </p:cNvSpPr>
          <p:nvPr>
            <p:ph type="sldNum" sz="quarter" idx="12"/>
          </p:nvPr>
        </p:nvSpPr>
        <p:spPr/>
        <p:txBody>
          <a:bodyPr/>
          <a:lstStyle>
            <a:lvl1pPr>
              <a:defRPr/>
            </a:lvl1pPr>
          </a:lstStyle>
          <a:p>
            <a:fld id="{CC7F0223-CAD0-491C-A124-AF16A729C80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endParaRPr lang="en-US"/>
          </a:p>
        </p:txBody>
      </p:sp>
      <p:sp>
        <p:nvSpPr>
          <p:cNvPr id="6" name="Footer Placeholder 9"/>
          <p:cNvSpPr>
            <a:spLocks noGrp="1"/>
          </p:cNvSpPr>
          <p:nvPr>
            <p:ph type="ftr" sz="quarter" idx="11"/>
          </p:nvPr>
        </p:nvSpPr>
        <p:spPr/>
        <p:txBody>
          <a:bodyPr/>
          <a:lstStyle>
            <a:lvl1pPr>
              <a:defRPr/>
            </a:lvl1pPr>
          </a:lstStyle>
          <a:p>
            <a:endParaRPr lang="en-US"/>
          </a:p>
        </p:txBody>
      </p:sp>
      <p:sp>
        <p:nvSpPr>
          <p:cNvPr id="7" name="Slide Number Placeholder 21"/>
          <p:cNvSpPr>
            <a:spLocks noGrp="1"/>
          </p:cNvSpPr>
          <p:nvPr>
            <p:ph type="sldNum" sz="quarter" idx="12"/>
          </p:nvPr>
        </p:nvSpPr>
        <p:spPr/>
        <p:txBody>
          <a:bodyPr/>
          <a:lstStyle>
            <a:lvl1pPr>
              <a:defRPr/>
            </a:lvl1pPr>
          </a:lstStyle>
          <a:p>
            <a:fld id="{0C5A015D-BBD6-4BF9-98FE-0B8878F8F4E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52DB5D0-5960-4A90-81ED-CEB217E5664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endParaRPr lang="en-US"/>
          </a:p>
        </p:txBody>
      </p:sp>
      <p:sp>
        <p:nvSpPr>
          <p:cNvPr id="4" name="Footer Placeholder 9"/>
          <p:cNvSpPr>
            <a:spLocks noGrp="1"/>
          </p:cNvSpPr>
          <p:nvPr>
            <p:ph type="ftr" sz="quarter" idx="11"/>
          </p:nvPr>
        </p:nvSpPr>
        <p:spPr/>
        <p:txBody>
          <a:bodyPr/>
          <a:lstStyle>
            <a:lvl1pPr>
              <a:defRPr/>
            </a:lvl1pPr>
          </a:lstStyle>
          <a:p>
            <a:endParaRPr lang="en-US"/>
          </a:p>
        </p:txBody>
      </p:sp>
      <p:sp>
        <p:nvSpPr>
          <p:cNvPr id="5" name="Slide Number Placeholder 21"/>
          <p:cNvSpPr>
            <a:spLocks noGrp="1"/>
          </p:cNvSpPr>
          <p:nvPr>
            <p:ph type="sldNum" sz="quarter" idx="12"/>
          </p:nvPr>
        </p:nvSpPr>
        <p:spPr/>
        <p:txBody>
          <a:bodyPr/>
          <a:lstStyle>
            <a:lvl1pPr>
              <a:defRPr/>
            </a:lvl1pPr>
          </a:lstStyle>
          <a:p>
            <a:fld id="{E0671C60-E1FC-43EE-9A79-BD6F4159B76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4" name="Date Placeholder 1"/>
          <p:cNvSpPr>
            <a:spLocks noGrp="1"/>
          </p:cNvSpPr>
          <p:nvPr>
            <p:ph type="dt" sz="half" idx="10"/>
          </p:nvPr>
        </p:nvSpPr>
        <p:spPr/>
        <p:txBody>
          <a:bodyPr/>
          <a:lstStyle>
            <a:lvl1pPr>
              <a:defRPr/>
            </a:lvl1pPr>
          </a:lstStyle>
          <a:p>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3"/>
          <p:cNvSpPr>
            <a:spLocks noGrp="1"/>
          </p:cNvSpPr>
          <p:nvPr>
            <p:ph type="sldNum" sz="quarter" idx="12"/>
          </p:nvPr>
        </p:nvSpPr>
        <p:spPr/>
        <p:txBody>
          <a:bodyPr/>
          <a:lstStyle>
            <a:lvl1pPr>
              <a:defRPr/>
            </a:lvl1pPr>
          </a:lstStyle>
          <a:p>
            <a:fld id="{F80FEDBF-A642-41E5-ADA0-5763C13C61E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54C2E1E-7E7E-4A00-BB88-DDEF5CDE760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p>
            <a:pPr indent="-282575">
              <a:lnSpc>
                <a:spcPts val="3000"/>
              </a:lnSpc>
              <a:spcBef>
                <a:spcPts val="600"/>
              </a:spcBef>
              <a:buClr>
                <a:schemeClr val="accent1"/>
              </a:buClr>
              <a:buSzPct val="80000"/>
              <a:buFont typeface="Wingdings 2" pitchFamily="18" charset="2"/>
              <a:buNone/>
            </a:pPr>
            <a:endParaRPr lang="en-US" sz="3200">
              <a:latin typeface="Gill Sans MT" pitchFamily="34" charset="0"/>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endParaRPr lang="en-US"/>
          </a:p>
        </p:txBody>
      </p:sp>
      <p:sp>
        <p:nvSpPr>
          <p:cNvPr id="9" name="Footer Placeholder 5"/>
          <p:cNvSpPr>
            <a:spLocks noGrp="1"/>
          </p:cNvSpPr>
          <p:nvPr>
            <p:ph type="ftr" sz="quarter" idx="11"/>
          </p:nvPr>
        </p:nvSpPr>
        <p:spPr/>
        <p:txBody>
          <a:bodyPr/>
          <a:lstStyle>
            <a:lvl1pPr>
              <a:defRPr/>
            </a:lvl1pPr>
          </a:lstStyle>
          <a:p>
            <a:endParaRPr lang="en-US"/>
          </a:p>
        </p:txBody>
      </p:sp>
      <p:sp>
        <p:nvSpPr>
          <p:cNvPr id="10" name="Slide Number Placeholder 6"/>
          <p:cNvSpPr>
            <a:spLocks noGrp="1"/>
          </p:cNvSpPr>
          <p:nvPr>
            <p:ph type="sldNum" sz="quarter" idx="12"/>
          </p:nvPr>
        </p:nvSpPr>
        <p:spPr/>
        <p:txBody>
          <a:bodyPr/>
          <a:lstStyle>
            <a:lvl1pPr>
              <a:defRPr/>
            </a:lvl1pPr>
          </a:lstStyle>
          <a:p>
            <a:fld id="{110CBF0A-6128-457F-958A-E9FE3C44373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5" name="Title Placeholder 4"/>
          <p:cNvSpPr>
            <a:spLocks noGrp="1"/>
          </p:cNvSpPr>
          <p:nvPr>
            <p:ph type="title"/>
          </p:nvPr>
        </p:nvSpPr>
        <p:spPr>
          <a:xfrm>
            <a:off x="1435100" y="274638"/>
            <a:ext cx="749935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vert="horz" wrap="square" lIns="91440" tIns="45720" rIns="91440" bIns="45720" numCol="1" anchor="b" anchorCtr="0" compatLnSpc="1">
            <a:prstTxWarp prst="textNoShape">
              <a:avLst/>
            </a:prstTxWarp>
          </a:bodyPr>
          <a:lstStyle>
            <a:lvl1pPr algn="r">
              <a:defRPr sz="1200">
                <a:solidFill>
                  <a:srgbClr val="B5A788"/>
                </a:solidFill>
              </a:defRPr>
            </a:lvl1pPr>
          </a:lstStyle>
          <a:p>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prstTxWarp prst="textNoShape">
              <a:avLst/>
            </a:prstTxWarp>
          </a:bodyPr>
          <a:lstStyle>
            <a:lvl1pPr>
              <a:defRPr sz="1200">
                <a:solidFill>
                  <a:srgbClr val="B5A788"/>
                </a:solidFill>
              </a:defRPr>
            </a:lvl1pPr>
          </a:lstStyle>
          <a:p>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defRPr>
            </a:lvl1pPr>
          </a:lstStyle>
          <a:p>
            <a:fld id="{331DBBAF-8BAB-47E3-8D3F-C1258C533CEA}" type="slidenum">
              <a:rPr lang="en-US"/>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Tree>
  </p:cSld>
  <p:clrMap bg1="lt1" tx1="dk1" bg2="lt2" tx2="dk2" accent1="accent1" accent2="accent2" accent3="accent3" accent4="accent4" accent5="accent5" accent6="accent6" hlink="hlink" folHlink="folHlink"/>
  <p:sldLayoutIdLst>
    <p:sldLayoutId id="2147483883" r:id="rId1"/>
    <p:sldLayoutId id="2147483882" r:id="rId2"/>
    <p:sldLayoutId id="2147483884" r:id="rId3"/>
    <p:sldLayoutId id="2147483881" r:id="rId4"/>
    <p:sldLayoutId id="2147483885" r:id="rId5"/>
    <p:sldLayoutId id="2147483880" r:id="rId6"/>
    <p:sldLayoutId id="2147483886" r:id="rId7"/>
    <p:sldLayoutId id="2147483887" r:id="rId8"/>
    <p:sldLayoutId id="2147483888" r:id="rId9"/>
    <p:sldLayoutId id="2147483879" r:id="rId10"/>
    <p:sldLayoutId id="2147483878" r:id="rId11"/>
  </p:sldLayoutIdLst>
  <p:timing>
    <p:tnLst>
      <p:par>
        <p:cTn id="1" dur="indefinite" restart="never" nodeType="tmRoot"/>
      </p:par>
    </p:tnLst>
  </p:timing>
  <p:txStyles>
    <p:titleStyle>
      <a:lvl1pPr algn="l" rtl="0" eaLnBrk="0" fontAlgn="base" hangingPunct="0">
        <a:spcBef>
          <a:spcPct val="0"/>
        </a:spcBef>
        <a:spcAft>
          <a:spcPct val="0"/>
        </a:spcAft>
        <a:defRPr sz="4000" kern="1200">
          <a:solidFill>
            <a:srgbClr val="572314"/>
          </a:solidFill>
          <a:effectLst>
            <a:outerShdw blurRad="50000" dist="30000" dir="5400000" algn="tl" rotWithShape="0">
              <a:srgbClr val="000000">
                <a:alpha val="30000"/>
              </a:srgbClr>
            </a:outerShdw>
          </a:effectLst>
          <a:latin typeface="Calibri" pitchFamily="34" charset="0"/>
          <a:ea typeface="+mj-ea"/>
          <a:cs typeface="+mj-cs"/>
        </a:defRPr>
      </a:lvl1pPr>
      <a:lvl2pPr algn="l" rtl="0" eaLnBrk="0" fontAlgn="base" hangingPunct="0">
        <a:spcBef>
          <a:spcPct val="0"/>
        </a:spcBef>
        <a:spcAft>
          <a:spcPct val="0"/>
        </a:spcAft>
        <a:defRPr sz="4000">
          <a:solidFill>
            <a:srgbClr val="572314"/>
          </a:solidFill>
          <a:latin typeface="Calibri" pitchFamily="34" charset="0"/>
        </a:defRPr>
      </a:lvl2pPr>
      <a:lvl3pPr algn="l" rtl="0" eaLnBrk="0" fontAlgn="base" hangingPunct="0">
        <a:spcBef>
          <a:spcPct val="0"/>
        </a:spcBef>
        <a:spcAft>
          <a:spcPct val="0"/>
        </a:spcAft>
        <a:defRPr sz="4000">
          <a:solidFill>
            <a:srgbClr val="572314"/>
          </a:solidFill>
          <a:latin typeface="Calibri" pitchFamily="34" charset="0"/>
        </a:defRPr>
      </a:lvl3pPr>
      <a:lvl4pPr algn="l" rtl="0" eaLnBrk="0" fontAlgn="base" hangingPunct="0">
        <a:spcBef>
          <a:spcPct val="0"/>
        </a:spcBef>
        <a:spcAft>
          <a:spcPct val="0"/>
        </a:spcAft>
        <a:defRPr sz="4000">
          <a:solidFill>
            <a:srgbClr val="572314"/>
          </a:solidFill>
          <a:latin typeface="Calibri" pitchFamily="34" charset="0"/>
        </a:defRPr>
      </a:lvl4pPr>
      <a:lvl5pPr algn="l" rtl="0" eaLnBrk="0" fontAlgn="base" hangingPunct="0">
        <a:spcBef>
          <a:spcPct val="0"/>
        </a:spcBef>
        <a:spcAft>
          <a:spcPct val="0"/>
        </a:spcAft>
        <a:defRPr sz="4000">
          <a:solidFill>
            <a:srgbClr val="572314"/>
          </a:solidFill>
          <a:latin typeface="Calibri" pitchFamily="34" charset="0"/>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Calibri" pitchFamily="34" charset="0"/>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Calibri" pitchFamily="34" charset="0"/>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Calibri" pitchFamily="34" charset="0"/>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Calibri" pitchFamily="34" charset="0"/>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Calibri" pitchFamily="34" charset="0"/>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descr="data:image/jpg;base64,/9j/4AAQSkZJRgABAQAAAQABAAD/2wCEAAkGBhQSERUSExQWFBQUGR8XFhcYGRccGhYbGhYYHBYXFhwcGyYeGBwmIBYZHy8gJicpLCwsGB4xNTAqOCYrLCkBCQoKBQUFDQUFDSkYEhgpKSkpKSkpKSkpKSkpKSkpKSkpKSkpKSkpKSkpKSkpKSkpKSkpKSkpKSkpKSkpKSkpKf/AABEIAHgAZAMBIgACEQEDEQH/xAAcAAACAwADAQAAAAAAAAAAAAAABgQFBwEDCAL/xABBEAACAQIDBgMEBwYDCQAAAAABAgMAEQQSIQUGMUFRYRNxgQciMpEUQlKhsdHwIyRicoLBMzRTCBVzg5Kis8Lh/8QAFAEBAAAAAAAAAAAAAAAAAAAAAP/EABQRAQAAAAAAAAAAAAAAAAAAAAD/2gAMAwEAAhEDEQA/ANxoorgmgCaj43aEcKF5GCKOZ68gOZPYa1H2ltPIRGi+JMwJWO9tBpmc65EvzsewJ0rH/abtp0k8DP4koW80g0CluEUK3/ZrzOuZtLmgc9se1OJLiPILfWkJJvytGl2P9RWqLDe1VXPvyz2P2I4UHkASzD1Y1jsklgBf5dfyr6wu0VHHX1oPQGyN6MPO2VcXiEbgPE8Oxv8A02/Cr9sPjEN0mjnH2ZEyH0kQkfND515vG0gTppr8/wAqfNyvaM+HYJMxeHgQdSutsy+XMcLUGrQbxgMExCNh3JsM9jGx6JIPdJ7GxPSrkNUYqk0f1XjccCAVYHqDoRVX9HfCapmkw3OPVnh/ijJN2Tqh1Frr0oL6iunC4pZEV0YMjC6sNQQeFq7qAooooA1B2rtLwY8wGZycsaDi7HgOw5k8gCeVTTVLs4ePO2IOqRlooB5G0snckjKOgT+I0EjZGyzEpMjeJM+sr2tc8lUfVQcFHLzJrzfvTPeWR75vElkYtYi5zsOHKwFq9QkV5b2lCzSSIBmPjyKiAXZ2MzGy2Fz5UCpI7Mbqp62/CuvX+W3Dp5XrQ4fZNtKQBvowQcw8ignTTQcOlvKqzam4WNw1zNhZAL/ElnX1K8qBRXGH+/rV3szHqzAGwzXU35gix8qpsTANSLd9fK9QsvSg3jdTbuLjh8BZAqhLK4ysRIh1Cg/ECoY2HJfk9bsb5ePKcLOAmIVQ4I0SZSNWQHVSNLodRfQka15j2bvTNCpVGy30uCRbTTh0Nj6VPO/U7eHbKpS9iLg3LEix+ra+XQ8AOlB6bn/dJM4/y8rWkHKKRjpIOiMTZuhIPWr1aw3cf2ws5GGx9pIpPcZ2tdA3u+9p76G9jfUd61vYM7L4mGclngIAY8Xja/hMe+jKTzMZNBcUUUUFVvFi2jgbIbSPaOM9Hc5VPpfN6VNwGDWKNIkFlRQqjsBYVWbSOfF4aLkoecjX6oVE++T7qugKANJG42wlXE43EZeM7xxEjUAMS5HS5IHfKKdyKppttRYd/DkNsxJvyux4feKC5r4lNhUXaG0VjjzkgC170sRb/o8nhaXJsLkXPkKBV9ovs0jxGafDARz/AFgPhfvbk3esHxkboxRwVKk3Ui1tda9XbUxyBC33HlWX767lrix4iWWVVvcDRuYB60GMsaM1cyoQSDxGhFcKaDuRrW0/X5dq9E+z3eQ4jC4XFMSXhc4OYniyNl8NmPYhNepbrXnDNb/7Ww+xHDPNhdowgaMkZXtL+0KEfJflQb7moqLsrHeNBFKAbSIr/wDUoP8AeuKCFhUzY+Zr3yQxIB0zPMzepsnyFXNL+x/8/jv+T/4mpgoA0lbwYLGz4zLCVjw6hczMAQ7G+ckEXfKMulwDfiLU610YjEqguxAoFffSKSSExQjgAB8+o6Up4nd3HIoKiJiCAqBbqRzc3Uk8Bpoe4p6ONtIA0dkc2Vrjjrow5edXYWwPIUGcphpZ4yHUxsPdZb3tbjbt0r7mgyXvcnvzHSnLH4tbG44c6Rto7WBLaXtw/vQZnvZudGzF4GFzrlJAN+mvr8qz7EQFGKsCCOIIrS9oASKw5K4AI4jMCb+Vx99QN5N10OHEqSl2ubqRfL5c7dqBAJrUfYzvb9Dm8OS3g4gjMeaEG0b91+IHzvyrL5Et661KwW0MgtYHjy1PYmg9dbpH91VFNxG8kevLJK4A9AAPSuKrvZeJP93p4v8Ai5nz/wA2Y39RwPcGigs8O2XHyr/qQRsD1KPKr/LPHVzeqTaoyYvCzfazwMdfrgMvb4owPWrDASXz/wAxoJbGlXefYy4mNjc5xopBOnyppcXFKWO2OWLv4kozaKI2tlsONtQSb8aBN2JujNFKC0zFFfOFuTdgNOJ0rSG2pZfPvSY+7s+bTFzBeOqxGw6fDUvE4Vkw4zOXb7VrFtdNOAoJm1MZdWN7Uoy4lCug9f1xqTtxmVQpNr6n5a0u4zGKtgp/K/Wgh4qRIphGwJWRQWIB90hiVPK3TjUfak9on1AGp+K5PloMo7Wrrxe9EJw+TwrSZiXe/wAevu9hYcKSsRtxpH6A6aceNBXY1yzljzrSfZF7MDi5FxeIW2HRvdUj/GYW/wCwczz4daYfZtu1hniEksCsygEFzmGrGwC2sLAc71pm1dp5MLKyfGEKxgX+JvcjAt3YaDpQSt0R+6IwXL4heS388jMCfMEVxVhs/BCKKOJRpGioPJVAH4UUHRvDgWlw7qlvEWzx3+2hDJ94t61B2RtdXUSDQSe95X4gjkQdCOoNX7Uo4uD6PiSlrRzkyRno/GWM+fxj+vpQXmK2pYG1RxiVsF5/n0qumfS/67VT7RVZBYkqw4MCQV/MUFjtjbEMQOZwBzuap22744jMVyupvbkDbWkPeXYk2pd8w149jX1svEYiOICO1jrr0oJ29O1CHYnidAOg6mq7CbJeUZjf3+Av2v8AhrUbZ2COIlMsrfs14t9o9B+vxpwwu0EDZFyh7X1sFjUkfEdACeJ9AKBM3o2FlBCi+lz86z+LAMzE5TlU6n7I6+VbbjcZhJAY/pEVx8TFufPgDfyFKgx2DhmaPM7IVZhOYilnFsgiBLXW2YXPWgePZ5FJHhrNopAyjS3C1/PlbtTFg4jPiYovqxHx5NPsm0IPm9yP+GaptjSxw4YZZC8Vs4c2OnYAcew48ONOm6+zWjjaSQWlnOdhpdABaOMnnlXj3LUF7RRRQFQtrbNWeMxsSL6qw4ow1Vl7g1Nrg0CE+JdSYpgFlUagfCwvYSR31ynpyOnKoE0x6/rlT1tzYSYlMrEqy6pIvxIbWuL6EHgVOh59kHamGkw7ZZ1C3IyyC/huexPwH+Bj2BNBT7xuWRDy1DX4aHQfh8jVHtbb8MUYDG4Glh9YC34/lXVvrvLHHE8OjzMvw8Ql+JbXQ24DjWbwM7I5ALNcXbKWNvPlQW+199JZfdjvHGOAGmnO9UTYlje7E3Nzzv3N9L19Rwjiyn1NvxrsWJeBsNe5NB1wzDnn9GNTcPjNLCSZOej3A75SB+NSMLDExyAM5Y2AW1yegUak1sG43seBKTYyMKq+8sDWLMdCDLbRQPsC9+ZHAh2+yHdGYx+PiJGeC4bDxlcuYjXxGB1sDwHAkX6VrYrhVtX1QFFFFAUUUUBXVNhldSrAMraFSAQR0IOhFFFAgbwexDA4glog2GY/6YBTzCHQelqSpvYFjo8y4fGIUbjfxIyexC5gfnRRQVcf+z7tEkhpMOvcuxv8lvV9sj/ZvFwcTi79ViS3mMzH/wBaKKDT92dxMHgB+7QhWPFzq582Otuw0q/AoooOaKKKAooooP/Z"/>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n-US"/>
          </a:p>
        </p:txBody>
      </p:sp>
      <p:sp>
        <p:nvSpPr>
          <p:cNvPr id="8195" name="AutoShape 4" descr="data:image/jpg;base64,/9j/4AAQSkZJRgABAQAAAQABAAD/2wCEAAkGBhQSERUSExQWFBQUGR8XFhcYGRccGhYbGhYYHBYXFhwcGyYeGBwmIBYZHy8gJicpLCwsGB4xNTAqOCYrLCkBCQoKBQUFDQUFDSkYEhgpKSkpKSkpKSkpKSkpKSkpKSkpKSkpKSkpKSkpKSkpKSkpKSkpKSkpKSkpKSkpKSkpKf/AABEIAHgAZAMBIgACEQEDEQH/xAAcAAACAwADAQAAAAAAAAAAAAAABgQFBwEDCAL/xABBEAACAQIDBgMEBwYDCQAAAAABAgMAEQQSIQUGMUFRYRNxgQciMpEUQlKhsdHwIyRicoLBMzRTCBVzg5Kis8Lh/8QAFAEBAAAAAAAAAAAAAAAAAAAAAP/EABQRAQAAAAAAAAAAAAAAAAAAAAD/2gAMAwEAAhEDEQA/ANxoorgmgCaj43aEcKF5GCKOZ68gOZPYa1H2ltPIRGi+JMwJWO9tBpmc65EvzsewJ0rH/abtp0k8DP4koW80g0CluEUK3/ZrzOuZtLmgc9se1OJLiPILfWkJJvytGl2P9RWqLDe1VXPvyz2P2I4UHkASzD1Y1jsklgBf5dfyr6wu0VHHX1oPQGyN6MPO2VcXiEbgPE8Oxv8A02/Cr9sPjEN0mjnH2ZEyH0kQkfND515vG0gTppr8/wAqfNyvaM+HYJMxeHgQdSutsy+XMcLUGrQbxgMExCNh3JsM9jGx6JIPdJ7GxPSrkNUYqk0f1XjccCAVYHqDoRVX9HfCapmkw3OPVnh/ijJN2Tqh1Frr0oL6iunC4pZEV0YMjC6sNQQeFq7qAooooA1B2rtLwY8wGZycsaDi7HgOw5k8gCeVTTVLs4ePO2IOqRlooB5G0snckjKOgT+I0EjZGyzEpMjeJM+sr2tc8lUfVQcFHLzJrzfvTPeWR75vElkYtYi5zsOHKwFq9QkV5b2lCzSSIBmPjyKiAXZ2MzGy2Fz5UCpI7Mbqp62/CuvX+W3Dp5XrQ4fZNtKQBvowQcw8ignTTQcOlvKqzam4WNw1zNhZAL/ElnX1K8qBRXGH+/rV3szHqzAGwzXU35gix8qpsTANSLd9fK9QsvSg3jdTbuLjh8BZAqhLK4ysRIh1Cg/ECoY2HJfk9bsb5ePKcLOAmIVQ4I0SZSNWQHVSNLodRfQka15j2bvTNCpVGy30uCRbTTh0Nj6VPO/U7eHbKpS9iLg3LEix+ra+XQ8AOlB6bn/dJM4/y8rWkHKKRjpIOiMTZuhIPWr1aw3cf2ws5GGx9pIpPcZ2tdA3u+9p76G9jfUd61vYM7L4mGclngIAY8Xja/hMe+jKTzMZNBcUUUUFVvFi2jgbIbSPaOM9Hc5VPpfN6VNwGDWKNIkFlRQqjsBYVWbSOfF4aLkoecjX6oVE++T7qugKANJG42wlXE43EZeM7xxEjUAMS5HS5IHfKKdyKppttRYd/DkNsxJvyux4feKC5r4lNhUXaG0VjjzkgC170sRb/o8nhaXJsLkXPkKBV9ovs0jxGafDARz/AFgPhfvbk3esHxkboxRwVKk3Ui1tda9XbUxyBC33HlWX767lrix4iWWVVvcDRuYB60GMsaM1cyoQSDxGhFcKaDuRrW0/X5dq9E+z3eQ4jC4XFMSXhc4OYniyNl8NmPYhNepbrXnDNb/7Ww+xHDPNhdowgaMkZXtL+0KEfJflQb7moqLsrHeNBFKAbSIr/wDUoP8AeuKCFhUzY+Zr3yQxIB0zPMzepsnyFXNL+x/8/jv+T/4mpgoA0lbwYLGz4zLCVjw6hczMAQ7G+ckEXfKMulwDfiLU610YjEqguxAoFffSKSSExQjgAB8+o6Up4nd3HIoKiJiCAqBbqRzc3Uk8Bpoe4p6ONtIA0dkc2Vrjjrow5edXYWwPIUGcphpZ4yHUxsPdZb3tbjbt0r7mgyXvcnvzHSnLH4tbG44c6Rto7WBLaXtw/vQZnvZudGzF4GFzrlJAN+mvr8qz7EQFGKsCCOIIrS9oASKw5K4AI4jMCb+Vx99QN5N10OHEqSl2ubqRfL5c7dqBAJrUfYzvb9Dm8OS3g4gjMeaEG0b91+IHzvyrL5Et661KwW0MgtYHjy1PYmg9dbpH91VFNxG8kevLJK4A9AAPSuKrvZeJP93p4v8Ai5nz/wA2Y39RwPcGigs8O2XHyr/qQRsD1KPKr/LPHVzeqTaoyYvCzfazwMdfrgMvb4owPWrDASXz/wAxoJbGlXefYy4mNjc5xopBOnyppcXFKWO2OWLv4kozaKI2tlsONtQSb8aBN2JujNFKC0zFFfOFuTdgNOJ0rSG2pZfPvSY+7s+bTFzBeOqxGw6fDUvE4Vkw4zOXb7VrFtdNOAoJm1MZdWN7Uoy4lCug9f1xqTtxmVQpNr6n5a0u4zGKtgp/K/Wgh4qRIphGwJWRQWIB90hiVPK3TjUfak9on1AGp+K5PloMo7Wrrxe9EJw+TwrSZiXe/wAevu9hYcKSsRtxpH6A6aceNBXY1yzljzrSfZF7MDi5FxeIW2HRvdUj/GYW/wCwczz4daYfZtu1hniEksCsygEFzmGrGwC2sLAc71pm1dp5MLKyfGEKxgX+JvcjAt3YaDpQSt0R+6IwXL4heS388jMCfMEVxVhs/BCKKOJRpGioPJVAH4UUHRvDgWlw7qlvEWzx3+2hDJ94t61B2RtdXUSDQSe95X4gjkQdCOoNX7Uo4uD6PiSlrRzkyRno/GWM+fxj+vpQXmK2pYG1RxiVsF5/n0qumfS/67VT7RVZBYkqw4MCQV/MUFjtjbEMQOZwBzuap22744jMVyupvbkDbWkPeXYk2pd8w149jX1svEYiOICO1jrr0oJ29O1CHYnidAOg6mq7CbJeUZjf3+Av2v8AhrUbZ2COIlMsrfs14t9o9B+vxpwwu0EDZFyh7X1sFjUkfEdACeJ9AKBM3o2FlBCi+lz86z+LAMzE5TlU6n7I6+VbbjcZhJAY/pEVx8TFufPgDfyFKgx2DhmaPM7IVZhOYilnFsgiBLXW2YXPWgePZ5FJHhrNopAyjS3C1/PlbtTFg4jPiYovqxHx5NPsm0IPm9yP+GaptjSxw4YZZC8Vs4c2OnYAcew48ONOm6+zWjjaSQWlnOdhpdABaOMnnlXj3LUF7RRRQFQtrbNWeMxsSL6qw4ow1Vl7g1Nrg0CE+JdSYpgFlUagfCwvYSR31ynpyOnKoE0x6/rlT1tzYSYlMrEqy6pIvxIbWuL6EHgVOh59kHamGkw7ZZ1C3IyyC/huexPwH+Bj2BNBT7xuWRDy1DX4aHQfh8jVHtbb8MUYDG4Glh9YC34/lXVvrvLHHE8OjzMvw8Ql+JbXQ24DjWbwM7I5ALNcXbKWNvPlQW+199JZfdjvHGOAGmnO9UTYlje7E3Nzzv3N9L19Rwjiyn1NvxrsWJeBsNe5NB1wzDnn9GNTcPjNLCSZOej3A75SB+NSMLDExyAM5Y2AW1yegUak1sG43seBKTYyMKq+8sDWLMdCDLbRQPsC9+ZHAh2+yHdGYx+PiJGeC4bDxlcuYjXxGB1sDwHAkX6VrYrhVtX1QFFFFAUUUUBXVNhldSrAMraFSAQR0IOhFFFAgbwexDA4glog2GY/6YBTzCHQelqSpvYFjo8y4fGIUbjfxIyexC5gfnRRQVcf+z7tEkhpMOvcuxv8lvV9sj/ZvFwcTi79ViS3mMzH/wBaKKDT92dxMHgB+7QhWPFzq582Otuw0q/AoooOaKKKAooooP/Z"/>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n-US"/>
          </a:p>
        </p:txBody>
      </p:sp>
      <p:sp>
        <p:nvSpPr>
          <p:cNvPr id="8196" name="AutoShape 6" descr="http://www.nurses.info/nigrafix/theorists/grand/virginia_henderson.jpg"/>
          <p:cNvSpPr>
            <a:spLocks noChangeAspect="1" noChangeArrowheads="1"/>
          </p:cNvSpPr>
          <p:nvPr/>
        </p:nvSpPr>
        <p:spPr bwMode="auto">
          <a:xfrm>
            <a:off x="63500" y="-136525"/>
            <a:ext cx="304800" cy="304800"/>
          </a:xfrm>
          <a:prstGeom prst="rect">
            <a:avLst/>
          </a:prstGeom>
          <a:noFill/>
          <a:ln w="9525">
            <a:noFill/>
            <a:miter lim="800000"/>
            <a:headEnd/>
            <a:tailEnd/>
          </a:ln>
        </p:spPr>
        <p:txBody>
          <a:bodyPr/>
          <a:lstStyle/>
          <a:p>
            <a:endParaRPr lang="en-US"/>
          </a:p>
        </p:txBody>
      </p:sp>
      <p:sp>
        <p:nvSpPr>
          <p:cNvPr id="8197" name="AutoShape 8" descr="http://t1.gstatic.com/images?q=tbn:ANd9GcTrG6V3UFRm4zGvgQaE8pPAY6fJ_9-i2U1UzkkGX8fnJavaVpI&amp;t=1&amp;usg=__-nHhx-chi0zanxOf4-SJoRch8_4="/>
          <p:cNvSpPr>
            <a:spLocks noChangeAspect="1" noChangeArrowheads="1"/>
          </p:cNvSpPr>
          <p:nvPr/>
        </p:nvSpPr>
        <p:spPr bwMode="auto">
          <a:xfrm>
            <a:off x="63500" y="-136525"/>
            <a:ext cx="304800" cy="304800"/>
          </a:xfrm>
          <a:prstGeom prst="rect">
            <a:avLst/>
          </a:prstGeom>
          <a:noFill/>
          <a:ln w="9525">
            <a:noFill/>
            <a:miter lim="800000"/>
            <a:headEnd/>
            <a:tailEnd/>
          </a:ln>
        </p:spPr>
        <p:txBody>
          <a:bodyPr/>
          <a:lstStyle/>
          <a:p>
            <a:endParaRPr lang="en-US"/>
          </a:p>
        </p:txBody>
      </p:sp>
      <p:pic>
        <p:nvPicPr>
          <p:cNvPr id="8198" name="Picture 8" descr="Virginia 2.jpg"/>
          <p:cNvPicPr>
            <a:picLocks noChangeAspect="1"/>
          </p:cNvPicPr>
          <p:nvPr/>
        </p:nvPicPr>
        <p:blipFill>
          <a:blip r:embed="rId2" cstate="print"/>
          <a:srcRect/>
          <a:stretch>
            <a:fillRect/>
          </a:stretch>
        </p:blipFill>
        <p:spPr bwMode="auto">
          <a:xfrm>
            <a:off x="5638800" y="1828800"/>
            <a:ext cx="2667000" cy="2971800"/>
          </a:xfrm>
          <a:prstGeom prst="rect">
            <a:avLst/>
          </a:prstGeom>
          <a:noFill/>
          <a:ln w="9525">
            <a:noFill/>
            <a:miter lim="800000"/>
            <a:headEnd/>
            <a:tailEnd/>
          </a:ln>
        </p:spPr>
      </p:pic>
      <p:pic>
        <p:nvPicPr>
          <p:cNvPr id="10" name="Picture 9" descr="Virginia 3.jpg"/>
          <p:cNvPicPr>
            <a:picLocks noChangeAspect="1"/>
          </p:cNvPicPr>
          <p:nvPr/>
        </p:nvPicPr>
        <p:blipFill>
          <a:blip r:embed="rId3" cstate="print"/>
          <a:stretch>
            <a:fillRect/>
          </a:stretch>
        </p:blipFill>
        <p:spPr>
          <a:xfrm>
            <a:off x="1676400" y="2057400"/>
            <a:ext cx="3073400" cy="26765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200" name="TextBox 10"/>
          <p:cNvSpPr txBox="1">
            <a:spLocks noChangeArrowheads="1"/>
          </p:cNvSpPr>
          <p:nvPr/>
        </p:nvSpPr>
        <p:spPr bwMode="auto">
          <a:xfrm>
            <a:off x="1752600" y="457200"/>
            <a:ext cx="6324600" cy="762000"/>
          </a:xfrm>
          <a:prstGeom prst="rect">
            <a:avLst/>
          </a:prstGeom>
          <a:noFill/>
          <a:ln w="9525">
            <a:noFill/>
            <a:miter lim="800000"/>
            <a:headEnd/>
            <a:tailEnd/>
          </a:ln>
        </p:spPr>
        <p:txBody>
          <a:bodyPr>
            <a:spAutoFit/>
          </a:bodyPr>
          <a:lstStyle/>
          <a:p>
            <a:pPr algn="ctr"/>
            <a:r>
              <a:rPr lang="en-US" sz="4400">
                <a:latin typeface="Calibri" pitchFamily="34" charset="0"/>
              </a:rPr>
              <a:t>Virginia Henderson </a:t>
            </a:r>
          </a:p>
        </p:txBody>
      </p:sp>
      <p:sp>
        <p:nvSpPr>
          <p:cNvPr id="8201" name="TextBox 11"/>
          <p:cNvSpPr txBox="1">
            <a:spLocks noChangeArrowheads="1"/>
          </p:cNvSpPr>
          <p:nvPr/>
        </p:nvSpPr>
        <p:spPr bwMode="auto">
          <a:xfrm>
            <a:off x="2286000" y="5334000"/>
            <a:ext cx="5257800" cy="701675"/>
          </a:xfrm>
          <a:prstGeom prst="rect">
            <a:avLst/>
          </a:prstGeom>
          <a:noFill/>
          <a:ln w="9525">
            <a:noFill/>
            <a:miter lim="800000"/>
            <a:headEnd/>
            <a:tailEnd/>
          </a:ln>
        </p:spPr>
        <p:txBody>
          <a:bodyPr>
            <a:spAutoFit/>
          </a:bodyPr>
          <a:lstStyle/>
          <a:p>
            <a:pPr algn="ctr"/>
            <a:r>
              <a:rPr lang="en-US" sz="4000">
                <a:latin typeface="Calibri" pitchFamily="34" charset="0"/>
              </a:rPr>
              <a:t>1897-1996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randombar(horizontal)">
                                      <p:cBhvr>
                                        <p:cTn id="7" dur="500"/>
                                        <p:tgtEl>
                                          <p:spTgt spid="8200"/>
                                        </p:tgtEl>
                                      </p:cBhvr>
                                    </p:animEffect>
                                  </p:childTnLst>
                                </p:cTn>
                              </p:par>
                              <p:par>
                                <p:cTn id="8" presetID="14" presetClass="entr" presetSubtype="1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randombar(horizontal)">
                                      <p:cBhvr>
                                        <p:cTn id="10" dur="500"/>
                                        <p:tgtEl>
                                          <p:spTgt spid="10"/>
                                        </p:tgtEl>
                                      </p:cBhvr>
                                    </p:animEffect>
                                  </p:childTnLst>
                                </p:cTn>
                              </p:par>
                              <p:par>
                                <p:cTn id="11" presetID="14" presetClass="entr" presetSubtype="10" fill="hold" nodeType="withEffect">
                                  <p:stCondLst>
                                    <p:cond delay="0"/>
                                  </p:stCondLst>
                                  <p:childTnLst>
                                    <p:set>
                                      <p:cBhvr>
                                        <p:cTn id="12" dur="1" fill="hold">
                                          <p:stCondLst>
                                            <p:cond delay="0"/>
                                          </p:stCondLst>
                                        </p:cTn>
                                        <p:tgtEl>
                                          <p:spTgt spid="8198"/>
                                        </p:tgtEl>
                                        <p:attrNameLst>
                                          <p:attrName>style.visibility</p:attrName>
                                        </p:attrNameLst>
                                      </p:cBhvr>
                                      <p:to>
                                        <p:strVal val="visible"/>
                                      </p:to>
                                    </p:set>
                                    <p:animEffect transition="in" filter="randombar(horizontal)">
                                      <p:cBhvr>
                                        <p:cTn id="13" dur="500"/>
                                        <p:tgtEl>
                                          <p:spTgt spid="8198"/>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8201"/>
                                        </p:tgtEl>
                                        <p:attrNameLst>
                                          <p:attrName>style.visibility</p:attrName>
                                        </p:attrNameLst>
                                      </p:cBhvr>
                                      <p:to>
                                        <p:strVal val="visible"/>
                                      </p:to>
                                    </p:set>
                                    <p:animEffect transition="in" filter="randombar(horizontal)">
                                      <p:cBhvr>
                                        <p:cTn id="16"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P spid="8201"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bwMode="auto">
          <a:xfrm>
            <a:off x="1219200" y="381000"/>
            <a:ext cx="7772400" cy="914400"/>
          </a:xfrm>
        </p:spPr>
        <p:txBody>
          <a:bodyPr/>
          <a:lstStyle/>
          <a:p>
            <a:pPr eaLnBrk="1" hangingPunct="1"/>
            <a:r>
              <a:rPr lang="en-US" smtClean="0">
                <a:effectLst/>
              </a:rPr>
              <a:t>Theory’s Implementation</a:t>
            </a:r>
          </a:p>
        </p:txBody>
      </p:sp>
      <p:sp>
        <p:nvSpPr>
          <p:cNvPr id="2051" name="Rectangle 3"/>
          <p:cNvSpPr>
            <a:spLocks noGrp="1" noChangeArrowheads="1"/>
          </p:cNvSpPr>
          <p:nvPr>
            <p:ph type="subTitle" idx="1"/>
          </p:nvPr>
        </p:nvSpPr>
        <p:spPr>
          <a:xfrm>
            <a:off x="1524000" y="1828800"/>
            <a:ext cx="6705600" cy="3962400"/>
          </a:xfrm>
        </p:spPr>
        <p:txBody>
          <a:bodyPr/>
          <a:lstStyle/>
          <a:p>
            <a:pPr marL="26988" eaLnBrk="1" hangingPunct="1">
              <a:spcBef>
                <a:spcPct val="0"/>
              </a:spcBef>
              <a:buClr>
                <a:schemeClr val="tx1"/>
              </a:buClr>
              <a:buSzTx/>
              <a:buFontTx/>
              <a:buChar char="•"/>
            </a:pPr>
            <a:r>
              <a:rPr lang="en-US" sz="1800" smtClean="0">
                <a:solidFill>
                  <a:srgbClr val="320E04"/>
                </a:solidFill>
                <a:cs typeface="Arial" charset="0"/>
              </a:rPr>
              <a:t> </a:t>
            </a:r>
            <a:r>
              <a:rPr lang="en-US" sz="2000" smtClean="0">
                <a:solidFill>
                  <a:srgbClr val="320E04"/>
                </a:solidFill>
                <a:cs typeface="Arial" charset="0"/>
              </a:rPr>
              <a:t>Believed it was important that nursing be based on evidence  </a:t>
            </a:r>
          </a:p>
          <a:p>
            <a:pPr marL="26988" eaLnBrk="1" hangingPunct="1">
              <a:spcBef>
                <a:spcPct val="0"/>
              </a:spcBef>
              <a:buClr>
                <a:schemeClr val="tx1"/>
              </a:buClr>
              <a:buSzTx/>
              <a:buFontTx/>
              <a:buChar char="•"/>
            </a:pPr>
            <a:endParaRPr lang="en-US" sz="2000" smtClean="0">
              <a:solidFill>
                <a:srgbClr val="320E04"/>
              </a:solidFill>
              <a:cs typeface="Arial" charset="0"/>
            </a:endParaRPr>
          </a:p>
          <a:p>
            <a:pPr marL="26988" eaLnBrk="1" hangingPunct="1">
              <a:spcBef>
                <a:spcPct val="0"/>
              </a:spcBef>
              <a:buClr>
                <a:schemeClr val="tx1"/>
              </a:buClr>
              <a:buSzTx/>
              <a:buFontTx/>
              <a:buChar char="•"/>
            </a:pPr>
            <a:r>
              <a:rPr lang="en-US" sz="2000" smtClean="0">
                <a:solidFill>
                  <a:srgbClr val="320E04"/>
                </a:solidFill>
                <a:cs typeface="Arial" charset="0"/>
              </a:rPr>
              <a:t> Research was a critical component of improving practice </a:t>
            </a:r>
          </a:p>
          <a:p>
            <a:pPr marL="26988" eaLnBrk="1" hangingPunct="1">
              <a:spcBef>
                <a:spcPct val="0"/>
              </a:spcBef>
              <a:buClr>
                <a:schemeClr val="tx1"/>
              </a:buClr>
              <a:buSzTx/>
              <a:buFontTx/>
              <a:buChar char="•"/>
            </a:pPr>
            <a:endParaRPr lang="en-US" sz="2000" smtClean="0">
              <a:solidFill>
                <a:srgbClr val="320E04"/>
              </a:solidFill>
              <a:cs typeface="Arial" charset="0"/>
            </a:endParaRPr>
          </a:p>
          <a:p>
            <a:pPr marL="26988" eaLnBrk="1" hangingPunct="1">
              <a:spcBef>
                <a:spcPct val="0"/>
              </a:spcBef>
              <a:buClr>
                <a:schemeClr val="tx1"/>
              </a:buClr>
              <a:buSzTx/>
              <a:buFontTx/>
              <a:buChar char="•"/>
            </a:pPr>
            <a:r>
              <a:rPr lang="en-US" sz="2000" smtClean="0">
                <a:solidFill>
                  <a:srgbClr val="320E04"/>
                </a:solidFill>
                <a:cs typeface="Arial" charset="0"/>
              </a:rPr>
              <a:t> All nurses should have access to literature on nursing and current nursing research to help improve their practices</a:t>
            </a:r>
          </a:p>
          <a:p>
            <a:pPr marL="26988" eaLnBrk="1" hangingPunct="1">
              <a:spcBef>
                <a:spcPct val="0"/>
              </a:spcBef>
              <a:buClr>
                <a:schemeClr val="tx1"/>
              </a:buClr>
              <a:buSzTx/>
              <a:buFontTx/>
              <a:buChar char="•"/>
            </a:pPr>
            <a:endParaRPr lang="en-US" sz="2000" smtClean="0">
              <a:solidFill>
                <a:srgbClr val="320E04"/>
              </a:solidFill>
              <a:cs typeface="Arial" charset="0"/>
            </a:endParaRPr>
          </a:p>
          <a:p>
            <a:pPr marL="26988" eaLnBrk="1" hangingPunct="1">
              <a:spcBef>
                <a:spcPct val="0"/>
              </a:spcBef>
              <a:buClr>
                <a:schemeClr val="tx1"/>
              </a:buClr>
              <a:buSzTx/>
              <a:buFontTx/>
              <a:buChar char="•"/>
            </a:pPr>
            <a:r>
              <a:rPr lang="en-US" sz="2000" smtClean="0">
                <a:solidFill>
                  <a:srgbClr val="320E04"/>
                </a:solidFill>
                <a:cs typeface="Arial" charset="0"/>
              </a:rPr>
              <a:t> Defined nursing as doing tasks for patients that they would do for themselves if they were physically able or had the required knowledge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randombar(horizont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randombar(horizontal)">
                                      <p:cBhvr>
                                        <p:cTn id="12" dur="500"/>
                                        <p:tgtEl>
                                          <p:spTgt spid="2051">
                                            <p:txEl>
                                              <p:pRg st="0" end="0"/>
                                            </p:tx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2051">
                                            <p:txEl>
                                              <p:pRg st="2" end="2"/>
                                            </p:txEl>
                                          </p:spTgt>
                                        </p:tgtEl>
                                        <p:attrNameLst>
                                          <p:attrName>style.visibility</p:attrName>
                                        </p:attrNameLst>
                                      </p:cBhvr>
                                      <p:to>
                                        <p:strVal val="visible"/>
                                      </p:to>
                                    </p:set>
                                    <p:animEffect transition="in" filter="randombar(horizontal)">
                                      <p:cBhvr>
                                        <p:cTn id="15" dur="500"/>
                                        <p:tgtEl>
                                          <p:spTgt spid="2051">
                                            <p:txEl>
                                              <p:pRg st="2" end="2"/>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2051">
                                            <p:txEl>
                                              <p:pRg st="4" end="4"/>
                                            </p:txEl>
                                          </p:spTgt>
                                        </p:tgtEl>
                                        <p:attrNameLst>
                                          <p:attrName>style.visibility</p:attrName>
                                        </p:attrNameLst>
                                      </p:cBhvr>
                                      <p:to>
                                        <p:strVal val="visible"/>
                                      </p:to>
                                    </p:set>
                                    <p:animEffect transition="in" filter="randombar(horizontal)">
                                      <p:cBhvr>
                                        <p:cTn id="18" dur="500"/>
                                        <p:tgtEl>
                                          <p:spTgt spid="2051">
                                            <p:txEl>
                                              <p:pRg st="4" end="4"/>
                                            </p:tx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2051">
                                            <p:txEl>
                                              <p:pRg st="6" end="6"/>
                                            </p:txEl>
                                          </p:spTgt>
                                        </p:tgtEl>
                                        <p:attrNameLst>
                                          <p:attrName>style.visibility</p:attrName>
                                        </p:attrNameLst>
                                      </p:cBhvr>
                                      <p:to>
                                        <p:strVal val="visible"/>
                                      </p:to>
                                    </p:set>
                                    <p:animEffect transition="in" filter="randombar(horizontal)">
                                      <p:cBhvr>
                                        <p:cTn id="21" dur="500"/>
                                        <p:tgtEl>
                                          <p:spTgt spid="20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1295400" y="228600"/>
            <a:ext cx="7497763" cy="1143000"/>
          </a:xfrm>
        </p:spPr>
        <p:txBody>
          <a:bodyPr/>
          <a:lstStyle/>
          <a:p>
            <a:pPr eaLnBrk="1" hangingPunct="1"/>
            <a:r>
              <a:rPr lang="en-US" smtClean="0">
                <a:effectLst/>
              </a:rPr>
              <a:t>Theory’s Implementation</a:t>
            </a:r>
          </a:p>
        </p:txBody>
      </p:sp>
      <p:sp>
        <p:nvSpPr>
          <p:cNvPr id="5123" name="Rectangle 3"/>
          <p:cNvSpPr>
            <a:spLocks noGrp="1" noChangeArrowheads="1"/>
          </p:cNvSpPr>
          <p:nvPr>
            <p:ph idx="1"/>
          </p:nvPr>
        </p:nvSpPr>
        <p:spPr>
          <a:xfrm>
            <a:off x="1435100" y="1828800"/>
            <a:ext cx="7099300" cy="4419600"/>
          </a:xfrm>
        </p:spPr>
        <p:txBody>
          <a:bodyPr/>
          <a:lstStyle/>
          <a:p>
            <a:pPr eaLnBrk="1" hangingPunct="1">
              <a:lnSpc>
                <a:spcPct val="90000"/>
              </a:lnSpc>
              <a:buClr>
                <a:schemeClr val="tx1"/>
              </a:buClr>
              <a:buSzTx/>
              <a:buFontTx/>
              <a:buChar char="•"/>
            </a:pPr>
            <a:r>
              <a:rPr lang="en-US" sz="2000" smtClean="0"/>
              <a:t>Virginia felt that the unique function of nursing was to assist the individual, sick or well, in performance of those activities contributing to health, their recovery, or a peaceful death</a:t>
            </a:r>
          </a:p>
          <a:p>
            <a:pPr eaLnBrk="1" hangingPunct="1">
              <a:lnSpc>
                <a:spcPct val="90000"/>
              </a:lnSpc>
              <a:buClr>
                <a:schemeClr val="tx1"/>
              </a:buClr>
              <a:buSzTx/>
              <a:buFontTx/>
              <a:buChar char="•"/>
            </a:pPr>
            <a:endParaRPr lang="en-US" sz="2000" smtClean="0"/>
          </a:p>
          <a:p>
            <a:pPr eaLnBrk="1" hangingPunct="1">
              <a:lnSpc>
                <a:spcPct val="90000"/>
              </a:lnSpc>
              <a:buClr>
                <a:schemeClr val="tx1"/>
              </a:buClr>
              <a:buSzTx/>
              <a:buFontTx/>
              <a:buChar char="•"/>
            </a:pPr>
            <a:r>
              <a:rPr lang="en-US" sz="2000" smtClean="0"/>
              <a:t>Rather than focusing on a particular task, Henderson focused on the patient and the development of a good nurse-patient relationship</a:t>
            </a:r>
          </a:p>
          <a:p>
            <a:pPr eaLnBrk="1" hangingPunct="1">
              <a:lnSpc>
                <a:spcPct val="90000"/>
              </a:lnSpc>
              <a:buClr>
                <a:schemeClr val="tx1"/>
              </a:buClr>
              <a:buSzTx/>
              <a:buFontTx/>
              <a:buChar char="•"/>
            </a:pPr>
            <a:endParaRPr lang="en-US" sz="2000" smtClean="0"/>
          </a:p>
          <a:p>
            <a:pPr eaLnBrk="1" hangingPunct="1">
              <a:lnSpc>
                <a:spcPct val="90000"/>
              </a:lnSpc>
              <a:buClr>
                <a:schemeClr val="tx1"/>
              </a:buClr>
              <a:buSzTx/>
              <a:buFontTx/>
              <a:buChar char="•"/>
            </a:pPr>
            <a:r>
              <a:rPr lang="en-US" sz="2000" smtClean="0"/>
              <a:t>She believed that a patient-centered nurse was a very beneficial kind of nurse for the patient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randombar(horizontal)">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randombar(horizontal)">
                                      <p:cBhvr>
                                        <p:cTn id="12" dur="500"/>
                                        <p:tgtEl>
                                          <p:spTgt spid="5123">
                                            <p:txEl>
                                              <p:pRg st="0" end="0"/>
                                            </p:tx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animEffect transition="in" filter="randombar(horizontal)">
                                      <p:cBhvr>
                                        <p:cTn id="15" dur="500"/>
                                        <p:tgtEl>
                                          <p:spTgt spid="5123">
                                            <p:txEl>
                                              <p:pRg st="2" end="2"/>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5123">
                                            <p:txEl>
                                              <p:pRg st="4" end="4"/>
                                            </p:txEl>
                                          </p:spTgt>
                                        </p:tgtEl>
                                        <p:attrNameLst>
                                          <p:attrName>style.visibility</p:attrName>
                                        </p:attrNameLst>
                                      </p:cBhvr>
                                      <p:to>
                                        <p:strVal val="visible"/>
                                      </p:to>
                                    </p:set>
                                    <p:animEffect transition="in" filter="randombar(horizontal)">
                                      <p:cBhvr>
                                        <p:cTn id="18" dur="500"/>
                                        <p:tgtEl>
                                          <p:spTgt spid="51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p:txBody>
          <a:bodyPr/>
          <a:lstStyle/>
          <a:p>
            <a:pPr eaLnBrk="1" hangingPunct="1"/>
            <a:r>
              <a:rPr lang="en-US" smtClean="0">
                <a:effectLst/>
              </a:rPr>
              <a:t>Theory’s Implementation </a:t>
            </a:r>
          </a:p>
        </p:txBody>
      </p:sp>
      <p:sp>
        <p:nvSpPr>
          <p:cNvPr id="7171" name="Rectangle 3"/>
          <p:cNvSpPr>
            <a:spLocks noGrp="1" noChangeArrowheads="1"/>
          </p:cNvSpPr>
          <p:nvPr>
            <p:ph idx="1"/>
          </p:nvPr>
        </p:nvSpPr>
        <p:spPr/>
        <p:txBody>
          <a:bodyPr>
            <a:normAutofit/>
          </a:bodyPr>
          <a:lstStyle/>
          <a:p>
            <a:pPr marL="692150" indent="-609600" eaLnBrk="1" hangingPunct="1">
              <a:lnSpc>
                <a:spcPct val="90000"/>
              </a:lnSpc>
              <a:spcBef>
                <a:spcPct val="0"/>
              </a:spcBef>
              <a:buClr>
                <a:schemeClr val="tx1"/>
              </a:buClr>
              <a:buSzTx/>
              <a:buFontTx/>
              <a:buChar char="•"/>
            </a:pPr>
            <a:r>
              <a:rPr lang="en-US" sz="1800" b="1" smtClean="0"/>
              <a:t>Virginia Henderson believed that the nurse should help the patient perform the essential </a:t>
            </a:r>
            <a:r>
              <a:rPr lang="en-US" sz="1800" b="1" i="1" smtClean="0"/>
              <a:t>14 functions</a:t>
            </a:r>
            <a:r>
              <a:rPr lang="en-US" sz="1800" b="1" smtClean="0"/>
              <a:t>:</a:t>
            </a:r>
          </a:p>
          <a:p>
            <a:pPr marL="692150" indent="-609600" eaLnBrk="1" hangingPunct="1">
              <a:lnSpc>
                <a:spcPct val="90000"/>
              </a:lnSpc>
              <a:spcBef>
                <a:spcPct val="0"/>
              </a:spcBef>
              <a:buClr>
                <a:schemeClr val="tx1"/>
              </a:buClr>
              <a:buFont typeface="Gill Sans MT" pitchFamily="34" charset="0"/>
              <a:buAutoNum type="arabicPeriod"/>
            </a:pPr>
            <a:endParaRPr lang="en-US" sz="2000" smtClean="0"/>
          </a:p>
          <a:p>
            <a:pPr marL="990600" lvl="1" indent="-533400" eaLnBrk="1" hangingPunct="1">
              <a:lnSpc>
                <a:spcPct val="90000"/>
              </a:lnSpc>
              <a:spcBef>
                <a:spcPct val="0"/>
              </a:spcBef>
              <a:buClr>
                <a:schemeClr val="tx1"/>
              </a:buClr>
              <a:buFont typeface="Gill Sans MT" pitchFamily="34" charset="0"/>
              <a:buAutoNum type="arabicPeriod"/>
            </a:pPr>
            <a:r>
              <a:rPr lang="en-US" sz="2000" smtClean="0"/>
              <a:t>Eat and drink adequately</a:t>
            </a:r>
          </a:p>
          <a:p>
            <a:pPr marL="692150" indent="-609600" eaLnBrk="1" hangingPunct="1">
              <a:lnSpc>
                <a:spcPct val="90000"/>
              </a:lnSpc>
              <a:spcBef>
                <a:spcPct val="0"/>
              </a:spcBef>
              <a:buClr>
                <a:schemeClr val="tx1"/>
              </a:buClr>
              <a:buSzTx/>
              <a:buFont typeface="Gill Sans MT" pitchFamily="34" charset="0"/>
              <a:buAutoNum type="arabicPeriod"/>
            </a:pPr>
            <a:endParaRPr lang="en-US" sz="2000" smtClean="0"/>
          </a:p>
          <a:p>
            <a:pPr marL="990600" lvl="1" indent="-533400" eaLnBrk="1" hangingPunct="1">
              <a:lnSpc>
                <a:spcPct val="90000"/>
              </a:lnSpc>
              <a:spcBef>
                <a:spcPct val="0"/>
              </a:spcBef>
              <a:buClr>
                <a:schemeClr val="tx1"/>
              </a:buClr>
              <a:buFont typeface="Verdana" pitchFamily="34" charset="0"/>
              <a:buNone/>
            </a:pPr>
            <a:r>
              <a:rPr lang="en-US" sz="2000" smtClean="0"/>
              <a:t>2. 	Breathe normally</a:t>
            </a:r>
          </a:p>
          <a:p>
            <a:pPr marL="692150" indent="-609600" eaLnBrk="1" hangingPunct="1">
              <a:lnSpc>
                <a:spcPct val="90000"/>
              </a:lnSpc>
              <a:spcBef>
                <a:spcPct val="0"/>
              </a:spcBef>
              <a:buClr>
                <a:schemeClr val="tx1"/>
              </a:buClr>
              <a:buSzTx/>
              <a:buFont typeface="Gill Sans MT" pitchFamily="34" charset="0"/>
              <a:buAutoNum type="arabicPeriod"/>
            </a:pPr>
            <a:endParaRPr lang="en-US" sz="2000" smtClean="0"/>
          </a:p>
          <a:p>
            <a:pPr marL="990600" lvl="1" indent="-533400" eaLnBrk="1" hangingPunct="1">
              <a:lnSpc>
                <a:spcPct val="90000"/>
              </a:lnSpc>
              <a:spcBef>
                <a:spcPct val="0"/>
              </a:spcBef>
              <a:buClr>
                <a:schemeClr val="tx1"/>
              </a:buClr>
              <a:buFont typeface="Verdana" pitchFamily="34" charset="0"/>
              <a:buNone/>
            </a:pPr>
            <a:r>
              <a:rPr lang="en-US" sz="2000" smtClean="0"/>
              <a:t>3. 	Move &amp; maintain desirable postures</a:t>
            </a:r>
          </a:p>
          <a:p>
            <a:pPr marL="692150" indent="-609600" eaLnBrk="1" hangingPunct="1">
              <a:lnSpc>
                <a:spcPct val="90000"/>
              </a:lnSpc>
              <a:spcBef>
                <a:spcPct val="0"/>
              </a:spcBef>
              <a:buClr>
                <a:schemeClr val="tx1"/>
              </a:buClr>
              <a:buSzTx/>
              <a:buFont typeface="Gill Sans MT" pitchFamily="34" charset="0"/>
              <a:buAutoNum type="arabicPeriod"/>
            </a:pPr>
            <a:endParaRPr lang="en-US" sz="2000" smtClean="0"/>
          </a:p>
          <a:p>
            <a:pPr marL="990600" lvl="1" indent="-533400" eaLnBrk="1" hangingPunct="1">
              <a:lnSpc>
                <a:spcPct val="90000"/>
              </a:lnSpc>
              <a:spcBef>
                <a:spcPct val="0"/>
              </a:spcBef>
              <a:buClr>
                <a:schemeClr val="tx1"/>
              </a:buClr>
              <a:buFont typeface="Verdana" pitchFamily="34" charset="0"/>
              <a:buNone/>
            </a:pPr>
            <a:r>
              <a:rPr lang="en-US" sz="2000" smtClean="0"/>
              <a:t>4. 	Sleep &amp; rest</a:t>
            </a:r>
          </a:p>
          <a:p>
            <a:pPr marL="692150" indent="-609600" eaLnBrk="1" hangingPunct="1">
              <a:lnSpc>
                <a:spcPct val="90000"/>
              </a:lnSpc>
              <a:spcBef>
                <a:spcPct val="0"/>
              </a:spcBef>
              <a:buClr>
                <a:schemeClr val="tx1"/>
              </a:buClr>
              <a:buSzTx/>
              <a:buFont typeface="Gill Sans MT" pitchFamily="34" charset="0"/>
              <a:buAutoNum type="arabicPeriod"/>
            </a:pPr>
            <a:endParaRPr lang="en-US" sz="2000" smtClean="0"/>
          </a:p>
          <a:p>
            <a:pPr marL="990600" lvl="1" indent="-533400" eaLnBrk="1" hangingPunct="1">
              <a:lnSpc>
                <a:spcPct val="90000"/>
              </a:lnSpc>
              <a:spcBef>
                <a:spcPct val="0"/>
              </a:spcBef>
              <a:buClr>
                <a:schemeClr val="tx1"/>
              </a:buClr>
              <a:buFont typeface="Verdana" pitchFamily="34" charset="0"/>
              <a:buNone/>
            </a:pPr>
            <a:r>
              <a:rPr lang="en-US" sz="2000" smtClean="0"/>
              <a:t>5. 	Select suitable clothes (dress &amp; undress)</a:t>
            </a:r>
          </a:p>
          <a:p>
            <a:pPr marL="692150" indent="-609600" eaLnBrk="1" hangingPunct="1">
              <a:lnSpc>
                <a:spcPct val="90000"/>
              </a:lnSpc>
              <a:spcBef>
                <a:spcPct val="0"/>
              </a:spcBef>
              <a:buClr>
                <a:schemeClr val="tx1"/>
              </a:buClr>
              <a:buSzTx/>
              <a:buFont typeface="Gill Sans MT" pitchFamily="34" charset="0"/>
              <a:buAutoNum type="arabicPeriod"/>
            </a:pPr>
            <a:endParaRPr lang="en-US" sz="2000" smtClean="0"/>
          </a:p>
          <a:p>
            <a:pPr marL="990600" lvl="1" indent="-533400" eaLnBrk="1" hangingPunct="1">
              <a:lnSpc>
                <a:spcPct val="90000"/>
              </a:lnSpc>
              <a:spcBef>
                <a:spcPct val="0"/>
              </a:spcBef>
              <a:buClr>
                <a:schemeClr val="tx1"/>
              </a:buClr>
              <a:buFont typeface="Verdana" pitchFamily="34" charset="0"/>
              <a:buNone/>
            </a:pPr>
            <a:r>
              <a:rPr lang="en-US" sz="2000" smtClean="0"/>
              <a:t>6.	Work to gain a sense of accomplishment </a:t>
            </a:r>
          </a:p>
          <a:p>
            <a:pPr marL="692150" indent="-609600" eaLnBrk="1" hangingPunct="1">
              <a:lnSpc>
                <a:spcPct val="90000"/>
              </a:lnSpc>
              <a:spcBef>
                <a:spcPct val="0"/>
              </a:spcBef>
              <a:buClr>
                <a:schemeClr val="tx1"/>
              </a:buClr>
              <a:buSzTx/>
              <a:buFont typeface="Gill Sans MT" pitchFamily="34" charset="0"/>
              <a:buAutoNum type="arabicPeriod"/>
            </a:pPr>
            <a:endParaRPr lang="en-US" sz="2000" smtClean="0"/>
          </a:p>
          <a:p>
            <a:pPr marL="990600" lvl="1" indent="-533400" eaLnBrk="1" hangingPunct="1">
              <a:lnSpc>
                <a:spcPct val="90000"/>
              </a:lnSpc>
              <a:spcBef>
                <a:spcPct val="0"/>
              </a:spcBef>
              <a:buClr>
                <a:schemeClr val="tx1"/>
              </a:buClr>
              <a:buFont typeface="Verdana" pitchFamily="34" charset="0"/>
              <a:buNone/>
            </a:pPr>
            <a:r>
              <a:rPr lang="en-US" sz="2000" smtClean="0"/>
              <a:t>7.	Maintain normal body temperature within normal range by adjusting clothing &amp; modifying the environment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randombar(horizontal)">
                                      <p:cBhvr>
                                        <p:cTn id="7" dur="500"/>
                                        <p:tgtEl>
                                          <p:spTgt spid="717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randombar(horizontal)">
                                      <p:cBhvr>
                                        <p:cTn id="12" dur="500"/>
                                        <p:tgtEl>
                                          <p:spTgt spid="7171">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Effect transition="in" filter="randombar(horizontal)">
                                      <p:cBhvr>
                                        <p:cTn id="15" dur="500"/>
                                        <p:tgtEl>
                                          <p:spTgt spid="7171">
                                            <p:txEl>
                                              <p:pRg st="2" end="2"/>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7171">
                                            <p:txEl>
                                              <p:pRg st="4" end="4"/>
                                            </p:txEl>
                                          </p:spTgt>
                                        </p:tgtEl>
                                        <p:attrNameLst>
                                          <p:attrName>style.visibility</p:attrName>
                                        </p:attrNameLst>
                                      </p:cBhvr>
                                      <p:to>
                                        <p:strVal val="visible"/>
                                      </p:to>
                                    </p:set>
                                    <p:animEffect transition="in" filter="randombar(horizontal)">
                                      <p:cBhvr>
                                        <p:cTn id="18" dur="500"/>
                                        <p:tgtEl>
                                          <p:spTgt spid="7171">
                                            <p:txEl>
                                              <p:pRg st="4" end="4"/>
                                            </p:tx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7171">
                                            <p:txEl>
                                              <p:pRg st="6" end="6"/>
                                            </p:txEl>
                                          </p:spTgt>
                                        </p:tgtEl>
                                        <p:attrNameLst>
                                          <p:attrName>style.visibility</p:attrName>
                                        </p:attrNameLst>
                                      </p:cBhvr>
                                      <p:to>
                                        <p:strVal val="visible"/>
                                      </p:to>
                                    </p:set>
                                    <p:animEffect transition="in" filter="randombar(horizontal)">
                                      <p:cBhvr>
                                        <p:cTn id="21" dur="500"/>
                                        <p:tgtEl>
                                          <p:spTgt spid="7171">
                                            <p:txEl>
                                              <p:pRg st="6" end="6"/>
                                            </p:txEl>
                                          </p:spTgt>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7171">
                                            <p:txEl>
                                              <p:pRg st="8" end="8"/>
                                            </p:txEl>
                                          </p:spTgt>
                                        </p:tgtEl>
                                        <p:attrNameLst>
                                          <p:attrName>style.visibility</p:attrName>
                                        </p:attrNameLst>
                                      </p:cBhvr>
                                      <p:to>
                                        <p:strVal val="visible"/>
                                      </p:to>
                                    </p:set>
                                    <p:animEffect transition="in" filter="randombar(horizontal)">
                                      <p:cBhvr>
                                        <p:cTn id="24" dur="500"/>
                                        <p:tgtEl>
                                          <p:spTgt spid="7171">
                                            <p:txEl>
                                              <p:pRg st="8" end="8"/>
                                            </p:txEl>
                                          </p:spTgt>
                                        </p:tgtEl>
                                      </p:cBhvr>
                                    </p:animEffect>
                                  </p:childTnLst>
                                </p:cTn>
                              </p:par>
                              <p:par>
                                <p:cTn id="25" presetID="14" presetClass="entr" presetSubtype="10" fill="hold" grpId="0" nodeType="withEffect">
                                  <p:stCondLst>
                                    <p:cond delay="0"/>
                                  </p:stCondLst>
                                  <p:childTnLst>
                                    <p:set>
                                      <p:cBhvr>
                                        <p:cTn id="26" dur="1" fill="hold">
                                          <p:stCondLst>
                                            <p:cond delay="0"/>
                                          </p:stCondLst>
                                        </p:cTn>
                                        <p:tgtEl>
                                          <p:spTgt spid="7171">
                                            <p:txEl>
                                              <p:pRg st="10" end="10"/>
                                            </p:txEl>
                                          </p:spTgt>
                                        </p:tgtEl>
                                        <p:attrNameLst>
                                          <p:attrName>style.visibility</p:attrName>
                                        </p:attrNameLst>
                                      </p:cBhvr>
                                      <p:to>
                                        <p:strVal val="visible"/>
                                      </p:to>
                                    </p:set>
                                    <p:animEffect transition="in" filter="randombar(horizontal)">
                                      <p:cBhvr>
                                        <p:cTn id="27" dur="500"/>
                                        <p:tgtEl>
                                          <p:spTgt spid="7171">
                                            <p:txEl>
                                              <p:pRg st="10" end="10"/>
                                            </p:txEl>
                                          </p:spTgt>
                                        </p:tgtEl>
                                      </p:cBhvr>
                                    </p:animEffect>
                                  </p:childTnLst>
                                </p:cTn>
                              </p:par>
                              <p:par>
                                <p:cTn id="28" presetID="14" presetClass="entr" presetSubtype="10" fill="hold" grpId="0" nodeType="withEffect">
                                  <p:stCondLst>
                                    <p:cond delay="0"/>
                                  </p:stCondLst>
                                  <p:childTnLst>
                                    <p:set>
                                      <p:cBhvr>
                                        <p:cTn id="29" dur="1" fill="hold">
                                          <p:stCondLst>
                                            <p:cond delay="0"/>
                                          </p:stCondLst>
                                        </p:cTn>
                                        <p:tgtEl>
                                          <p:spTgt spid="7171">
                                            <p:txEl>
                                              <p:pRg st="12" end="12"/>
                                            </p:txEl>
                                          </p:spTgt>
                                        </p:tgtEl>
                                        <p:attrNameLst>
                                          <p:attrName>style.visibility</p:attrName>
                                        </p:attrNameLst>
                                      </p:cBhvr>
                                      <p:to>
                                        <p:strVal val="visible"/>
                                      </p:to>
                                    </p:set>
                                    <p:animEffect transition="in" filter="randombar(horizontal)">
                                      <p:cBhvr>
                                        <p:cTn id="30" dur="500"/>
                                        <p:tgtEl>
                                          <p:spTgt spid="7171">
                                            <p:txEl>
                                              <p:pRg st="12" end="12"/>
                                            </p:txEl>
                                          </p:spTgt>
                                        </p:tgtEl>
                                      </p:cBhvr>
                                    </p:animEffect>
                                  </p:childTnLst>
                                </p:cTn>
                              </p:par>
                              <p:par>
                                <p:cTn id="31" presetID="14" presetClass="entr" presetSubtype="10" fill="hold" grpId="0" nodeType="withEffect">
                                  <p:stCondLst>
                                    <p:cond delay="0"/>
                                  </p:stCondLst>
                                  <p:childTnLst>
                                    <p:set>
                                      <p:cBhvr>
                                        <p:cTn id="32" dur="1" fill="hold">
                                          <p:stCondLst>
                                            <p:cond delay="0"/>
                                          </p:stCondLst>
                                        </p:cTn>
                                        <p:tgtEl>
                                          <p:spTgt spid="7171">
                                            <p:txEl>
                                              <p:pRg st="14" end="14"/>
                                            </p:txEl>
                                          </p:spTgt>
                                        </p:tgtEl>
                                        <p:attrNameLst>
                                          <p:attrName>style.visibility</p:attrName>
                                        </p:attrNameLst>
                                      </p:cBhvr>
                                      <p:to>
                                        <p:strVal val="visible"/>
                                      </p:to>
                                    </p:set>
                                    <p:animEffect transition="in" filter="randombar(horizontal)">
                                      <p:cBhvr>
                                        <p:cTn id="33" dur="500"/>
                                        <p:tgtEl>
                                          <p:spTgt spid="7171">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p:txBody>
          <a:bodyPr/>
          <a:lstStyle/>
          <a:p>
            <a:pPr eaLnBrk="1" hangingPunct="1"/>
            <a:r>
              <a:rPr lang="en-US" smtClean="0">
                <a:effectLst/>
              </a:rPr>
              <a:t>Theory’s Implementation </a:t>
            </a:r>
          </a:p>
        </p:txBody>
      </p:sp>
      <p:sp>
        <p:nvSpPr>
          <p:cNvPr id="9219" name="Rectangle 3"/>
          <p:cNvSpPr>
            <a:spLocks noGrp="1" noChangeArrowheads="1"/>
          </p:cNvSpPr>
          <p:nvPr>
            <p:ph idx="1"/>
          </p:nvPr>
        </p:nvSpPr>
        <p:spPr>
          <a:xfrm>
            <a:off x="1435100" y="1600200"/>
            <a:ext cx="7499350" cy="5029200"/>
          </a:xfrm>
        </p:spPr>
        <p:txBody>
          <a:bodyPr/>
          <a:lstStyle/>
          <a:p>
            <a:pPr marL="990600" lvl="1" indent="-533400" eaLnBrk="1" hangingPunct="1">
              <a:spcBef>
                <a:spcPct val="0"/>
              </a:spcBef>
              <a:buClr>
                <a:schemeClr val="tx1"/>
              </a:buClr>
              <a:buFont typeface="Verdana" pitchFamily="34" charset="0"/>
              <a:buNone/>
            </a:pPr>
            <a:r>
              <a:rPr lang="en-US" sz="2000" smtClean="0"/>
              <a:t>8. 	Eliminate body wastes </a:t>
            </a:r>
          </a:p>
          <a:p>
            <a:pPr marL="692150" indent="-609600" eaLnBrk="1" hangingPunct="1">
              <a:spcBef>
                <a:spcPct val="0"/>
              </a:spcBef>
              <a:buClr>
                <a:schemeClr val="tx1"/>
              </a:buClr>
              <a:buSzTx/>
              <a:buFont typeface="Wingdings 2" pitchFamily="18" charset="2"/>
              <a:buAutoNum type="arabicPeriod" startAt="8"/>
            </a:pPr>
            <a:endParaRPr lang="en-US" sz="500" smtClean="0"/>
          </a:p>
          <a:p>
            <a:pPr marL="990600" lvl="1" indent="-533400" eaLnBrk="1" hangingPunct="1">
              <a:spcBef>
                <a:spcPct val="0"/>
              </a:spcBef>
              <a:buClr>
                <a:schemeClr val="tx1"/>
              </a:buClr>
              <a:buFont typeface="Verdana" pitchFamily="34" charset="0"/>
              <a:buAutoNum type="arabicPeriod" startAt="9"/>
            </a:pPr>
            <a:r>
              <a:rPr lang="en-US" sz="2000" smtClean="0"/>
              <a:t>Keep the body clean &amp; well groomed &amp; protects the integument</a:t>
            </a:r>
          </a:p>
          <a:p>
            <a:pPr marL="990600" lvl="1" indent="-533400" eaLnBrk="1" hangingPunct="1">
              <a:spcBef>
                <a:spcPct val="0"/>
              </a:spcBef>
              <a:buClr>
                <a:schemeClr val="tx1"/>
              </a:buClr>
              <a:buFont typeface="Verdana" pitchFamily="34" charset="0"/>
              <a:buAutoNum type="arabicPeriod" startAt="9"/>
            </a:pPr>
            <a:r>
              <a:rPr lang="en-US" sz="2000" smtClean="0"/>
              <a:t>Avoid dangers or hurting others. </a:t>
            </a:r>
          </a:p>
          <a:p>
            <a:pPr marL="692150" indent="-609600" eaLnBrk="1" hangingPunct="1">
              <a:spcBef>
                <a:spcPct val="0"/>
              </a:spcBef>
              <a:buClr>
                <a:schemeClr val="tx1"/>
              </a:buClr>
              <a:buSzTx/>
              <a:buFont typeface="Wingdings 2" pitchFamily="18" charset="2"/>
              <a:buAutoNum type="arabicPeriod" startAt="8"/>
            </a:pPr>
            <a:endParaRPr lang="en-US" sz="500" smtClean="0"/>
          </a:p>
          <a:p>
            <a:pPr marL="990600" lvl="1" indent="-533400" eaLnBrk="1" hangingPunct="1">
              <a:spcBef>
                <a:spcPct val="0"/>
              </a:spcBef>
              <a:buClr>
                <a:schemeClr val="tx1"/>
              </a:buClr>
              <a:buFont typeface="Verdana" pitchFamily="34" charset="0"/>
              <a:buNone/>
            </a:pPr>
            <a:r>
              <a:rPr lang="en-US" sz="2000" smtClean="0"/>
              <a:t>11.	Communicate with others expressing emotions, needs, fears, or opinions</a:t>
            </a:r>
          </a:p>
          <a:p>
            <a:pPr marL="990600" lvl="1" indent="-533400" eaLnBrk="1" hangingPunct="1">
              <a:spcBef>
                <a:spcPct val="0"/>
              </a:spcBef>
              <a:buClr>
                <a:schemeClr val="tx1"/>
              </a:buClr>
              <a:buFont typeface="Verdana" pitchFamily="34" charset="0"/>
              <a:buNone/>
            </a:pPr>
            <a:r>
              <a:rPr lang="en-US" sz="2000" smtClean="0"/>
              <a:t>12.	Worship according to one’s faith</a:t>
            </a:r>
          </a:p>
          <a:p>
            <a:pPr marL="692150" indent="-609600" eaLnBrk="1" hangingPunct="1">
              <a:spcBef>
                <a:spcPct val="0"/>
              </a:spcBef>
              <a:buClr>
                <a:schemeClr val="tx1"/>
              </a:buClr>
              <a:buSzTx/>
              <a:buFont typeface="Wingdings 2" pitchFamily="18" charset="2"/>
              <a:buAutoNum type="arabicPeriod" startAt="8"/>
            </a:pPr>
            <a:endParaRPr lang="en-US" sz="500" smtClean="0"/>
          </a:p>
          <a:p>
            <a:pPr marL="990600" lvl="1" indent="-533400" eaLnBrk="1" hangingPunct="1">
              <a:spcBef>
                <a:spcPct val="0"/>
              </a:spcBef>
              <a:buClr>
                <a:schemeClr val="tx1"/>
              </a:buClr>
              <a:buFont typeface="Verdana" pitchFamily="34" charset="0"/>
              <a:buNone/>
            </a:pPr>
            <a:r>
              <a:rPr lang="en-US" sz="2000" smtClean="0"/>
              <a:t>13.	Participate in various forms of recreation </a:t>
            </a:r>
          </a:p>
          <a:p>
            <a:pPr marL="692150" indent="-609600" eaLnBrk="1" hangingPunct="1">
              <a:spcBef>
                <a:spcPct val="0"/>
              </a:spcBef>
              <a:buClr>
                <a:schemeClr val="tx1"/>
              </a:buClr>
              <a:buSzTx/>
              <a:buFont typeface="Wingdings 2" pitchFamily="18" charset="2"/>
              <a:buAutoNum type="arabicPeriod" startAt="8"/>
            </a:pPr>
            <a:endParaRPr lang="en-US" sz="500" smtClean="0"/>
          </a:p>
          <a:p>
            <a:pPr marL="990600" lvl="1" indent="-533400" eaLnBrk="1" hangingPunct="1">
              <a:spcBef>
                <a:spcPct val="0"/>
              </a:spcBef>
              <a:buClr>
                <a:schemeClr val="tx1"/>
              </a:buClr>
              <a:buFont typeface="Verdana" pitchFamily="34" charset="0"/>
              <a:buNone/>
            </a:pPr>
            <a:r>
              <a:rPr lang="en-US" sz="2000" smtClean="0"/>
              <a:t>14.	Learn, discover, or satisfy the curiosity that leads to normal development and health and use of the available health facilities</a:t>
            </a:r>
          </a:p>
          <a:p>
            <a:pPr marL="692150" indent="-609600" eaLnBrk="1" hangingPunct="1">
              <a:spcBef>
                <a:spcPct val="0"/>
              </a:spcBef>
              <a:buClr>
                <a:schemeClr val="tx1"/>
              </a:buClr>
              <a:buFont typeface="Wingdings 2" pitchFamily="18" charset="2"/>
              <a:buAutoNum type="arabicPeriod" startAt="8"/>
            </a:pPr>
            <a:endParaRPr lang="en-US" sz="1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randombar(horizontal)">
                                      <p:cBhvr>
                                        <p:cTn id="7" dur="5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15" dur="500"/>
                                        <p:tgtEl>
                                          <p:spTgt spid="9219">
                                            <p:txEl>
                                              <p:pRg st="2" end="2"/>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9219">
                                            <p:txEl>
                                              <p:pRg st="3" end="3"/>
                                            </p:txEl>
                                          </p:spTgt>
                                        </p:tgtEl>
                                        <p:attrNameLst>
                                          <p:attrName>style.visibility</p:attrName>
                                        </p:attrNameLst>
                                      </p:cBhvr>
                                      <p:to>
                                        <p:strVal val="visible"/>
                                      </p:to>
                                    </p:set>
                                    <p:animEffect transition="in" filter="randombar(horizontal)">
                                      <p:cBhvr>
                                        <p:cTn id="18" dur="500"/>
                                        <p:tgtEl>
                                          <p:spTgt spid="9219">
                                            <p:txEl>
                                              <p:pRg st="3" end="3"/>
                                            </p:tx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9219">
                                            <p:txEl>
                                              <p:pRg st="5" end="5"/>
                                            </p:txEl>
                                          </p:spTgt>
                                        </p:tgtEl>
                                        <p:attrNameLst>
                                          <p:attrName>style.visibility</p:attrName>
                                        </p:attrNameLst>
                                      </p:cBhvr>
                                      <p:to>
                                        <p:strVal val="visible"/>
                                      </p:to>
                                    </p:set>
                                    <p:animEffect transition="in" filter="randombar(horizontal)">
                                      <p:cBhvr>
                                        <p:cTn id="21" dur="500"/>
                                        <p:tgtEl>
                                          <p:spTgt spid="9219">
                                            <p:txEl>
                                              <p:pRg st="5" end="5"/>
                                            </p:txEl>
                                          </p:spTgt>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9219">
                                            <p:txEl>
                                              <p:pRg st="6" end="6"/>
                                            </p:txEl>
                                          </p:spTgt>
                                        </p:tgtEl>
                                        <p:attrNameLst>
                                          <p:attrName>style.visibility</p:attrName>
                                        </p:attrNameLst>
                                      </p:cBhvr>
                                      <p:to>
                                        <p:strVal val="visible"/>
                                      </p:to>
                                    </p:set>
                                    <p:animEffect transition="in" filter="randombar(horizontal)">
                                      <p:cBhvr>
                                        <p:cTn id="24" dur="500"/>
                                        <p:tgtEl>
                                          <p:spTgt spid="9219">
                                            <p:txEl>
                                              <p:pRg st="6" end="6"/>
                                            </p:txEl>
                                          </p:spTgt>
                                        </p:tgtEl>
                                      </p:cBhvr>
                                    </p:animEffect>
                                  </p:childTnLst>
                                </p:cTn>
                              </p:par>
                              <p:par>
                                <p:cTn id="25" presetID="14" presetClass="entr" presetSubtype="10" fill="hold" grpId="0" nodeType="withEffect">
                                  <p:stCondLst>
                                    <p:cond delay="0"/>
                                  </p:stCondLst>
                                  <p:childTnLst>
                                    <p:set>
                                      <p:cBhvr>
                                        <p:cTn id="26" dur="1" fill="hold">
                                          <p:stCondLst>
                                            <p:cond delay="0"/>
                                          </p:stCondLst>
                                        </p:cTn>
                                        <p:tgtEl>
                                          <p:spTgt spid="9219">
                                            <p:txEl>
                                              <p:pRg st="8" end="8"/>
                                            </p:txEl>
                                          </p:spTgt>
                                        </p:tgtEl>
                                        <p:attrNameLst>
                                          <p:attrName>style.visibility</p:attrName>
                                        </p:attrNameLst>
                                      </p:cBhvr>
                                      <p:to>
                                        <p:strVal val="visible"/>
                                      </p:to>
                                    </p:set>
                                    <p:animEffect transition="in" filter="randombar(horizontal)">
                                      <p:cBhvr>
                                        <p:cTn id="27" dur="500"/>
                                        <p:tgtEl>
                                          <p:spTgt spid="9219">
                                            <p:txEl>
                                              <p:pRg st="8" end="8"/>
                                            </p:txEl>
                                          </p:spTgt>
                                        </p:tgtEl>
                                      </p:cBhvr>
                                    </p:animEffect>
                                  </p:childTnLst>
                                </p:cTn>
                              </p:par>
                              <p:par>
                                <p:cTn id="28" presetID="14" presetClass="entr" presetSubtype="10" fill="hold" grpId="0" nodeType="withEffect">
                                  <p:stCondLst>
                                    <p:cond delay="0"/>
                                  </p:stCondLst>
                                  <p:childTnLst>
                                    <p:set>
                                      <p:cBhvr>
                                        <p:cTn id="29" dur="1" fill="hold">
                                          <p:stCondLst>
                                            <p:cond delay="0"/>
                                          </p:stCondLst>
                                        </p:cTn>
                                        <p:tgtEl>
                                          <p:spTgt spid="9219">
                                            <p:txEl>
                                              <p:pRg st="10" end="10"/>
                                            </p:txEl>
                                          </p:spTgt>
                                        </p:tgtEl>
                                        <p:attrNameLst>
                                          <p:attrName>style.visibility</p:attrName>
                                        </p:attrNameLst>
                                      </p:cBhvr>
                                      <p:to>
                                        <p:strVal val="visible"/>
                                      </p:to>
                                    </p:set>
                                    <p:animEffect transition="in" filter="randombar(horizontal)">
                                      <p:cBhvr>
                                        <p:cTn id="30" dur="500"/>
                                        <p:tgtEl>
                                          <p:spTgt spid="921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bwMode="auto">
          <a:xfrm>
            <a:off x="1435100" y="274638"/>
            <a:ext cx="7499350" cy="1143000"/>
          </a:xfrm>
        </p:spPr>
        <p:txBody>
          <a:bodyPr/>
          <a:lstStyle/>
          <a:p>
            <a:pPr eaLnBrk="1" hangingPunct="1"/>
            <a:r>
              <a:rPr lang="en-US" smtClean="0">
                <a:effectLst/>
              </a:rPr>
              <a:t>Summary of Theory</a:t>
            </a:r>
          </a:p>
        </p:txBody>
      </p:sp>
      <p:sp>
        <p:nvSpPr>
          <p:cNvPr id="20483" name="TextBox 4"/>
          <p:cNvSpPr txBox="1">
            <a:spLocks noChangeArrowheads="1"/>
          </p:cNvSpPr>
          <p:nvPr/>
        </p:nvSpPr>
        <p:spPr bwMode="auto">
          <a:xfrm>
            <a:off x="1371600" y="2209800"/>
            <a:ext cx="7239000" cy="2492375"/>
          </a:xfrm>
          <a:prstGeom prst="rect">
            <a:avLst/>
          </a:prstGeom>
          <a:noFill/>
          <a:ln w="9525">
            <a:noFill/>
            <a:miter lim="800000"/>
            <a:headEnd/>
            <a:tailEnd/>
          </a:ln>
        </p:spPr>
        <p:txBody>
          <a:bodyPr>
            <a:spAutoFit/>
          </a:bodyPr>
          <a:lstStyle/>
          <a:p>
            <a:r>
              <a:rPr lang="en-US">
                <a:latin typeface="Calibri" pitchFamily="34" charset="0"/>
              </a:rPr>
              <a:t>“</a:t>
            </a:r>
            <a:r>
              <a:rPr lang="en-US" sz="2600">
                <a:latin typeface="Calibri" pitchFamily="34" charset="0"/>
              </a:rPr>
              <a:t>The unique function of the nurse is to assist the individual, sick or well, in the performance of those activities contributing to health or its recovery (or to peaceful death) that he would perform unaided if he had the necessary strength, will or knowledge. ” (Henderson, 1996, p15)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randombar(horizontal)">
                                      <p:cBhvr>
                                        <p:cTn id="12"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0483"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1435100" y="274638"/>
            <a:ext cx="7499350" cy="1143000"/>
          </a:xfrm>
        </p:spPr>
        <p:txBody>
          <a:bodyPr/>
          <a:lstStyle/>
          <a:p>
            <a:pPr eaLnBrk="1" hangingPunct="1"/>
            <a:r>
              <a:rPr lang="en-US" smtClean="0">
                <a:effectLst/>
              </a:rPr>
              <a:t>Summary of Theory</a:t>
            </a:r>
          </a:p>
        </p:txBody>
      </p:sp>
      <p:sp>
        <p:nvSpPr>
          <p:cNvPr id="21507" name="TextBox 2"/>
          <p:cNvSpPr txBox="1">
            <a:spLocks noChangeArrowheads="1"/>
          </p:cNvSpPr>
          <p:nvPr/>
        </p:nvSpPr>
        <p:spPr bwMode="auto">
          <a:xfrm>
            <a:off x="1447800" y="1676400"/>
            <a:ext cx="7162800" cy="3478213"/>
          </a:xfrm>
          <a:prstGeom prst="rect">
            <a:avLst/>
          </a:prstGeom>
          <a:noFill/>
          <a:ln w="9525">
            <a:noFill/>
            <a:miter lim="800000"/>
            <a:headEnd/>
            <a:tailEnd/>
          </a:ln>
        </p:spPr>
        <p:txBody>
          <a:bodyPr>
            <a:spAutoFit/>
          </a:bodyPr>
          <a:lstStyle/>
          <a:p>
            <a:pPr>
              <a:buClr>
                <a:schemeClr val="tx1"/>
              </a:buClr>
              <a:buFontTx/>
              <a:buChar char="•"/>
            </a:pPr>
            <a:r>
              <a:rPr lang="en-US">
                <a:latin typeface="Calibri" pitchFamily="34" charset="0"/>
              </a:rPr>
              <a:t> </a:t>
            </a:r>
            <a:r>
              <a:rPr lang="en-US" sz="2000">
                <a:latin typeface="Calibri" pitchFamily="34" charset="0"/>
              </a:rPr>
              <a:t>In search of the focus of nursing she accumulated her theory</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Emphasized basic human needs as the core of the theory</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Touched on the </a:t>
            </a:r>
            <a:r>
              <a:rPr lang="en-US" sz="2000" i="1">
                <a:latin typeface="Calibri" pitchFamily="34" charset="0"/>
              </a:rPr>
              <a:t>4 basic concepts</a:t>
            </a:r>
            <a:r>
              <a:rPr lang="en-US" sz="2000">
                <a:latin typeface="Calibri" pitchFamily="34" charset="0"/>
              </a:rPr>
              <a:t>: Person, Environment, Health, and Nursing</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Thought of 14 Concepts for her theory</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The theory is a great guide to follow and has a lasting effect on the world of nursing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randombar(horizontal)">
                                      <p:cBhvr>
                                        <p:cTn id="12" dur="500"/>
                                        <p:tgtEl>
                                          <p:spTgt spid="21507">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animEffect transition="in" filter="randombar(horizontal)">
                                      <p:cBhvr>
                                        <p:cTn id="15" dur="500"/>
                                        <p:tgtEl>
                                          <p:spTgt spid="21507">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21507">
                                            <p:txEl>
                                              <p:pRg st="4" end="4"/>
                                            </p:txEl>
                                          </p:spTgt>
                                        </p:tgtEl>
                                        <p:attrNameLst>
                                          <p:attrName>style.visibility</p:attrName>
                                        </p:attrNameLst>
                                      </p:cBhvr>
                                      <p:to>
                                        <p:strVal val="visible"/>
                                      </p:to>
                                    </p:set>
                                    <p:animEffect transition="in" filter="randombar(horizontal)">
                                      <p:cBhvr>
                                        <p:cTn id="18" dur="500"/>
                                        <p:tgtEl>
                                          <p:spTgt spid="21507">
                                            <p:txEl>
                                              <p:pRg st="4" end="4"/>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21507">
                                            <p:txEl>
                                              <p:pRg st="6" end="6"/>
                                            </p:txEl>
                                          </p:spTgt>
                                        </p:tgtEl>
                                        <p:attrNameLst>
                                          <p:attrName>style.visibility</p:attrName>
                                        </p:attrNameLst>
                                      </p:cBhvr>
                                      <p:to>
                                        <p:strVal val="visible"/>
                                      </p:to>
                                    </p:set>
                                    <p:animEffect transition="in" filter="randombar(horizontal)">
                                      <p:cBhvr>
                                        <p:cTn id="21" dur="500"/>
                                        <p:tgtEl>
                                          <p:spTgt spid="21507">
                                            <p:txEl>
                                              <p:pRg st="6" end="6"/>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21507">
                                            <p:txEl>
                                              <p:pRg st="8" end="8"/>
                                            </p:txEl>
                                          </p:spTgt>
                                        </p:tgtEl>
                                        <p:attrNameLst>
                                          <p:attrName>style.visibility</p:attrName>
                                        </p:attrNameLst>
                                      </p:cBhvr>
                                      <p:to>
                                        <p:strVal val="visible"/>
                                      </p:to>
                                    </p:set>
                                    <p:animEffect transition="in" filter="randombar(horizontal)">
                                      <p:cBhvr>
                                        <p:cTn id="24" dur="500"/>
                                        <p:tgtEl>
                                          <p:spTgt spid="2150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497763" cy="1143000"/>
          </a:xfrm>
        </p:spPr>
        <p:txBody>
          <a:bodyPr/>
          <a:lstStyle/>
          <a:p>
            <a:pPr algn="ctr" eaLnBrk="1" hangingPunct="1">
              <a:defRPr/>
            </a:pPr>
            <a:r>
              <a:rPr lang="en-US" dirty="0" smtClean="0">
                <a:effectLst>
                  <a:outerShdw blurRad="38100" dist="38100" dir="2700000" algn="tl">
                    <a:srgbClr val="C0C0C0"/>
                  </a:outerShdw>
                </a:effectLst>
              </a:rPr>
              <a:t>References</a:t>
            </a:r>
          </a:p>
        </p:txBody>
      </p:sp>
      <p:sp>
        <p:nvSpPr>
          <p:cNvPr id="22531" name="TextBox 2"/>
          <p:cNvSpPr txBox="1">
            <a:spLocks noChangeArrowheads="1"/>
          </p:cNvSpPr>
          <p:nvPr/>
        </p:nvSpPr>
        <p:spPr bwMode="auto">
          <a:xfrm>
            <a:off x="1371600" y="1524000"/>
            <a:ext cx="7239000" cy="4524375"/>
          </a:xfrm>
          <a:prstGeom prst="rect">
            <a:avLst/>
          </a:prstGeom>
          <a:noFill/>
          <a:ln w="9525">
            <a:noFill/>
            <a:miter lim="800000"/>
            <a:headEnd/>
            <a:tailEnd/>
          </a:ln>
        </p:spPr>
        <p:txBody>
          <a:bodyPr>
            <a:spAutoFit/>
          </a:bodyPr>
          <a:lstStyle/>
          <a:p>
            <a:r>
              <a:rPr lang="en-US" dirty="0">
                <a:latin typeface="Calibri" pitchFamily="34" charset="0"/>
              </a:rPr>
              <a:t>Anderson, M. (1999). Virginia Avenel Henderson: A modern legend.	</a:t>
            </a:r>
            <a:r>
              <a:rPr lang="en-US" b="1" u="sng" dirty="0">
                <a:solidFill>
                  <a:srgbClr val="FF0000"/>
                </a:solidFill>
                <a:latin typeface="Calibri" pitchFamily="34" charset="0"/>
              </a:rPr>
              <a:t>Wyoming Nurse, 12</a:t>
            </a:r>
            <a:r>
              <a:rPr lang="en-US" dirty="0">
                <a:latin typeface="Calibri" pitchFamily="34" charset="0"/>
              </a:rPr>
              <a:t>(1), 9-10. Retrieved from CINAHL Plus with 	Full Text database. </a:t>
            </a:r>
          </a:p>
          <a:p>
            <a:endParaRPr lang="en-US" dirty="0">
              <a:latin typeface="Calibri" pitchFamily="34" charset="0"/>
            </a:endParaRPr>
          </a:p>
          <a:p>
            <a:r>
              <a:rPr lang="en-US" dirty="0">
                <a:latin typeface="Calibri" pitchFamily="34" charset="0"/>
              </a:rPr>
              <a:t>Chitty, K., &amp; Black, B. (2011). Conceptual and philosophical bases of	nursing. In </a:t>
            </a:r>
            <a:r>
              <a:rPr lang="en-US" i="1" dirty="0">
                <a:latin typeface="Calibri" pitchFamily="34" charset="0"/>
              </a:rPr>
              <a:t>Professional nursing: Concepts &amp; challenges</a:t>
            </a:r>
            <a:r>
              <a:rPr lang="en-US" dirty="0">
                <a:latin typeface="Calibri" pitchFamily="34" charset="0"/>
              </a:rPr>
              <a:t>.	Maryland Heights, MO: Saunders Elsevier.</a:t>
            </a:r>
          </a:p>
          <a:p>
            <a:endParaRPr lang="en-US" dirty="0">
              <a:latin typeface="Calibri" pitchFamily="34" charset="0"/>
            </a:endParaRPr>
          </a:p>
          <a:p>
            <a:r>
              <a:rPr lang="en-US" dirty="0" err="1">
                <a:latin typeface="Calibri" pitchFamily="34" charset="0"/>
              </a:rPr>
              <a:t>Skelley</a:t>
            </a:r>
            <a:r>
              <a:rPr lang="en-US" dirty="0">
                <a:latin typeface="Calibri" pitchFamily="34" charset="0"/>
              </a:rPr>
              <a:t>, A. (2010). </a:t>
            </a:r>
            <a:r>
              <a:rPr lang="en-US" i="1" dirty="0">
                <a:latin typeface="Calibri" pitchFamily="34" charset="0"/>
              </a:rPr>
              <a:t>Henderson nursing theory. </a:t>
            </a:r>
            <a:r>
              <a:rPr lang="en-US" dirty="0">
                <a:latin typeface="Calibri" pitchFamily="34" charset="0"/>
              </a:rPr>
              <a:t>Retrieved from	http://www.novelguide.com/a/discover/genh_0002_0002_0/gen	h_002_0002_0_00412.html</a:t>
            </a:r>
          </a:p>
          <a:p>
            <a:endParaRPr lang="en-US" dirty="0">
              <a:latin typeface="Calibri" pitchFamily="34" charset="0"/>
            </a:endParaRPr>
          </a:p>
          <a:p>
            <a:r>
              <a:rPr lang="en-US" dirty="0">
                <a:latin typeface="Calibri" pitchFamily="34" charset="0"/>
              </a:rPr>
              <a:t>Virginia Henderson's </a:t>
            </a:r>
            <a:r>
              <a:rPr lang="en-US" b="1" u="sng" dirty="0">
                <a:solidFill>
                  <a:srgbClr val="FF0000"/>
                </a:solidFill>
                <a:latin typeface="Calibri" pitchFamily="34" charset="0"/>
              </a:rPr>
              <a:t>n</a:t>
            </a:r>
            <a:r>
              <a:rPr lang="en-US" dirty="0">
                <a:latin typeface="Calibri" pitchFamily="34" charset="0"/>
              </a:rPr>
              <a:t>eed </a:t>
            </a:r>
            <a:r>
              <a:rPr lang="en-US" b="1" u="sng" dirty="0">
                <a:solidFill>
                  <a:srgbClr val="FF0000"/>
                </a:solidFill>
                <a:latin typeface="Calibri" pitchFamily="34" charset="0"/>
              </a:rPr>
              <a:t>t</a:t>
            </a:r>
            <a:r>
              <a:rPr lang="en-US" dirty="0">
                <a:latin typeface="Calibri" pitchFamily="34" charset="0"/>
              </a:rPr>
              <a:t>heory. (2010). In </a:t>
            </a:r>
            <a:r>
              <a:rPr lang="en-US" b="1" u="sng" dirty="0">
                <a:solidFill>
                  <a:srgbClr val="FF0000"/>
                </a:solidFill>
                <a:latin typeface="Calibri" pitchFamily="34" charset="0"/>
              </a:rPr>
              <a:t>Nursing theories a	companion to nursing theories and models</a:t>
            </a:r>
            <a:r>
              <a:rPr lang="en-US" dirty="0">
                <a:latin typeface="Calibri" pitchFamily="34" charset="0"/>
              </a:rPr>
              <a:t>. Retrieved	fromhttp://currentnursing.com/nursing_theory/Henderson.html</a:t>
            </a:r>
          </a:p>
          <a:p>
            <a:pPr>
              <a:buFontTx/>
              <a:buChar char="•"/>
            </a:pPr>
            <a:endParaRPr lang="en-US"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2531"/>
                                        </p:tgtEl>
                                        <p:attrNameLst>
                                          <p:attrName>style.visibility</p:attrName>
                                        </p:attrNameLst>
                                      </p:cBhvr>
                                      <p:to>
                                        <p:strVal val="visible"/>
                                      </p:to>
                                    </p:set>
                                    <p:animEffect transition="in" filter="randombar(horizontal)">
                                      <p:cBhvr>
                                        <p:cTn id="10" dur="500"/>
                                        <p:tgtEl>
                                          <p:spTgt spid="22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53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497763" cy="1143000"/>
          </a:xfrm>
        </p:spPr>
        <p:txBody>
          <a:bodyPr/>
          <a:lstStyle/>
          <a:p>
            <a:pPr algn="ctr" eaLnBrk="1" fontAlgn="auto" hangingPunct="1">
              <a:spcAft>
                <a:spcPts val="0"/>
              </a:spcAft>
              <a:defRPr/>
            </a:pPr>
            <a:r>
              <a:rPr lang="en-US" dirty="0" smtClean="0">
                <a:solidFill>
                  <a:schemeClr val="tx2">
                    <a:satMod val="130000"/>
                  </a:schemeClr>
                </a:solidFill>
              </a:rPr>
              <a:t>References</a:t>
            </a:r>
            <a:endParaRPr lang="en-US" dirty="0">
              <a:solidFill>
                <a:schemeClr val="tx2">
                  <a:satMod val="130000"/>
                </a:schemeClr>
              </a:solidFill>
            </a:endParaRPr>
          </a:p>
        </p:txBody>
      </p:sp>
      <p:sp>
        <p:nvSpPr>
          <p:cNvPr id="23555" name="TextBox 2"/>
          <p:cNvSpPr txBox="1">
            <a:spLocks noChangeArrowheads="1"/>
          </p:cNvSpPr>
          <p:nvPr/>
        </p:nvSpPr>
        <p:spPr bwMode="auto">
          <a:xfrm>
            <a:off x="1219200" y="1524000"/>
            <a:ext cx="7543800" cy="2800767"/>
          </a:xfrm>
          <a:prstGeom prst="rect">
            <a:avLst/>
          </a:prstGeom>
          <a:noFill/>
          <a:ln w="9525">
            <a:noFill/>
            <a:miter lim="800000"/>
            <a:headEnd/>
            <a:tailEnd/>
          </a:ln>
        </p:spPr>
        <p:txBody>
          <a:bodyPr>
            <a:spAutoFit/>
          </a:bodyPr>
          <a:lstStyle/>
          <a:p>
            <a:r>
              <a:rPr lang="en-US" sz="1600" dirty="0"/>
              <a:t>Virginia Avenel Henderson (2009). </a:t>
            </a:r>
            <a:r>
              <a:rPr lang="en-US" sz="1600" b="1" u="sng" dirty="0">
                <a:solidFill>
                  <a:srgbClr val="FF0000"/>
                </a:solidFill>
              </a:rPr>
              <a:t>Virginia nursing hall of fame</a:t>
            </a:r>
            <a:r>
              <a:rPr lang="en-US" sz="1600" dirty="0"/>
              <a:t>. Retrieved 	from http://</a:t>
            </a:r>
            <a:r>
              <a:rPr lang="en-US" sz="1600" dirty="0" smtClean="0"/>
              <a:t>www.library.vcu.edu/tml/speccoll/vnfame/hendersonbio.html</a:t>
            </a:r>
          </a:p>
          <a:p>
            <a:endParaRPr lang="en-US" sz="1600" dirty="0"/>
          </a:p>
          <a:p>
            <a:endParaRPr lang="en-US" sz="1600" dirty="0" smtClean="0"/>
          </a:p>
          <a:p>
            <a:endParaRPr lang="en-US" sz="1600" dirty="0"/>
          </a:p>
          <a:p>
            <a:endParaRPr lang="en-US" sz="1600" dirty="0" smtClean="0"/>
          </a:p>
          <a:p>
            <a:r>
              <a:rPr lang="en-US" sz="1600" b="1" u="sng" dirty="0" smtClean="0">
                <a:solidFill>
                  <a:srgbClr val="FF0000"/>
                </a:solidFill>
              </a:rPr>
              <a:t>The items I highlighted in RED all need to be italicized.</a:t>
            </a:r>
          </a:p>
          <a:p>
            <a:endParaRPr lang="en-US" sz="1600" dirty="0"/>
          </a:p>
          <a:p>
            <a:endParaRPr lang="en-US" sz="1600" dirty="0" smtClean="0"/>
          </a:p>
          <a:p>
            <a:endParaRPr lang="en-US" sz="1600" dirty="0"/>
          </a:p>
          <a:p>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idx="4294967295"/>
          </p:nvPr>
        </p:nvSpPr>
        <p:spPr bwMode="auto">
          <a:noFill/>
        </p:spPr>
        <p:txBody>
          <a:bodyPr/>
          <a:lstStyle/>
          <a:p>
            <a:pPr algn="ctr"/>
            <a:r>
              <a:rPr lang="en-US" smtClean="0">
                <a:effectLst/>
              </a:rPr>
              <a:t>Group Members</a:t>
            </a:r>
          </a:p>
        </p:txBody>
      </p:sp>
      <p:sp>
        <p:nvSpPr>
          <p:cNvPr id="43011" name="Rectangle 3"/>
          <p:cNvSpPr>
            <a:spLocks noGrp="1"/>
          </p:cNvSpPr>
          <p:nvPr>
            <p:ph type="body" idx="4294967295"/>
          </p:nvPr>
        </p:nvSpPr>
        <p:spPr>
          <a:xfrm>
            <a:off x="1435100" y="1828800"/>
            <a:ext cx="7499350" cy="4419600"/>
          </a:xfrm>
        </p:spPr>
        <p:txBody>
          <a:bodyPr/>
          <a:lstStyle/>
          <a:p>
            <a:r>
              <a:rPr lang="en-US" smtClean="0"/>
              <a:t>Erika Collins</a:t>
            </a:r>
          </a:p>
          <a:p>
            <a:r>
              <a:rPr lang="en-US" smtClean="0"/>
              <a:t>Stephanie Forsyth</a:t>
            </a:r>
          </a:p>
          <a:p>
            <a:r>
              <a:rPr lang="en-US" smtClean="0"/>
              <a:t>Kathy Helton</a:t>
            </a:r>
          </a:p>
          <a:p>
            <a:r>
              <a:rPr lang="en-US" smtClean="0"/>
              <a:t>Brianne McGee</a:t>
            </a:r>
          </a:p>
          <a:p>
            <a:r>
              <a:rPr lang="en-US" smtClean="0"/>
              <a:t>Kelsey Usselmann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1435100" y="274638"/>
            <a:ext cx="7499350" cy="1143000"/>
          </a:xfrm>
        </p:spPr>
        <p:txBody>
          <a:bodyPr/>
          <a:lstStyle/>
          <a:p>
            <a:pPr eaLnBrk="1" hangingPunct="1"/>
            <a:r>
              <a:rPr lang="en-US" sz="3700" smtClean="0">
                <a:effectLst/>
              </a:rPr>
              <a:t>Biography</a:t>
            </a:r>
          </a:p>
        </p:txBody>
      </p:sp>
      <p:sp>
        <p:nvSpPr>
          <p:cNvPr id="9219" name="TextBox 2"/>
          <p:cNvSpPr txBox="1">
            <a:spLocks noChangeArrowheads="1"/>
          </p:cNvSpPr>
          <p:nvPr/>
        </p:nvSpPr>
        <p:spPr bwMode="auto">
          <a:xfrm>
            <a:off x="1219200" y="1676400"/>
            <a:ext cx="7315200" cy="5324475"/>
          </a:xfrm>
          <a:prstGeom prst="rect">
            <a:avLst/>
          </a:prstGeom>
          <a:noFill/>
          <a:ln w="9525">
            <a:noFill/>
            <a:miter lim="800000"/>
            <a:headEnd/>
            <a:tailEnd/>
          </a:ln>
        </p:spPr>
        <p:txBody>
          <a:bodyPr>
            <a:spAutoFit/>
          </a:bodyPr>
          <a:lstStyle/>
          <a:p>
            <a:pPr>
              <a:buClr>
                <a:schemeClr val="tx1"/>
              </a:buClr>
              <a:buFont typeface="Arial" charset="0"/>
              <a:buChar char="•"/>
            </a:pPr>
            <a:r>
              <a:rPr lang="en-US">
                <a:latin typeface="Calibri" pitchFamily="34" charset="0"/>
              </a:rPr>
              <a:t> </a:t>
            </a:r>
            <a:r>
              <a:rPr lang="en-US" sz="2000">
                <a:latin typeface="Calibri" pitchFamily="34" charset="0"/>
              </a:rPr>
              <a:t>Born November 30, 1897 in Kansas City, Missouri</a:t>
            </a:r>
          </a:p>
          <a:p>
            <a:pPr>
              <a:buClr>
                <a:schemeClr val="tx1"/>
              </a:buClr>
              <a:buFont typeface="Arial" charset="0"/>
              <a:buChar char="•"/>
            </a:pPr>
            <a:endParaRPr lang="en-US" sz="2000">
              <a:latin typeface="Calibri" pitchFamily="34" charset="0"/>
            </a:endParaRPr>
          </a:p>
          <a:p>
            <a:pPr>
              <a:buClr>
                <a:schemeClr val="tx1"/>
              </a:buClr>
              <a:buFont typeface="Arial" charset="0"/>
              <a:buChar char="•"/>
            </a:pPr>
            <a:r>
              <a:rPr lang="en-US" sz="2000">
                <a:latin typeface="Calibri" pitchFamily="34" charset="0"/>
              </a:rPr>
              <a:t> Died March 19, 1996 in Branford, Connecticut</a:t>
            </a:r>
          </a:p>
          <a:p>
            <a:pPr>
              <a:buClr>
                <a:schemeClr val="tx1"/>
              </a:buClr>
              <a:buFont typeface="Arial" charset="0"/>
              <a:buChar char="•"/>
            </a:pPr>
            <a:endParaRPr lang="en-US" sz="2000">
              <a:latin typeface="Calibri" pitchFamily="34" charset="0"/>
            </a:endParaRPr>
          </a:p>
          <a:p>
            <a:pPr>
              <a:buClr>
                <a:schemeClr val="tx1"/>
              </a:buClr>
              <a:buFont typeface="Arial" charset="0"/>
              <a:buChar char="•"/>
            </a:pPr>
            <a:r>
              <a:rPr lang="en-US" sz="2000">
                <a:latin typeface="Calibri" pitchFamily="34" charset="0"/>
              </a:rPr>
              <a:t> Homeschooled until she went to U.S. Army School of Nursing during WWI</a:t>
            </a:r>
          </a:p>
          <a:p>
            <a:pPr>
              <a:buClr>
                <a:schemeClr val="tx1"/>
              </a:buClr>
              <a:buFont typeface="Arial" charset="0"/>
              <a:buChar char="•"/>
            </a:pPr>
            <a:endParaRPr lang="en-US" sz="2000">
              <a:latin typeface="Calibri" pitchFamily="34" charset="0"/>
            </a:endParaRPr>
          </a:p>
          <a:p>
            <a:pPr>
              <a:buClr>
                <a:schemeClr val="tx1"/>
              </a:buClr>
              <a:buFont typeface="Arial" charset="0"/>
              <a:buChar char="•"/>
            </a:pPr>
            <a:r>
              <a:rPr lang="en-US" sz="2000">
                <a:latin typeface="Calibri" pitchFamily="34" charset="0"/>
              </a:rPr>
              <a:t> Graduated from nursing school in 1921</a:t>
            </a:r>
          </a:p>
          <a:p>
            <a:pPr>
              <a:buClr>
                <a:schemeClr val="tx1"/>
              </a:buClr>
              <a:buFont typeface="Arial" charset="0"/>
              <a:buChar char="•"/>
            </a:pPr>
            <a:endParaRPr lang="en-US" sz="2000">
              <a:latin typeface="Calibri" pitchFamily="34" charset="0"/>
            </a:endParaRPr>
          </a:p>
          <a:p>
            <a:pPr>
              <a:buClr>
                <a:schemeClr val="tx1"/>
              </a:buClr>
              <a:buFont typeface="Arial" charset="0"/>
              <a:buChar char="•"/>
            </a:pPr>
            <a:r>
              <a:rPr lang="en-US" sz="2000">
                <a:latin typeface="Calibri" pitchFamily="34" charset="0"/>
              </a:rPr>
              <a:t> Bachelors of Science in 1932 from Teachers College at Columbia University </a:t>
            </a:r>
          </a:p>
          <a:p>
            <a:pPr>
              <a:buClr>
                <a:schemeClr val="tx1"/>
              </a:buClr>
              <a:buFont typeface="Arial" charset="0"/>
              <a:buChar char="•"/>
            </a:pPr>
            <a:endParaRPr lang="en-US" sz="2000">
              <a:latin typeface="Calibri" pitchFamily="34" charset="0"/>
            </a:endParaRPr>
          </a:p>
          <a:p>
            <a:pPr>
              <a:buClr>
                <a:schemeClr val="tx1"/>
              </a:buClr>
              <a:buFont typeface="Arial" charset="0"/>
              <a:buChar char="•"/>
            </a:pPr>
            <a:r>
              <a:rPr lang="en-US" sz="2000">
                <a:latin typeface="Calibri" pitchFamily="34" charset="0"/>
              </a:rPr>
              <a:t> Masters Degree 1934  from Teachers College at Columbia University</a:t>
            </a:r>
          </a:p>
          <a:p>
            <a:pPr>
              <a:buClr>
                <a:schemeClr val="tx1"/>
              </a:buClr>
              <a:buFont typeface="Arial" charset="0"/>
              <a:buChar char="•"/>
            </a:pPr>
            <a:endParaRPr lang="en-US" sz="2000">
              <a:latin typeface="Calibri" pitchFamily="34" charset="0"/>
            </a:endParaRPr>
          </a:p>
          <a:p>
            <a:pPr>
              <a:buClr>
                <a:schemeClr val="tx1"/>
              </a:buClr>
              <a:buFont typeface="Arial" charset="0"/>
              <a:buChar char="•"/>
            </a:pPr>
            <a:r>
              <a:rPr lang="en-US" sz="2000">
                <a:latin typeface="Calibri" pitchFamily="34" charset="0"/>
              </a:rPr>
              <a:t> Taught at Teachers College and at Yale School of Nursing</a:t>
            </a:r>
          </a:p>
          <a:p>
            <a:pPr>
              <a:buClr>
                <a:schemeClr val="tx1"/>
              </a:buClr>
            </a:pPr>
            <a:r>
              <a:rPr lang="en-US" sz="2000">
                <a:latin typeface="Calibri" pitchFamily="34" charset="0"/>
              </a:rPr>
              <a:t/>
            </a:r>
            <a:br>
              <a:rPr lang="en-US" sz="2000">
                <a:latin typeface="Calibri" pitchFamily="34" charset="0"/>
              </a:rPr>
            </a:br>
            <a:endParaRPr lang="en-US" sz="200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randombar(horizontal)">
                                      <p:cBhvr>
                                        <p:cTn id="12" dur="500"/>
                                        <p:tgtEl>
                                          <p:spTgt spid="9219">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animEffect transition="in" filter="randombar(horizontal)">
                                      <p:cBhvr>
                                        <p:cTn id="15" dur="500"/>
                                        <p:tgtEl>
                                          <p:spTgt spid="9219">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9219">
                                            <p:txEl>
                                              <p:pRg st="4" end="4"/>
                                            </p:txEl>
                                          </p:spTgt>
                                        </p:tgtEl>
                                        <p:attrNameLst>
                                          <p:attrName>style.visibility</p:attrName>
                                        </p:attrNameLst>
                                      </p:cBhvr>
                                      <p:to>
                                        <p:strVal val="visible"/>
                                      </p:to>
                                    </p:set>
                                    <p:animEffect transition="in" filter="randombar(horizontal)">
                                      <p:cBhvr>
                                        <p:cTn id="18" dur="500"/>
                                        <p:tgtEl>
                                          <p:spTgt spid="9219">
                                            <p:txEl>
                                              <p:pRg st="4" end="4"/>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9219">
                                            <p:txEl>
                                              <p:pRg st="6" end="6"/>
                                            </p:txEl>
                                          </p:spTgt>
                                        </p:tgtEl>
                                        <p:attrNameLst>
                                          <p:attrName>style.visibility</p:attrName>
                                        </p:attrNameLst>
                                      </p:cBhvr>
                                      <p:to>
                                        <p:strVal val="visible"/>
                                      </p:to>
                                    </p:set>
                                    <p:animEffect transition="in" filter="randombar(horizontal)">
                                      <p:cBhvr>
                                        <p:cTn id="21" dur="500"/>
                                        <p:tgtEl>
                                          <p:spTgt spid="9219">
                                            <p:txEl>
                                              <p:pRg st="6" end="6"/>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9219">
                                            <p:txEl>
                                              <p:pRg st="8" end="8"/>
                                            </p:txEl>
                                          </p:spTgt>
                                        </p:tgtEl>
                                        <p:attrNameLst>
                                          <p:attrName>style.visibility</p:attrName>
                                        </p:attrNameLst>
                                      </p:cBhvr>
                                      <p:to>
                                        <p:strVal val="visible"/>
                                      </p:to>
                                    </p:set>
                                    <p:animEffect transition="in" filter="randombar(horizontal)">
                                      <p:cBhvr>
                                        <p:cTn id="24" dur="500"/>
                                        <p:tgtEl>
                                          <p:spTgt spid="9219">
                                            <p:txEl>
                                              <p:pRg st="8" end="8"/>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9219">
                                            <p:txEl>
                                              <p:pRg st="10" end="10"/>
                                            </p:txEl>
                                          </p:spTgt>
                                        </p:tgtEl>
                                        <p:attrNameLst>
                                          <p:attrName>style.visibility</p:attrName>
                                        </p:attrNameLst>
                                      </p:cBhvr>
                                      <p:to>
                                        <p:strVal val="visible"/>
                                      </p:to>
                                    </p:set>
                                    <p:animEffect transition="in" filter="randombar(horizontal)">
                                      <p:cBhvr>
                                        <p:cTn id="27" dur="500"/>
                                        <p:tgtEl>
                                          <p:spTgt spid="9219">
                                            <p:txEl>
                                              <p:pRg st="10" end="10"/>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9219">
                                            <p:txEl>
                                              <p:pRg st="12" end="12"/>
                                            </p:txEl>
                                          </p:spTgt>
                                        </p:tgtEl>
                                        <p:attrNameLst>
                                          <p:attrName>style.visibility</p:attrName>
                                        </p:attrNameLst>
                                      </p:cBhvr>
                                      <p:to>
                                        <p:strVal val="visible"/>
                                      </p:to>
                                    </p:set>
                                    <p:animEffect transition="in" filter="randombar(horizontal)">
                                      <p:cBhvr>
                                        <p:cTn id="30" dur="500"/>
                                        <p:tgtEl>
                                          <p:spTgt spid="921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bwMode="auto">
          <a:xfrm>
            <a:off x="1219200" y="304800"/>
            <a:ext cx="7772400" cy="914400"/>
          </a:xfrm>
        </p:spPr>
        <p:txBody>
          <a:bodyPr/>
          <a:lstStyle/>
          <a:p>
            <a:pPr eaLnBrk="1" hangingPunct="1"/>
            <a:r>
              <a:rPr lang="en-US" sz="3700" smtClean="0">
                <a:effectLst/>
              </a:rPr>
              <a:t>Biography</a:t>
            </a:r>
          </a:p>
        </p:txBody>
      </p:sp>
      <p:sp>
        <p:nvSpPr>
          <p:cNvPr id="2051" name="Rectangle 3"/>
          <p:cNvSpPr>
            <a:spLocks noGrp="1" noChangeArrowheads="1"/>
          </p:cNvSpPr>
          <p:nvPr>
            <p:ph type="subTitle" idx="1"/>
          </p:nvPr>
        </p:nvSpPr>
        <p:spPr>
          <a:xfrm>
            <a:off x="1219200" y="1600200"/>
            <a:ext cx="7391400" cy="4800600"/>
          </a:xfrm>
        </p:spPr>
        <p:txBody>
          <a:bodyPr/>
          <a:lstStyle/>
          <a:p>
            <a:pPr marL="26988" eaLnBrk="1" hangingPunct="1">
              <a:spcBef>
                <a:spcPct val="0"/>
              </a:spcBef>
              <a:buClr>
                <a:schemeClr val="tx1"/>
              </a:buClr>
              <a:buSzTx/>
              <a:buFontTx/>
              <a:buChar char="•"/>
            </a:pPr>
            <a:r>
              <a:rPr lang="en-US" sz="1800" smtClean="0">
                <a:solidFill>
                  <a:srgbClr val="320E04"/>
                </a:solidFill>
              </a:rPr>
              <a:t> </a:t>
            </a:r>
            <a:r>
              <a:rPr lang="en-US" sz="2000" smtClean="0">
                <a:solidFill>
                  <a:srgbClr val="320E04"/>
                </a:solidFill>
              </a:rPr>
              <a:t>Considered the ‘First Lady of Nursing’</a:t>
            </a:r>
          </a:p>
          <a:p>
            <a:pPr marL="26988" eaLnBrk="1" hangingPunct="1">
              <a:spcBef>
                <a:spcPct val="0"/>
              </a:spcBef>
              <a:buClr>
                <a:schemeClr val="tx1"/>
              </a:buClr>
              <a:buSzTx/>
              <a:buFontTx/>
              <a:buChar char="•"/>
            </a:pPr>
            <a:endParaRPr lang="en-US" sz="2000" smtClean="0">
              <a:solidFill>
                <a:srgbClr val="320E04"/>
              </a:solidFill>
            </a:endParaRPr>
          </a:p>
          <a:p>
            <a:pPr marL="26988" eaLnBrk="1" hangingPunct="1">
              <a:spcBef>
                <a:spcPct val="0"/>
              </a:spcBef>
              <a:buClr>
                <a:schemeClr val="tx1"/>
              </a:buClr>
              <a:buSzTx/>
              <a:buFontTx/>
              <a:buChar char="•"/>
            </a:pPr>
            <a:r>
              <a:rPr lang="en-US" sz="2000" smtClean="0">
                <a:solidFill>
                  <a:srgbClr val="320E04"/>
                </a:solidFill>
              </a:rPr>
              <a:t> First Truly International nurse</a:t>
            </a:r>
          </a:p>
          <a:p>
            <a:pPr marL="26988" eaLnBrk="1" hangingPunct="1">
              <a:spcBef>
                <a:spcPct val="0"/>
              </a:spcBef>
              <a:buClr>
                <a:schemeClr val="tx1"/>
              </a:buClr>
              <a:buSzTx/>
              <a:buFontTx/>
              <a:buChar char="•"/>
            </a:pPr>
            <a:endParaRPr lang="en-US" sz="2000" smtClean="0">
              <a:solidFill>
                <a:srgbClr val="320E04"/>
              </a:solidFill>
            </a:endParaRPr>
          </a:p>
          <a:p>
            <a:pPr marL="26988" eaLnBrk="1" hangingPunct="1">
              <a:spcBef>
                <a:spcPct val="0"/>
              </a:spcBef>
              <a:buClr>
                <a:schemeClr val="tx1"/>
              </a:buClr>
              <a:buSzTx/>
              <a:buFontTx/>
              <a:buChar char="•"/>
            </a:pPr>
            <a:r>
              <a:rPr lang="en-US" sz="2000" smtClean="0">
                <a:solidFill>
                  <a:srgbClr val="320E04"/>
                </a:solidFill>
              </a:rPr>
              <a:t> Revised the </a:t>
            </a:r>
            <a:r>
              <a:rPr lang="en-US" sz="2000" i="1" smtClean="0">
                <a:solidFill>
                  <a:srgbClr val="320E04"/>
                </a:solidFill>
              </a:rPr>
              <a:t>Textbook of the Principles and Practice of Nursing</a:t>
            </a:r>
          </a:p>
          <a:p>
            <a:pPr marL="26988" eaLnBrk="1" hangingPunct="1">
              <a:spcBef>
                <a:spcPct val="0"/>
              </a:spcBef>
              <a:buClr>
                <a:schemeClr val="tx1"/>
              </a:buClr>
              <a:buSzTx/>
              <a:buFontTx/>
              <a:buChar char="•"/>
            </a:pPr>
            <a:endParaRPr lang="en-US" sz="2000" i="1" smtClean="0">
              <a:solidFill>
                <a:srgbClr val="320E04"/>
              </a:solidFill>
            </a:endParaRPr>
          </a:p>
          <a:p>
            <a:pPr marL="26988" eaLnBrk="1" hangingPunct="1">
              <a:spcBef>
                <a:spcPct val="0"/>
              </a:spcBef>
              <a:buClr>
                <a:schemeClr val="tx1"/>
              </a:buClr>
              <a:buSzTx/>
              <a:buFontTx/>
              <a:buChar char="•"/>
            </a:pPr>
            <a:r>
              <a:rPr lang="en-US" sz="2000" smtClean="0">
                <a:solidFill>
                  <a:srgbClr val="320E04"/>
                </a:solidFill>
              </a:rPr>
              <a:t> Wrote the </a:t>
            </a:r>
            <a:r>
              <a:rPr lang="en-US" sz="2000" i="1" smtClean="0">
                <a:solidFill>
                  <a:srgbClr val="320E04"/>
                </a:solidFill>
              </a:rPr>
              <a:t>Nursing Research A Survey and Assessment </a:t>
            </a:r>
          </a:p>
          <a:p>
            <a:pPr marL="26988" eaLnBrk="1" hangingPunct="1">
              <a:spcBef>
                <a:spcPct val="0"/>
              </a:spcBef>
              <a:buClr>
                <a:schemeClr val="tx1"/>
              </a:buClr>
              <a:buSzTx/>
              <a:buFontTx/>
              <a:buChar char="•"/>
            </a:pPr>
            <a:endParaRPr lang="en-US" sz="2000" i="1" smtClean="0">
              <a:solidFill>
                <a:srgbClr val="320E04"/>
              </a:solidFill>
            </a:endParaRPr>
          </a:p>
          <a:p>
            <a:pPr marL="26988" eaLnBrk="1" hangingPunct="1">
              <a:spcBef>
                <a:spcPct val="0"/>
              </a:spcBef>
              <a:buClr>
                <a:schemeClr val="tx1"/>
              </a:buClr>
              <a:buSzTx/>
              <a:buFontTx/>
              <a:buChar char="•"/>
            </a:pPr>
            <a:r>
              <a:rPr lang="en-US" sz="2000" smtClean="0">
                <a:solidFill>
                  <a:srgbClr val="320E04"/>
                </a:solidFill>
              </a:rPr>
              <a:t> Directed a 12 year project entitled </a:t>
            </a:r>
            <a:r>
              <a:rPr lang="en-US" sz="2000" i="1" smtClean="0">
                <a:solidFill>
                  <a:srgbClr val="320E04"/>
                </a:solidFill>
              </a:rPr>
              <a:t>Nursing Studies Index</a:t>
            </a:r>
          </a:p>
          <a:p>
            <a:pPr marL="26988" eaLnBrk="1" hangingPunct="1">
              <a:spcBef>
                <a:spcPct val="0"/>
              </a:spcBef>
              <a:buClr>
                <a:schemeClr val="tx1"/>
              </a:buClr>
              <a:buSzTx/>
              <a:buFontTx/>
              <a:buChar char="•"/>
            </a:pPr>
            <a:endParaRPr lang="en-US" sz="2000" i="1" smtClean="0">
              <a:solidFill>
                <a:srgbClr val="320E04"/>
              </a:solidFill>
            </a:endParaRPr>
          </a:p>
          <a:p>
            <a:pPr marL="26988" eaLnBrk="1" hangingPunct="1">
              <a:spcBef>
                <a:spcPct val="0"/>
              </a:spcBef>
              <a:buClr>
                <a:schemeClr val="tx1"/>
              </a:buClr>
              <a:buSzTx/>
              <a:buFontTx/>
              <a:buChar char="•"/>
            </a:pPr>
            <a:r>
              <a:rPr lang="en-US" sz="2000" smtClean="0">
                <a:solidFill>
                  <a:srgbClr val="320E04"/>
                </a:solidFill>
              </a:rPr>
              <a:t> Wrote the </a:t>
            </a:r>
            <a:r>
              <a:rPr lang="en-US" sz="2000" i="1" smtClean="0">
                <a:solidFill>
                  <a:srgbClr val="320E04"/>
                </a:solidFill>
              </a:rPr>
              <a:t>Nature of Nursing in 1966</a:t>
            </a:r>
          </a:p>
          <a:p>
            <a:pPr marL="26988" eaLnBrk="1" hangingPunct="1">
              <a:spcBef>
                <a:spcPct val="0"/>
              </a:spcBef>
              <a:buClr>
                <a:schemeClr val="tx1"/>
              </a:buClr>
              <a:buSzTx/>
              <a:buFontTx/>
              <a:buChar char="•"/>
            </a:pPr>
            <a:endParaRPr lang="en-US" sz="2000" i="1" smtClean="0">
              <a:solidFill>
                <a:srgbClr val="320E04"/>
              </a:solidFill>
            </a:endParaRPr>
          </a:p>
          <a:p>
            <a:pPr marL="26988" eaLnBrk="1" hangingPunct="1">
              <a:spcBef>
                <a:spcPct val="0"/>
              </a:spcBef>
              <a:buClr>
                <a:schemeClr val="tx1"/>
              </a:buClr>
              <a:buSzTx/>
              <a:buFontTx/>
              <a:buChar char="•"/>
            </a:pPr>
            <a:r>
              <a:rPr lang="en-US" sz="2000" smtClean="0">
                <a:solidFill>
                  <a:srgbClr val="320E04"/>
                </a:solidFill>
              </a:rPr>
              <a:t> When Henderson was 75, she directed her career to international teaching and speaking</a:t>
            </a:r>
          </a:p>
          <a:p>
            <a:pPr marL="26988" eaLnBrk="1" hangingPunct="1">
              <a:spcBef>
                <a:spcPct val="0"/>
              </a:spcBef>
              <a:buClr>
                <a:schemeClr val="tx1"/>
              </a:buClr>
              <a:buSzTx/>
            </a:pPr>
            <a:endParaRPr lang="en-US" sz="1800" smtClean="0">
              <a:solidFill>
                <a:srgbClr val="320E04"/>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randombar(horizont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randombar(horizontal)">
                                      <p:cBhvr>
                                        <p:cTn id="12" dur="500"/>
                                        <p:tgtEl>
                                          <p:spTgt spid="2051">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2051">
                                            <p:txEl>
                                              <p:pRg st="2" end="2"/>
                                            </p:txEl>
                                          </p:spTgt>
                                        </p:tgtEl>
                                        <p:attrNameLst>
                                          <p:attrName>style.visibility</p:attrName>
                                        </p:attrNameLst>
                                      </p:cBhvr>
                                      <p:to>
                                        <p:strVal val="visible"/>
                                      </p:to>
                                    </p:set>
                                    <p:animEffect transition="in" filter="randombar(horizontal)">
                                      <p:cBhvr>
                                        <p:cTn id="15" dur="500"/>
                                        <p:tgtEl>
                                          <p:spTgt spid="2051">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2051">
                                            <p:txEl>
                                              <p:pRg st="4" end="4"/>
                                            </p:txEl>
                                          </p:spTgt>
                                        </p:tgtEl>
                                        <p:attrNameLst>
                                          <p:attrName>style.visibility</p:attrName>
                                        </p:attrNameLst>
                                      </p:cBhvr>
                                      <p:to>
                                        <p:strVal val="visible"/>
                                      </p:to>
                                    </p:set>
                                    <p:animEffect transition="in" filter="randombar(horizontal)">
                                      <p:cBhvr>
                                        <p:cTn id="18" dur="500"/>
                                        <p:tgtEl>
                                          <p:spTgt spid="2051">
                                            <p:txEl>
                                              <p:pRg st="4" end="4"/>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2051">
                                            <p:txEl>
                                              <p:pRg st="6" end="6"/>
                                            </p:txEl>
                                          </p:spTgt>
                                        </p:tgtEl>
                                        <p:attrNameLst>
                                          <p:attrName>style.visibility</p:attrName>
                                        </p:attrNameLst>
                                      </p:cBhvr>
                                      <p:to>
                                        <p:strVal val="visible"/>
                                      </p:to>
                                    </p:set>
                                    <p:animEffect transition="in" filter="randombar(horizontal)">
                                      <p:cBhvr>
                                        <p:cTn id="21" dur="500"/>
                                        <p:tgtEl>
                                          <p:spTgt spid="2051">
                                            <p:txEl>
                                              <p:pRg st="6" end="6"/>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2051">
                                            <p:txEl>
                                              <p:pRg st="8" end="8"/>
                                            </p:txEl>
                                          </p:spTgt>
                                        </p:tgtEl>
                                        <p:attrNameLst>
                                          <p:attrName>style.visibility</p:attrName>
                                        </p:attrNameLst>
                                      </p:cBhvr>
                                      <p:to>
                                        <p:strVal val="visible"/>
                                      </p:to>
                                    </p:set>
                                    <p:animEffect transition="in" filter="randombar(horizontal)">
                                      <p:cBhvr>
                                        <p:cTn id="24" dur="500"/>
                                        <p:tgtEl>
                                          <p:spTgt spid="2051">
                                            <p:txEl>
                                              <p:pRg st="8" end="8"/>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2051">
                                            <p:txEl>
                                              <p:pRg st="10" end="10"/>
                                            </p:txEl>
                                          </p:spTgt>
                                        </p:tgtEl>
                                        <p:attrNameLst>
                                          <p:attrName>style.visibility</p:attrName>
                                        </p:attrNameLst>
                                      </p:cBhvr>
                                      <p:to>
                                        <p:strVal val="visible"/>
                                      </p:to>
                                    </p:set>
                                    <p:animEffect transition="in" filter="randombar(horizontal)">
                                      <p:cBhvr>
                                        <p:cTn id="27" dur="500"/>
                                        <p:tgtEl>
                                          <p:spTgt spid="2051">
                                            <p:txEl>
                                              <p:pRg st="10" end="10"/>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2051">
                                            <p:txEl>
                                              <p:pRg st="12" end="12"/>
                                            </p:txEl>
                                          </p:spTgt>
                                        </p:tgtEl>
                                        <p:attrNameLst>
                                          <p:attrName>style.visibility</p:attrName>
                                        </p:attrNameLst>
                                      </p:cBhvr>
                                      <p:to>
                                        <p:strVal val="visible"/>
                                      </p:to>
                                    </p:set>
                                    <p:animEffect transition="in" filter="randombar(horizontal)">
                                      <p:cBhvr>
                                        <p:cTn id="30" dur="500"/>
                                        <p:tgtEl>
                                          <p:spTgt spid="205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1435100" y="274638"/>
            <a:ext cx="7499350" cy="1143000"/>
          </a:xfrm>
        </p:spPr>
        <p:txBody>
          <a:bodyPr/>
          <a:lstStyle/>
          <a:p>
            <a:pPr eaLnBrk="1" hangingPunct="1"/>
            <a:r>
              <a:rPr lang="en-US" smtClean="0">
                <a:effectLst/>
              </a:rPr>
              <a:t>Development of Theory</a:t>
            </a:r>
          </a:p>
        </p:txBody>
      </p:sp>
      <p:sp>
        <p:nvSpPr>
          <p:cNvPr id="11267" name="TextBox 2"/>
          <p:cNvSpPr txBox="1">
            <a:spLocks noChangeArrowheads="1"/>
          </p:cNvSpPr>
          <p:nvPr/>
        </p:nvSpPr>
        <p:spPr bwMode="auto">
          <a:xfrm>
            <a:off x="1447800" y="1828800"/>
            <a:ext cx="6705600" cy="3754438"/>
          </a:xfrm>
          <a:prstGeom prst="rect">
            <a:avLst/>
          </a:prstGeom>
          <a:noFill/>
          <a:ln w="9525">
            <a:noFill/>
            <a:miter lim="800000"/>
            <a:headEnd/>
            <a:tailEnd/>
          </a:ln>
        </p:spPr>
        <p:txBody>
          <a:bodyPr>
            <a:spAutoFit/>
          </a:bodyPr>
          <a:lstStyle/>
          <a:p>
            <a:pPr>
              <a:buClr>
                <a:schemeClr val="tx1"/>
              </a:buClr>
              <a:buFontTx/>
              <a:buChar char="•"/>
            </a:pPr>
            <a:r>
              <a:rPr lang="en-US">
                <a:latin typeface="Calibri" pitchFamily="34" charset="0"/>
              </a:rPr>
              <a:t> </a:t>
            </a:r>
            <a:r>
              <a:rPr lang="en-US" sz="2000">
                <a:latin typeface="Calibri" pitchFamily="34" charset="0"/>
              </a:rPr>
              <a:t>The concept of Henderson’s theory was derived from her education and background</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Henderson began to understand the importance of increasing a patient’s independence</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Increasing a patient’s independence enabled patients to have a shorter hospital stay</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Noted the relationship between increasing patient independence  and activities of daily living</a:t>
            </a:r>
          </a:p>
          <a:p>
            <a:pPr>
              <a:buFont typeface="Arial" charset="0"/>
              <a:buChar char="•"/>
            </a:pPr>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randombar(horizontal)">
                                      <p:cBhvr>
                                        <p:cTn id="12" dur="500"/>
                                        <p:tgtEl>
                                          <p:spTgt spid="11267">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animEffect transition="in" filter="randombar(horizontal)">
                                      <p:cBhvr>
                                        <p:cTn id="15" dur="500"/>
                                        <p:tgtEl>
                                          <p:spTgt spid="11267">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11267">
                                            <p:txEl>
                                              <p:pRg st="4" end="4"/>
                                            </p:txEl>
                                          </p:spTgt>
                                        </p:tgtEl>
                                        <p:attrNameLst>
                                          <p:attrName>style.visibility</p:attrName>
                                        </p:attrNameLst>
                                      </p:cBhvr>
                                      <p:to>
                                        <p:strVal val="visible"/>
                                      </p:to>
                                    </p:set>
                                    <p:animEffect transition="in" filter="randombar(horizontal)">
                                      <p:cBhvr>
                                        <p:cTn id="18" dur="500"/>
                                        <p:tgtEl>
                                          <p:spTgt spid="11267">
                                            <p:txEl>
                                              <p:pRg st="4" end="4"/>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11267">
                                            <p:txEl>
                                              <p:pRg st="6" end="6"/>
                                            </p:txEl>
                                          </p:spTgt>
                                        </p:tgtEl>
                                        <p:attrNameLst>
                                          <p:attrName>style.visibility</p:attrName>
                                        </p:attrNameLst>
                                      </p:cBhvr>
                                      <p:to>
                                        <p:strVal val="visible"/>
                                      </p:to>
                                    </p:set>
                                    <p:animEffect transition="in" filter="randombar(horizontal)">
                                      <p:cBhvr>
                                        <p:cTn id="21" dur="500"/>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1435100" y="274638"/>
            <a:ext cx="7499350" cy="1143000"/>
          </a:xfrm>
        </p:spPr>
        <p:txBody>
          <a:bodyPr/>
          <a:lstStyle/>
          <a:p>
            <a:pPr eaLnBrk="1" hangingPunct="1"/>
            <a:r>
              <a:rPr lang="en-US" smtClean="0">
                <a:effectLst/>
              </a:rPr>
              <a:t>Development of Theory</a:t>
            </a:r>
          </a:p>
        </p:txBody>
      </p:sp>
      <p:sp>
        <p:nvSpPr>
          <p:cNvPr id="12291" name="TextBox 2"/>
          <p:cNvSpPr txBox="1">
            <a:spLocks noChangeArrowheads="1"/>
          </p:cNvSpPr>
          <p:nvPr/>
        </p:nvSpPr>
        <p:spPr bwMode="auto">
          <a:xfrm>
            <a:off x="1600200" y="1981200"/>
            <a:ext cx="6629400" cy="4062413"/>
          </a:xfrm>
          <a:prstGeom prst="rect">
            <a:avLst/>
          </a:prstGeom>
          <a:noFill/>
          <a:ln w="9525">
            <a:noFill/>
            <a:miter lim="800000"/>
            <a:headEnd/>
            <a:tailEnd/>
          </a:ln>
        </p:spPr>
        <p:txBody>
          <a:bodyPr>
            <a:spAutoFit/>
          </a:bodyPr>
          <a:lstStyle/>
          <a:p>
            <a:pPr>
              <a:buClr>
                <a:schemeClr val="tx1"/>
              </a:buClr>
              <a:buFontTx/>
              <a:buChar char="•"/>
            </a:pPr>
            <a:r>
              <a:rPr lang="en-US">
                <a:latin typeface="Calibri" pitchFamily="34" charset="0"/>
              </a:rPr>
              <a:t> </a:t>
            </a:r>
            <a:r>
              <a:rPr lang="en-US" sz="2000">
                <a:latin typeface="Calibri" pitchFamily="34" charset="0"/>
              </a:rPr>
              <a:t>Developed her concept beyond following a physician’s orders</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Her theory separated nursing from medicine</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Nursing activities are to be based on human needs</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A nurse’s role is substitutive, supplementary, and complementary</a:t>
            </a:r>
          </a:p>
          <a:p>
            <a:pPr>
              <a:buClr>
                <a:schemeClr val="tx1"/>
              </a:buClr>
              <a:buFontTx/>
              <a:buChar char="•"/>
            </a:pPr>
            <a:endParaRPr lang="en-US" sz="2000">
              <a:latin typeface="Calibri" pitchFamily="34" charset="0"/>
            </a:endParaRPr>
          </a:p>
          <a:p>
            <a:pPr>
              <a:buClr>
                <a:schemeClr val="tx1"/>
              </a:buClr>
              <a:buFontTx/>
              <a:buChar char="•"/>
            </a:pPr>
            <a:r>
              <a:rPr lang="en-US" sz="2000">
                <a:latin typeface="Calibri" pitchFamily="34" charset="0"/>
              </a:rPr>
              <a:t> Ultimate goal is helping the patient become as independent as possible</a:t>
            </a:r>
          </a:p>
          <a:p>
            <a:pPr>
              <a:buFont typeface="Arial" charset="0"/>
              <a:buChar char="•"/>
            </a:pPr>
            <a:endParaRPr lang="en-US">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randombar(horizontal)">
                                      <p:cBhvr>
                                        <p:cTn id="12" dur="500"/>
                                        <p:tgtEl>
                                          <p:spTgt spid="12291">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randombar(horizontal)">
                                      <p:cBhvr>
                                        <p:cTn id="15" dur="500"/>
                                        <p:tgtEl>
                                          <p:spTgt spid="12291">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12291">
                                            <p:txEl>
                                              <p:pRg st="4" end="4"/>
                                            </p:txEl>
                                          </p:spTgt>
                                        </p:tgtEl>
                                        <p:attrNameLst>
                                          <p:attrName>style.visibility</p:attrName>
                                        </p:attrNameLst>
                                      </p:cBhvr>
                                      <p:to>
                                        <p:strVal val="visible"/>
                                      </p:to>
                                    </p:set>
                                    <p:animEffect transition="in" filter="randombar(horizontal)">
                                      <p:cBhvr>
                                        <p:cTn id="18" dur="500"/>
                                        <p:tgtEl>
                                          <p:spTgt spid="12291">
                                            <p:txEl>
                                              <p:pRg st="4" end="4"/>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12291">
                                            <p:txEl>
                                              <p:pRg st="6" end="6"/>
                                            </p:txEl>
                                          </p:spTgt>
                                        </p:tgtEl>
                                        <p:attrNameLst>
                                          <p:attrName>style.visibility</p:attrName>
                                        </p:attrNameLst>
                                      </p:cBhvr>
                                      <p:to>
                                        <p:strVal val="visible"/>
                                      </p:to>
                                    </p:set>
                                    <p:animEffect transition="in" filter="randombar(horizontal)">
                                      <p:cBhvr>
                                        <p:cTn id="21" dur="500"/>
                                        <p:tgtEl>
                                          <p:spTgt spid="12291">
                                            <p:txEl>
                                              <p:pRg st="6" end="6"/>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12291">
                                            <p:txEl>
                                              <p:pRg st="8" end="8"/>
                                            </p:txEl>
                                          </p:spTgt>
                                        </p:tgtEl>
                                        <p:attrNameLst>
                                          <p:attrName>style.visibility</p:attrName>
                                        </p:attrNameLst>
                                      </p:cBhvr>
                                      <p:to>
                                        <p:strVal val="visible"/>
                                      </p:to>
                                    </p:set>
                                    <p:animEffect transition="in" filter="randombar(horizontal)">
                                      <p:cBhvr>
                                        <p:cTn id="24" dur="500"/>
                                        <p:tgtEl>
                                          <p:spTgt spid="1229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1435100" y="274638"/>
            <a:ext cx="7499350" cy="1143000"/>
          </a:xfrm>
        </p:spPr>
        <p:txBody>
          <a:bodyPr/>
          <a:lstStyle/>
          <a:p>
            <a:pPr eaLnBrk="1" hangingPunct="1"/>
            <a:r>
              <a:rPr lang="en-US" smtClean="0">
                <a:effectLst/>
              </a:rPr>
              <a:t>Basic Concepts</a:t>
            </a:r>
          </a:p>
        </p:txBody>
      </p:sp>
      <p:sp>
        <p:nvSpPr>
          <p:cNvPr id="13315" name="TextBox 3"/>
          <p:cNvSpPr txBox="1">
            <a:spLocks noChangeArrowheads="1"/>
          </p:cNvSpPr>
          <p:nvPr/>
        </p:nvSpPr>
        <p:spPr bwMode="auto">
          <a:xfrm>
            <a:off x="1600200" y="1676400"/>
            <a:ext cx="6629400" cy="2832100"/>
          </a:xfrm>
          <a:prstGeom prst="rect">
            <a:avLst/>
          </a:prstGeom>
          <a:noFill/>
          <a:ln w="9525">
            <a:noFill/>
            <a:miter lim="800000"/>
            <a:headEnd/>
            <a:tailEnd/>
          </a:ln>
        </p:spPr>
        <p:txBody>
          <a:bodyPr>
            <a:spAutoFit/>
          </a:bodyPr>
          <a:lstStyle/>
          <a:p>
            <a:pPr>
              <a:buFontTx/>
              <a:buChar char="•"/>
            </a:pPr>
            <a:r>
              <a:rPr lang="en-US" sz="2000">
                <a:latin typeface="Calibri" pitchFamily="34" charset="0"/>
              </a:rPr>
              <a:t> Assisting the individual with tasks he or she would normally perform unaided</a:t>
            </a:r>
          </a:p>
          <a:p>
            <a:pPr>
              <a:buFontTx/>
              <a:buChar char="•"/>
            </a:pPr>
            <a:endParaRPr lang="en-US" sz="2000">
              <a:latin typeface="Calibri" pitchFamily="34" charset="0"/>
            </a:endParaRPr>
          </a:p>
          <a:p>
            <a:pPr>
              <a:buFontTx/>
              <a:buChar char="•"/>
            </a:pPr>
            <a:r>
              <a:rPr lang="en-US" sz="2000">
                <a:latin typeface="Calibri" pitchFamily="34" charset="0"/>
              </a:rPr>
              <a:t> Helping patient become as independent as possible</a:t>
            </a:r>
          </a:p>
          <a:p>
            <a:pPr>
              <a:buFontTx/>
              <a:buChar char="•"/>
            </a:pPr>
            <a:endParaRPr lang="en-US" sz="2000">
              <a:latin typeface="Calibri" pitchFamily="34" charset="0"/>
            </a:endParaRPr>
          </a:p>
          <a:p>
            <a:pPr>
              <a:buFontTx/>
              <a:buChar char="•"/>
            </a:pPr>
            <a:r>
              <a:rPr lang="en-US" sz="2000">
                <a:latin typeface="Calibri" pitchFamily="34" charset="0"/>
              </a:rPr>
              <a:t> Patient-oriented attitude</a:t>
            </a:r>
          </a:p>
          <a:p>
            <a:pPr>
              <a:buFontTx/>
              <a:buChar char="•"/>
            </a:pPr>
            <a:endParaRPr lang="en-US" sz="2000">
              <a:latin typeface="Calibri" pitchFamily="34" charset="0"/>
            </a:endParaRPr>
          </a:p>
          <a:p>
            <a:pPr>
              <a:buFontTx/>
              <a:buChar char="•"/>
            </a:pPr>
            <a:r>
              <a:rPr lang="en-US" sz="2000">
                <a:latin typeface="Calibri" pitchFamily="34" charset="0"/>
              </a:rPr>
              <a:t> 14 components to basic care of a patient</a:t>
            </a:r>
          </a:p>
          <a:p>
            <a:pPr>
              <a:buFont typeface="Arial" charset="0"/>
              <a:buChar cha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randombar(horizontal)">
                                      <p:cBhvr>
                                        <p:cTn id="12" dur="500"/>
                                        <p:tgtEl>
                                          <p:spTgt spid="13315">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animEffect transition="in" filter="randombar(horizontal)">
                                      <p:cBhvr>
                                        <p:cTn id="15" dur="500"/>
                                        <p:tgtEl>
                                          <p:spTgt spid="13315">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13315">
                                            <p:txEl>
                                              <p:pRg st="4" end="4"/>
                                            </p:txEl>
                                          </p:spTgt>
                                        </p:tgtEl>
                                        <p:attrNameLst>
                                          <p:attrName>style.visibility</p:attrName>
                                        </p:attrNameLst>
                                      </p:cBhvr>
                                      <p:to>
                                        <p:strVal val="visible"/>
                                      </p:to>
                                    </p:set>
                                    <p:animEffect transition="in" filter="randombar(horizontal)">
                                      <p:cBhvr>
                                        <p:cTn id="18" dur="500"/>
                                        <p:tgtEl>
                                          <p:spTgt spid="13315">
                                            <p:txEl>
                                              <p:pRg st="4" end="4"/>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13315">
                                            <p:txEl>
                                              <p:pRg st="6" end="6"/>
                                            </p:txEl>
                                          </p:spTgt>
                                        </p:tgtEl>
                                        <p:attrNameLst>
                                          <p:attrName>style.visibility</p:attrName>
                                        </p:attrNameLst>
                                      </p:cBhvr>
                                      <p:to>
                                        <p:strVal val="visible"/>
                                      </p:to>
                                    </p:set>
                                    <p:animEffect transition="in" filter="randombar(horizontal)">
                                      <p:cBhvr>
                                        <p:cTn id="21" dur="500"/>
                                        <p:tgtEl>
                                          <p:spTgt spid="133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1435100" y="274638"/>
            <a:ext cx="7499350" cy="1143000"/>
          </a:xfrm>
        </p:spPr>
        <p:txBody>
          <a:bodyPr/>
          <a:lstStyle/>
          <a:p>
            <a:pPr eaLnBrk="1" hangingPunct="1"/>
            <a:r>
              <a:rPr lang="en-US" smtClean="0">
                <a:effectLst/>
              </a:rPr>
              <a:t>Basic Concepts</a:t>
            </a:r>
          </a:p>
        </p:txBody>
      </p:sp>
      <p:sp>
        <p:nvSpPr>
          <p:cNvPr id="14339" name="TextBox 2"/>
          <p:cNvSpPr txBox="1">
            <a:spLocks noChangeArrowheads="1"/>
          </p:cNvSpPr>
          <p:nvPr/>
        </p:nvSpPr>
        <p:spPr bwMode="auto">
          <a:xfrm>
            <a:off x="1676400" y="1981200"/>
            <a:ext cx="6781800" cy="1938338"/>
          </a:xfrm>
          <a:prstGeom prst="rect">
            <a:avLst/>
          </a:prstGeom>
          <a:noFill/>
          <a:ln w="9525">
            <a:noFill/>
            <a:miter lim="800000"/>
            <a:headEnd/>
            <a:tailEnd/>
          </a:ln>
        </p:spPr>
        <p:txBody>
          <a:bodyPr>
            <a:spAutoFit/>
          </a:bodyPr>
          <a:lstStyle/>
          <a:p>
            <a:pPr>
              <a:buFontTx/>
              <a:buChar char="•"/>
            </a:pPr>
            <a:r>
              <a:rPr lang="en-US" sz="2400">
                <a:latin typeface="Calibri" pitchFamily="34" charset="0"/>
              </a:rPr>
              <a:t> The nurse as a substitute for the patient</a:t>
            </a:r>
          </a:p>
          <a:p>
            <a:pPr>
              <a:buFontTx/>
              <a:buChar char="•"/>
            </a:pPr>
            <a:endParaRPr lang="en-US" sz="2400">
              <a:latin typeface="Calibri" pitchFamily="34" charset="0"/>
            </a:endParaRPr>
          </a:p>
          <a:p>
            <a:pPr>
              <a:buFontTx/>
              <a:buChar char="•"/>
            </a:pPr>
            <a:r>
              <a:rPr lang="en-US" sz="2400">
                <a:latin typeface="Calibri" pitchFamily="34" charset="0"/>
              </a:rPr>
              <a:t> The nurse as a helper for the patient</a:t>
            </a:r>
          </a:p>
          <a:p>
            <a:pPr>
              <a:buFontTx/>
              <a:buChar char="•"/>
            </a:pPr>
            <a:endParaRPr lang="en-US" sz="2400">
              <a:latin typeface="Calibri" pitchFamily="34" charset="0"/>
            </a:endParaRPr>
          </a:p>
          <a:p>
            <a:pPr>
              <a:buFontTx/>
              <a:buChar char="•"/>
            </a:pPr>
            <a:r>
              <a:rPr lang="en-US" sz="2400">
                <a:latin typeface="Calibri" pitchFamily="34" charset="0"/>
              </a:rPr>
              <a:t> The nurse as a partner with the patient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randombar(horizontal)">
                                      <p:cBhvr>
                                        <p:cTn id="12" dur="500"/>
                                        <p:tgtEl>
                                          <p:spTgt spid="14339">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Effect transition="in" filter="randombar(horizontal)">
                                      <p:cBhvr>
                                        <p:cTn id="15" dur="500"/>
                                        <p:tgtEl>
                                          <p:spTgt spid="14339">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14339">
                                            <p:txEl>
                                              <p:pRg st="4" end="4"/>
                                            </p:txEl>
                                          </p:spTgt>
                                        </p:tgtEl>
                                        <p:attrNameLst>
                                          <p:attrName>style.visibility</p:attrName>
                                        </p:attrNameLst>
                                      </p:cBhvr>
                                      <p:to>
                                        <p:strVal val="visible"/>
                                      </p:to>
                                    </p:set>
                                    <p:animEffect transition="in" filter="randombar(horizontal)">
                                      <p:cBhvr>
                                        <p:cTn id="18" dur="5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bwMode="auto">
          <a:xfrm>
            <a:off x="1435100" y="274638"/>
            <a:ext cx="7499350" cy="1143000"/>
          </a:xfrm>
        </p:spPr>
        <p:txBody>
          <a:bodyPr/>
          <a:lstStyle/>
          <a:p>
            <a:pPr eaLnBrk="1" hangingPunct="1"/>
            <a:r>
              <a:rPr lang="en-US" smtClean="0">
                <a:effectLst/>
              </a:rPr>
              <a:t>Basic Concepts</a:t>
            </a:r>
          </a:p>
        </p:txBody>
      </p:sp>
      <p:sp>
        <p:nvSpPr>
          <p:cNvPr id="15363" name="TextBox 2"/>
          <p:cNvSpPr txBox="1">
            <a:spLocks noChangeArrowheads="1"/>
          </p:cNvSpPr>
          <p:nvPr/>
        </p:nvSpPr>
        <p:spPr bwMode="auto">
          <a:xfrm>
            <a:off x="1524000" y="1905000"/>
            <a:ext cx="7010400" cy="3416300"/>
          </a:xfrm>
          <a:prstGeom prst="rect">
            <a:avLst/>
          </a:prstGeom>
          <a:noFill/>
          <a:ln w="9525">
            <a:noFill/>
            <a:miter lim="800000"/>
            <a:headEnd/>
            <a:tailEnd/>
          </a:ln>
        </p:spPr>
        <p:txBody>
          <a:bodyPr>
            <a:spAutoFit/>
          </a:bodyPr>
          <a:lstStyle/>
          <a:p>
            <a:pPr>
              <a:buFontTx/>
              <a:buChar char="•"/>
            </a:pPr>
            <a:r>
              <a:rPr lang="en-US" sz="2400">
                <a:latin typeface="Calibri" pitchFamily="34" charset="0"/>
              </a:rPr>
              <a:t> Assessment</a:t>
            </a:r>
          </a:p>
          <a:p>
            <a:pPr>
              <a:buFontTx/>
              <a:buChar char="•"/>
            </a:pPr>
            <a:endParaRPr lang="en-US" sz="2400">
              <a:latin typeface="Calibri" pitchFamily="34" charset="0"/>
            </a:endParaRPr>
          </a:p>
          <a:p>
            <a:pPr>
              <a:buFontTx/>
              <a:buChar char="•"/>
            </a:pPr>
            <a:r>
              <a:rPr lang="en-US" sz="2400">
                <a:latin typeface="Calibri" pitchFamily="34" charset="0"/>
              </a:rPr>
              <a:t> Diagnosis</a:t>
            </a:r>
          </a:p>
          <a:p>
            <a:pPr>
              <a:buFontTx/>
              <a:buChar char="•"/>
            </a:pPr>
            <a:endParaRPr lang="en-US" sz="2400">
              <a:latin typeface="Calibri" pitchFamily="34" charset="0"/>
            </a:endParaRPr>
          </a:p>
          <a:p>
            <a:pPr>
              <a:buFontTx/>
              <a:buChar char="•"/>
            </a:pPr>
            <a:r>
              <a:rPr lang="en-US" sz="2400">
                <a:latin typeface="Calibri" pitchFamily="34" charset="0"/>
              </a:rPr>
              <a:t> Planning</a:t>
            </a:r>
          </a:p>
          <a:p>
            <a:pPr>
              <a:buFontTx/>
              <a:buChar char="•"/>
            </a:pPr>
            <a:endParaRPr lang="en-US" sz="2400">
              <a:latin typeface="Calibri" pitchFamily="34" charset="0"/>
            </a:endParaRPr>
          </a:p>
          <a:p>
            <a:pPr>
              <a:buFontTx/>
              <a:buChar char="•"/>
            </a:pPr>
            <a:r>
              <a:rPr lang="en-US" sz="2400">
                <a:latin typeface="Calibri" pitchFamily="34" charset="0"/>
              </a:rPr>
              <a:t> Implementation</a:t>
            </a:r>
          </a:p>
          <a:p>
            <a:pPr>
              <a:buFontTx/>
              <a:buChar char="•"/>
            </a:pPr>
            <a:endParaRPr lang="en-US" sz="2400">
              <a:latin typeface="Calibri" pitchFamily="34" charset="0"/>
            </a:endParaRPr>
          </a:p>
          <a:p>
            <a:pPr>
              <a:buFontTx/>
              <a:buChar char="•"/>
            </a:pPr>
            <a:r>
              <a:rPr lang="en-US" sz="2400">
                <a:latin typeface="Calibri" pitchFamily="34" charset="0"/>
              </a:rPr>
              <a:t> Evaluation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randombar(horizontal)">
                                      <p:cBhvr>
                                        <p:cTn id="12" dur="500"/>
                                        <p:tgtEl>
                                          <p:spTgt spid="15363">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animEffect transition="in" filter="randombar(horizontal)">
                                      <p:cBhvr>
                                        <p:cTn id="15" dur="500"/>
                                        <p:tgtEl>
                                          <p:spTgt spid="1536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15363">
                                            <p:txEl>
                                              <p:pRg st="4" end="4"/>
                                            </p:txEl>
                                          </p:spTgt>
                                        </p:tgtEl>
                                        <p:attrNameLst>
                                          <p:attrName>style.visibility</p:attrName>
                                        </p:attrNameLst>
                                      </p:cBhvr>
                                      <p:to>
                                        <p:strVal val="visible"/>
                                      </p:to>
                                    </p:set>
                                    <p:animEffect transition="in" filter="randombar(horizontal)">
                                      <p:cBhvr>
                                        <p:cTn id="18" dur="500"/>
                                        <p:tgtEl>
                                          <p:spTgt spid="15363">
                                            <p:txEl>
                                              <p:pRg st="4" end="4"/>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15363">
                                            <p:txEl>
                                              <p:pRg st="6" end="6"/>
                                            </p:txEl>
                                          </p:spTgt>
                                        </p:tgtEl>
                                        <p:attrNameLst>
                                          <p:attrName>style.visibility</p:attrName>
                                        </p:attrNameLst>
                                      </p:cBhvr>
                                      <p:to>
                                        <p:strVal val="visible"/>
                                      </p:to>
                                    </p:set>
                                    <p:animEffect transition="in" filter="randombar(horizontal)">
                                      <p:cBhvr>
                                        <p:cTn id="21" dur="500"/>
                                        <p:tgtEl>
                                          <p:spTgt spid="15363">
                                            <p:txEl>
                                              <p:pRg st="6" end="6"/>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15363">
                                            <p:txEl>
                                              <p:pRg st="8" end="8"/>
                                            </p:txEl>
                                          </p:spTgt>
                                        </p:tgtEl>
                                        <p:attrNameLst>
                                          <p:attrName>style.visibility</p:attrName>
                                        </p:attrNameLst>
                                      </p:cBhvr>
                                      <p:to>
                                        <p:strVal val="visible"/>
                                      </p:to>
                                    </p:set>
                                    <p:animEffect transition="in" filter="randombar(horizontal)">
                                      <p:cBhvr>
                                        <p:cTn id="24" dur="500"/>
                                        <p:tgtEl>
                                          <p:spTgt spid="153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1813</TotalTime>
  <Words>665</Words>
  <Application>Microsoft Office PowerPoint</Application>
  <PresentationFormat>On-screen Show (4:3)</PresentationFormat>
  <Paragraphs>155</Paragraphs>
  <Slides>17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Wingdings 2</vt:lpstr>
      <vt:lpstr>Verdana</vt:lpstr>
      <vt:lpstr>Gill Sans MT</vt:lpstr>
      <vt:lpstr>Solstice</vt:lpstr>
      <vt:lpstr>Slide 1</vt:lpstr>
      <vt:lpstr>Group Members</vt:lpstr>
      <vt:lpstr>Biography</vt:lpstr>
      <vt:lpstr>Biography</vt:lpstr>
      <vt:lpstr>Development of Theory</vt:lpstr>
      <vt:lpstr>Development of Theory</vt:lpstr>
      <vt:lpstr>Basic Concepts</vt:lpstr>
      <vt:lpstr>Basic Concepts</vt:lpstr>
      <vt:lpstr>Basic Concepts</vt:lpstr>
      <vt:lpstr>Theory’s Implementation</vt:lpstr>
      <vt:lpstr>Theory’s Implementation</vt:lpstr>
      <vt:lpstr>Theory’s Implementation </vt:lpstr>
      <vt:lpstr>Theory’s Implementation </vt:lpstr>
      <vt:lpstr>Summary of Theory</vt:lpstr>
      <vt:lpstr>Summary of Theory</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Theory’s Implementation</dc:title>
  <dc:creator>Erika Collins</dc:creator>
  <cp:lastModifiedBy> </cp:lastModifiedBy>
  <cp:revision>27</cp:revision>
  <dcterms:created xsi:type="dcterms:W3CDTF">2010-10-08T15:46:27Z</dcterms:created>
  <dcterms:modified xsi:type="dcterms:W3CDTF">2010-10-19T21:09:23Z</dcterms:modified>
</cp:coreProperties>
</file>