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66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487BD5-5D79-4B9E-B978-56436E926D2C}" type="datetimeFigureOut">
              <a:rPr lang="en-US" smtClean="0"/>
              <a:t>6/7/2011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E9FEFC-778C-437C-AC9E-EFEF5502944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AE9FEFC-778C-437C-AC9E-EFEF55029442}" type="slidenum">
              <a:rPr lang="en-US" smtClean="0"/>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CDD8D2-B410-42BF-A233-7069FB3E5B55}" type="datetimeFigureOut">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CDD8D2-B410-42BF-A233-7069FB3E5B55}" type="datetimeFigureOut">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CDD8D2-B410-42BF-A233-7069FB3E5B55}" type="datetimeFigureOut">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CDD8D2-B410-42BF-A233-7069FB3E5B55}" type="datetimeFigureOut">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CDD8D2-B410-42BF-A233-7069FB3E5B55}" type="datetimeFigureOut">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CDD8D2-B410-42BF-A233-7069FB3E5B55}" type="datetimeFigureOut">
              <a:rPr lang="en-US" smtClean="0"/>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CDD8D2-B410-42BF-A233-7069FB3E5B55}" type="datetimeFigureOut">
              <a:rPr lang="en-US" smtClean="0"/>
              <a:t>6/7/2011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CDD8D2-B410-42BF-A233-7069FB3E5B55}" type="datetimeFigureOut">
              <a:rPr lang="en-US" smtClean="0"/>
              <a:t>6/7/2011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CDD8D2-B410-42BF-A233-7069FB3E5B55}" type="datetimeFigureOut">
              <a:rPr lang="en-US" smtClean="0"/>
              <a:t>6/7/2011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CDD8D2-B410-42BF-A233-7069FB3E5B55}" type="datetimeFigureOut">
              <a:rPr lang="en-US" smtClean="0"/>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CDD8D2-B410-42BF-A233-7069FB3E5B55}" type="datetimeFigureOut">
              <a:rPr lang="en-US" smtClean="0"/>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F478EF-D2BE-4C3F-AAB9-C12565FD1E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CDD8D2-B410-42BF-A233-7069FB3E5B55}" type="datetimeFigureOut">
              <a:rPr lang="en-US" smtClean="0"/>
              <a:t>6/7/2011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F478EF-D2BE-4C3F-AAB9-C12565FD1E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990599"/>
          </a:xfrm>
        </p:spPr>
        <p:txBody>
          <a:bodyPr/>
          <a:lstStyle/>
          <a:p>
            <a:r>
              <a:rPr lang="en-US" dirty="0" smtClean="0"/>
              <a:t>Ferrell- Article Findings!</a:t>
            </a:r>
            <a:endParaRPr lang="en-US" dirty="0"/>
          </a:p>
        </p:txBody>
      </p:sp>
      <p:sp>
        <p:nvSpPr>
          <p:cNvPr id="3" name="Subtitle 2"/>
          <p:cNvSpPr>
            <a:spLocks noGrp="1"/>
          </p:cNvSpPr>
          <p:nvPr>
            <p:ph type="subTitle" idx="1"/>
          </p:nvPr>
        </p:nvSpPr>
        <p:spPr>
          <a:xfrm>
            <a:off x="1371600" y="1143000"/>
            <a:ext cx="6400800" cy="4495800"/>
          </a:xfrm>
        </p:spPr>
        <p:txBody>
          <a:bodyPr>
            <a:normAutofit fontScale="55000" lnSpcReduction="20000"/>
          </a:bodyPr>
          <a:lstStyle/>
          <a:p>
            <a:pPr algn="l">
              <a:buFont typeface="Arial" pitchFamily="34" charset="0"/>
              <a:buChar char="•"/>
            </a:pPr>
            <a:r>
              <a:rPr lang="en-US" dirty="0" smtClean="0"/>
              <a:t>In this particular article, Ferrell was discussing mortal distress in care that was futile.  Ferrell did a great job giving details as to what she was trying to accomplish with this article and she answered her research question. </a:t>
            </a:r>
          </a:p>
          <a:p>
            <a:pPr algn="l">
              <a:buFont typeface="Arial" pitchFamily="34" charset="0"/>
              <a:buChar char="•"/>
            </a:pPr>
            <a:r>
              <a:rPr lang="en-US" dirty="0" smtClean="0"/>
              <a:t>Ferrell used many different perspectives to give great examples to her findings.  </a:t>
            </a:r>
          </a:p>
          <a:p>
            <a:pPr algn="l">
              <a:buFont typeface="Arial" pitchFamily="34" charset="0"/>
              <a:buChar char="•"/>
            </a:pPr>
            <a:r>
              <a:rPr lang="en-US" dirty="0" smtClean="0"/>
              <a:t>It can be stated that almost every nurse has been in a futile situation that has left them uneasy.  It seems that when the nurse or health care professional develops a close relationship with the patient and/or family, that the care of the patient continues even if there is no sign of “hope” (Ferrell, 2006, p.923).  </a:t>
            </a:r>
          </a:p>
          <a:p>
            <a:pPr algn="l">
              <a:buFont typeface="Arial" pitchFamily="34" charset="0"/>
              <a:buChar char="•"/>
            </a:pPr>
            <a:r>
              <a:rPr lang="en-US" dirty="0" smtClean="0"/>
              <a:t>In social situations, it is something that is seen a lot on television shows, movies, and news programs about a new advance in a life-saving procedure.  They then give an example of how it worked and now many people have the hope that their life or family members life will also be saved (Ferrell, 2006, p.923).  In many ways news and media, along with television and movies, are deceiving.  </a:t>
            </a:r>
          </a:p>
          <a:p>
            <a:pPr algn="l">
              <a:buFont typeface="Arial" pitchFamily="34" charset="0"/>
              <a:buChar char="•"/>
            </a:pPr>
            <a:endParaRPr lang="en-US" dirty="0" smtClean="0"/>
          </a:p>
          <a:p>
            <a:pPr algn="l"/>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Ferrell-Article Findings Continued.</a:t>
            </a:r>
            <a:endParaRPr lang="en-US" dirty="0"/>
          </a:p>
        </p:txBody>
      </p:sp>
      <p:sp>
        <p:nvSpPr>
          <p:cNvPr id="3" name="Content Placeholder 2"/>
          <p:cNvSpPr>
            <a:spLocks noGrp="1"/>
          </p:cNvSpPr>
          <p:nvPr>
            <p:ph idx="1"/>
          </p:nvPr>
        </p:nvSpPr>
        <p:spPr/>
        <p:txBody>
          <a:bodyPr>
            <a:normAutofit fontScale="32500" lnSpcReduction="20000"/>
          </a:bodyPr>
          <a:lstStyle/>
          <a:p>
            <a:r>
              <a:rPr lang="en-US" sz="5200" dirty="0"/>
              <a:t>I</a:t>
            </a:r>
            <a:r>
              <a:rPr lang="en-US" sz="5200" dirty="0" smtClean="0"/>
              <a:t>n some cases, health care professionals with sustain the life of a dying patient to avoid possible legal action (Ferrell, 2006, p.923).  Doctors are a great culprit of this.  They will basically do anything to keep the patient in “good-health” and sustain life of the patient to avoid the word neglect.  If better communication between healthcare professionals and the family were used, this would not be such a significant issue.</a:t>
            </a:r>
          </a:p>
          <a:p>
            <a:r>
              <a:rPr lang="en-US" sz="5200" dirty="0" smtClean="0"/>
              <a:t>Also, with burn out being such an issue with nurses because of the shortage, this moral distress is only making matters worse.  Nurses have said in many cases that this is one of the most stressful situations that they encounter in their work (Ferrell, 2006, p.924).  It makes things difficult for nurses when the family of the patient tries to avoid the situation that their family member is dying (Ferrell, 2006, p.924).</a:t>
            </a:r>
          </a:p>
          <a:p>
            <a:r>
              <a:rPr lang="en-US" sz="5200" dirty="0" smtClean="0"/>
              <a:t>Ferrell also included real-life examples to show how futile care is too often used by medical professionals.  In many  examples given by nurses, it is the patient’s family who decides to prolong the patient’s life, even if it is against the patient’s will (Ferrell, 2006, p.927).</a:t>
            </a:r>
          </a:p>
          <a:p>
            <a:r>
              <a:rPr lang="en-US" sz="5200" dirty="0" smtClean="0"/>
              <a:t>The findings that Ferrell discussed are all very good reasons as to why futile care should be used with caution and avoided if at all possible.  In some situations, to avoid legal action, futile care is the only choice healthcare professionals have to use.  In the end-stages of life the patient should be made as comfortable as possible.</a:t>
            </a:r>
            <a:endParaRPr lang="en-US" sz="52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Ferrell-Conclusion</a:t>
            </a:r>
            <a:endParaRPr lang="en-US" dirty="0"/>
          </a:p>
        </p:txBody>
      </p:sp>
      <p:sp>
        <p:nvSpPr>
          <p:cNvPr id="3" name="Content Placeholder 2"/>
          <p:cNvSpPr>
            <a:spLocks noGrp="1"/>
          </p:cNvSpPr>
          <p:nvPr>
            <p:ph idx="1"/>
          </p:nvPr>
        </p:nvSpPr>
        <p:spPr/>
        <p:txBody>
          <a:bodyPr>
            <a:noAutofit/>
          </a:bodyPr>
          <a:lstStyle/>
          <a:p>
            <a:r>
              <a:rPr lang="en-US" sz="2000" dirty="0" smtClean="0"/>
              <a:t>To conclude Ferrell’s discussion, the use of futile care leads to nurses experiencing moral distress (Ferrell, 2006, p.928).</a:t>
            </a:r>
          </a:p>
          <a:p>
            <a:r>
              <a:rPr lang="en-US" sz="2000" dirty="0" smtClean="0"/>
              <a:t>A very important role of nurses is negotiating a compromise between the patient, family, and doctors regarding futility (Ferrell, 2006, p.928). </a:t>
            </a:r>
          </a:p>
          <a:p>
            <a:r>
              <a:rPr lang="en-US" sz="2000" dirty="0" smtClean="0"/>
              <a:t>Throughout the article, it can be found that because  of the advancement in technology, moral distress and futile  care has increased (Ferrell, 2006, p.929).  It is definitely portrayed all over television, whether it be in movies, television programs, or news and media.  They make it seem like it is a miracle treatment used to work on every patient.  These  are very deceiving to the patients and their families and in many cases is what makes the family continue life-support.</a:t>
            </a:r>
          </a:p>
          <a:p>
            <a:r>
              <a:rPr lang="en-US" sz="2000" dirty="0" smtClean="0"/>
              <a:t>Nurses and also medical professionals should be offered support for situations when futile care may take place for instance because of family decisions or the nurse becoming attached to a patient (Ferrell, 2006, p.929). </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a:t>
            </a:r>
            <a:r>
              <a:rPr lang="en-US" dirty="0" smtClean="0"/>
              <a:t>-Article Findings!</a:t>
            </a:r>
            <a:endParaRPr lang="en-US" dirty="0"/>
          </a:p>
        </p:txBody>
      </p:sp>
      <p:sp>
        <p:nvSpPr>
          <p:cNvPr id="3" name="Content Placeholder 2"/>
          <p:cNvSpPr>
            <a:spLocks noGrp="1"/>
          </p:cNvSpPr>
          <p:nvPr>
            <p:ph idx="1"/>
          </p:nvPr>
        </p:nvSpPr>
        <p:spPr/>
        <p:txBody>
          <a:bodyPr>
            <a:noAutofit/>
          </a:bodyPr>
          <a:lstStyle/>
          <a:p>
            <a:r>
              <a:rPr lang="en-US" sz="2100" dirty="0" smtClean="0"/>
              <a:t>In this particular article research was done on reducing pain during IV insertion.  Multiple studies were done with different types of anesthesia.  </a:t>
            </a:r>
          </a:p>
          <a:p>
            <a:r>
              <a:rPr lang="en-US" sz="2100" dirty="0" smtClean="0"/>
              <a:t>A study was done using ELA-MAX and eutectic mixture of local anesthetics (EMLA) and there was no significant difference in the pain rating (</a:t>
            </a:r>
            <a:r>
              <a:rPr lang="en-US" sz="2100" dirty="0" err="1" smtClean="0"/>
              <a:t>Windle</a:t>
            </a:r>
            <a:r>
              <a:rPr lang="en-US" sz="2100" dirty="0" smtClean="0"/>
              <a:t> et al, 2006, p.252).</a:t>
            </a:r>
          </a:p>
          <a:p>
            <a:r>
              <a:rPr lang="en-US" sz="2100" dirty="0" smtClean="0"/>
              <a:t>Another study was done using </a:t>
            </a:r>
            <a:r>
              <a:rPr lang="en-US" sz="2100" dirty="0" err="1" smtClean="0"/>
              <a:t>Lidocaine</a:t>
            </a:r>
            <a:r>
              <a:rPr lang="en-US" sz="2100" dirty="0" smtClean="0"/>
              <a:t> and BNS. </a:t>
            </a:r>
            <a:r>
              <a:rPr lang="en-US" sz="2100" dirty="0" err="1" smtClean="0"/>
              <a:t>Lidocaine</a:t>
            </a:r>
            <a:r>
              <a:rPr lang="en-US" sz="2100" dirty="0" smtClean="0"/>
              <a:t> had a low amount of pain on </a:t>
            </a:r>
            <a:r>
              <a:rPr lang="en-US" sz="2100" dirty="0" err="1" smtClean="0"/>
              <a:t>venipuncture</a:t>
            </a:r>
            <a:r>
              <a:rPr lang="en-US" sz="2100" dirty="0" smtClean="0"/>
              <a:t>, it was convenient and also low in cost (</a:t>
            </a:r>
            <a:r>
              <a:rPr lang="en-US" sz="2100" dirty="0" err="1" smtClean="0"/>
              <a:t>Windle</a:t>
            </a:r>
            <a:r>
              <a:rPr lang="en-US" sz="2100" dirty="0" smtClean="0"/>
              <a:t> et al, 2006, p.253).  BNS was the ideal </a:t>
            </a:r>
            <a:r>
              <a:rPr lang="en-US" sz="2100" dirty="0" err="1" smtClean="0"/>
              <a:t>analegesic</a:t>
            </a:r>
            <a:r>
              <a:rPr lang="en-US" sz="2100" dirty="0"/>
              <a:t> </a:t>
            </a:r>
            <a:r>
              <a:rPr lang="en-US" sz="2100" dirty="0" smtClean="0"/>
              <a:t>(</a:t>
            </a:r>
            <a:r>
              <a:rPr lang="en-US" sz="2100" dirty="0" err="1" smtClean="0"/>
              <a:t>Windle</a:t>
            </a:r>
            <a:r>
              <a:rPr lang="en-US" sz="2100" dirty="0"/>
              <a:t> </a:t>
            </a:r>
            <a:r>
              <a:rPr lang="en-US" sz="2100" dirty="0" smtClean="0"/>
              <a:t>et al, 2006,  p.253).  BNS was effective and had a low cost and could be used as an alternative to </a:t>
            </a:r>
            <a:r>
              <a:rPr lang="en-US" sz="2100" dirty="0" err="1" smtClean="0"/>
              <a:t>Lidocaine</a:t>
            </a:r>
            <a:r>
              <a:rPr lang="en-US" sz="2100" dirty="0"/>
              <a:t> </a:t>
            </a:r>
            <a:r>
              <a:rPr lang="en-US" sz="2100" dirty="0" smtClean="0"/>
              <a:t>(</a:t>
            </a:r>
            <a:r>
              <a:rPr lang="en-US" sz="2100" dirty="0" err="1" smtClean="0"/>
              <a:t>Windle</a:t>
            </a:r>
            <a:r>
              <a:rPr lang="en-US" sz="2100" dirty="0" smtClean="0"/>
              <a:t> et al, 2006. p.253).  </a:t>
            </a:r>
          </a:p>
          <a:p>
            <a:r>
              <a:rPr lang="en-US" sz="2100" dirty="0" smtClean="0"/>
              <a:t>A study using 0.9% </a:t>
            </a:r>
            <a:r>
              <a:rPr lang="en-US" sz="2100" dirty="0" err="1" smtClean="0"/>
              <a:t>bacteriostatic</a:t>
            </a:r>
            <a:r>
              <a:rPr lang="en-US" sz="2100" dirty="0" smtClean="0"/>
              <a:t> sodium chloride with 1% </a:t>
            </a:r>
            <a:r>
              <a:rPr lang="en-US" sz="2100" dirty="0" err="1" smtClean="0"/>
              <a:t>Lidocaine</a:t>
            </a:r>
            <a:r>
              <a:rPr lang="en-US" sz="2100" dirty="0" smtClean="0"/>
              <a:t> HCL was also conducted (</a:t>
            </a:r>
            <a:r>
              <a:rPr lang="en-US" sz="2100" dirty="0" err="1" smtClean="0"/>
              <a:t>Windle</a:t>
            </a:r>
            <a:r>
              <a:rPr lang="en-US" sz="2100" dirty="0"/>
              <a:t> </a:t>
            </a:r>
            <a:r>
              <a:rPr lang="en-US" sz="2100" dirty="0" smtClean="0"/>
              <a:t>et al, 2006, p.253).  In this study, there was no significant </a:t>
            </a:r>
            <a:r>
              <a:rPr lang="en-US" sz="2100" dirty="0" err="1" smtClean="0"/>
              <a:t>differenc</a:t>
            </a:r>
            <a:r>
              <a:rPr lang="en-US" sz="2100" dirty="0" smtClean="0"/>
              <a:t>  e in the amount of pain perceived.</a:t>
            </a:r>
            <a:endParaRPr lang="en-US" sz="2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a:t>
            </a:r>
            <a:r>
              <a:rPr lang="en-US" dirty="0" smtClean="0"/>
              <a:t>- Article Findings Continued.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this particular study, a group of subjects were informed of the study if they met certain criteria.  </a:t>
            </a:r>
          </a:p>
          <a:p>
            <a:r>
              <a:rPr lang="en-US" dirty="0" smtClean="0"/>
              <a:t>There were three different groups used for this study.  The first group consisted of 1% </a:t>
            </a:r>
            <a:r>
              <a:rPr lang="en-US" dirty="0" err="1" smtClean="0"/>
              <a:t>Lidocaine</a:t>
            </a:r>
            <a:r>
              <a:rPr lang="en-US" dirty="0" smtClean="0"/>
              <a:t>, the second group consisted of BNS with benzyl alcohol, and the third consisted of no anesthesia (</a:t>
            </a:r>
            <a:r>
              <a:rPr lang="en-US" dirty="0" err="1" smtClean="0"/>
              <a:t>Windle</a:t>
            </a:r>
            <a:r>
              <a:rPr lang="en-US" dirty="0"/>
              <a:t> </a:t>
            </a:r>
            <a:r>
              <a:rPr lang="en-US" dirty="0" smtClean="0"/>
              <a:t>et al, 2006, p.255). </a:t>
            </a:r>
          </a:p>
          <a:p>
            <a:r>
              <a:rPr lang="en-US" dirty="0" smtClean="0"/>
              <a:t>During this study, patients who received no pain medication reported a much higher pain level than the patients receiving either </a:t>
            </a:r>
            <a:r>
              <a:rPr lang="en-US" dirty="0" err="1" smtClean="0"/>
              <a:t>Lidocaine</a:t>
            </a:r>
            <a:r>
              <a:rPr lang="en-US" dirty="0" smtClean="0"/>
              <a:t> or BNS (</a:t>
            </a:r>
            <a:r>
              <a:rPr lang="en-US" dirty="0" err="1" smtClean="0"/>
              <a:t>Windle</a:t>
            </a:r>
            <a:r>
              <a:rPr lang="en-US" dirty="0"/>
              <a:t> </a:t>
            </a:r>
            <a:r>
              <a:rPr lang="en-US" dirty="0" smtClean="0"/>
              <a:t>et al, 2006, p.257).</a:t>
            </a:r>
          </a:p>
          <a:p>
            <a:r>
              <a:rPr lang="en-US" dirty="0" smtClean="0"/>
              <a:t>This study also reported that there was no significant difference in the amount of pain reported using BNS and </a:t>
            </a:r>
            <a:r>
              <a:rPr lang="en-US" dirty="0" err="1" smtClean="0"/>
              <a:t>Lidocaine</a:t>
            </a:r>
            <a:r>
              <a:rPr lang="en-US" dirty="0"/>
              <a:t> </a:t>
            </a:r>
            <a:r>
              <a:rPr lang="en-US" dirty="0" smtClean="0"/>
              <a:t>(</a:t>
            </a:r>
            <a:r>
              <a:rPr lang="en-US" dirty="0" err="1" smtClean="0"/>
              <a:t>Windle</a:t>
            </a:r>
            <a:r>
              <a:rPr lang="en-US" dirty="0"/>
              <a:t> </a:t>
            </a:r>
            <a:r>
              <a:rPr lang="en-US" dirty="0" smtClean="0"/>
              <a:t>et al, 2006, p.257).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Windle</a:t>
            </a:r>
            <a:r>
              <a:rPr lang="en-US" dirty="0" smtClean="0"/>
              <a:t>- Conclusion.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To conclude, using anesthesia before starting an IV will be much less painful to the patient.</a:t>
            </a:r>
          </a:p>
          <a:p>
            <a:r>
              <a:rPr lang="en-US" dirty="0" smtClean="0"/>
              <a:t>By properly inserting the IV and also using anesthesia, it will be beneficial for not only the patient, but the hospital as well (</a:t>
            </a:r>
            <a:r>
              <a:rPr lang="en-US" dirty="0" err="1" smtClean="0"/>
              <a:t>Windle</a:t>
            </a:r>
            <a:r>
              <a:rPr lang="en-US" dirty="0" smtClean="0"/>
              <a:t> et al, 2006, p.258).</a:t>
            </a:r>
          </a:p>
          <a:p>
            <a:r>
              <a:rPr lang="en-US" dirty="0" smtClean="0"/>
              <a:t>Using BNS is a safe and cost-effective </a:t>
            </a:r>
            <a:r>
              <a:rPr lang="en-US" dirty="0" err="1" smtClean="0"/>
              <a:t>intradermal</a:t>
            </a:r>
            <a:r>
              <a:rPr lang="en-US" dirty="0" smtClean="0"/>
              <a:t> medication (</a:t>
            </a:r>
            <a:r>
              <a:rPr lang="en-US" dirty="0" err="1" smtClean="0"/>
              <a:t>Windle</a:t>
            </a:r>
            <a:r>
              <a:rPr lang="en-US" dirty="0" smtClean="0"/>
              <a:t> et al, 2006, p.258).</a:t>
            </a:r>
          </a:p>
          <a:p>
            <a:r>
              <a:rPr lang="en-US" dirty="0" smtClean="0"/>
              <a:t>It is recommended that hospitals use this technique to provide maximum care for the patient and </a:t>
            </a:r>
            <a:r>
              <a:rPr lang="en-US" smtClean="0"/>
              <a:t>minimal harm.</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TotalTime>
  <Words>1075</Words>
  <Application>Microsoft Office PowerPoint</Application>
  <PresentationFormat>On-screen Show (4:3)</PresentationFormat>
  <Paragraphs>36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Ferrell- Article Findings!</vt:lpstr>
      <vt:lpstr>Ferrell-Article Findings Continued.</vt:lpstr>
      <vt:lpstr>Ferrell-Conclusion</vt:lpstr>
      <vt:lpstr>Windle-Article Findings!</vt:lpstr>
      <vt:lpstr>Windle- Article Findings Continued.</vt:lpstr>
      <vt:lpstr>Windle- 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Ferrell- Article Findings!</dc:title>
  <dc:creator>Sarah Darlene Penkas</dc:creator>
  <cp:lastModifiedBy>Sarah Darlene Penkas</cp:lastModifiedBy>
  <cp:revision>10</cp:revision>
  <dcterms:created xsi:type="dcterms:W3CDTF">2011-06-07T20:55:44Z</dcterms:created>
  <dcterms:modified xsi:type="dcterms:W3CDTF">2011-06-08T01:53:36Z</dcterms:modified>
</cp:coreProperties>
</file>