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9" r:id="rId4"/>
    <p:sldId id="258"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3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BD5B50-0948-40EC-9B79-EB380E162A1C}" type="datetimeFigureOut">
              <a:rPr lang="en-US" smtClean="0"/>
              <a:t>9/21/2011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E7BCD01-87EC-42C6-AEFF-C18487C4FDE2}"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E7BCD01-87EC-42C6-AEFF-C18487C4FDE2}" type="slidenum">
              <a:rPr lang="en-US" smtClean="0"/>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D5218F6-93E5-48DF-AF85-B15B4758BA9B}" type="datetimeFigureOut">
              <a:rPr lang="en-US" smtClean="0"/>
              <a:t>9/21/2011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698EF1F-5587-40D6-B131-FCE3869887DF}"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5218F6-93E5-48DF-AF85-B15B4758BA9B}" type="datetimeFigureOut">
              <a:rPr lang="en-US" smtClean="0"/>
              <a:t>9/21/2011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698EF1F-5587-40D6-B131-FCE3869887DF}"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5218F6-93E5-48DF-AF85-B15B4758BA9B}" type="datetimeFigureOut">
              <a:rPr lang="en-US" smtClean="0"/>
              <a:t>9/21/2011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698EF1F-5587-40D6-B131-FCE3869887DF}"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5218F6-93E5-48DF-AF85-B15B4758BA9B}" type="datetimeFigureOut">
              <a:rPr lang="en-US" smtClean="0"/>
              <a:t>9/21/2011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698EF1F-5587-40D6-B131-FCE3869887DF}"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D5218F6-93E5-48DF-AF85-B15B4758BA9B}" type="datetimeFigureOut">
              <a:rPr lang="en-US" smtClean="0"/>
              <a:t>9/21/2011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698EF1F-5587-40D6-B131-FCE3869887DF}"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D5218F6-93E5-48DF-AF85-B15B4758BA9B}" type="datetimeFigureOut">
              <a:rPr lang="en-US" smtClean="0"/>
              <a:t>9/21/2011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698EF1F-5587-40D6-B131-FCE3869887DF}"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D5218F6-93E5-48DF-AF85-B15B4758BA9B}" type="datetimeFigureOut">
              <a:rPr lang="en-US" smtClean="0"/>
              <a:t>9/21/2011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698EF1F-5587-40D6-B131-FCE3869887DF}"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D5218F6-93E5-48DF-AF85-B15B4758BA9B}" type="datetimeFigureOut">
              <a:rPr lang="en-US" smtClean="0"/>
              <a:t>9/21/2011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698EF1F-5587-40D6-B131-FCE3869887DF}"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5218F6-93E5-48DF-AF85-B15B4758BA9B}" type="datetimeFigureOut">
              <a:rPr lang="en-US" smtClean="0"/>
              <a:t>9/21/2011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698EF1F-5587-40D6-B131-FCE3869887DF}"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5218F6-93E5-48DF-AF85-B15B4758BA9B}" type="datetimeFigureOut">
              <a:rPr lang="en-US" smtClean="0"/>
              <a:t>9/21/2011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698EF1F-5587-40D6-B131-FCE3869887DF}"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5218F6-93E5-48DF-AF85-B15B4758BA9B}" type="datetimeFigureOut">
              <a:rPr lang="en-US" smtClean="0"/>
              <a:t>9/21/2011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698EF1F-5587-40D6-B131-FCE3869887DF}"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5218F6-93E5-48DF-AF85-B15B4758BA9B}" type="datetimeFigureOut">
              <a:rPr lang="en-US" smtClean="0"/>
              <a:t>9/21/2011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98EF1F-5587-40D6-B131-FCE3869887DF}"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38200" y="1371600"/>
            <a:ext cx="7315200" cy="5257800"/>
          </a:xfrm>
        </p:spPr>
        <p:txBody>
          <a:bodyPr>
            <a:normAutofit/>
          </a:bodyPr>
          <a:lstStyle/>
          <a:p>
            <a:pPr algn="l">
              <a:buFont typeface="Arial" pitchFamily="34" charset="0"/>
              <a:buChar char="•"/>
            </a:pPr>
            <a:r>
              <a:rPr lang="en-US" sz="2400" dirty="0" smtClean="0">
                <a:solidFill>
                  <a:schemeClr val="tx1"/>
                </a:solidFill>
              </a:rPr>
              <a:t> </a:t>
            </a:r>
            <a:r>
              <a:rPr lang="en-US" sz="2400" dirty="0">
                <a:solidFill>
                  <a:schemeClr val="tx1"/>
                </a:solidFill>
                <a:latin typeface="Times New Roman" pitchFamily="18" charset="0"/>
                <a:cs typeface="Times New Roman" pitchFamily="18" charset="0"/>
              </a:rPr>
              <a:t>The </a:t>
            </a:r>
            <a:r>
              <a:rPr lang="en-US" sz="2400" dirty="0" err="1">
                <a:solidFill>
                  <a:schemeClr val="tx1"/>
                </a:solidFill>
                <a:latin typeface="Times New Roman" pitchFamily="18" charset="0"/>
                <a:cs typeface="Times New Roman" pitchFamily="18" charset="0"/>
              </a:rPr>
              <a:t>transcultural</a:t>
            </a:r>
            <a:r>
              <a:rPr lang="en-US" sz="2400" dirty="0">
                <a:solidFill>
                  <a:schemeClr val="tx1"/>
                </a:solidFill>
                <a:latin typeface="Times New Roman" pitchFamily="18" charset="0"/>
                <a:cs typeface="Times New Roman" pitchFamily="18" charset="0"/>
              </a:rPr>
              <a:t> nursing theory was developed by Madeline </a:t>
            </a:r>
            <a:r>
              <a:rPr lang="en-US" sz="2400" dirty="0" err="1">
                <a:solidFill>
                  <a:schemeClr val="tx1"/>
                </a:solidFill>
                <a:latin typeface="Times New Roman" pitchFamily="18" charset="0"/>
                <a:cs typeface="Times New Roman" pitchFamily="18" charset="0"/>
              </a:rPr>
              <a:t>Leininger</a:t>
            </a:r>
            <a:r>
              <a:rPr lang="en-US" sz="2400" dirty="0">
                <a:solidFill>
                  <a:schemeClr val="tx1"/>
                </a:solidFill>
                <a:latin typeface="Times New Roman" pitchFamily="18" charset="0"/>
                <a:cs typeface="Times New Roman" pitchFamily="18" charset="0"/>
              </a:rPr>
              <a:t>, who found a relationship between cultural differences and health practices; her theory has influenced nursing today (Chitty &amp; Black, 2011)</a:t>
            </a:r>
            <a:endParaRPr lang="en-US" sz="2400" dirty="0" smtClean="0">
              <a:solidFill>
                <a:schemeClr val="tx1"/>
              </a:solidFill>
              <a:latin typeface="Times New Roman" pitchFamily="18" charset="0"/>
              <a:cs typeface="Times New Roman" pitchFamily="18" charset="0"/>
            </a:endParaRPr>
          </a:p>
          <a:p>
            <a:pPr algn="l"/>
            <a:endParaRPr lang="en-US" sz="2400" dirty="0">
              <a:solidFill>
                <a:schemeClr val="tx1"/>
              </a:solidFill>
              <a:latin typeface="Times New Roman" pitchFamily="18" charset="0"/>
              <a:cs typeface="Times New Roman" pitchFamily="18" charset="0"/>
            </a:endParaRPr>
          </a:p>
          <a:p>
            <a:pPr algn="l">
              <a:buFont typeface="Arial" pitchFamily="34" charset="0"/>
              <a:buChar char="•"/>
            </a:pP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Leininger</a:t>
            </a:r>
            <a:r>
              <a:rPr lang="en-US" sz="2400" dirty="0" smtClean="0">
                <a:solidFill>
                  <a:schemeClr val="tx1"/>
                </a:solidFill>
                <a:latin typeface="Times New Roman" pitchFamily="18" charset="0"/>
                <a:cs typeface="Times New Roman" pitchFamily="18" charset="0"/>
              </a:rPr>
              <a:t> defined </a:t>
            </a:r>
            <a:r>
              <a:rPr lang="en-US" sz="2400" dirty="0" smtClean="0">
                <a:solidFill>
                  <a:schemeClr val="tx1"/>
                </a:solidFill>
                <a:latin typeface="Times New Roman" pitchFamily="18" charset="0"/>
                <a:cs typeface="Times New Roman" pitchFamily="18" charset="0"/>
              </a:rPr>
              <a:t>transcultural</a:t>
            </a:r>
            <a:r>
              <a:rPr lang="en-US" sz="2400" dirty="0" smtClean="0">
                <a:solidFill>
                  <a:schemeClr val="tx1"/>
                </a:solidFill>
                <a:latin typeface="Times New Roman" pitchFamily="18" charset="0"/>
                <a:cs typeface="Times New Roman" pitchFamily="18" charset="0"/>
              </a:rPr>
              <a:t> nursing as: </a:t>
            </a:r>
          </a:p>
          <a:p>
            <a:pPr lvl="1" algn="l"/>
            <a:r>
              <a:rPr lang="en-US" sz="2000" dirty="0" smtClean="0">
                <a:solidFill>
                  <a:schemeClr val="tx1"/>
                </a:solidFill>
                <a:latin typeface="Times New Roman" pitchFamily="18" charset="0"/>
                <a:cs typeface="Times New Roman" pitchFamily="18" charset="0"/>
              </a:rPr>
              <a:t>“a substantive area of study and practice focused on comparative cultural care (caring) values, beliefs, and practices of individuals or groups of similar or different cultures with the goal of providing culture-specific and universal nursing care practices in promoting health or well-being or to help people to face unfavorable human conditions, illness, or death in culturally meaningful ways” (</a:t>
            </a:r>
            <a:r>
              <a:rPr lang="en-US" sz="2000" dirty="0" smtClean="0">
                <a:solidFill>
                  <a:schemeClr val="tx1"/>
                </a:solidFill>
                <a:latin typeface="Times New Roman" pitchFamily="18" charset="0"/>
                <a:cs typeface="Times New Roman" pitchFamily="18" charset="0"/>
              </a:rPr>
              <a:t>Leininger</a:t>
            </a:r>
            <a:r>
              <a:rPr lang="en-US" sz="2000" dirty="0" smtClean="0">
                <a:solidFill>
                  <a:schemeClr val="tx1"/>
                </a:solidFill>
                <a:latin typeface="Times New Roman" pitchFamily="18" charset="0"/>
                <a:cs typeface="Times New Roman" pitchFamily="18" charset="0"/>
              </a:rPr>
              <a:t>, 1993).</a:t>
            </a:r>
          </a:p>
          <a:p>
            <a:pPr algn="l"/>
            <a:endParaRPr lang="en-US" sz="2400" dirty="0" smtClean="0">
              <a:solidFill>
                <a:schemeClr val="tx1"/>
              </a:solidFill>
              <a:latin typeface="Times New Roman" pitchFamily="18" charset="0"/>
              <a:cs typeface="Times New Roman" pitchFamily="18" charset="0"/>
            </a:endParaRPr>
          </a:p>
          <a:p>
            <a:pPr lvl="1" algn="l"/>
            <a:endParaRPr lang="en-US" sz="2000" dirty="0" smtClean="0">
              <a:solidFill>
                <a:schemeClr val="tx1"/>
              </a:solidFill>
              <a:latin typeface="Times New Roman" pitchFamily="18" charset="0"/>
              <a:cs typeface="Times New Roman" pitchFamily="18" charset="0"/>
            </a:endParaRPr>
          </a:p>
          <a:p>
            <a:pPr lvl="1" algn="l"/>
            <a:endParaRPr lang="en-US" sz="2000" dirty="0"/>
          </a:p>
          <a:p>
            <a:pPr lvl="1" algn="l"/>
            <a:endParaRPr lang="en-US" sz="2000" dirty="0"/>
          </a:p>
        </p:txBody>
      </p:sp>
      <p:sp>
        <p:nvSpPr>
          <p:cNvPr id="4" name="Rectangle 3"/>
          <p:cNvSpPr/>
          <p:nvPr/>
        </p:nvSpPr>
        <p:spPr>
          <a:xfrm>
            <a:off x="3352800" y="228600"/>
            <a:ext cx="2197846" cy="923330"/>
          </a:xfrm>
          <a:prstGeom prst="rect">
            <a:avLst/>
          </a:prstGeom>
          <a:noFill/>
        </p:spPr>
        <p:txBody>
          <a:bodyPr wrap="none" lIns="91440" tIns="45720" rIns="91440" bIns="45720">
            <a:spAutoFit/>
          </a:bodyPr>
          <a:lstStyle/>
          <a:p>
            <a:pPr algn="ctr"/>
            <a:r>
              <a:rPr lang="en-US" sz="54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Theory</a:t>
            </a:r>
            <a:endParaRPr lang="en-US"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304800"/>
            <a:ext cx="6990503" cy="923330"/>
          </a:xfrm>
          <a:prstGeom prst="rect">
            <a:avLst/>
          </a:prstGeom>
          <a:noFill/>
        </p:spPr>
        <p:txBody>
          <a:bodyPr wrap="none" lIns="91440" tIns="45720" rIns="91440" bIns="45720">
            <a:spAutoFit/>
          </a:bodyPr>
          <a:lstStyle/>
          <a:p>
            <a:pPr algn="ctr"/>
            <a:r>
              <a:rPr lang="en-US" sz="54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Theory Implementation</a:t>
            </a:r>
            <a:endParaRPr lang="en-US"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 name="TextBox 2"/>
          <p:cNvSpPr txBox="1"/>
          <p:nvPr/>
        </p:nvSpPr>
        <p:spPr>
          <a:xfrm>
            <a:off x="381000" y="1371600"/>
            <a:ext cx="8229600" cy="4893647"/>
          </a:xfrm>
          <a:prstGeom prst="rect">
            <a:avLst/>
          </a:prstGeom>
          <a:noFill/>
        </p:spPr>
        <p:txBody>
          <a:bodyPr wrap="square" rtlCol="0">
            <a:spAutoFit/>
          </a:bodyPr>
          <a:lstStyle/>
          <a:p>
            <a:r>
              <a:rPr lang="en-US" sz="2400" dirty="0" smtClean="0">
                <a:latin typeface="Times New Roman" pitchFamily="18" charset="0"/>
                <a:cs typeface="Times New Roman" pitchFamily="18" charset="0"/>
              </a:rPr>
              <a:t> </a:t>
            </a:r>
            <a:endParaRPr lang="en-US" sz="2400" dirty="0" smtClean="0">
              <a:solidFill>
                <a:schemeClr val="tx1"/>
              </a:solidFill>
              <a:latin typeface="Times New Roman" pitchFamily="18" charset="0"/>
              <a:cs typeface="Times New Roman" pitchFamily="18" charset="0"/>
            </a:endParaRPr>
          </a:p>
          <a:p>
            <a:pPr>
              <a:buFont typeface="Arial" pitchFamily="34" charset="0"/>
              <a:buChar char="•"/>
            </a:pPr>
            <a:r>
              <a:rPr lang="en-US" sz="2400" dirty="0" smtClean="0">
                <a:solidFill>
                  <a:schemeClr val="tx1"/>
                </a:solidFill>
                <a:latin typeface="Times New Roman" pitchFamily="18" charset="0"/>
                <a:cs typeface="Times New Roman" pitchFamily="18" charset="0"/>
              </a:rPr>
              <a:t>It was </a:t>
            </a:r>
            <a:r>
              <a:rPr lang="en-US" sz="2400" dirty="0" err="1" smtClean="0">
                <a:solidFill>
                  <a:schemeClr val="tx1"/>
                </a:solidFill>
                <a:latin typeface="Times New Roman" pitchFamily="18" charset="0"/>
                <a:cs typeface="Times New Roman" pitchFamily="18" charset="0"/>
              </a:rPr>
              <a:t>Leininger’s</a:t>
            </a:r>
            <a:r>
              <a:rPr lang="en-US" sz="2400" dirty="0" smtClean="0">
                <a:solidFill>
                  <a:schemeClr val="tx1"/>
                </a:solidFill>
                <a:latin typeface="Times New Roman" pitchFamily="18" charset="0"/>
                <a:cs typeface="Times New Roman" pitchFamily="18" charset="0"/>
              </a:rPr>
              <a:t> goal that nurses be able to provide culturally congruent, holistic care to patients (</a:t>
            </a:r>
            <a:r>
              <a:rPr lang="en-US" sz="2400" dirty="0" err="1" smtClean="0">
                <a:solidFill>
                  <a:schemeClr val="tx1"/>
                </a:solidFill>
                <a:latin typeface="Times New Roman" pitchFamily="18" charset="0"/>
                <a:cs typeface="Times New Roman" pitchFamily="18" charset="0"/>
              </a:rPr>
              <a:t>Leininger</a:t>
            </a:r>
            <a:r>
              <a:rPr lang="en-US" sz="2400" dirty="0" smtClean="0">
                <a:solidFill>
                  <a:schemeClr val="tx1"/>
                </a:solidFill>
                <a:latin typeface="Times New Roman" pitchFamily="18" charset="0"/>
                <a:cs typeface="Times New Roman" pitchFamily="18" charset="0"/>
              </a:rPr>
              <a:t>, 1993).</a:t>
            </a:r>
            <a:r>
              <a:rPr lang="en-US" sz="2400" dirty="0" smtClean="0">
                <a:latin typeface="Times New Roman" pitchFamily="18" charset="0"/>
                <a:cs typeface="Times New Roman" pitchFamily="18" charset="0"/>
              </a:rPr>
              <a:t>  </a:t>
            </a:r>
          </a:p>
          <a:p>
            <a:pPr>
              <a:buFont typeface="Arial" pitchFamily="34" charset="0"/>
              <a:buChar char="•"/>
            </a:pPr>
            <a:endParaRPr lang="en-US" sz="2400" dirty="0">
              <a:latin typeface="Times New Roman" pitchFamily="18" charset="0"/>
              <a:cs typeface="Times New Roman" pitchFamily="18" charset="0"/>
            </a:endParaRPr>
          </a:p>
          <a:p>
            <a:pPr>
              <a:buFont typeface="Arial" pitchFamily="34" charset="0"/>
              <a:buChar char="•"/>
            </a:pPr>
            <a:r>
              <a:rPr lang="en-US" sz="2400" dirty="0" smtClean="0">
                <a:latin typeface="Times New Roman" pitchFamily="18" charset="0"/>
                <a:cs typeface="Times New Roman" pitchFamily="18" charset="0"/>
              </a:rPr>
              <a:t>She stated that nurses are able to provide culturally congruent care when together, the nurse and client can use care knowledge and skill to identify, plan, implement, and evaluate care that suites the client and his culture best (</a:t>
            </a:r>
            <a:r>
              <a:rPr lang="en-US" sz="2400" dirty="0" err="1" smtClean="0">
                <a:latin typeface="Times New Roman" pitchFamily="18" charset="0"/>
                <a:cs typeface="Times New Roman" pitchFamily="18" charset="0"/>
              </a:rPr>
              <a:t>Leininger</a:t>
            </a:r>
            <a:r>
              <a:rPr lang="en-US" sz="2400" dirty="0" smtClean="0">
                <a:latin typeface="Times New Roman" pitchFamily="18" charset="0"/>
                <a:cs typeface="Times New Roman" pitchFamily="18" charset="0"/>
              </a:rPr>
              <a:t>, 1993).</a:t>
            </a:r>
          </a:p>
          <a:p>
            <a:endParaRPr lang="en-US" sz="2400" dirty="0" smtClean="0">
              <a:latin typeface="Times New Roman" pitchFamily="18" charset="0"/>
              <a:cs typeface="Times New Roman" pitchFamily="18" charset="0"/>
            </a:endParaRPr>
          </a:p>
          <a:p>
            <a:pPr>
              <a:buFont typeface="Arial" pitchFamily="34" charset="0"/>
              <a:buChar char="•"/>
            </a:pPr>
            <a:r>
              <a:rPr lang="en-US" sz="2400" dirty="0" err="1">
                <a:latin typeface="Times New Roman" pitchFamily="18" charset="0"/>
                <a:cs typeface="Times New Roman" pitchFamily="18" charset="0"/>
              </a:rPr>
              <a:t>Transcultural</a:t>
            </a:r>
            <a:r>
              <a:rPr lang="en-US" sz="2400" dirty="0">
                <a:latin typeface="Times New Roman" pitchFamily="18" charset="0"/>
                <a:cs typeface="Times New Roman" pitchFamily="18" charset="0"/>
              </a:rPr>
              <a:t> nursing provides the patient with a plan that recognizes the values and beliefs of their culture, and is implemented to preserve and accommodate to their </a:t>
            </a:r>
            <a:r>
              <a:rPr lang="en-US" sz="2400" dirty="0" smtClean="0">
                <a:latin typeface="Times New Roman" pitchFamily="18" charset="0"/>
                <a:cs typeface="Times New Roman" pitchFamily="18" charset="0"/>
              </a:rPr>
              <a:t>culture</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(Chitty &amp; Black, 2011). </a:t>
            </a:r>
            <a:endParaRPr lang="en-US" sz="24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990600"/>
            <a:ext cx="8229600" cy="5139869"/>
          </a:xfrm>
          <a:prstGeom prst="rect">
            <a:avLst/>
          </a:prstGeom>
          <a:noFill/>
        </p:spPr>
        <p:txBody>
          <a:bodyPr wrap="square" rtlCol="0">
            <a:spAutoFit/>
          </a:bodyPr>
          <a:lstStyle/>
          <a:p>
            <a:pPr lvl="1"/>
            <a:r>
              <a:rPr lang="en-US" sz="2800" dirty="0" smtClean="0">
                <a:latin typeface="Times New Roman" pitchFamily="18" charset="0"/>
                <a:cs typeface="Times New Roman" pitchFamily="18" charset="0"/>
              </a:rPr>
              <a:t> </a:t>
            </a:r>
          </a:p>
          <a:p>
            <a:pPr lvl="1"/>
            <a:endParaRPr lang="en-US" sz="2800" dirty="0" smtClean="0">
              <a:latin typeface="Times New Roman" pitchFamily="18" charset="0"/>
              <a:cs typeface="Times New Roman" pitchFamily="18" charset="0"/>
            </a:endParaRPr>
          </a:p>
          <a:p>
            <a:pPr lvl="1">
              <a:buFont typeface="Arial" pitchFamily="34" charset="0"/>
              <a:buChar char="•"/>
            </a:pPr>
            <a:r>
              <a:rPr lang="en-US"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The core behind the development of </a:t>
            </a:r>
            <a:r>
              <a:rPr lang="en-US" sz="2400" dirty="0" err="1" smtClean="0">
                <a:latin typeface="Times New Roman" pitchFamily="18" charset="0"/>
                <a:cs typeface="Times New Roman" pitchFamily="18" charset="0"/>
              </a:rPr>
              <a:t>Leninger’s</a:t>
            </a:r>
            <a:r>
              <a:rPr lang="en-US" sz="2400" dirty="0" smtClean="0">
                <a:latin typeface="Times New Roman" pitchFamily="18" charset="0"/>
                <a:cs typeface="Times New Roman" pitchFamily="18" charset="0"/>
              </a:rPr>
              <a:t> theory was care</a:t>
            </a:r>
          </a:p>
          <a:p>
            <a:pPr lvl="1"/>
            <a:endParaRPr lang="en-US" sz="2400" dirty="0" smtClean="0">
              <a:latin typeface="Times New Roman" pitchFamily="18" charset="0"/>
              <a:cs typeface="Times New Roman" pitchFamily="18" charset="0"/>
            </a:endParaRPr>
          </a:p>
          <a:p>
            <a:pPr lvl="1">
              <a:buFont typeface="Arial" pitchFamily="34" charset="0"/>
              <a:buChar char="•"/>
            </a:pPr>
            <a:r>
              <a:rPr lang="en-US" sz="2400" dirty="0" smtClean="0">
                <a:latin typeface="Times New Roman" pitchFamily="18" charset="0"/>
                <a:cs typeface="Times New Roman" pitchFamily="18" charset="0"/>
              </a:rPr>
              <a:t> A nurse must be able to recognize the importance of a patient’s culture and its relationship to nursing care</a:t>
            </a:r>
          </a:p>
          <a:p>
            <a:pPr lvl="1"/>
            <a:endParaRPr lang="en-US" sz="2400" dirty="0" smtClean="0">
              <a:latin typeface="Times New Roman" pitchFamily="18" charset="0"/>
              <a:cs typeface="Times New Roman" pitchFamily="18" charset="0"/>
            </a:endParaRPr>
          </a:p>
          <a:p>
            <a:pPr lvl="1">
              <a:buFont typeface="Arial" pitchFamily="34" charset="0"/>
              <a:buChar char="•"/>
            </a:pPr>
            <a:r>
              <a:rPr lang="en-US" sz="2400" dirty="0" smtClean="0">
                <a:latin typeface="Times New Roman" pitchFamily="18" charset="0"/>
                <a:cs typeface="Times New Roman" pitchFamily="18" charset="0"/>
              </a:rPr>
              <a:t>“competent nursing care can only occur when client beliefs and values are thoughtfully and skillfully incorporated into nursing care plans” (</a:t>
            </a:r>
            <a:r>
              <a:rPr lang="en-US" sz="2400" dirty="0" err="1" smtClean="0">
                <a:latin typeface="Times New Roman" pitchFamily="18" charset="0"/>
                <a:cs typeface="Times New Roman" pitchFamily="18" charset="0"/>
              </a:rPr>
              <a:t>Leininger</a:t>
            </a:r>
            <a:r>
              <a:rPr lang="en-US" sz="2400" dirty="0" smtClean="0">
                <a:latin typeface="Times New Roman" pitchFamily="18" charset="0"/>
                <a:cs typeface="Times New Roman" pitchFamily="18" charset="0"/>
              </a:rPr>
              <a:t>, 1993).</a:t>
            </a:r>
          </a:p>
          <a:p>
            <a:pPr lvl="1"/>
            <a:endParaRPr lang="en-US" sz="2800" dirty="0" smtClean="0">
              <a:latin typeface="Times New Roman" pitchFamily="18" charset="0"/>
              <a:cs typeface="Times New Roman" pitchFamily="18" charset="0"/>
            </a:endParaRPr>
          </a:p>
          <a:p>
            <a:pPr lvl="1"/>
            <a:endParaRPr lang="en-US" sz="2800" dirty="0">
              <a:latin typeface="Times New Roman" pitchFamily="18" charset="0"/>
              <a:cs typeface="Times New Roman" pitchFamily="18" charset="0"/>
            </a:endParaRPr>
          </a:p>
        </p:txBody>
      </p:sp>
      <p:sp>
        <p:nvSpPr>
          <p:cNvPr id="3" name="Rectangle 2"/>
          <p:cNvSpPr/>
          <p:nvPr/>
        </p:nvSpPr>
        <p:spPr>
          <a:xfrm>
            <a:off x="1143000" y="304800"/>
            <a:ext cx="6990503" cy="923330"/>
          </a:xfrm>
          <a:prstGeom prst="rect">
            <a:avLst/>
          </a:prstGeom>
          <a:noFill/>
        </p:spPr>
        <p:txBody>
          <a:bodyPr wrap="none" lIns="91440" tIns="45720" rIns="91440" bIns="45720">
            <a:spAutoFit/>
          </a:bodyPr>
          <a:lstStyle/>
          <a:p>
            <a:pPr algn="ctr"/>
            <a:r>
              <a:rPr lang="en-US" sz="54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Theory Implementation</a:t>
            </a:r>
            <a:endParaRPr lang="en-US"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600" y="1600200"/>
            <a:ext cx="7772400" cy="4524315"/>
          </a:xfrm>
          <a:prstGeom prst="rect">
            <a:avLst/>
          </a:prstGeom>
        </p:spPr>
        <p:txBody>
          <a:bodyPr wrap="square">
            <a:spAutoFit/>
          </a:bodyPr>
          <a:lstStyle/>
          <a:p>
            <a:pPr>
              <a:buFont typeface="Arial" pitchFamily="34" charset="0"/>
              <a:buChar char="•"/>
            </a:pPr>
            <a:r>
              <a:rPr lang="en-US" sz="2400" dirty="0"/>
              <a:t> </a:t>
            </a:r>
            <a:r>
              <a:rPr lang="en-US" sz="2400" dirty="0">
                <a:latin typeface="Times New Roman" pitchFamily="18" charset="0"/>
                <a:cs typeface="Times New Roman" pitchFamily="18" charset="0"/>
              </a:rPr>
              <a:t>T</a:t>
            </a:r>
            <a:r>
              <a:rPr lang="en-US" sz="2400" dirty="0" smtClean="0">
                <a:latin typeface="Times New Roman" pitchFamily="18" charset="0"/>
                <a:cs typeface="Times New Roman" pitchFamily="18" charset="0"/>
              </a:rPr>
              <a:t>he theory is implemented in nursing practice today by those who can:</a:t>
            </a:r>
          </a:p>
          <a:p>
            <a:pPr lvl="1">
              <a:buFont typeface="Arial" pitchFamily="34" charset="0"/>
              <a:buChar char="•"/>
            </a:pPr>
            <a:r>
              <a:rPr lang="en-US" sz="2400" dirty="0" smtClean="0">
                <a:latin typeface="Times New Roman" pitchFamily="18" charset="0"/>
                <a:cs typeface="Times New Roman" pitchFamily="18" charset="0"/>
              </a:rPr>
              <a:t> understand that culture affects the client-nurse relationship </a:t>
            </a:r>
          </a:p>
          <a:p>
            <a:pPr lvl="1">
              <a:buFont typeface="Arial" pitchFamily="34" charset="0"/>
              <a:buChar char="•"/>
            </a:pPr>
            <a:r>
              <a:rPr lang="en-US" sz="2400" dirty="0" smtClean="0">
                <a:latin typeface="Times New Roman" pitchFamily="18" charset="0"/>
                <a:cs typeface="Times New Roman" pitchFamily="18" charset="0"/>
              </a:rPr>
              <a:t> ask the patient what their cultural practices and preferences are</a:t>
            </a:r>
          </a:p>
          <a:p>
            <a:pPr lvl="1">
              <a:buFont typeface="Arial" pitchFamily="34" charset="0"/>
              <a:buChar char="•"/>
            </a:pPr>
            <a:r>
              <a:rPr lang="en-US" sz="2400" dirty="0" smtClean="0">
                <a:latin typeface="Times New Roman" pitchFamily="18" charset="0"/>
                <a:cs typeface="Times New Roman" pitchFamily="18" charset="0"/>
              </a:rPr>
              <a:t> incorporates the client’s cultural beliefs and values into the plan of nursing care</a:t>
            </a:r>
          </a:p>
          <a:p>
            <a:pPr lvl="1">
              <a:buFont typeface="Arial" pitchFamily="34" charset="0"/>
              <a:buChar char="•"/>
            </a:pPr>
            <a:r>
              <a:rPr lang="en-US" sz="2400" dirty="0" smtClean="0">
                <a:latin typeface="Times New Roman" pitchFamily="18" charset="0"/>
                <a:cs typeface="Times New Roman" pitchFamily="18" charset="0"/>
              </a:rPr>
              <a:t> respect and appreciate the cultural diversity of the patient, and work to increase their knowledge of that culture to provide better care for the patient</a:t>
            </a:r>
          </a:p>
          <a:p>
            <a:pPr lvl="1"/>
            <a:r>
              <a:rPr lang="en-US" sz="2400" dirty="0" smtClean="0">
                <a:latin typeface="Times New Roman" pitchFamily="18" charset="0"/>
                <a:cs typeface="Times New Roman" pitchFamily="18" charset="0"/>
              </a:rPr>
              <a:t>(</a:t>
            </a:r>
            <a:r>
              <a:rPr lang="en-US" sz="2400" dirty="0" err="1" smtClean="0">
                <a:latin typeface="Times New Roman" pitchFamily="18" charset="0"/>
                <a:cs typeface="Times New Roman" pitchFamily="18" charset="0"/>
              </a:rPr>
              <a:t>Leininger</a:t>
            </a:r>
            <a:r>
              <a:rPr lang="en-US" sz="2400" dirty="0" smtClean="0">
                <a:latin typeface="Times New Roman" pitchFamily="18" charset="0"/>
                <a:cs typeface="Times New Roman" pitchFamily="18" charset="0"/>
              </a:rPr>
              <a:t>, 1993)</a:t>
            </a:r>
            <a:endParaRPr lang="en-US" sz="2400" dirty="0" smtClean="0">
              <a:latin typeface="Times New Roman" pitchFamily="18" charset="0"/>
              <a:cs typeface="Times New Roman" pitchFamily="18" charset="0"/>
            </a:endParaRPr>
          </a:p>
        </p:txBody>
      </p:sp>
      <p:sp>
        <p:nvSpPr>
          <p:cNvPr id="5" name="Rectangle 4"/>
          <p:cNvSpPr/>
          <p:nvPr/>
        </p:nvSpPr>
        <p:spPr>
          <a:xfrm>
            <a:off x="1143000" y="304800"/>
            <a:ext cx="6990503" cy="923330"/>
          </a:xfrm>
          <a:prstGeom prst="rect">
            <a:avLst/>
          </a:prstGeom>
          <a:noFill/>
        </p:spPr>
        <p:txBody>
          <a:bodyPr wrap="none" lIns="91440" tIns="45720" rIns="91440" bIns="45720">
            <a:spAutoFit/>
          </a:bodyPr>
          <a:lstStyle/>
          <a:p>
            <a:pPr algn="ctr"/>
            <a:r>
              <a:rPr lang="en-US" sz="54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Theory Implementation</a:t>
            </a:r>
            <a:endParaRPr lang="en-US"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19200" y="685800"/>
            <a:ext cx="6477000" cy="2585323"/>
          </a:xfrm>
          <a:prstGeom prst="rect">
            <a:avLst/>
          </a:prstGeom>
          <a:noFill/>
        </p:spPr>
        <p:txBody>
          <a:bodyPr wrap="square" rtlCol="0">
            <a:spAutoFit/>
          </a:bodyPr>
          <a:lstStyle/>
          <a:p>
            <a:pPr algn="ctr"/>
            <a:r>
              <a:rPr lang="en-US" dirty="0" smtClean="0">
                <a:latin typeface="Times New Roman" pitchFamily="18" charset="0"/>
                <a:cs typeface="Times New Roman" pitchFamily="18" charset="0"/>
              </a:rPr>
              <a:t>References</a:t>
            </a:r>
          </a:p>
          <a:p>
            <a:pPr indent="-457200" algn="ctr"/>
            <a:endParaRPr lang="en-US" dirty="0">
              <a:latin typeface="Times New Roman" pitchFamily="18" charset="0"/>
              <a:cs typeface="Times New Roman" pitchFamily="18" charset="0"/>
            </a:endParaRPr>
          </a:p>
          <a:p>
            <a:pPr indent="-914400"/>
            <a:r>
              <a:rPr lang="en-US" dirty="0" smtClean="0">
                <a:latin typeface="Times New Roman" pitchFamily="18" charset="0"/>
                <a:cs typeface="Times New Roman" pitchFamily="18" charset="0"/>
              </a:rPr>
              <a:t>Leininger</a:t>
            </a:r>
            <a:r>
              <a:rPr lang="en-US" dirty="0" smtClean="0">
                <a:latin typeface="Times New Roman" pitchFamily="18" charset="0"/>
                <a:cs typeface="Times New Roman" pitchFamily="18" charset="0"/>
              </a:rPr>
              <a:t>, M. M. (1993).</a:t>
            </a:r>
            <a:r>
              <a:rPr lang="en-US" i="1" dirty="0" smtClean="0">
                <a:latin typeface="Times New Roman" pitchFamily="18" charset="0"/>
                <a:cs typeface="Times New Roman" pitchFamily="18" charset="0"/>
              </a:rPr>
              <a:t> </a:t>
            </a:r>
            <a:r>
              <a:rPr lang="en-US" i="1" dirty="0">
                <a:latin typeface="Times New Roman" pitchFamily="18" charset="0"/>
                <a:cs typeface="Times New Roman" pitchFamily="18" charset="0"/>
              </a:rPr>
              <a:t>Leininger's</a:t>
            </a:r>
            <a:r>
              <a:rPr lang="en-US" i="1" dirty="0">
                <a:latin typeface="Times New Roman" pitchFamily="18" charset="0"/>
                <a:cs typeface="Times New Roman" pitchFamily="18" charset="0"/>
              </a:rPr>
              <a:t> Theory of Nursing: Cultural Care Diversity and </a:t>
            </a:r>
            <a:r>
              <a:rPr lang="en-US" i="1" dirty="0" smtClean="0">
                <a:latin typeface="Times New Roman" pitchFamily="18" charset="0"/>
                <a:cs typeface="Times New Roman" pitchFamily="18" charset="0"/>
              </a:rPr>
              <a:t>Universality. </a:t>
            </a:r>
            <a:r>
              <a:rPr lang="en-US" dirty="0" smtClean="0">
                <a:latin typeface="Times New Roman" pitchFamily="18" charset="0"/>
                <a:cs typeface="Times New Roman" pitchFamily="18" charset="0"/>
              </a:rPr>
              <a:t>Newbury Park, CA: Sage Publications. </a:t>
            </a:r>
          </a:p>
          <a:p>
            <a:pPr indent="-457200"/>
            <a:endParaRPr lang="en-US" dirty="0">
              <a:latin typeface="Times New Roman" pitchFamily="18" charset="0"/>
              <a:cs typeface="Times New Roman" pitchFamily="18" charset="0"/>
            </a:endParaRPr>
          </a:p>
          <a:p>
            <a:pPr indent="-457200"/>
            <a:r>
              <a:rPr lang="en-US" dirty="0"/>
              <a:t>Chitty, K.K, &amp; Black, B.P. (2011). </a:t>
            </a:r>
            <a:r>
              <a:rPr lang="en-US" i="1" dirty="0"/>
              <a:t>Professional nursing: Concepts and challenges. </a:t>
            </a:r>
            <a:r>
              <a:rPr lang="en-US" dirty="0"/>
              <a:t>(6</a:t>
            </a:r>
            <a:r>
              <a:rPr lang="en-US" baseline="30000" dirty="0"/>
              <a:t>th</a:t>
            </a:r>
            <a:r>
              <a:rPr lang="en-US" dirty="0"/>
              <a:t> ed.). Maryland Heights, MO: Saunders Elsevier.  </a:t>
            </a:r>
          </a:p>
          <a:p>
            <a:endParaRPr lang="en-US"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TotalTime>
  <Words>424</Words>
  <Application>Microsoft Office PowerPoint</Application>
  <PresentationFormat>On-screen Show (4:3)</PresentationFormat>
  <Paragraphs>35</Paragraphs>
  <Slides>5</Slides>
  <Notes>1</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Slide 1</vt:lpstr>
      <vt:lpstr>Slide 2</vt:lpstr>
      <vt:lpstr>Slide 3</vt:lpstr>
      <vt:lpstr>Slide 4</vt:lpstr>
      <vt:lpstr>Slide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Owner</dc:creator>
  <cp:lastModifiedBy>Owner</cp:lastModifiedBy>
  <cp:revision>6</cp:revision>
  <dcterms:created xsi:type="dcterms:W3CDTF">2011-09-22T02:59:52Z</dcterms:created>
  <dcterms:modified xsi:type="dcterms:W3CDTF">2011-09-22T04:03:59Z</dcterms:modified>
</cp:coreProperties>
</file>