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8" r:id="rId2"/>
    <p:sldId id="269" r:id="rId3"/>
    <p:sldId id="270" r:id="rId4"/>
    <p:sldId id="271" r:id="rId5"/>
    <p:sldId id="272" r:id="rId6"/>
    <p:sldId id="256" r:id="rId7"/>
    <p:sldId id="257" r:id="rId8"/>
    <p:sldId id="258" r:id="rId9"/>
    <p:sldId id="273" r:id="rId10"/>
    <p:sldId id="263" r:id="rId11"/>
    <p:sldId id="264" r:id="rId12"/>
    <p:sldId id="265" r:id="rId13"/>
    <p:sldId id="274" r:id="rId14"/>
    <p:sldId id="259" r:id="rId15"/>
    <p:sldId id="261" r:id="rId16"/>
    <p:sldId id="260" r:id="rId17"/>
    <p:sldId id="266" r:id="rId18"/>
    <p:sldId id="267" r:id="rId19"/>
    <p:sldId id="26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599" autoAdjust="0"/>
  </p:normalViewPr>
  <p:slideViewPr>
    <p:cSldViewPr>
      <p:cViewPr varScale="1">
        <p:scale>
          <a:sx n="56" d="100"/>
          <a:sy n="56" d="100"/>
        </p:scale>
        <p:origin x="-177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9D9C0-D097-4875-A403-648DF0CB35D1}" type="datetimeFigureOut">
              <a:rPr lang="en-US" smtClean="0"/>
              <a:pPr/>
              <a:t>9/19/2010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8B0EF-A7AD-49A9-BFB4-6DB7AC052C8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FA5A2A-E42D-4006-B345-B735F8F68A13}" type="slidenum">
              <a:rPr lang="en-US"/>
              <a:pPr/>
              <a:t>2</a:t>
            </a:fld>
            <a:endParaRPr lang="en-US"/>
          </a:p>
        </p:txBody>
      </p:sp>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dirty="0">
                <a:latin typeface="Times New Roman" pitchFamily="18" charset="0"/>
                <a:cs typeface="Times New Roman" pitchFamily="18" charset="0"/>
              </a:rPr>
              <a:t>Qualitative research is much different than quantitative research.  Instead of mainly focusing on numbers and objective information, qualitative information focuses on subjective information reported by people in the study.  Qualitative research attempts to understand a particular phenomenon that occurs within the human race by asking questions and listening to what people have to say.  Therefore, implementing controls or manipulation of the subject being studied is not necessary.  Qualitative research is very useful to research in trying to understand the complexities of humans within the normal realm of their lives.  (</a:t>
            </a:r>
            <a:r>
              <a:rPr lang="en-US" dirty="0" err="1">
                <a:latin typeface="Times New Roman" pitchFamily="18" charset="0"/>
                <a:cs typeface="Times New Roman" pitchFamily="18" charset="0"/>
              </a:rPr>
              <a:t>Macnee</a:t>
            </a:r>
            <a:r>
              <a:rPr lang="en-US" dirty="0">
                <a:latin typeface="Times New Roman" pitchFamily="18" charset="0"/>
                <a:cs typeface="Times New Roman" pitchFamily="18" charset="0"/>
              </a:rPr>
              <a:t> &amp; McCabe, p. 28, 2008).</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Phenomenological methods</a:t>
            </a:r>
            <a:r>
              <a:rPr lang="en-US" baseline="0" dirty="0" smtClean="0">
                <a:latin typeface="Times New Roman" pitchFamily="18" charset="0"/>
                <a:cs typeface="Times New Roman" pitchFamily="18" charset="0"/>
              </a:rPr>
              <a:t> avoid to seek external control by going as directly as possible to those who have lived or are living the experience being studied. The method assumes that the lived experience can be interpreted or understood by distilling their essence. Uses a spiraling process of data collection and analysis and detailed field notes of observation during data collection. The methods include identifying the people who are living or have lived the experience of interest and seeking their perceptions. The researcher often starts by identifying his or her own perception or expectations about the phenomenon to be studied. (Macnee &amp; McCabe, 2008, p. 205-206)</a:t>
            </a:r>
          </a:p>
        </p:txBody>
      </p:sp>
      <p:sp>
        <p:nvSpPr>
          <p:cNvPr id="4" name="Slide Number Placeholder 3"/>
          <p:cNvSpPr>
            <a:spLocks noGrp="1"/>
          </p:cNvSpPr>
          <p:nvPr>
            <p:ph type="sldNum" sz="quarter" idx="10"/>
          </p:nvPr>
        </p:nvSpPr>
        <p:spPr/>
        <p:txBody>
          <a:bodyPr/>
          <a:lstStyle/>
          <a:p>
            <a:fld id="{66E5A393-76E6-4821-86DB-42487AD17133}" type="slidenum">
              <a:rPr lang="en-US" smtClean="0"/>
              <a:pPr/>
              <a:t>14</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term grounded theory developed</a:t>
            </a:r>
            <a:r>
              <a:rPr lang="en-US" baseline="0" dirty="0" smtClean="0">
                <a:latin typeface="Times New Roman" pitchFamily="18" charset="0"/>
                <a:cs typeface="Times New Roman" pitchFamily="18" charset="0"/>
              </a:rPr>
              <a:t> is based on or grounded in participants reality rather than on theoretical speculation. Grounded theory is best used to study social processes and structures. Grounded theory often incorporate time into the study because the focus usually is on processes or change. Data collection can include interviews and careful observation of interactions and processes. (Macnee &amp; McCabe, 2008, p. 207-208)</a:t>
            </a:r>
          </a:p>
        </p:txBody>
      </p:sp>
      <p:sp>
        <p:nvSpPr>
          <p:cNvPr id="4" name="Slide Number Placeholder 3"/>
          <p:cNvSpPr>
            <a:spLocks noGrp="1"/>
          </p:cNvSpPr>
          <p:nvPr>
            <p:ph type="sldNum" sz="quarter" idx="10"/>
          </p:nvPr>
        </p:nvSpPr>
        <p:spPr/>
        <p:txBody>
          <a:bodyPr/>
          <a:lstStyle/>
          <a:p>
            <a:fld id="{66E5A393-76E6-4821-86DB-42487AD17133}" type="slidenum">
              <a:rPr lang="en-US" smtClean="0"/>
              <a:pPr/>
              <a:t>15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Ethnography</a:t>
            </a:r>
            <a:r>
              <a:rPr lang="en-US" baseline="0" dirty="0" smtClean="0">
                <a:latin typeface="Times New Roman" pitchFamily="18" charset="0"/>
                <a:cs typeface="Times New Roman" pitchFamily="18" charset="0"/>
              </a:rPr>
              <a:t> assumes that culture exists and that the only way to know a culture is to get both an insider’s and outsider’s view. The insider’s view is sometimes called an </a:t>
            </a:r>
            <a:r>
              <a:rPr lang="en-US" i="1" baseline="0" dirty="0" smtClean="0">
                <a:latin typeface="Times New Roman" pitchFamily="18" charset="0"/>
                <a:cs typeface="Times New Roman" pitchFamily="18" charset="0"/>
              </a:rPr>
              <a:t>emic perspective</a:t>
            </a:r>
            <a:r>
              <a:rPr lang="en-US" baseline="0" dirty="0" smtClean="0">
                <a:latin typeface="Times New Roman" pitchFamily="18" charset="0"/>
                <a:cs typeface="Times New Roman" pitchFamily="18" charset="0"/>
              </a:rPr>
              <a:t>. The researches tries to immerse themselves into the culture being studied to be able to get the insider’s view and put it into common language that is understood by those outside the culture. </a:t>
            </a:r>
            <a:r>
              <a:rPr lang="en-US" sz="1200" dirty="0" smtClean="0">
                <a:solidFill>
                  <a:prstClr val="black"/>
                </a:solidFill>
                <a:latin typeface="Times New Roman" pitchFamily="18" charset="0"/>
                <a:cs typeface="Times New Roman" pitchFamily="18" charset="0"/>
              </a:rPr>
              <a:t>(Macnee &amp; McCabe, 2008, p. 206-207)</a:t>
            </a:r>
          </a:p>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16</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Historical research requires</a:t>
            </a:r>
            <a:r>
              <a:rPr lang="en-US" baseline="0" dirty="0" smtClean="0"/>
              <a:t> the researcher to define a phenomenon in a way that can be delineated so data sources can be found.  For example, using the historical method to research the legitimization of nurse practitioners’ as health care providers would not be very useful.  This is because it would be too difficult to know which time periods would be relevant to use as data sources.  On the other hand, the credentialing of nurse practitioners as a way to legitimization of their role in the medical field would be a topic that could be studied using the historical method.  The reason that this would be possible is that there is a set time period in which the development of credentialing occurred for nurse practitioners.  Therefore, a researcher much be careful when using the historical method to be sure his or her data sources are reliable for what he or she is trying to study.  (Macnee &amp; McCabe, 2008, p.208-209)</a:t>
            </a:r>
            <a:endParaRPr lang="en-US" dirty="0"/>
          </a:p>
        </p:txBody>
      </p:sp>
      <p:sp>
        <p:nvSpPr>
          <p:cNvPr id="4" name="Slide Number Placeholder 3"/>
          <p:cNvSpPr>
            <a:spLocks noGrp="1"/>
          </p:cNvSpPr>
          <p:nvPr>
            <p:ph type="sldNum" sz="quarter" idx="10"/>
          </p:nvPr>
        </p:nvSpPr>
        <p:spPr/>
        <p:txBody>
          <a:bodyPr/>
          <a:lstStyle/>
          <a:p>
            <a:fld id="{EA606198-4BD1-4588-8765-4D853227AA8B}" type="slidenum">
              <a:rPr lang="en-US" smtClean="0"/>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FD603E-F4B4-4428-AA02-7F97E4DE0EDD}" type="slidenum">
              <a:rPr lang="en-US"/>
              <a:pPr/>
              <a:t>4</a:t>
            </a:fld>
            <a:endParaRPr lang="en-US"/>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a:latin typeface="Times New Roman" pitchFamily="18" charset="0"/>
                <a:cs typeface="Times New Roman" pitchFamily="18" charset="0"/>
              </a:rPr>
              <a:t>Essentially rigor determines how valid and reliable the study is based upon how it was conducted. Researches ensure that rigor is maintained using four aspects:  Trustworthiness, </a:t>
            </a:r>
            <a:r>
              <a:rPr lang="en-US" dirty="0" err="1" smtClean="0">
                <a:latin typeface="Times New Roman" pitchFamily="18" charset="0"/>
                <a:cs typeface="Times New Roman" pitchFamily="18" charset="0"/>
              </a:rPr>
              <a:t>confirmability</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transferability, and credibility.  Trustworthiness means that the data in the study was collected honestly.  Ensuring that the decision making about the data collection and analysis is consistent is the </a:t>
            </a:r>
            <a:r>
              <a:rPr lang="en-US" dirty="0" err="1">
                <a:latin typeface="Times New Roman" pitchFamily="18" charset="0"/>
                <a:cs typeface="Times New Roman" pitchFamily="18" charset="0"/>
              </a:rPr>
              <a:t>confirmability</a:t>
            </a:r>
            <a:r>
              <a:rPr lang="en-US" dirty="0">
                <a:latin typeface="Times New Roman" pitchFamily="18" charset="0"/>
                <a:cs typeface="Times New Roman" pitchFamily="18" charset="0"/>
              </a:rPr>
              <a:t> aspect of rigor.  An audit trail, continuous documentation of the decisions made for the data collection and analysis process, is used to verify that </a:t>
            </a:r>
            <a:r>
              <a:rPr lang="en-US" dirty="0" err="1">
                <a:latin typeface="Times New Roman" pitchFamily="18" charset="0"/>
                <a:cs typeface="Times New Roman" pitchFamily="18" charset="0"/>
              </a:rPr>
              <a:t>confirmability</a:t>
            </a:r>
            <a:r>
              <a:rPr lang="en-US" dirty="0">
                <a:latin typeface="Times New Roman" pitchFamily="18" charset="0"/>
                <a:cs typeface="Times New Roman" pitchFamily="18" charset="0"/>
              </a:rPr>
              <a:t> is maintained throughout the study.  Transferability is how well the results of the study can be applied to groups or settings different from which the data was collected.  The last aspect of rigor is credibility.  Credibility is the extent to which the researcher and reader can have confidence in the findings from the research conducted.  (</a:t>
            </a:r>
            <a:r>
              <a:rPr lang="en-US" dirty="0" err="1">
                <a:latin typeface="Times New Roman" pitchFamily="18" charset="0"/>
                <a:cs typeface="Times New Roman" pitchFamily="18" charset="0"/>
              </a:rPr>
              <a:t>Macnee</a:t>
            </a:r>
            <a:r>
              <a:rPr lang="en-US" dirty="0">
                <a:latin typeface="Times New Roman" pitchFamily="18" charset="0"/>
                <a:cs typeface="Times New Roman" pitchFamily="18" charset="0"/>
              </a:rPr>
              <a:t> &amp; McCabe, p. 170-173, 2008).</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629B1D-7667-4D80-A5BA-889E729ADF2E}" type="slidenum">
              <a:rPr lang="en-US"/>
              <a:pPr/>
              <a:t>5</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dirty="0">
                <a:latin typeface="Times New Roman" pitchFamily="18" charset="0"/>
                <a:cs typeface="Times New Roman" pitchFamily="18" charset="0"/>
              </a:rPr>
              <a:t>Validity is important in research because it defines the accuracy and truthfulness of the information about the variable being studied.  If everyone just took the researcher’s word for everything and did not verify the validity, then much of what we read could be untrue.  </a:t>
            </a:r>
          </a:p>
          <a:p>
            <a:r>
              <a:rPr lang="en-US" dirty="0" err="1">
                <a:latin typeface="Times New Roman" pitchFamily="18" charset="0"/>
                <a:cs typeface="Times New Roman" pitchFamily="18" charset="0"/>
              </a:rPr>
              <a:t>Macnee</a:t>
            </a:r>
            <a:r>
              <a:rPr lang="en-US" dirty="0">
                <a:latin typeface="Times New Roman" pitchFamily="18" charset="0"/>
                <a:cs typeface="Times New Roman" pitchFamily="18" charset="0"/>
              </a:rPr>
              <a:t> and McCabe (2008), state that content validity is the easiest way for a reader to assess the validity of research.  For there to be content validity present, the questions and items on the scale of the research question should be easily comprehended and should reflect what is being measured. (</a:t>
            </a:r>
            <a:r>
              <a:rPr lang="en-US" dirty="0" err="1">
                <a:latin typeface="Times New Roman" pitchFamily="18" charset="0"/>
                <a:cs typeface="Times New Roman" pitchFamily="18" charset="0"/>
              </a:rPr>
              <a:t>Macnee</a:t>
            </a:r>
            <a:r>
              <a:rPr lang="en-US" dirty="0">
                <a:latin typeface="Times New Roman" pitchFamily="18" charset="0"/>
                <a:cs typeface="Times New Roman" pitchFamily="18" charset="0"/>
              </a:rPr>
              <a:t> &amp; McCabe, p. 183, 2008).</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Phenomenology is an in-depth study about a particular life experience. Grounded theories are more about social interactions. Ethnographic methods connect descriptive answers of a culture or sub-culture. Historical methods give data about past processes. </a:t>
            </a:r>
            <a:r>
              <a:rPr lang="en-US" baseline="0" dirty="0" smtClean="0">
                <a:latin typeface="Times New Roman" pitchFamily="18" charset="0"/>
                <a:cs typeface="Times New Roman" pitchFamily="18" charset="0"/>
              </a:rPr>
              <a:t>(Macnee &amp; McCabe, 2008, p. 205-208)</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Descriptive designs are used to describe questions. Correlational studies are used to link questions. Model testing relates and measures concepts. Quasi-experimental has little control over the factors of the study. Whereas, the experimental design is based on manipulation of an independent variable, control group, and random selection. A cross-sectional design is used to take the difficulty of following a subject over time. </a:t>
            </a:r>
            <a:r>
              <a:rPr lang="en-US" baseline="0" dirty="0" smtClean="0">
                <a:latin typeface="Times New Roman" pitchFamily="18" charset="0"/>
                <a:cs typeface="Times New Roman" pitchFamily="18" charset="0"/>
              </a:rPr>
              <a:t>(Macnee &amp; McCabe, 2008, p. 213-216)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qualitative research the goal</a:t>
            </a:r>
            <a:r>
              <a:rPr lang="en-US" baseline="0" dirty="0" smtClean="0">
                <a:latin typeface="Times New Roman" pitchFamily="18" charset="0"/>
                <a:cs typeface="Times New Roman" pitchFamily="18" charset="0"/>
              </a:rPr>
              <a:t> is to gain as much holistic knowledge with the greatest complexity and variety. This research seeks to describe, understand, and connect data. (Macnee &amp; McCabe, 2008)</a:t>
            </a:r>
          </a:p>
          <a:p>
            <a:r>
              <a:rPr lang="en-US" baseline="0" dirty="0" smtClean="0">
                <a:latin typeface="Times New Roman" pitchFamily="18" charset="0"/>
                <a:cs typeface="Times New Roman" pitchFamily="18" charset="0"/>
              </a:rPr>
              <a:t>In quantitative research the goal is to be able to predict the effects of the manipulation used. Measurements can be excluded, repeated, and biased. Control is different in each quantitative design that ranges from limited to great control. (Macnee,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638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Unstructured interviews involve asking questions in an informal, casual way. This interview assumes the product of the interview reflects the interactions of the interviewer, participant, and the setting.</a:t>
            </a:r>
          </a:p>
          <a:p>
            <a:r>
              <a:rPr lang="en-US" sz="2200" dirty="0">
                <a:latin typeface="Lucida Grande" charset="0"/>
                <a:ea typeface="Lucida Grande" charset="0"/>
                <a:cs typeface="Lucida Grande" charset="0"/>
                <a:sym typeface="Lucida Grande" charset="0"/>
              </a:rPr>
              <a:t>Group interviews are typically used to gain </a:t>
            </a:r>
            <a:r>
              <a:rPr lang="en-US" sz="2200" dirty="0" smtClean="0">
                <a:latin typeface="Lucida Grande" charset="0"/>
                <a:ea typeface="Lucida Grande" charset="0"/>
                <a:cs typeface="Lucida Grande" charset="0"/>
                <a:sym typeface="Lucida Grande" charset="0"/>
              </a:rPr>
              <a:t>information </a:t>
            </a:r>
            <a:r>
              <a:rPr lang="en-US" sz="2200" dirty="0">
                <a:latin typeface="Lucida Grande" charset="0"/>
                <a:ea typeface="Lucida Grande" charset="0"/>
                <a:cs typeface="Lucida Grande" charset="0"/>
                <a:sym typeface="Lucida Grande" charset="0"/>
              </a:rPr>
              <a:t>in a larger </a:t>
            </a:r>
            <a:r>
              <a:rPr lang="en-US" sz="2200" dirty="0" smtClean="0">
                <a:latin typeface="Lucida Grande" charset="0"/>
                <a:ea typeface="Lucida Grande" charset="0"/>
                <a:cs typeface="Lucida Grande" charset="0"/>
                <a:sym typeface="Lucida Grande" charset="0"/>
              </a:rPr>
              <a:t>setting.</a:t>
            </a:r>
            <a:endParaRPr lang="en-US" sz="2200" dirty="0">
              <a:latin typeface="Lucida Grande" charset="0"/>
              <a:ea typeface="Lucida Grande" charset="0"/>
              <a:cs typeface="Lucida Grande" charset="0"/>
              <a:sym typeface="Lucida Grande" charset="0"/>
            </a:endParaRPr>
          </a:p>
          <a:p>
            <a:r>
              <a:rPr lang="en-US" sz="2200" dirty="0">
                <a:latin typeface="Lucida Grande" charset="0"/>
                <a:ea typeface="Lucida Grande" charset="0"/>
                <a:cs typeface="Lucida Grande" charset="0"/>
                <a:sym typeface="Lucida Grande" charset="0"/>
              </a:rPr>
              <a:t>Participant observation is where the interviewer goes into the environment of the participant and actually “becomes” the participant to help collect data.</a:t>
            </a:r>
          </a:p>
          <a:p>
            <a:r>
              <a:rPr lang="en-US" sz="2200" dirty="0">
                <a:latin typeface="Lucida Grande" charset="0"/>
                <a:ea typeface="Lucida Grande" charset="0"/>
                <a:cs typeface="Lucida Grande" charset="0"/>
                <a:sym typeface="Lucida Grande" charset="0"/>
              </a:rPr>
              <a:t>Documents and records are data involving business letters, logs, contracts, accounts</a:t>
            </a:r>
            <a:r>
              <a:rPr lang="en-US" sz="2200" dirty="0" smtClean="0">
                <a:latin typeface="Lucida Grande" charset="0"/>
                <a:ea typeface="Lucida Grande" charset="0"/>
                <a:cs typeface="Lucida Grande" charset="0"/>
                <a:sym typeface="Lucida Grande" charset="0"/>
              </a:rPr>
              <a:t>. </a:t>
            </a:r>
            <a:r>
              <a:rPr lang="en-US" sz="2400" dirty="0" smtClean="0">
                <a:ea typeface="Futura Condensed" charset="0"/>
                <a:cs typeface="Futura Condensed" charset="0"/>
              </a:rPr>
              <a:t>(Macnee &amp; McCabe, 2008,  p. 167-169)</a:t>
            </a:r>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843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The variables are help determine results. Independent variables help predict the outcome of interest which happens to be the dependent </a:t>
            </a:r>
            <a:r>
              <a:rPr lang="en-US" sz="2200" dirty="0" smtClean="0">
                <a:latin typeface="Lucida Grande" charset="0"/>
                <a:ea typeface="Lucida Grande" charset="0"/>
                <a:cs typeface="Lucida Grande" charset="0"/>
                <a:sym typeface="Lucida Grande" charset="0"/>
              </a:rPr>
              <a:t>variable.</a:t>
            </a:r>
            <a:endParaRPr lang="en-US" sz="2200" dirty="0">
              <a:latin typeface="Lucida Grande" charset="0"/>
              <a:ea typeface="Lucida Grande" charset="0"/>
              <a:cs typeface="Lucida Grande" charset="0"/>
              <a:sym typeface="Lucida Grande" charset="0"/>
            </a:endParaRPr>
          </a:p>
          <a:p>
            <a:endParaRPr lang="en-US" sz="2200" dirty="0">
              <a:latin typeface="Lucida Grande" charset="0"/>
              <a:ea typeface="Lucida Grande" charset="0"/>
              <a:cs typeface="Lucida Grande" charset="0"/>
              <a:sym typeface="Lucida Grande" charset="0"/>
            </a:endParaRPr>
          </a:p>
          <a:p>
            <a:pPr marL="0" marR="0" lvl="4" indent="0" algn="l" defTabSz="914400" rtl="0" eaLnBrk="1" fontAlgn="auto" latinLnBrk="0" hangingPunct="1">
              <a:lnSpc>
                <a:spcPct val="100000"/>
              </a:lnSpc>
              <a:spcBef>
                <a:spcPts val="0"/>
              </a:spcBef>
              <a:spcAft>
                <a:spcPts val="0"/>
              </a:spcAft>
              <a:buClrTx/>
              <a:buSzTx/>
              <a:buFontTx/>
              <a:buNone/>
              <a:tabLst/>
              <a:defRPr/>
            </a:pPr>
            <a:r>
              <a:rPr lang="en-US" sz="2200" dirty="0">
                <a:latin typeface="Lucida Grande" charset="0"/>
                <a:ea typeface="Lucida Grande" charset="0"/>
                <a:cs typeface="Lucida Grande" charset="0"/>
                <a:sym typeface="Lucida Grande" charset="0"/>
              </a:rPr>
              <a:t>All data can be organized in various ways to help interpret the results easier like the ones listed above</a:t>
            </a:r>
            <a:r>
              <a:rPr lang="en-US" sz="2200" dirty="0" smtClean="0">
                <a:latin typeface="Lucida Grande" charset="0"/>
                <a:ea typeface="Lucida Grande" charset="0"/>
                <a:cs typeface="Lucida Grande" charset="0"/>
                <a:sym typeface="Lucida Grande" charset="0"/>
              </a:rPr>
              <a:t>. </a:t>
            </a:r>
            <a:r>
              <a:rPr lang="en-US" dirty="0" smtClean="0">
                <a:ea typeface="Futura Condensed" charset="0"/>
                <a:cs typeface="Futura Condensed" charset="0"/>
              </a:rPr>
              <a:t>(Macnee &amp; McCabe, 2008,  p. 74-76)</a:t>
            </a:r>
            <a:endParaRPr lang="en-US" dirty="0" smtClean="0"/>
          </a:p>
          <a:p>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048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sz="2200" dirty="0">
                <a:latin typeface="Lucida Grande" charset="0"/>
                <a:ea typeface="Lucida Grande" charset="0"/>
                <a:cs typeface="Lucida Grande" charset="0"/>
                <a:sym typeface="Lucida Grande" charset="0"/>
              </a:rPr>
              <a:t>In Qualitative studies they need to understand how much variety there is in the results.</a:t>
            </a:r>
          </a:p>
          <a:p>
            <a:r>
              <a:rPr lang="en-US" sz="2200" dirty="0">
                <a:latin typeface="Lucida Grande" charset="0"/>
                <a:ea typeface="Lucida Grande" charset="0"/>
                <a:cs typeface="Lucida Grande" charset="0"/>
                <a:sym typeface="Lucida Grande" charset="0"/>
              </a:rPr>
              <a:t>The variance and standard deviation for a set of numbers give us a clear sense of the spread of those numbers. </a:t>
            </a:r>
          </a:p>
          <a:p>
            <a:r>
              <a:rPr lang="en-US" sz="2200" dirty="0">
                <a:latin typeface="Lucida Grande" charset="0"/>
                <a:ea typeface="Lucida Grande" charset="0"/>
                <a:cs typeface="Lucida Grande" charset="0"/>
                <a:sym typeface="Lucida Grande" charset="0"/>
              </a:rPr>
              <a:t>The distribution refers to how the findings are dispersed.</a:t>
            </a:r>
          </a:p>
          <a:p>
            <a:pPr marL="0" marR="0" lvl="4" indent="0" algn="l" defTabSz="914400" rtl="0" eaLnBrk="1" fontAlgn="auto" latinLnBrk="0" hangingPunct="1">
              <a:lnSpc>
                <a:spcPct val="100000"/>
              </a:lnSpc>
              <a:spcBef>
                <a:spcPts val="0"/>
              </a:spcBef>
              <a:spcAft>
                <a:spcPts val="0"/>
              </a:spcAft>
              <a:buClrTx/>
              <a:buSzTx/>
              <a:buFontTx/>
              <a:buNone/>
              <a:tabLst/>
              <a:defRPr/>
            </a:pPr>
            <a:r>
              <a:rPr lang="en-US" sz="2200" dirty="0">
                <a:latin typeface="Lucida Grande" charset="0"/>
                <a:ea typeface="Lucida Grande" charset="0"/>
                <a:cs typeface="Lucida Grande" charset="0"/>
                <a:sym typeface="Lucida Grande" charset="0"/>
              </a:rPr>
              <a:t>Qualitative studies do not use statistics to describe results</a:t>
            </a:r>
            <a:r>
              <a:rPr lang="en-US" sz="2200" dirty="0" smtClean="0">
                <a:latin typeface="Lucida Grande" charset="0"/>
                <a:ea typeface="Lucida Grande" charset="0"/>
                <a:cs typeface="Lucida Grande" charset="0"/>
                <a:sym typeface="Lucida Grande" charset="0"/>
              </a:rPr>
              <a:t>. </a:t>
            </a:r>
            <a:r>
              <a:rPr lang="en-US" dirty="0" smtClean="0">
                <a:ea typeface="Futura Condensed" charset="0"/>
                <a:cs typeface="Futura Condensed" charset="0"/>
              </a:rPr>
              <a:t>(Macnee &amp; McCabe, 2008,  p. 76-80)</a:t>
            </a:r>
            <a:endParaRPr lang="en-US" dirty="0" smtClean="0"/>
          </a:p>
          <a:p>
            <a:endParaRPr lang="en-US" sz="2200" dirty="0">
              <a:latin typeface="Lucida Grande" charset="0"/>
              <a:ea typeface="Lucida Grande" charset="0"/>
              <a:cs typeface="Lucida Grande" charset="0"/>
              <a:sym typeface="Lucida Grande"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68731-E81F-4221-99FD-3447B6F394F4}" type="datetimeFigureOut">
              <a:rPr lang="en-US" smtClean="0"/>
              <a:pPr/>
              <a:t>9/19/2010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1FFA7-6AA4-45AD-B8C9-85940C6767B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ordszilla.com/"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1.gi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219200"/>
            <a:ext cx="7772400" cy="1470025"/>
          </a:xfrm>
        </p:spPr>
        <p:txBody>
          <a:bodyPr/>
          <a:lstStyle/>
          <a:p>
            <a:r>
              <a:rPr lang="en-US" dirty="0">
                <a:latin typeface="Times New Roman" pitchFamily="18" charset="0"/>
                <a:cs typeface="Times New Roman" pitchFamily="18" charset="0"/>
              </a:rPr>
              <a:t>The Quantitative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Research Process</a:t>
            </a:r>
          </a:p>
        </p:txBody>
      </p:sp>
      <p:sp>
        <p:nvSpPr>
          <p:cNvPr id="2051" name="Rectangle 3"/>
          <p:cNvSpPr>
            <a:spLocks noGrp="1" noChangeArrowheads="1"/>
          </p:cNvSpPr>
          <p:nvPr>
            <p:ph type="subTitle" idx="1"/>
          </p:nvPr>
        </p:nvSpPr>
        <p:spPr>
          <a:xfrm>
            <a:off x="1371600" y="3429000"/>
            <a:ext cx="6400800" cy="2209800"/>
          </a:xfrm>
        </p:spPr>
        <p:txBody>
          <a:bodyPr/>
          <a:lstStyle/>
          <a:p>
            <a:pPr>
              <a:lnSpc>
                <a:spcPct val="80000"/>
              </a:lnSpc>
            </a:pPr>
            <a:r>
              <a:rPr lang="en-US" sz="2400" dirty="0">
                <a:solidFill>
                  <a:schemeClr val="tx1"/>
                </a:solidFill>
                <a:latin typeface="Times New Roman" pitchFamily="18" charset="0"/>
                <a:cs typeface="Times New Roman" pitchFamily="18" charset="0"/>
              </a:rPr>
              <a:t>Lakeview College of Nursing</a:t>
            </a:r>
          </a:p>
          <a:p>
            <a:pPr>
              <a:lnSpc>
                <a:spcPct val="80000"/>
              </a:lnSpc>
            </a:pPr>
            <a:r>
              <a:rPr lang="en-US" sz="2400" dirty="0">
                <a:solidFill>
                  <a:schemeClr val="tx1"/>
                </a:solidFill>
                <a:latin typeface="Times New Roman" pitchFamily="18" charset="0"/>
                <a:cs typeface="Times New Roman" pitchFamily="18" charset="0"/>
              </a:rPr>
              <a:t>N302:  Nursing Research</a:t>
            </a:r>
          </a:p>
          <a:p>
            <a:pPr>
              <a:lnSpc>
                <a:spcPct val="80000"/>
              </a:lnSpc>
            </a:pPr>
            <a:r>
              <a:rPr lang="en-US" sz="2400" dirty="0">
                <a:solidFill>
                  <a:schemeClr val="tx1"/>
                </a:solidFill>
                <a:latin typeface="Times New Roman" pitchFamily="18" charset="0"/>
                <a:cs typeface="Times New Roman" pitchFamily="18" charset="0"/>
              </a:rPr>
              <a:t>September 19, 2010</a:t>
            </a:r>
          </a:p>
          <a:p>
            <a:pPr>
              <a:lnSpc>
                <a:spcPct val="80000"/>
              </a:lnSpc>
            </a:pPr>
            <a:endParaRPr lang="en-US" sz="2400" dirty="0">
              <a:solidFill>
                <a:schemeClr val="tx1"/>
              </a:solidFill>
              <a:latin typeface="Times New Roman" pitchFamily="18" charset="0"/>
              <a:cs typeface="Times New Roman" pitchFamily="18" charset="0"/>
            </a:endParaRPr>
          </a:p>
          <a:p>
            <a:pPr>
              <a:lnSpc>
                <a:spcPct val="80000"/>
              </a:lnSpc>
            </a:pPr>
            <a:r>
              <a:rPr lang="en-US" sz="2000" dirty="0">
                <a:solidFill>
                  <a:schemeClr val="tx1"/>
                </a:solidFill>
                <a:latin typeface="Times New Roman" pitchFamily="18" charset="0"/>
                <a:cs typeface="Times New Roman" pitchFamily="18" charset="0"/>
              </a:rPr>
              <a:t>By: Jessica Cook, Jenna </a:t>
            </a:r>
            <a:r>
              <a:rPr lang="en-US" sz="2000" dirty="0" err="1">
                <a:solidFill>
                  <a:schemeClr val="tx1"/>
                </a:solidFill>
                <a:latin typeface="Times New Roman" pitchFamily="18" charset="0"/>
                <a:cs typeface="Times New Roman" pitchFamily="18" charset="0"/>
              </a:rPr>
              <a:t>Gayler</a:t>
            </a:r>
            <a:r>
              <a:rPr lang="en-US" sz="2000" dirty="0">
                <a:solidFill>
                  <a:schemeClr val="tx1"/>
                </a:solidFill>
                <a:latin typeface="Times New Roman" pitchFamily="18" charset="0"/>
                <a:cs typeface="Times New Roman" pitchFamily="18" charset="0"/>
              </a:rPr>
              <a:t>, Andrew </a:t>
            </a:r>
            <a:r>
              <a:rPr lang="en-US" sz="2000" dirty="0" err="1">
                <a:solidFill>
                  <a:schemeClr val="tx1"/>
                </a:solidFill>
                <a:latin typeface="Times New Roman" pitchFamily="18" charset="0"/>
                <a:cs typeface="Times New Roman" pitchFamily="18" charset="0"/>
              </a:rPr>
              <a:t>Mlakar</a:t>
            </a:r>
            <a:r>
              <a:rPr lang="en-US" sz="2000" dirty="0">
                <a:solidFill>
                  <a:schemeClr val="tx1"/>
                </a:solidFill>
                <a:latin typeface="Times New Roman" pitchFamily="18" charset="0"/>
                <a:cs typeface="Times New Roman" pitchFamily="18" charset="0"/>
              </a:rPr>
              <a:t>, Jessica Passe, &amp; Brandon Swanson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dirty="0">
                <a:latin typeface="Times New Roman" pitchFamily="18" charset="0"/>
                <a:cs typeface="Times New Roman" pitchFamily="18" charset="0"/>
              </a:rPr>
              <a:t>Data Collection Strategies</a:t>
            </a:r>
          </a:p>
        </p:txBody>
      </p:sp>
      <p:sp>
        <p:nvSpPr>
          <p:cNvPr id="14338" name="Rectangle 2"/>
          <p:cNvSpPr>
            <a:spLocks noGrp="1" noChangeArrowheads="1"/>
          </p:cNvSpPr>
          <p:nvPr>
            <p:ph type="body" idx="1"/>
          </p:nvPr>
        </p:nvSpPr>
        <p:spPr>
          <a:xfrm>
            <a:off x="457200" y="1600200"/>
            <a:ext cx="8229600" cy="4521399"/>
          </a:xfrm>
          <a:ln/>
        </p:spPr>
        <p:txBody>
          <a:bodyPr>
            <a:normAutofit lnSpcReduction="10000"/>
          </a:bodyPr>
          <a:lstStyle/>
          <a:p>
            <a:r>
              <a:rPr lang="en-US" dirty="0" smtClean="0">
                <a:latin typeface="Times New Roman" pitchFamily="18" charset="0"/>
                <a:cs typeface="Times New Roman" pitchFamily="18" charset="0"/>
              </a:rPr>
              <a:t>Develop </a:t>
            </a:r>
            <a:r>
              <a:rPr lang="en-US" dirty="0">
                <a:latin typeface="Times New Roman" pitchFamily="18" charset="0"/>
                <a:cs typeface="Times New Roman" pitchFamily="18" charset="0"/>
              </a:rPr>
              <a:t>a clear theoretical definition of a variable</a:t>
            </a:r>
          </a:p>
          <a:p>
            <a:r>
              <a:rPr lang="en-US" dirty="0" smtClean="0">
                <a:latin typeface="Times New Roman" pitchFamily="18" charset="0"/>
                <a:cs typeface="Times New Roman" pitchFamily="18" charset="0"/>
              </a:rPr>
              <a:t>Construct </a:t>
            </a:r>
            <a:r>
              <a:rPr lang="en-US" dirty="0">
                <a:latin typeface="Times New Roman" pitchFamily="18" charset="0"/>
                <a:cs typeface="Times New Roman" pitchFamily="18" charset="0"/>
              </a:rPr>
              <a:t>a description of the meaning of the variable</a:t>
            </a:r>
          </a:p>
          <a:p>
            <a:r>
              <a:rPr lang="en-US" dirty="0">
                <a:latin typeface="Times New Roman" pitchFamily="18" charset="0"/>
                <a:cs typeface="Times New Roman" pitchFamily="18" charset="0"/>
              </a:rPr>
              <a:t>Depend upon open sharing of thoughts, feelings, and experiences</a:t>
            </a:r>
          </a:p>
          <a:p>
            <a:r>
              <a:rPr lang="en-US" dirty="0">
                <a:latin typeface="Times New Roman" pitchFamily="18" charset="0"/>
                <a:cs typeface="Times New Roman" pitchFamily="18" charset="0"/>
              </a:rPr>
              <a:t>Unstructured interviews, Group interviews, Participant observation, Documents and Records</a:t>
            </a:r>
          </a:p>
          <a:p>
            <a:pPr algn="r"/>
            <a:endParaRPr lang="en-US" sz="2200" dirty="0">
              <a:solidFill>
                <a:srgbClr val="000000"/>
              </a:solidFill>
              <a:latin typeface="Lucida Grande" charset="0"/>
              <a:sym typeface="Lucida Grande"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892969" y="-71438"/>
            <a:ext cx="7581305" cy="1750219"/>
          </a:xfrm>
          <a:ln/>
        </p:spPr>
        <p:txBody>
          <a:bodyPr/>
          <a:lstStyle/>
          <a:p>
            <a:r>
              <a:rPr lang="en-US" dirty="0">
                <a:latin typeface="Times New Roman" pitchFamily="18" charset="0"/>
                <a:cs typeface="Times New Roman" pitchFamily="18" charset="0"/>
              </a:rPr>
              <a:t>Managing &amp; Analyzing Data</a:t>
            </a:r>
          </a:p>
        </p:txBody>
      </p:sp>
      <p:sp>
        <p:nvSpPr>
          <p:cNvPr id="17410" name="Rectangle 2"/>
          <p:cNvSpPr>
            <a:spLocks noGrp="1" noChangeArrowheads="1"/>
          </p:cNvSpPr>
          <p:nvPr>
            <p:ph type="body" idx="1"/>
          </p:nvPr>
        </p:nvSpPr>
        <p:spPr>
          <a:ln/>
        </p:spPr>
        <p:txBody>
          <a:bodyPr/>
          <a:lstStyle/>
          <a:p>
            <a:r>
              <a:rPr lang="en-US" dirty="0">
                <a:latin typeface="Times New Roman" pitchFamily="18" charset="0"/>
                <a:cs typeface="Times New Roman" pitchFamily="18" charset="0"/>
              </a:rPr>
              <a:t>Dependent variables &amp; Independent variables used to help determine data</a:t>
            </a:r>
          </a:p>
          <a:p>
            <a:r>
              <a:rPr lang="en-US" dirty="0">
                <a:latin typeface="Times New Roman" pitchFamily="18" charset="0"/>
                <a:cs typeface="Times New Roman" pitchFamily="18" charset="0"/>
              </a:rPr>
              <a:t>Organize data using free hand, computers, software, graphs, numbers, calculations, bar graphs, pie </a:t>
            </a:r>
            <a:r>
              <a:rPr lang="en-US" dirty="0" smtClean="0">
                <a:latin typeface="Times New Roman" pitchFamily="18" charset="0"/>
                <a:cs typeface="Times New Roman" pitchFamily="18" charset="0"/>
              </a:rPr>
              <a:t>graphs</a:t>
            </a:r>
            <a:endParaRPr lang="en-US" dirty="0">
              <a:latin typeface="Times New Roman" pitchFamily="18" charset="0"/>
              <a:cs typeface="Times New Roman" pitchFamily="18"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dirty="0">
                <a:latin typeface="Times New Roman" pitchFamily="18" charset="0"/>
                <a:cs typeface="Times New Roman" pitchFamily="18" charset="0"/>
              </a:rPr>
              <a:t>Interpreting Results</a:t>
            </a:r>
          </a:p>
        </p:txBody>
      </p:sp>
      <p:sp>
        <p:nvSpPr>
          <p:cNvPr id="19458" name="Rectangle 2"/>
          <p:cNvSpPr>
            <a:spLocks noGrp="1" noChangeArrowheads="1"/>
          </p:cNvSpPr>
          <p:nvPr>
            <p:ph type="body" idx="1"/>
          </p:nvPr>
        </p:nvSpPr>
        <p:spPr>
          <a:ln/>
        </p:spPr>
        <p:txBody>
          <a:bodyPr/>
          <a:lstStyle/>
          <a:p>
            <a:r>
              <a:rPr lang="en-US" dirty="0">
                <a:latin typeface="Times New Roman" pitchFamily="18" charset="0"/>
                <a:cs typeface="Times New Roman" pitchFamily="18" charset="0"/>
              </a:rPr>
              <a:t>Statistical Measures</a:t>
            </a:r>
          </a:p>
          <a:p>
            <a:r>
              <a:rPr lang="en-US" dirty="0">
                <a:latin typeface="Times New Roman" pitchFamily="18" charset="0"/>
                <a:cs typeface="Times New Roman" pitchFamily="18" charset="0"/>
              </a:rPr>
              <a:t>Variance</a:t>
            </a:r>
          </a:p>
          <a:p>
            <a:r>
              <a:rPr lang="en-US" dirty="0">
                <a:latin typeface="Times New Roman" pitchFamily="18" charset="0"/>
                <a:cs typeface="Times New Roman" pitchFamily="18" charset="0"/>
              </a:rPr>
              <a:t>Standard Deviation</a:t>
            </a:r>
          </a:p>
          <a:p>
            <a:r>
              <a:rPr lang="en-US" dirty="0">
                <a:latin typeface="Times New Roman" pitchFamily="18" charset="0"/>
                <a:cs typeface="Times New Roman" pitchFamily="18" charset="0"/>
              </a:rPr>
              <a:t>Distribution, Frequency </a:t>
            </a:r>
            <a:r>
              <a:rPr lang="en-US" dirty="0" smtClean="0">
                <a:latin typeface="Times New Roman" pitchFamily="18" charset="0"/>
                <a:cs typeface="Times New Roman" pitchFamily="18" charset="0"/>
              </a:rPr>
              <a:t>distribution</a:t>
            </a:r>
            <a:endParaRPr lang="en-US" dirty="0">
              <a:latin typeface="Times New Roman" pitchFamily="18" charset="0"/>
              <a:cs typeface="Times New Roman" pitchFamily="18"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38400"/>
            <a:ext cx="8229600" cy="1143000"/>
          </a:xfrm>
        </p:spPr>
        <p:txBody>
          <a:bodyPr>
            <a:normAutofit fontScale="90000"/>
          </a:bodyPr>
          <a:lstStyle/>
          <a:p>
            <a:r>
              <a:rPr lang="en-US" dirty="0" smtClean="0">
                <a:latin typeface="Times New Roman" pitchFamily="18" charset="0"/>
                <a:cs typeface="Times New Roman" pitchFamily="18" charset="0"/>
              </a:rPr>
              <a:t>Types of Qualitative Research Design</a:t>
            </a: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henomenological Methods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r>
              <a:rPr lang="en-US" dirty="0" smtClean="0">
                <a:latin typeface="Times New Roman" pitchFamily="18" charset="0"/>
                <a:cs typeface="Times New Roman" pitchFamily="18" charset="0"/>
              </a:rPr>
              <a:t>Qualitative method used to discover and develop understand of experiences as perceived by those living the experience</a:t>
            </a:r>
          </a:p>
          <a:p>
            <a:r>
              <a:rPr lang="en-US" dirty="0" smtClean="0">
                <a:latin typeface="Times New Roman" pitchFamily="18" charset="0"/>
                <a:cs typeface="Times New Roman" pitchFamily="18" charset="0"/>
              </a:rPr>
              <a:t>Seeks to avoid external control</a:t>
            </a:r>
          </a:p>
          <a:p>
            <a:r>
              <a:rPr lang="en-US" dirty="0" smtClean="0">
                <a:latin typeface="Times New Roman" pitchFamily="18" charset="0"/>
                <a:cs typeface="Times New Roman" pitchFamily="18" charset="0"/>
              </a:rPr>
              <a:t>Length of time nor number of participates are defined before the start of the study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rounded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Studies interactions to understand and recognize links between ideas and concepts or develop theories</a:t>
            </a:r>
          </a:p>
          <a:p>
            <a:r>
              <a:rPr lang="en-US" dirty="0" smtClean="0">
                <a:latin typeface="Times New Roman" pitchFamily="18" charset="0"/>
                <a:cs typeface="Times New Roman" pitchFamily="18" charset="0"/>
              </a:rPr>
              <a:t>Does not specify any particular timing to the </a:t>
            </a:r>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ata collection and analysis process</a:t>
            </a:r>
          </a:p>
          <a:p>
            <a:r>
              <a:rPr lang="en-US" dirty="0" smtClean="0">
                <a:latin typeface="Times New Roman" pitchFamily="18" charset="0"/>
                <a:cs typeface="Times New Roman" pitchFamily="18" charset="0"/>
              </a:rPr>
              <a:t>Goal of avoiding placing limits on external controls on the processes being studied </a:t>
            </a:r>
          </a:p>
          <a:p>
            <a:pPr>
              <a:buNone/>
            </a:pPr>
            <a:endParaRPr lang="en-US" dirty="0" smtClean="0">
              <a:latin typeface="Times New Roman" pitchFamily="18" charset="0"/>
              <a:cs typeface="Times New Roman" pitchFamily="18" charset="0"/>
            </a:endParaRPr>
          </a:p>
          <a:p>
            <a:pPr algn="r">
              <a:buNone/>
            </a:pP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Ethnography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Purpose is for the researcher to participate or to immerse themselves in a culture to describe a phenomenon </a:t>
            </a:r>
          </a:p>
          <a:p>
            <a:r>
              <a:rPr lang="en-US" dirty="0" smtClean="0">
                <a:latin typeface="Times New Roman" pitchFamily="18" charset="0"/>
                <a:cs typeface="Times New Roman" pitchFamily="18" charset="0"/>
              </a:rPr>
              <a:t>The researcher collects and analyzes data so that the data can be immediately uses knowledge gained to guide further data collection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Historical Method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Answers questions about links in the past to understand the present or future.</a:t>
            </a:r>
          </a:p>
          <a:p>
            <a:r>
              <a:rPr lang="en-US" dirty="0" smtClean="0">
                <a:latin typeface="Times New Roman" pitchFamily="18" charset="0"/>
                <a:cs typeface="Times New Roman" pitchFamily="18" charset="0"/>
              </a:rPr>
              <a:t>Includes evaluation of reliability of data sources</a:t>
            </a:r>
          </a:p>
          <a:p>
            <a:r>
              <a:rPr lang="en-US" dirty="0" smtClean="0">
                <a:latin typeface="Times New Roman" pitchFamily="18" charset="0"/>
                <a:cs typeface="Times New Roman" pitchFamily="18" charset="0"/>
              </a:rPr>
              <a:t>Data sources include records, videotapes, photographs, and interviews.</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Summary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Qualitative and Quantitative research differ on both purpose and methodology</a:t>
            </a:r>
          </a:p>
          <a:p>
            <a:r>
              <a:rPr lang="en-US" dirty="0" smtClean="0">
                <a:latin typeface="Times New Roman" pitchFamily="18" charset="0"/>
                <a:cs typeface="Times New Roman" pitchFamily="18" charset="0"/>
              </a:rPr>
              <a:t>Different definitions of rigor and validity in qualitative research</a:t>
            </a:r>
          </a:p>
          <a:p>
            <a:r>
              <a:rPr lang="en-US" dirty="0" smtClean="0">
                <a:latin typeface="Times New Roman" pitchFamily="18" charset="0"/>
                <a:cs typeface="Times New Roman" pitchFamily="18" charset="0"/>
              </a:rPr>
              <a:t>Qualitative research designs are phenomenological, grounded theory, ethnographic, and historical</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228600" indent="-457200">
              <a:buNone/>
            </a:pPr>
            <a:r>
              <a:rPr lang="en-US" dirty="0" smtClean="0">
                <a:latin typeface="Times New Roman" pitchFamily="18" charset="0"/>
                <a:cs typeface="Times New Roman" pitchFamily="18" charset="0"/>
              </a:rPr>
              <a:t>Macnee, C., &amp; McCabe, S. (2008) 	</a:t>
            </a:r>
            <a:r>
              <a:rPr lang="en-US" i="1" dirty="0" smtClean="0">
                <a:latin typeface="Times New Roman" pitchFamily="18" charset="0"/>
                <a:cs typeface="Times New Roman" pitchFamily="18" charset="0"/>
              </a:rPr>
              <a:t>Understanding nursing research: Reading 	and using research in evidence-based 	practice</a:t>
            </a:r>
            <a:r>
              <a:rPr lang="en-US" dirty="0" smtClean="0">
                <a:latin typeface="Times New Roman" pitchFamily="18" charset="0"/>
                <a:cs typeface="Times New Roman" pitchFamily="18" charset="0"/>
              </a:rPr>
              <a:t> (2nd Ed.). Philadelphia, PA: 	Lippincott Williams &amp; Wilkins, a Wolters 	Kluwer business.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latin typeface="Times New Roman" pitchFamily="18" charset="0"/>
                <a:cs typeface="Times New Roman" pitchFamily="18" charset="0"/>
              </a:rPr>
              <a:t>Introduction</a:t>
            </a:r>
          </a:p>
        </p:txBody>
      </p:sp>
      <p:sp>
        <p:nvSpPr>
          <p:cNvPr id="3075" name="Rectangle 3"/>
          <p:cNvSpPr>
            <a:spLocks noGrp="1" noChangeArrowheads="1"/>
          </p:cNvSpPr>
          <p:nvPr>
            <p:ph type="body" idx="1"/>
          </p:nvPr>
        </p:nvSpPr>
        <p:spPr/>
        <p:txBody>
          <a:bodyPr/>
          <a:lstStyle/>
          <a:p>
            <a:pPr>
              <a:lnSpc>
                <a:spcPct val="90000"/>
              </a:lnSpc>
            </a:pPr>
            <a:r>
              <a:rPr lang="en-US" dirty="0">
                <a:latin typeface="Times New Roman" pitchFamily="18" charset="0"/>
                <a:cs typeface="Times New Roman" pitchFamily="18" charset="0"/>
              </a:rPr>
              <a:t>Qualitative research is a method of research that tries to understand humans within the context of their lives by collecting and analyzing subjective information given by participants.</a:t>
            </a:r>
          </a:p>
          <a:p>
            <a:pPr>
              <a:lnSpc>
                <a:spcPct val="90000"/>
              </a:lnSpc>
            </a:pPr>
            <a:endParaRPr lang="en-US" dirty="0"/>
          </a:p>
          <a:p>
            <a:pPr>
              <a:lnSpc>
                <a:spcPct val="90000"/>
              </a:lnSpc>
            </a:pPr>
            <a:endParaRPr lang="en-US" dirty="0"/>
          </a:p>
          <a:p>
            <a:pPr>
              <a:lnSpc>
                <a:spcPct val="90000"/>
              </a:lnSpc>
            </a:pPr>
            <a:endParaRPr lang="en-US" dirty="0"/>
          </a:p>
          <a:p>
            <a:pPr algn="r">
              <a:lnSpc>
                <a:spcPct val="90000"/>
              </a:lnSpc>
              <a:buFontTx/>
              <a:buNone/>
            </a:pPr>
            <a:endParaRPr lang="en-US" sz="1800" dirty="0"/>
          </a:p>
          <a:p>
            <a:pPr>
              <a:lnSpc>
                <a:spcPct val="90000"/>
              </a:lnSpc>
              <a:buFontTx/>
              <a:buNone/>
            </a:pPr>
            <a:endParaRPr lang="en-US" dirty="0"/>
          </a:p>
          <a:p>
            <a:pPr>
              <a:lnSpc>
                <a:spcPct val="90000"/>
              </a:lnSpc>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title" idx="4294967295"/>
          </p:nvPr>
        </p:nvSpPr>
        <p:spPr>
          <a:xfrm>
            <a:off x="533400" y="2667000"/>
            <a:ext cx="8229600" cy="1066800"/>
          </a:xfrm>
        </p:spPr>
        <p:txBody>
          <a:bodyPr>
            <a:normAutofit fontScale="90000"/>
          </a:bodyPr>
          <a:lstStyle/>
          <a:p>
            <a:r>
              <a:rPr lang="en-US" sz="4000" dirty="0">
                <a:latin typeface="Times New Roman" pitchFamily="18" charset="0"/>
                <a:cs typeface="Times New Roman" pitchFamily="18" charset="0"/>
              </a:rPr>
              <a:t>Purpose and Function of Qualitative Research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000" dirty="0">
                <a:latin typeface="Times New Roman" pitchFamily="18" charset="0"/>
                <a:cs typeface="Times New Roman" pitchFamily="18" charset="0"/>
              </a:rPr>
              <a:t>Rigor</a:t>
            </a:r>
          </a:p>
        </p:txBody>
      </p:sp>
      <p:sp>
        <p:nvSpPr>
          <p:cNvPr id="4099" name="Rectangle 3"/>
          <p:cNvSpPr>
            <a:spLocks noGrp="1" noChangeArrowheads="1"/>
          </p:cNvSpPr>
          <p:nvPr>
            <p:ph type="body" idx="1"/>
          </p:nvPr>
        </p:nvSpPr>
        <p:spPr/>
        <p:txBody>
          <a:bodyPr/>
          <a:lstStyle/>
          <a:p>
            <a:pPr>
              <a:lnSpc>
                <a:spcPct val="90000"/>
              </a:lnSpc>
            </a:pPr>
            <a:r>
              <a:rPr lang="en-US" dirty="0">
                <a:latin typeface="Times New Roman" pitchFamily="18" charset="0"/>
                <a:cs typeface="Times New Roman" pitchFamily="18" charset="0"/>
              </a:rPr>
              <a:t>Rigor is “a strict process of data collection and analysis.” (</a:t>
            </a:r>
            <a:r>
              <a:rPr lang="en-US" dirty="0" err="1">
                <a:latin typeface="Times New Roman" pitchFamily="18" charset="0"/>
                <a:cs typeface="Times New Roman" pitchFamily="18" charset="0"/>
              </a:rPr>
              <a:t>Macnee</a:t>
            </a:r>
            <a:r>
              <a:rPr lang="en-US" dirty="0">
                <a:latin typeface="Times New Roman" pitchFamily="18" charset="0"/>
                <a:cs typeface="Times New Roman" pitchFamily="18" charset="0"/>
              </a:rPr>
              <a:t> &amp; McCabe, 2008, p.170).  </a:t>
            </a:r>
          </a:p>
          <a:p>
            <a:pPr>
              <a:lnSpc>
                <a:spcPct val="90000"/>
              </a:lnSpc>
            </a:pPr>
            <a:r>
              <a:rPr lang="en-US" dirty="0">
                <a:latin typeface="Times New Roman" pitchFamily="18" charset="0"/>
                <a:cs typeface="Times New Roman" pitchFamily="18" charset="0"/>
              </a:rPr>
              <a:t>Rigor can also be used to describe the overall quality of the data collection and analysis process.  There are four aspects of rigor: trustworthiness, </a:t>
            </a:r>
            <a:r>
              <a:rPr lang="en-US" dirty="0" err="1" smtClean="0">
                <a:latin typeface="Times New Roman" pitchFamily="18" charset="0"/>
                <a:cs typeface="Times New Roman" pitchFamily="18" charset="0"/>
              </a:rPr>
              <a:t>confirmability</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transferability, and credibility.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a:latin typeface="Times New Roman" pitchFamily="18" charset="0"/>
                <a:cs typeface="Times New Roman" pitchFamily="18" charset="0"/>
              </a:rPr>
              <a:t>Validity</a:t>
            </a:r>
          </a:p>
        </p:txBody>
      </p:sp>
      <p:sp>
        <p:nvSpPr>
          <p:cNvPr id="13315" name="Rectangle 3"/>
          <p:cNvSpPr>
            <a:spLocks noGrp="1" noChangeArrowheads="1"/>
          </p:cNvSpPr>
          <p:nvPr>
            <p:ph type="body" idx="1"/>
          </p:nvPr>
        </p:nvSpPr>
        <p:spPr/>
        <p:txBody>
          <a:bodyPr/>
          <a:lstStyle/>
          <a:p>
            <a:pPr>
              <a:lnSpc>
                <a:spcPct val="90000"/>
              </a:lnSpc>
            </a:pPr>
            <a:r>
              <a:rPr lang="en-US" dirty="0">
                <a:latin typeface="Times New Roman" pitchFamily="18" charset="0"/>
                <a:cs typeface="Times New Roman" pitchFamily="18" charset="0"/>
              </a:rPr>
              <a:t>Validity is a measurement of how true and accurate the information is of the variable being studied.</a:t>
            </a:r>
          </a:p>
          <a:p>
            <a:pPr>
              <a:lnSpc>
                <a:spcPct val="90000"/>
              </a:lnSpc>
            </a:pPr>
            <a:r>
              <a:rPr lang="en-US" dirty="0">
                <a:latin typeface="Times New Roman" pitchFamily="18" charset="0"/>
                <a:cs typeface="Times New Roman" pitchFamily="18" charset="0"/>
              </a:rPr>
              <a:t>Content validity refers to how well the items or questions on a scale are comprehensive and reflective of the subject being studied or measured.</a:t>
            </a:r>
          </a:p>
          <a:p>
            <a:pPr algn="r">
              <a:lnSpc>
                <a:spcPct val="90000"/>
              </a:lnSpc>
              <a:buFontTx/>
              <a:buNone/>
            </a:pPr>
            <a:endParaRPr lang="en-US" dirty="0"/>
          </a:p>
          <a:p>
            <a:pPr algn="r">
              <a:lnSpc>
                <a:spcPct val="90000"/>
              </a:lnSpc>
              <a:buFontTx/>
              <a:buNone/>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8800" y="228600"/>
            <a:ext cx="5486400" cy="609600"/>
          </a:xfrm>
        </p:spPr>
        <p:txBody>
          <a:bodyPr>
            <a:normAutofit/>
          </a:bodyPr>
          <a:lstStyle/>
          <a:p>
            <a:pPr algn="ctr"/>
            <a:r>
              <a:rPr lang="en-US" sz="3400" dirty="0" smtClean="0">
                <a:latin typeface="Times New Roman" pitchFamily="18" charset="0"/>
                <a:cs typeface="Times New Roman" pitchFamily="18" charset="0"/>
              </a:rPr>
              <a:t>Qualitative VS. Quantitative</a:t>
            </a:r>
            <a:endParaRPr lang="en-US" sz="3400"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5486400" y="6172200"/>
            <a:ext cx="2209800" cy="533400"/>
          </a:xfrm>
        </p:spPr>
        <p:txBody>
          <a:bodyPr/>
          <a:lstStyle/>
          <a:p>
            <a:r>
              <a:rPr lang="en-US" dirty="0" smtClean="0">
                <a:hlinkClick r:id="rId3"/>
              </a:rPr>
              <a:t>www.wordszilla.com</a:t>
            </a:r>
            <a:r>
              <a:rPr lang="en-US" dirty="0"/>
              <a:t> </a:t>
            </a:r>
          </a:p>
        </p:txBody>
      </p:sp>
      <p:pic>
        <p:nvPicPr>
          <p:cNvPr id="10" name="Picture Placeholder 9" descr="objective-vs-subjective-writing-300x271.gif"/>
          <p:cNvPicPr>
            <a:picLocks noGrp="1" noChangeAspect="1"/>
          </p:cNvPicPr>
          <p:nvPr>
            <p:ph type="pic" idx="1"/>
          </p:nvPr>
        </p:nvPicPr>
        <p:blipFill>
          <a:blip r:embed="rId4" cstate="print"/>
          <a:srcRect t="8487" b="8487"/>
          <a:stretch>
            <a:fillRect/>
          </a:stretch>
        </p:blipFill>
        <p:spPr>
          <a:xfrm>
            <a:off x="1981200" y="1219200"/>
            <a:ext cx="5486400" cy="5029201"/>
          </a:xfrm>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Qualitative Research</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
        <p:nvSpPr>
          <p:cNvPr id="5" name="Text Placeholder 4"/>
          <p:cNvSpPr>
            <a:spLocks noGrp="1"/>
          </p:cNvSpPr>
          <p:nvPr>
            <p:ph type="body" sz="quarter" idx="3"/>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Quantitative Research</a:t>
            </a:r>
            <a:endParaRPr lang="en-US" sz="96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Descriptive Design</a:t>
            </a:r>
          </a:p>
          <a:p>
            <a:pPr lvl="1"/>
            <a:r>
              <a:rPr lang="en-US" sz="2400" dirty="0" smtClean="0">
                <a:latin typeface="Times New Roman" pitchFamily="18" charset="0"/>
                <a:cs typeface="Times New Roman" pitchFamily="18" charset="0"/>
              </a:rPr>
              <a:t>Correlational Studies</a:t>
            </a:r>
          </a:p>
          <a:p>
            <a:pPr lvl="1"/>
            <a:r>
              <a:rPr lang="en-US" sz="2400" dirty="0" smtClean="0">
                <a:latin typeface="Times New Roman" pitchFamily="18" charset="0"/>
                <a:cs typeface="Times New Roman" pitchFamily="18" charset="0"/>
              </a:rPr>
              <a:t>Quasi-experimental</a:t>
            </a:r>
          </a:p>
          <a:p>
            <a:pPr lvl="1"/>
            <a:r>
              <a:rPr lang="en-US" sz="2400" dirty="0" smtClean="0">
                <a:latin typeface="Times New Roman" pitchFamily="18" charset="0"/>
                <a:cs typeface="Times New Roman" pitchFamily="18" charset="0"/>
              </a:rPr>
              <a:t>Experimental Research</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 (Cont.)</a:t>
            </a:r>
            <a:endParaRPr lang="en-US" dirty="0"/>
          </a:p>
        </p:txBody>
      </p:sp>
      <p:sp>
        <p:nvSpPr>
          <p:cNvPr id="3" name="Text Placeholder 2"/>
          <p:cNvSpPr>
            <a:spLocks noGrp="1"/>
          </p:cNvSpPr>
          <p:nvPr>
            <p:ph type="body" idx="1"/>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Knows little about the topic</a:t>
            </a:r>
          </a:p>
          <a:p>
            <a:r>
              <a:rPr lang="en-US" dirty="0" smtClean="0">
                <a:latin typeface="Times New Roman" pitchFamily="18" charset="0"/>
                <a:cs typeface="Times New Roman" pitchFamily="18" charset="0"/>
              </a:rPr>
              <a:t>Richest possible data</a:t>
            </a:r>
          </a:p>
          <a:p>
            <a:r>
              <a:rPr lang="en-US" dirty="0" smtClean="0">
                <a:latin typeface="Times New Roman" pitchFamily="18" charset="0"/>
                <a:cs typeface="Times New Roman" pitchFamily="18" charset="0"/>
              </a:rPr>
              <a:t>Never use control factors</a:t>
            </a:r>
          </a:p>
          <a:p>
            <a:r>
              <a:rPr lang="en-US" dirty="0" smtClean="0">
                <a:latin typeface="Times New Roman" pitchFamily="18" charset="0"/>
                <a:cs typeface="Times New Roman" pitchFamily="18" charset="0"/>
              </a:rPr>
              <a:t>Time is studied in designs</a:t>
            </a:r>
            <a:endParaRPr lang="en-US" dirty="0">
              <a:latin typeface="Times New Roman" pitchFamily="18" charset="0"/>
              <a:cs typeface="Times New Roman" pitchFamily="18" charset="0"/>
            </a:endParaRPr>
          </a:p>
        </p:txBody>
      </p:sp>
      <p:sp>
        <p:nvSpPr>
          <p:cNvPr id="5" name="Text Placeholder 4"/>
          <p:cNvSpPr>
            <a:spLocks noGrp="1"/>
          </p:cNvSpPr>
          <p:nvPr>
            <p:ph type="body" sz="quarter" idx="3"/>
          </p:nvPr>
        </p:nvSpPr>
        <p:spPr/>
        <p:txBody>
          <a:bodyPr/>
          <a:lstStyle/>
          <a:p>
            <a:r>
              <a:rPr lang="en-US" dirty="0" smtClean="0">
                <a:latin typeface="Times New Roman" pitchFamily="18" charset="0"/>
                <a:cs typeface="Times New Roman" pitchFamily="18" charset="0"/>
              </a:rPr>
              <a:t>Quantitative Research</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Baseline knowledge about the topic</a:t>
            </a:r>
          </a:p>
          <a:p>
            <a:r>
              <a:rPr lang="en-US" dirty="0" smtClean="0">
                <a:latin typeface="Times New Roman" pitchFamily="18" charset="0"/>
                <a:cs typeface="Times New Roman" pitchFamily="18" charset="0"/>
              </a:rPr>
              <a:t>Criteria is included or excluded</a:t>
            </a:r>
          </a:p>
          <a:p>
            <a:r>
              <a:rPr lang="en-US" dirty="0" smtClean="0">
                <a:latin typeface="Times New Roman" pitchFamily="18" charset="0"/>
                <a:cs typeface="Times New Roman" pitchFamily="18" charset="0"/>
              </a:rPr>
              <a:t>Controls used in a range </a:t>
            </a:r>
          </a:p>
          <a:p>
            <a:r>
              <a:rPr lang="en-US" dirty="0" smtClean="0">
                <a:latin typeface="Times New Roman" pitchFamily="18" charset="0"/>
                <a:cs typeface="Times New Roman" pitchFamily="18" charset="0"/>
              </a:rPr>
              <a:t>Time defines different designs</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514600"/>
            <a:ext cx="8229600" cy="1143000"/>
          </a:xfrm>
        </p:spPr>
        <p:txBody>
          <a:bodyPr>
            <a:normAutofit fontScale="90000"/>
          </a:bodyPr>
          <a:lstStyle/>
          <a:p>
            <a:r>
              <a:rPr lang="en-US" dirty="0" smtClean="0">
                <a:latin typeface="Times New Roman" pitchFamily="18" charset="0"/>
                <a:cs typeface="Times New Roman" pitchFamily="18" charset="0"/>
              </a:rPr>
              <a:t>Steps of the Qualitative Research Process</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1821</Words>
  <Application>Microsoft Office PowerPoint</Application>
  <PresentationFormat>On-screen Show (4:3)</PresentationFormat>
  <Paragraphs>120</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Quantitative  Research Process</vt:lpstr>
      <vt:lpstr>Introduction</vt:lpstr>
      <vt:lpstr>Purpose and Function of Qualitative Research</vt:lpstr>
      <vt:lpstr>Rigor</vt:lpstr>
      <vt:lpstr>Validity</vt:lpstr>
      <vt:lpstr>Qualitative VS. Quantitative</vt:lpstr>
      <vt:lpstr>Comparison To Quantitative Research</vt:lpstr>
      <vt:lpstr>Comparison To Quantitative Research (Cont.)</vt:lpstr>
      <vt:lpstr>Steps of the Qualitative Research Process</vt:lpstr>
      <vt:lpstr>Data Collection Strategies</vt:lpstr>
      <vt:lpstr>Managing &amp; Analyzing Data</vt:lpstr>
      <vt:lpstr>Interpreting Results</vt:lpstr>
      <vt:lpstr>Types of Qualitative Research Design</vt:lpstr>
      <vt:lpstr>Phenomenological Methods</vt:lpstr>
      <vt:lpstr>Grounded Theory</vt:lpstr>
      <vt:lpstr>Ethnography</vt:lpstr>
      <vt:lpstr>Historical Method</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VS. Quantitative</dc:title>
  <dc:creator>Jenna</dc:creator>
  <cp:lastModifiedBy>jepasse</cp:lastModifiedBy>
  <cp:revision>26</cp:revision>
  <dcterms:created xsi:type="dcterms:W3CDTF">2010-09-16T14:31:14Z</dcterms:created>
  <dcterms:modified xsi:type="dcterms:W3CDTF">2010-09-19T13:56:07Z</dcterms:modified>
</cp:coreProperties>
</file>