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695" autoAdjust="0"/>
  </p:normalViewPr>
  <p:slideViewPr>
    <p:cSldViewPr>
      <p:cViewPr varScale="1">
        <p:scale>
          <a:sx n="54" d="100"/>
          <a:sy n="54" d="100"/>
        </p:scale>
        <p:origin x="-93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A9D9C0-D097-4875-A403-648DF0CB35D1}" type="datetimeFigureOut">
              <a:rPr lang="en-US" smtClean="0"/>
              <a:pPr/>
              <a:t>9/16/2010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48B0EF-A7AD-49A9-BFB4-6DB7AC052C8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48B0EF-A7AD-49A9-BFB4-6DB7AC052C88}"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Phenomenology is an in-depth study about a particular life experience. Grounded theories are more about social interactions. Ethnographic methods connect descriptive answers of a culture or sub-culture. Historical methods give data about past processes. </a:t>
            </a: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Descriptive designs are used to describe questions. Correlational studies are used to link questions. Model testing relates and measures concepts. Quasi-experimental has little control over the factors of the study. Whereas, the experimental design is based on manipulation of an independent variable, control group, and random selection. A cross-sectional design is used to take the difficulty of following a subject over time. </a:t>
            </a: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E48B0EF-A7AD-49A9-BFB4-6DB7AC052C88}"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 qualitative research the goal</a:t>
            </a:r>
            <a:r>
              <a:rPr lang="en-US" baseline="0" dirty="0" smtClean="0">
                <a:latin typeface="Times New Roman" pitchFamily="18" charset="0"/>
                <a:cs typeface="Times New Roman" pitchFamily="18" charset="0"/>
              </a:rPr>
              <a:t> is to gain as much holistic knowledge with the greatest complexity and variety. This research seeks to describe, understand, and connect data.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p>
          <a:p>
            <a:r>
              <a:rPr lang="en-US" baseline="0" dirty="0" smtClean="0">
                <a:latin typeface="Times New Roman" pitchFamily="18" charset="0"/>
                <a:cs typeface="Times New Roman" pitchFamily="18" charset="0"/>
              </a:rPr>
              <a:t>In quantitative research the goal is to be able to predict the effects of the manipulation used. Measurements can be excluded, repeated, and biased. Control is different in each quantitative design that ranges from limited to great control.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E48B0EF-A7AD-49A9-BFB4-6DB7AC052C8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Phenomenological methods</a:t>
            </a:r>
            <a:r>
              <a:rPr lang="en-US" baseline="0" dirty="0" smtClean="0">
                <a:latin typeface="Times New Roman" pitchFamily="18" charset="0"/>
                <a:cs typeface="Times New Roman" pitchFamily="18" charset="0"/>
              </a:rPr>
              <a:t> avoid to seek external control by going as directly as possible to those who have lived or are living the experience being studied. The method assumes that the lived experience can be interpreted or understood by distilling their essence. Uses a spiraling process of data collection and analysis and detailed field notes of observation during data collection. The methods include identifying the people who are living or have lived the experience of interest and seeking their perceptions. The researcher often starts by identifying his or her own perception or expectations about the phenomenon to be studied.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 p. 205-206)</a:t>
            </a:r>
          </a:p>
        </p:txBody>
      </p:sp>
      <p:sp>
        <p:nvSpPr>
          <p:cNvPr id="4" name="Slide Number Placeholder 3"/>
          <p:cNvSpPr>
            <a:spLocks noGrp="1"/>
          </p:cNvSpPr>
          <p:nvPr>
            <p:ph type="sldNum" sz="quarter" idx="10"/>
          </p:nvPr>
        </p:nvSpPr>
        <p:spPr/>
        <p:txBody>
          <a:bodyPr/>
          <a:lstStyle/>
          <a:p>
            <a:fld id="{66E5A393-76E6-4821-86DB-42487AD1713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Ethnography</a:t>
            </a:r>
            <a:r>
              <a:rPr lang="en-US" baseline="0" dirty="0" smtClean="0">
                <a:latin typeface="Times New Roman" pitchFamily="18" charset="0"/>
                <a:cs typeface="Times New Roman" pitchFamily="18" charset="0"/>
              </a:rPr>
              <a:t> assumes that culture exists and that the only way to know a culture is to get both an insider’s and outsider’s view. The insider’s view is sometimes called an </a:t>
            </a:r>
            <a:r>
              <a:rPr lang="en-US" i="1" baseline="0" dirty="0" err="1" smtClean="0">
                <a:latin typeface="Times New Roman" pitchFamily="18" charset="0"/>
                <a:cs typeface="Times New Roman" pitchFamily="18" charset="0"/>
              </a:rPr>
              <a:t>emic</a:t>
            </a:r>
            <a:r>
              <a:rPr lang="en-US" i="1" baseline="0" dirty="0" smtClean="0">
                <a:latin typeface="Times New Roman" pitchFamily="18" charset="0"/>
                <a:cs typeface="Times New Roman" pitchFamily="18" charset="0"/>
              </a:rPr>
              <a:t> perspective</a:t>
            </a:r>
            <a:r>
              <a:rPr lang="en-US" baseline="0" dirty="0" smtClean="0">
                <a:latin typeface="Times New Roman" pitchFamily="18" charset="0"/>
                <a:cs typeface="Times New Roman" pitchFamily="18" charset="0"/>
              </a:rPr>
              <a:t>. The researches tries to immerse themselves into the culture being studied to be able to get the insider’s view and put it into common language that is understood by those outside the culture. </a:t>
            </a:r>
            <a:r>
              <a:rPr lang="en-US" sz="1200" dirty="0" smtClean="0">
                <a:solidFill>
                  <a:prstClr val="black"/>
                </a:solidFill>
                <a:latin typeface="Times New Roman" pitchFamily="18" charset="0"/>
                <a:cs typeface="Times New Roman" pitchFamily="18" charset="0"/>
              </a:rPr>
              <a:t>(</a:t>
            </a:r>
            <a:r>
              <a:rPr lang="en-US" sz="1200" dirty="0" err="1" smtClean="0">
                <a:solidFill>
                  <a:prstClr val="black"/>
                </a:solidFill>
                <a:latin typeface="Times New Roman" pitchFamily="18" charset="0"/>
                <a:cs typeface="Times New Roman" pitchFamily="18" charset="0"/>
              </a:rPr>
              <a:t>Macnee</a:t>
            </a:r>
            <a:r>
              <a:rPr lang="en-US" sz="1200" dirty="0" smtClean="0">
                <a:solidFill>
                  <a:prstClr val="black"/>
                </a:solidFill>
                <a:latin typeface="Times New Roman" pitchFamily="18" charset="0"/>
                <a:cs typeface="Times New Roman" pitchFamily="18" charset="0"/>
              </a:rPr>
              <a:t> &amp; McCabe, 2008, p. 206-207)</a:t>
            </a:r>
          </a:p>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term grounded theory developed</a:t>
            </a:r>
            <a:r>
              <a:rPr lang="en-US" baseline="0" dirty="0" smtClean="0">
                <a:latin typeface="Times New Roman" pitchFamily="18" charset="0"/>
                <a:cs typeface="Times New Roman" pitchFamily="18" charset="0"/>
              </a:rPr>
              <a:t> is based on or grounded in participants reality rather than on theoretical speculation. Grounded theory is best used to study social processes and structures. Grounded theory often incorporate time into the study because the focus usually is on processes or change. Data collection can include interviews and careful observation of interactions and processes.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 p. 207-208)</a:t>
            </a:r>
          </a:p>
        </p:txBody>
      </p:sp>
      <p:sp>
        <p:nvSpPr>
          <p:cNvPr id="4" name="Slide Number Placeholder 3"/>
          <p:cNvSpPr>
            <a:spLocks noGrp="1"/>
          </p:cNvSpPr>
          <p:nvPr>
            <p:ph type="sldNum" sz="quarter" idx="10"/>
          </p:nvPr>
        </p:nvSpPr>
        <p:spPr/>
        <p:txBody>
          <a:bodyPr/>
          <a:lstStyle/>
          <a:p>
            <a:fld id="{66E5A393-76E6-4821-86DB-42487AD1713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1FFA7-6AA4-45AD-B8C9-85940C6767B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wordszilla.com/"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1.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28800" y="228600"/>
            <a:ext cx="5486400" cy="609600"/>
          </a:xfrm>
        </p:spPr>
        <p:txBody>
          <a:bodyPr>
            <a:normAutofit/>
          </a:bodyPr>
          <a:lstStyle/>
          <a:p>
            <a:pPr algn="ctr"/>
            <a:r>
              <a:rPr lang="en-US" sz="3400" dirty="0" smtClean="0">
                <a:latin typeface="Times New Roman" pitchFamily="18" charset="0"/>
                <a:cs typeface="Times New Roman" pitchFamily="18" charset="0"/>
              </a:rPr>
              <a:t>Qualitative VS. Quantitative</a:t>
            </a:r>
            <a:endParaRPr lang="en-US" sz="3400" dirty="0">
              <a:latin typeface="Times New Roman" pitchFamily="18" charset="0"/>
              <a:cs typeface="Times New Roman" pitchFamily="18" charset="0"/>
            </a:endParaRPr>
          </a:p>
        </p:txBody>
      </p:sp>
      <p:sp>
        <p:nvSpPr>
          <p:cNvPr id="7" name="Text Placeholder 6"/>
          <p:cNvSpPr>
            <a:spLocks noGrp="1"/>
          </p:cNvSpPr>
          <p:nvPr>
            <p:ph type="body" sz="half" idx="2"/>
          </p:nvPr>
        </p:nvSpPr>
        <p:spPr>
          <a:xfrm>
            <a:off x="5486400" y="6172200"/>
            <a:ext cx="2209800" cy="533400"/>
          </a:xfrm>
        </p:spPr>
        <p:txBody>
          <a:bodyPr/>
          <a:lstStyle/>
          <a:p>
            <a:r>
              <a:rPr lang="en-US" dirty="0" smtClean="0">
                <a:hlinkClick r:id="rId3"/>
              </a:rPr>
              <a:t>www.wordszilla.com</a:t>
            </a:r>
            <a:r>
              <a:rPr lang="en-US" dirty="0"/>
              <a:t> </a:t>
            </a:r>
          </a:p>
        </p:txBody>
      </p:sp>
      <p:pic>
        <p:nvPicPr>
          <p:cNvPr id="10" name="Picture Placeholder 9" descr="objective-vs-subjective-writing-300x271.gif"/>
          <p:cNvPicPr>
            <a:picLocks noGrp="1" noChangeAspect="1"/>
          </p:cNvPicPr>
          <p:nvPr>
            <p:ph type="pic" idx="1"/>
          </p:nvPr>
        </p:nvPicPr>
        <p:blipFill>
          <a:blip r:embed="rId4" cstate="print"/>
          <a:srcRect t="8487" b="8487"/>
          <a:stretch>
            <a:fillRect/>
          </a:stretch>
        </p:blipFill>
        <p:spPr>
          <a:xfrm>
            <a:off x="1981200" y="1219200"/>
            <a:ext cx="5486400" cy="5029201"/>
          </a:xfr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Text Placeholder 2"/>
          <p:cNvSpPr>
            <a:spLocks noGrp="1"/>
          </p:cNvSpPr>
          <p:nvPr>
            <p:ph type="body" idx="1"/>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Qualitative Research</a:t>
            </a:r>
            <a:endParaRPr lang="en-US" sz="9600"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Types of Designs Used:</a:t>
            </a:r>
          </a:p>
          <a:p>
            <a:pPr lvl="1"/>
            <a:r>
              <a:rPr lang="en-US" sz="2400" dirty="0" smtClean="0">
                <a:latin typeface="Times New Roman" pitchFamily="18" charset="0"/>
                <a:cs typeface="Times New Roman" pitchFamily="18" charset="0"/>
              </a:rPr>
              <a:t>Phenomenology</a:t>
            </a:r>
          </a:p>
          <a:p>
            <a:pPr lvl="1"/>
            <a:r>
              <a:rPr lang="en-US" sz="2400" dirty="0" smtClean="0">
                <a:latin typeface="Times New Roman" pitchFamily="18" charset="0"/>
                <a:cs typeface="Times New Roman" pitchFamily="18" charset="0"/>
              </a:rPr>
              <a:t>Grounded Theory</a:t>
            </a:r>
          </a:p>
          <a:p>
            <a:pPr lvl="1"/>
            <a:r>
              <a:rPr lang="en-US" sz="2400" dirty="0" smtClean="0">
                <a:latin typeface="Times New Roman" pitchFamily="18" charset="0"/>
                <a:cs typeface="Times New Roman" pitchFamily="18" charset="0"/>
              </a:rPr>
              <a:t>Ethnography</a:t>
            </a:r>
          </a:p>
          <a:p>
            <a:pPr lvl="1"/>
            <a:r>
              <a:rPr lang="en-US" sz="2400" dirty="0" smtClean="0">
                <a:latin typeface="Times New Roman" pitchFamily="18" charset="0"/>
                <a:cs typeface="Times New Roman" pitchFamily="18" charset="0"/>
              </a:rPr>
              <a:t>History</a:t>
            </a:r>
          </a:p>
          <a:p>
            <a:endParaRPr lang="en-US" dirty="0"/>
          </a:p>
        </p:txBody>
      </p:sp>
      <p:sp>
        <p:nvSpPr>
          <p:cNvPr id="5" name="Text Placeholder 4"/>
          <p:cNvSpPr>
            <a:spLocks noGrp="1"/>
          </p:cNvSpPr>
          <p:nvPr>
            <p:ph type="body" sz="quarter" idx="3"/>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Quantitative Research</a:t>
            </a:r>
            <a:endParaRPr lang="en-US" sz="9600"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Types of Designs Used:</a:t>
            </a:r>
          </a:p>
          <a:p>
            <a:pPr lvl="1"/>
            <a:r>
              <a:rPr lang="en-US" sz="2400" dirty="0" smtClean="0">
                <a:latin typeface="Times New Roman" pitchFamily="18" charset="0"/>
                <a:cs typeface="Times New Roman" pitchFamily="18" charset="0"/>
              </a:rPr>
              <a:t>Phenomenology</a:t>
            </a:r>
          </a:p>
          <a:p>
            <a:pPr lvl="1"/>
            <a:r>
              <a:rPr lang="en-US" sz="2400" dirty="0" smtClean="0">
                <a:latin typeface="Times New Roman" pitchFamily="18" charset="0"/>
                <a:cs typeface="Times New Roman" pitchFamily="18" charset="0"/>
              </a:rPr>
              <a:t>Grounded Theory</a:t>
            </a:r>
          </a:p>
          <a:p>
            <a:pPr lvl="1"/>
            <a:r>
              <a:rPr lang="en-US" sz="2400" dirty="0" smtClean="0">
                <a:latin typeface="Times New Roman" pitchFamily="18" charset="0"/>
                <a:cs typeface="Times New Roman" pitchFamily="18" charset="0"/>
              </a:rPr>
              <a:t>Ethnography</a:t>
            </a:r>
          </a:p>
          <a:p>
            <a:pPr lvl="1"/>
            <a:r>
              <a:rPr lang="en-US" sz="2400" dirty="0" smtClean="0">
                <a:latin typeface="Times New Roman" pitchFamily="18" charset="0"/>
                <a:cs typeface="Times New Roman" pitchFamily="18" charset="0"/>
              </a:rPr>
              <a:t>History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 (Cont.)</a:t>
            </a:r>
            <a:endParaRPr lang="en-US" dirty="0"/>
          </a:p>
        </p:txBody>
      </p:sp>
      <p:sp>
        <p:nvSpPr>
          <p:cNvPr id="3" name="Text Placeholder 2"/>
          <p:cNvSpPr>
            <a:spLocks noGrp="1"/>
          </p:cNvSpPr>
          <p:nvPr>
            <p:ph type="body" idx="1"/>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Knows little about the topic</a:t>
            </a:r>
          </a:p>
          <a:p>
            <a:r>
              <a:rPr lang="en-US" dirty="0" smtClean="0">
                <a:latin typeface="Times New Roman" pitchFamily="18" charset="0"/>
                <a:cs typeface="Times New Roman" pitchFamily="18" charset="0"/>
              </a:rPr>
              <a:t>Richest possible data</a:t>
            </a:r>
          </a:p>
          <a:p>
            <a:r>
              <a:rPr lang="en-US" dirty="0" smtClean="0">
                <a:latin typeface="Times New Roman" pitchFamily="18" charset="0"/>
                <a:cs typeface="Times New Roman" pitchFamily="18" charset="0"/>
              </a:rPr>
              <a:t>Never use control factors</a:t>
            </a:r>
          </a:p>
          <a:p>
            <a:r>
              <a:rPr lang="en-US" dirty="0" smtClean="0">
                <a:latin typeface="Times New Roman" pitchFamily="18" charset="0"/>
                <a:cs typeface="Times New Roman" pitchFamily="18" charset="0"/>
              </a:rPr>
              <a:t>Time is studied in designs</a:t>
            </a:r>
            <a:endParaRPr lang="en-US" dirty="0">
              <a:latin typeface="Times New Roman" pitchFamily="18" charset="0"/>
              <a:cs typeface="Times New Roman" pitchFamily="18" charset="0"/>
            </a:endParaRPr>
          </a:p>
        </p:txBody>
      </p:sp>
      <p:sp>
        <p:nvSpPr>
          <p:cNvPr id="5" name="Text Placeholder 4"/>
          <p:cNvSpPr>
            <a:spLocks noGrp="1"/>
          </p:cNvSpPr>
          <p:nvPr>
            <p:ph type="body" sz="quarter" idx="3"/>
          </p:nvPr>
        </p:nvSpPr>
        <p:spPr/>
        <p:txBody>
          <a:bodyPr/>
          <a:lstStyle/>
          <a:p>
            <a:r>
              <a:rPr lang="en-US" dirty="0" smtClean="0">
                <a:latin typeface="Times New Roman" pitchFamily="18" charset="0"/>
                <a:cs typeface="Times New Roman" pitchFamily="18" charset="0"/>
              </a:rPr>
              <a:t>Quantitative Research</a:t>
            </a:r>
            <a:endParaRPr lang="en-US"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Baseline knowledge about the topic</a:t>
            </a:r>
          </a:p>
          <a:p>
            <a:r>
              <a:rPr lang="en-US" dirty="0" smtClean="0">
                <a:latin typeface="Times New Roman" pitchFamily="18" charset="0"/>
                <a:cs typeface="Times New Roman" pitchFamily="18" charset="0"/>
              </a:rPr>
              <a:t>Criteria is included or excluded</a:t>
            </a:r>
          </a:p>
          <a:p>
            <a:r>
              <a:rPr lang="en-US" dirty="0" smtClean="0">
                <a:latin typeface="Times New Roman" pitchFamily="18" charset="0"/>
                <a:cs typeface="Times New Roman" pitchFamily="18" charset="0"/>
              </a:rPr>
              <a:t>Controls used in a range </a:t>
            </a:r>
          </a:p>
          <a:p>
            <a:r>
              <a:rPr lang="en-US" dirty="0" smtClean="0">
                <a:latin typeface="Times New Roman" pitchFamily="18" charset="0"/>
                <a:cs typeface="Times New Roman" pitchFamily="18" charset="0"/>
              </a:rPr>
              <a:t>Time defines different designs</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henomenological Methods</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Qualitative method used to discover and develop understand of experiences as perceived by those living the experience</a:t>
            </a:r>
          </a:p>
          <a:p>
            <a:r>
              <a:rPr lang="en-US" dirty="0" smtClean="0">
                <a:latin typeface="Times New Roman" pitchFamily="18" charset="0"/>
                <a:cs typeface="Times New Roman" pitchFamily="18" charset="0"/>
              </a:rPr>
              <a:t>Seeks to avoid external control</a:t>
            </a:r>
          </a:p>
          <a:p>
            <a:r>
              <a:rPr lang="en-US" dirty="0" smtClean="0">
                <a:latin typeface="Times New Roman" pitchFamily="18" charset="0"/>
                <a:cs typeface="Times New Roman" pitchFamily="18" charset="0"/>
              </a:rPr>
              <a:t>Length of time nor number of participates are defined before the start of the study</a:t>
            </a: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pPr algn="r">
              <a:buNone/>
            </a:pPr>
            <a:r>
              <a:rPr lang="en-US" sz="1800" baseline="0" dirty="0" smtClean="0">
                <a:latin typeface="Times New Roman" pitchFamily="18" charset="0"/>
                <a:cs typeface="Times New Roman" pitchFamily="18" charset="0"/>
              </a:rPr>
              <a:t>(</a:t>
            </a:r>
            <a:r>
              <a:rPr lang="en-US" sz="1800" baseline="0" dirty="0" err="1" smtClean="0">
                <a:latin typeface="Times New Roman" pitchFamily="18" charset="0"/>
                <a:cs typeface="Times New Roman" pitchFamily="18" charset="0"/>
              </a:rPr>
              <a:t>Macnee</a:t>
            </a:r>
            <a:r>
              <a:rPr lang="en-US" sz="1800" baseline="0" dirty="0" smtClean="0">
                <a:latin typeface="Times New Roman" pitchFamily="18" charset="0"/>
                <a:cs typeface="Times New Roman" pitchFamily="18" charset="0"/>
              </a:rPr>
              <a:t> &amp; McCabe, 2008,  p. 205-206)</a:t>
            </a:r>
            <a:endParaRPr lang="en-US" sz="1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Ethnography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Purpose is for the researcher to participate or to immerse themselves in a culture to describe a phenomenon </a:t>
            </a:r>
          </a:p>
          <a:p>
            <a:r>
              <a:rPr lang="en-US" dirty="0" smtClean="0">
                <a:latin typeface="Times New Roman" pitchFamily="18" charset="0"/>
                <a:cs typeface="Times New Roman" pitchFamily="18" charset="0"/>
              </a:rPr>
              <a:t>The researcher collects and analyzes data so that the data can be immediately uses knowledge gained to guide further data collection</a:t>
            </a:r>
          </a:p>
          <a:p>
            <a:endParaRPr lang="en-US" dirty="0">
              <a:latin typeface="Times New Roman" pitchFamily="18" charset="0"/>
              <a:cs typeface="Times New Roman" pitchFamily="18" charset="0"/>
            </a:endParaRPr>
          </a:p>
          <a:p>
            <a:pPr lvl="0" algn="r">
              <a:buNone/>
            </a:pPr>
            <a:r>
              <a:rPr lang="en-US" sz="1800" dirty="0">
                <a:solidFill>
                  <a:prstClr val="black"/>
                </a:solidFill>
                <a:latin typeface="Times New Roman" pitchFamily="18" charset="0"/>
                <a:cs typeface="Times New Roman" pitchFamily="18" charset="0"/>
              </a:rPr>
              <a:t>(</a:t>
            </a:r>
            <a:r>
              <a:rPr lang="en-US" sz="1800" dirty="0" err="1">
                <a:solidFill>
                  <a:prstClr val="black"/>
                </a:solidFill>
                <a:latin typeface="Times New Roman" pitchFamily="18" charset="0"/>
                <a:cs typeface="Times New Roman" pitchFamily="18" charset="0"/>
              </a:rPr>
              <a:t>Macnee</a:t>
            </a:r>
            <a:r>
              <a:rPr lang="en-US" sz="1800" dirty="0">
                <a:solidFill>
                  <a:prstClr val="black"/>
                </a:solidFill>
                <a:latin typeface="Times New Roman" pitchFamily="18" charset="0"/>
                <a:cs typeface="Times New Roman" pitchFamily="18" charset="0"/>
              </a:rPr>
              <a:t> &amp; McCabe</a:t>
            </a:r>
            <a:r>
              <a:rPr lang="en-US" sz="1800" dirty="0" smtClean="0">
                <a:solidFill>
                  <a:prstClr val="black"/>
                </a:solidFill>
                <a:latin typeface="Times New Roman" pitchFamily="18" charset="0"/>
                <a:cs typeface="Times New Roman" pitchFamily="18" charset="0"/>
              </a:rPr>
              <a:t>, 2008,  </a:t>
            </a:r>
            <a:r>
              <a:rPr lang="en-US" sz="1800" dirty="0">
                <a:solidFill>
                  <a:prstClr val="black"/>
                </a:solidFill>
                <a:latin typeface="Times New Roman" pitchFamily="18" charset="0"/>
                <a:cs typeface="Times New Roman" pitchFamily="18" charset="0"/>
              </a:rPr>
              <a:t>p. </a:t>
            </a:r>
            <a:r>
              <a:rPr lang="en-US" sz="1800" dirty="0" smtClean="0">
                <a:solidFill>
                  <a:prstClr val="black"/>
                </a:solidFill>
                <a:latin typeface="Times New Roman" pitchFamily="18" charset="0"/>
                <a:cs typeface="Times New Roman" pitchFamily="18" charset="0"/>
              </a:rPr>
              <a:t>206-207)</a:t>
            </a:r>
            <a:endParaRPr lang="en-US" sz="1800" dirty="0">
              <a:solidFill>
                <a:prstClr val="black"/>
              </a:solidFill>
              <a:latin typeface="Times New Roman" pitchFamily="18" charset="0"/>
              <a:cs typeface="Times New Roman" pitchFamily="18" charset="0"/>
            </a:endParaRPr>
          </a:p>
          <a:p>
            <a:pPr algn="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G</a:t>
            </a:r>
            <a:r>
              <a:rPr lang="en-US" dirty="0" smtClean="0">
                <a:latin typeface="Times New Roman" pitchFamily="18" charset="0"/>
                <a:cs typeface="Times New Roman" pitchFamily="18" charset="0"/>
              </a:rPr>
              <a:t>rounded 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Studies interactions to understand and recognize links between ideas and concepts or develop theories</a:t>
            </a:r>
          </a:p>
          <a:p>
            <a:r>
              <a:rPr lang="en-US" dirty="0" smtClean="0">
                <a:latin typeface="Times New Roman" pitchFamily="18" charset="0"/>
                <a:cs typeface="Times New Roman" pitchFamily="18" charset="0"/>
              </a:rPr>
              <a:t>Does not specify any particular timing to the </a:t>
            </a:r>
            <a:r>
              <a:rPr lang="en-US" dirty="0">
                <a:latin typeface="Times New Roman" pitchFamily="18" charset="0"/>
                <a:cs typeface="Times New Roman" pitchFamily="18" charset="0"/>
              </a:rPr>
              <a:t>d</a:t>
            </a:r>
            <a:r>
              <a:rPr lang="en-US" dirty="0" smtClean="0">
                <a:latin typeface="Times New Roman" pitchFamily="18" charset="0"/>
                <a:cs typeface="Times New Roman" pitchFamily="18" charset="0"/>
              </a:rPr>
              <a:t>ata collection and analysis process</a:t>
            </a:r>
          </a:p>
          <a:p>
            <a:r>
              <a:rPr lang="en-US" dirty="0" smtClean="0">
                <a:latin typeface="Times New Roman" pitchFamily="18" charset="0"/>
                <a:cs typeface="Times New Roman" pitchFamily="18" charset="0"/>
              </a:rPr>
              <a:t>Goal of avoiding placing limits on external controls on the processes being studied </a:t>
            </a:r>
          </a:p>
          <a:p>
            <a:pPr>
              <a:buNone/>
            </a:pPr>
            <a:endParaRPr lang="en-US" dirty="0" smtClean="0">
              <a:latin typeface="Times New Roman" pitchFamily="18" charset="0"/>
              <a:cs typeface="Times New Roman" pitchFamily="18" charset="0"/>
            </a:endParaRPr>
          </a:p>
          <a:p>
            <a:pPr lvl="0" algn="r">
              <a:buNone/>
            </a:pPr>
            <a:r>
              <a:rPr lang="en-US" sz="1800" dirty="0">
                <a:solidFill>
                  <a:prstClr val="black"/>
                </a:solidFill>
                <a:latin typeface="Times New Roman" pitchFamily="18" charset="0"/>
                <a:cs typeface="Times New Roman" pitchFamily="18" charset="0"/>
              </a:rPr>
              <a:t>(</a:t>
            </a:r>
            <a:r>
              <a:rPr lang="en-US" sz="1800" dirty="0" err="1">
                <a:solidFill>
                  <a:prstClr val="black"/>
                </a:solidFill>
                <a:latin typeface="Times New Roman" pitchFamily="18" charset="0"/>
                <a:cs typeface="Times New Roman" pitchFamily="18" charset="0"/>
              </a:rPr>
              <a:t>Macnee</a:t>
            </a:r>
            <a:r>
              <a:rPr lang="en-US" sz="1800" dirty="0">
                <a:solidFill>
                  <a:prstClr val="black"/>
                </a:solidFill>
                <a:latin typeface="Times New Roman" pitchFamily="18" charset="0"/>
                <a:cs typeface="Times New Roman" pitchFamily="18" charset="0"/>
              </a:rPr>
              <a:t> &amp; McCabe</a:t>
            </a:r>
            <a:r>
              <a:rPr lang="en-US" sz="1800" dirty="0" smtClean="0">
                <a:solidFill>
                  <a:prstClr val="black"/>
                </a:solidFill>
                <a:latin typeface="Times New Roman" pitchFamily="18" charset="0"/>
                <a:cs typeface="Times New Roman" pitchFamily="18" charset="0"/>
              </a:rPr>
              <a:t>, 2008, </a:t>
            </a:r>
            <a:r>
              <a:rPr lang="en-US" sz="1800" dirty="0">
                <a:solidFill>
                  <a:prstClr val="black"/>
                </a:solidFill>
                <a:latin typeface="Times New Roman" pitchFamily="18" charset="0"/>
                <a:cs typeface="Times New Roman" pitchFamily="18" charset="0"/>
              </a:rPr>
              <a:t>p. </a:t>
            </a:r>
            <a:r>
              <a:rPr lang="en-US" sz="1800" dirty="0" smtClean="0">
                <a:solidFill>
                  <a:prstClr val="black"/>
                </a:solidFill>
                <a:latin typeface="Times New Roman" pitchFamily="18" charset="0"/>
                <a:cs typeface="Times New Roman" pitchFamily="18" charset="0"/>
              </a:rPr>
              <a:t>207-208)</a:t>
            </a:r>
            <a:endParaRPr lang="en-US" sz="1800" dirty="0">
              <a:solidFill>
                <a:prstClr val="black"/>
              </a:solidFill>
              <a:latin typeface="Times New Roman" pitchFamily="18" charset="0"/>
              <a:cs typeface="Times New Roman" pitchFamily="18" charset="0"/>
            </a:endParaRPr>
          </a:p>
          <a:p>
            <a:pPr algn="r">
              <a:buNone/>
            </a:pP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228600" indent="-457200">
              <a:buNone/>
            </a:pP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C., &amp; McCabe, S. (2008) 	</a:t>
            </a:r>
            <a:r>
              <a:rPr lang="en-US" i="1" dirty="0" smtClean="0">
                <a:latin typeface="Times New Roman" pitchFamily="18" charset="0"/>
                <a:cs typeface="Times New Roman" pitchFamily="18" charset="0"/>
              </a:rPr>
              <a:t>Understanding nursing research: Reading 	and using research in evidence-based 	practice</a:t>
            </a:r>
            <a:r>
              <a:rPr lang="en-US" dirty="0" smtClean="0">
                <a:latin typeface="Times New Roman" pitchFamily="18" charset="0"/>
                <a:cs typeface="Times New Roman" pitchFamily="18" charset="0"/>
              </a:rPr>
              <a:t> (2nd Ed.). Philadelphia, PA: 	Lippincott Williams &amp; Wilkins, a </a:t>
            </a:r>
            <a:r>
              <a:rPr lang="en-US" dirty="0" err="1" smtClean="0">
                <a:latin typeface="Times New Roman" pitchFamily="18" charset="0"/>
                <a:cs typeface="Times New Roman" pitchFamily="18" charset="0"/>
              </a:rPr>
              <a:t>Wolters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Kluwer</a:t>
            </a:r>
            <a:r>
              <a:rPr lang="en-US" dirty="0" smtClean="0">
                <a:latin typeface="Times New Roman" pitchFamily="18" charset="0"/>
                <a:cs typeface="Times New Roman" pitchFamily="18" charset="0"/>
              </a:rPr>
              <a:t> business.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732</Words>
  <Application>Microsoft Office PowerPoint</Application>
  <PresentationFormat>On-screen Show (4:3)</PresentationFormat>
  <Paragraphs>64</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Qualitative VS. Quantitative</vt:lpstr>
      <vt:lpstr>Comparison To Quantitative Research</vt:lpstr>
      <vt:lpstr>Comparison To Quantitative Research (Cont.)</vt:lpstr>
      <vt:lpstr>Phenomenological Methods</vt:lpstr>
      <vt:lpstr>Ethnography</vt:lpstr>
      <vt:lpstr>Grounded Theory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VS. Quantitative</dc:title>
  <dc:creator>Jenna</dc:creator>
  <cp:lastModifiedBy>jepasse</cp:lastModifiedBy>
  <cp:revision>9</cp:revision>
  <dcterms:created xsi:type="dcterms:W3CDTF">2010-09-16T14:31:14Z</dcterms:created>
  <dcterms:modified xsi:type="dcterms:W3CDTF">2010-09-16T15:27:23Z</dcterms:modified>
</cp:coreProperties>
</file>