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3" r:id="rId5"/>
    <p:sldId id="264" r:id="rId6"/>
    <p:sldId id="265" r:id="rId7"/>
    <p:sldId id="259" r:id="rId8"/>
    <p:sldId id="261" r:id="rId9"/>
    <p:sldId id="260"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695" autoAdjust="0"/>
  </p:normalViewPr>
  <p:slideViewPr>
    <p:cSldViewPr>
      <p:cViewPr varScale="1">
        <p:scale>
          <a:sx n="58" d="100"/>
          <a:sy n="58" d="100"/>
        </p:scale>
        <p:origin x="-17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A9D9C0-D097-4875-A403-648DF0CB35D1}" type="datetimeFigureOut">
              <a:rPr lang="en-US" smtClean="0"/>
              <a:pPr/>
              <a:t>9/17/2010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48B0EF-A7AD-49A9-BFB4-6DB7AC052C8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48B0EF-A7AD-49A9-BFB4-6DB7AC052C8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Phenomenology is an in-depth study about a particular life experience. Grounded theories are more about social interactions. Ethnographic methods connect descriptive answers of a culture or sub-culture. Historical methods give data about past processes.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Descriptive designs are used to describe questions. Correlational studies are used to link questions. Model testing relates and measures concepts. Quasi-experimental has little control over the factors of the study. Whereas, the experimental design is based on manipulation of an independent variable, control group, and random selection. A cross-sectional design is used to take the difficulty of following a subject over time.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 qualitative research the goal</a:t>
            </a:r>
            <a:r>
              <a:rPr lang="en-US" baseline="0" dirty="0" smtClean="0">
                <a:latin typeface="Times New Roman" pitchFamily="18" charset="0"/>
                <a:cs typeface="Times New Roman" pitchFamily="18" charset="0"/>
              </a:rPr>
              <a:t> is to gain as much holistic knowledge with the greatest complexity and variety. This research seeks to describe, understand, and connect data.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p>
          <a:p>
            <a:r>
              <a:rPr lang="en-US" baseline="0" dirty="0" smtClean="0">
                <a:latin typeface="Times New Roman" pitchFamily="18" charset="0"/>
                <a:cs typeface="Times New Roman" pitchFamily="18" charset="0"/>
              </a:rPr>
              <a:t>In quantitative research the goal is to be able to predict the effects of the manipulation used. Measurements can be excluded, repeated, and biased. Control is different in each quantitative design that ranges from limited to great control.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6386" name="Rectangle 2"/>
          <p:cNvSpPr>
            <a:spLocks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sz="2200" dirty="0">
                <a:latin typeface="Lucida Grande" charset="0"/>
                <a:ea typeface="Lucida Grande" charset="0"/>
                <a:cs typeface="Lucida Grande" charset="0"/>
                <a:sym typeface="Lucida Grande" charset="0"/>
              </a:rPr>
              <a:t>Unstructured interviews involve asking questions in an informal, casual way. This interview assumes the product of the interview reflects the interactions of the interviewer, participant, and the setting.</a:t>
            </a:r>
          </a:p>
          <a:p>
            <a:r>
              <a:rPr lang="en-US" sz="2200" dirty="0">
                <a:latin typeface="Lucida Grande" charset="0"/>
                <a:ea typeface="Lucida Grande" charset="0"/>
                <a:cs typeface="Lucida Grande" charset="0"/>
                <a:sym typeface="Lucida Grande" charset="0"/>
              </a:rPr>
              <a:t>Group interviews are typically used to gain info in a larger setting</a:t>
            </a:r>
          </a:p>
          <a:p>
            <a:r>
              <a:rPr lang="en-US" sz="2200" dirty="0">
                <a:latin typeface="Lucida Grande" charset="0"/>
                <a:ea typeface="Lucida Grande" charset="0"/>
                <a:cs typeface="Lucida Grande" charset="0"/>
                <a:sym typeface="Lucida Grande" charset="0"/>
              </a:rPr>
              <a:t>Participant observation is where the interviewer goes into the environment of the participant and actually “becomes” the participant to help collect data.</a:t>
            </a:r>
          </a:p>
          <a:p>
            <a:r>
              <a:rPr lang="en-US" sz="2200" dirty="0">
                <a:latin typeface="Lucida Grande" charset="0"/>
                <a:ea typeface="Lucida Grande" charset="0"/>
                <a:cs typeface="Lucida Grande" charset="0"/>
                <a:sym typeface="Lucida Grande" charset="0"/>
              </a:rPr>
              <a:t>Documents and records are data involving business letters, logs, contracts, accounts</a:t>
            </a:r>
            <a:r>
              <a:rPr lang="en-US" sz="2200" dirty="0" smtClean="0">
                <a:latin typeface="Lucida Grande" charset="0"/>
                <a:ea typeface="Lucida Grande" charset="0"/>
                <a:cs typeface="Lucida Grande" charset="0"/>
                <a:sym typeface="Lucida Grande" charset="0"/>
              </a:rPr>
              <a:t>. </a:t>
            </a:r>
            <a:r>
              <a:rPr lang="en-US" sz="2400" dirty="0" smtClean="0">
                <a:ea typeface="Futura Condensed" charset="0"/>
                <a:cs typeface="Futura Condensed" charset="0"/>
              </a:rPr>
              <a:t>(</a:t>
            </a:r>
            <a:r>
              <a:rPr lang="en-US" sz="2400" dirty="0" err="1" smtClean="0">
                <a:ea typeface="Futura Condensed" charset="0"/>
                <a:cs typeface="Futura Condensed" charset="0"/>
              </a:rPr>
              <a:t>Macnee</a:t>
            </a:r>
            <a:r>
              <a:rPr lang="en-US" sz="2400" dirty="0" smtClean="0">
                <a:ea typeface="Futura Condensed" charset="0"/>
                <a:cs typeface="Futura Condensed" charset="0"/>
              </a:rPr>
              <a:t> &amp; McCabe, 2008,  p. 167-169)</a:t>
            </a:r>
            <a:endParaRPr lang="en-US" sz="22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8434" name="Rectangle 2"/>
          <p:cNvSpPr>
            <a:spLocks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sz="2200" dirty="0">
                <a:latin typeface="Lucida Grande" charset="0"/>
                <a:ea typeface="Lucida Grande" charset="0"/>
                <a:cs typeface="Lucida Grande" charset="0"/>
                <a:sym typeface="Lucida Grande" charset="0"/>
              </a:rPr>
              <a:t>The variables are help determine results. Independent variables help predict the outcome of interest which happens to be the dependent variable</a:t>
            </a:r>
          </a:p>
          <a:p>
            <a:endParaRPr lang="en-US" sz="2200" dirty="0">
              <a:latin typeface="Lucida Grande" charset="0"/>
              <a:ea typeface="Lucida Grande" charset="0"/>
              <a:cs typeface="Lucida Grande" charset="0"/>
              <a:sym typeface="Lucida Grande" charset="0"/>
            </a:endParaRPr>
          </a:p>
          <a:p>
            <a:pPr marL="0" marR="0" lvl="4" indent="0" algn="l" defTabSz="914400" rtl="0" eaLnBrk="1" fontAlgn="auto" latinLnBrk="0" hangingPunct="1">
              <a:lnSpc>
                <a:spcPct val="100000"/>
              </a:lnSpc>
              <a:spcBef>
                <a:spcPts val="0"/>
              </a:spcBef>
              <a:spcAft>
                <a:spcPts val="0"/>
              </a:spcAft>
              <a:buClrTx/>
              <a:buSzTx/>
              <a:buFontTx/>
              <a:buNone/>
              <a:tabLst/>
              <a:defRPr/>
            </a:pPr>
            <a:r>
              <a:rPr lang="en-US" sz="2200" dirty="0">
                <a:latin typeface="Lucida Grande" charset="0"/>
                <a:ea typeface="Lucida Grande" charset="0"/>
                <a:cs typeface="Lucida Grande" charset="0"/>
                <a:sym typeface="Lucida Grande" charset="0"/>
              </a:rPr>
              <a:t>All data can be organized in various ways to help interpret the results easier like the ones listed above</a:t>
            </a:r>
            <a:r>
              <a:rPr lang="en-US" sz="2200" dirty="0" smtClean="0">
                <a:latin typeface="Lucida Grande" charset="0"/>
                <a:ea typeface="Lucida Grande" charset="0"/>
                <a:cs typeface="Lucida Grande" charset="0"/>
                <a:sym typeface="Lucida Grande" charset="0"/>
              </a:rPr>
              <a:t>. </a:t>
            </a:r>
            <a:r>
              <a:rPr lang="en-US" dirty="0" smtClean="0">
                <a:ea typeface="Futura Condensed" charset="0"/>
                <a:cs typeface="Futura Condensed" charset="0"/>
              </a:rPr>
              <a:t>(</a:t>
            </a:r>
            <a:r>
              <a:rPr lang="en-US" dirty="0" err="1" smtClean="0">
                <a:ea typeface="Futura Condensed" charset="0"/>
                <a:cs typeface="Futura Condensed" charset="0"/>
              </a:rPr>
              <a:t>Macnee</a:t>
            </a:r>
            <a:r>
              <a:rPr lang="en-US" dirty="0" smtClean="0">
                <a:ea typeface="Futura Condensed" charset="0"/>
                <a:cs typeface="Futura Condensed" charset="0"/>
              </a:rPr>
              <a:t> &amp; McCabe, 2008,  p. 74-76)</a:t>
            </a:r>
            <a:endParaRPr lang="en-US" dirty="0" smtClean="0"/>
          </a:p>
          <a:p>
            <a:endParaRPr lang="en-US" sz="22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0482" name="Rectangle 2"/>
          <p:cNvSpPr>
            <a:spLocks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sz="2200" dirty="0">
                <a:latin typeface="Lucida Grande" charset="0"/>
                <a:ea typeface="Lucida Grande" charset="0"/>
                <a:cs typeface="Lucida Grande" charset="0"/>
                <a:sym typeface="Lucida Grande" charset="0"/>
              </a:rPr>
              <a:t>In Qualitative studies they need to understand how much variety there is in the results.</a:t>
            </a:r>
          </a:p>
          <a:p>
            <a:r>
              <a:rPr lang="en-US" sz="2200" dirty="0">
                <a:latin typeface="Lucida Grande" charset="0"/>
                <a:ea typeface="Lucida Grande" charset="0"/>
                <a:cs typeface="Lucida Grande" charset="0"/>
                <a:sym typeface="Lucida Grande" charset="0"/>
              </a:rPr>
              <a:t>The variance and standard deviation for a set of numbers give us a clear sense of the spread of those numbers. </a:t>
            </a:r>
          </a:p>
          <a:p>
            <a:r>
              <a:rPr lang="en-US" sz="2200" dirty="0">
                <a:latin typeface="Lucida Grande" charset="0"/>
                <a:ea typeface="Lucida Grande" charset="0"/>
                <a:cs typeface="Lucida Grande" charset="0"/>
                <a:sym typeface="Lucida Grande" charset="0"/>
              </a:rPr>
              <a:t>The distribution refers to how the findings are dispersed.</a:t>
            </a:r>
          </a:p>
          <a:p>
            <a:pPr marL="0" marR="0" lvl="4" indent="0" algn="l" defTabSz="914400" rtl="0" eaLnBrk="1" fontAlgn="auto" latinLnBrk="0" hangingPunct="1">
              <a:lnSpc>
                <a:spcPct val="100000"/>
              </a:lnSpc>
              <a:spcBef>
                <a:spcPts val="0"/>
              </a:spcBef>
              <a:spcAft>
                <a:spcPts val="0"/>
              </a:spcAft>
              <a:buClrTx/>
              <a:buSzTx/>
              <a:buFontTx/>
              <a:buNone/>
              <a:tabLst/>
              <a:defRPr/>
            </a:pPr>
            <a:r>
              <a:rPr lang="en-US" sz="2200" dirty="0">
                <a:latin typeface="Lucida Grande" charset="0"/>
                <a:ea typeface="Lucida Grande" charset="0"/>
                <a:cs typeface="Lucida Grande" charset="0"/>
                <a:sym typeface="Lucida Grande" charset="0"/>
              </a:rPr>
              <a:t>Qualitative studies do not use statistics to describe results</a:t>
            </a:r>
            <a:r>
              <a:rPr lang="en-US" sz="2200" dirty="0" smtClean="0">
                <a:latin typeface="Lucida Grande" charset="0"/>
                <a:ea typeface="Lucida Grande" charset="0"/>
                <a:cs typeface="Lucida Grande" charset="0"/>
                <a:sym typeface="Lucida Grande" charset="0"/>
              </a:rPr>
              <a:t>. </a:t>
            </a:r>
            <a:r>
              <a:rPr lang="en-US" dirty="0" smtClean="0">
                <a:ea typeface="Futura Condensed" charset="0"/>
                <a:cs typeface="Futura Condensed" charset="0"/>
              </a:rPr>
              <a:t>(</a:t>
            </a:r>
            <a:r>
              <a:rPr lang="en-US" dirty="0" err="1" smtClean="0">
                <a:ea typeface="Futura Condensed" charset="0"/>
                <a:cs typeface="Futura Condensed" charset="0"/>
              </a:rPr>
              <a:t>Macnee</a:t>
            </a:r>
            <a:r>
              <a:rPr lang="en-US" dirty="0" smtClean="0">
                <a:ea typeface="Futura Condensed" charset="0"/>
                <a:cs typeface="Futura Condensed" charset="0"/>
              </a:rPr>
              <a:t> &amp; McCabe, 2008,  p. 76-80)</a:t>
            </a:r>
            <a:endParaRPr lang="en-US" dirty="0" smtClean="0"/>
          </a:p>
          <a:p>
            <a:endParaRPr lang="en-US" sz="22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Phenomenological methods</a:t>
            </a:r>
            <a:r>
              <a:rPr lang="en-US" baseline="0" dirty="0" smtClean="0">
                <a:latin typeface="Times New Roman" pitchFamily="18" charset="0"/>
                <a:cs typeface="Times New Roman" pitchFamily="18" charset="0"/>
              </a:rPr>
              <a:t> avoid to seek external control by going as directly as possible to those who have lived or are living the experience being studied. The method assumes that the lived experience can be interpreted or understood by distilling their essence. Uses a spiraling process of data collection and analysis and detailed field notes of observation during data collection. The methods include identifying the people who are living or have lived the experience of interest and seeking their perceptions. The researcher often starts by identifying his or her own perception or expectations about the phenomenon to be studied.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 p. 205-206)</a:t>
            </a:r>
          </a:p>
        </p:txBody>
      </p:sp>
      <p:sp>
        <p:nvSpPr>
          <p:cNvPr id="4" name="Slide Number Placeholder 3"/>
          <p:cNvSpPr>
            <a:spLocks noGrp="1"/>
          </p:cNvSpPr>
          <p:nvPr>
            <p:ph type="sldNum" sz="quarter" idx="10"/>
          </p:nvPr>
        </p:nvSpPr>
        <p:spPr/>
        <p:txBody>
          <a:bodyPr/>
          <a:lstStyle/>
          <a:p>
            <a:fld id="{66E5A393-76E6-4821-86DB-42487AD1713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term grounded theory developed</a:t>
            </a:r>
            <a:r>
              <a:rPr lang="en-US" baseline="0" dirty="0" smtClean="0">
                <a:latin typeface="Times New Roman" pitchFamily="18" charset="0"/>
                <a:cs typeface="Times New Roman" pitchFamily="18" charset="0"/>
              </a:rPr>
              <a:t> is based on or grounded in participants reality rather than on theoretical speculation. Grounded theory is best used to study social processes and structures. Grounded theory often incorporate time into the study because the focus usually is on processes or change. Data collection can include interviews and careful observation of interactions and processes.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 p. 207-208)</a:t>
            </a:r>
          </a:p>
        </p:txBody>
      </p:sp>
      <p:sp>
        <p:nvSpPr>
          <p:cNvPr id="4" name="Slide Number Placeholder 3"/>
          <p:cNvSpPr>
            <a:spLocks noGrp="1"/>
          </p:cNvSpPr>
          <p:nvPr>
            <p:ph type="sldNum" sz="quarter" idx="10"/>
          </p:nvPr>
        </p:nvSpPr>
        <p:spPr/>
        <p:txBody>
          <a:bodyPr/>
          <a:lstStyle/>
          <a:p>
            <a:fld id="{66E5A393-76E6-4821-86DB-42487AD1713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Ethnography</a:t>
            </a:r>
            <a:r>
              <a:rPr lang="en-US" baseline="0" dirty="0" smtClean="0">
                <a:latin typeface="Times New Roman" pitchFamily="18" charset="0"/>
                <a:cs typeface="Times New Roman" pitchFamily="18" charset="0"/>
              </a:rPr>
              <a:t> assumes that culture exists and that the only way to know a culture is to get both an insider’s and outsider’s view. The insider’s view is sometimes called an </a:t>
            </a:r>
            <a:r>
              <a:rPr lang="en-US" i="1" baseline="0" dirty="0" err="1" smtClean="0">
                <a:latin typeface="Times New Roman" pitchFamily="18" charset="0"/>
                <a:cs typeface="Times New Roman" pitchFamily="18" charset="0"/>
              </a:rPr>
              <a:t>emic</a:t>
            </a:r>
            <a:r>
              <a:rPr lang="en-US" i="1" baseline="0" dirty="0" smtClean="0">
                <a:latin typeface="Times New Roman" pitchFamily="18" charset="0"/>
                <a:cs typeface="Times New Roman" pitchFamily="18" charset="0"/>
              </a:rPr>
              <a:t> perspective</a:t>
            </a:r>
            <a:r>
              <a:rPr lang="en-US" baseline="0" dirty="0" smtClean="0">
                <a:latin typeface="Times New Roman" pitchFamily="18" charset="0"/>
                <a:cs typeface="Times New Roman" pitchFamily="18" charset="0"/>
              </a:rPr>
              <a:t>. The researches tries to immerse themselves into the culture being studied to be able to get the insider’s view and put it into common language that is understood by those outside the culture. </a:t>
            </a:r>
            <a:r>
              <a:rPr lang="en-US" sz="1200" dirty="0" smtClean="0">
                <a:solidFill>
                  <a:prstClr val="black"/>
                </a:solidFill>
                <a:latin typeface="Times New Roman" pitchFamily="18" charset="0"/>
                <a:cs typeface="Times New Roman" pitchFamily="18" charset="0"/>
              </a:rPr>
              <a:t>(</a:t>
            </a:r>
            <a:r>
              <a:rPr lang="en-US" sz="1200" dirty="0" err="1" smtClean="0">
                <a:solidFill>
                  <a:prstClr val="black"/>
                </a:solidFill>
                <a:latin typeface="Times New Roman" pitchFamily="18" charset="0"/>
                <a:cs typeface="Times New Roman" pitchFamily="18" charset="0"/>
              </a:rPr>
              <a:t>Macnee</a:t>
            </a:r>
            <a:r>
              <a:rPr lang="en-US" sz="1200" dirty="0" smtClean="0">
                <a:solidFill>
                  <a:prstClr val="black"/>
                </a:solidFill>
                <a:latin typeface="Times New Roman" pitchFamily="18" charset="0"/>
                <a:cs typeface="Times New Roman" pitchFamily="18" charset="0"/>
              </a:rPr>
              <a:t> &amp; McCabe, 2008, p. 206-207)</a:t>
            </a:r>
          </a:p>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9/17/2010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68731-E81F-4221-99FD-3447B6F394F4}" type="datetimeFigureOut">
              <a:rPr lang="en-US" smtClean="0"/>
              <a:pPr/>
              <a:t>9/17/2010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1FFA7-6AA4-45AD-B8C9-85940C6767B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wordszilla.com/"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1.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8800" y="228600"/>
            <a:ext cx="5486400" cy="609600"/>
          </a:xfrm>
        </p:spPr>
        <p:txBody>
          <a:bodyPr>
            <a:normAutofit/>
          </a:bodyPr>
          <a:lstStyle/>
          <a:p>
            <a:pPr algn="ctr"/>
            <a:r>
              <a:rPr lang="en-US" sz="3400" dirty="0" smtClean="0">
                <a:latin typeface="Times New Roman" pitchFamily="18" charset="0"/>
                <a:cs typeface="Times New Roman" pitchFamily="18" charset="0"/>
              </a:rPr>
              <a:t>Qualitative VS. Quantitative</a:t>
            </a:r>
            <a:endParaRPr lang="en-US" sz="3400" dirty="0">
              <a:latin typeface="Times New Roman" pitchFamily="18" charset="0"/>
              <a:cs typeface="Times New Roman" pitchFamily="18" charset="0"/>
            </a:endParaRPr>
          </a:p>
        </p:txBody>
      </p:sp>
      <p:sp>
        <p:nvSpPr>
          <p:cNvPr id="7" name="Text Placeholder 6"/>
          <p:cNvSpPr>
            <a:spLocks noGrp="1"/>
          </p:cNvSpPr>
          <p:nvPr>
            <p:ph type="body" sz="half" idx="2"/>
          </p:nvPr>
        </p:nvSpPr>
        <p:spPr>
          <a:xfrm>
            <a:off x="5486400" y="6172200"/>
            <a:ext cx="2209800" cy="533400"/>
          </a:xfrm>
        </p:spPr>
        <p:txBody>
          <a:bodyPr/>
          <a:lstStyle/>
          <a:p>
            <a:r>
              <a:rPr lang="en-US" dirty="0" smtClean="0">
                <a:hlinkClick r:id="rId3"/>
              </a:rPr>
              <a:t>www.wordszilla.com</a:t>
            </a:r>
            <a:r>
              <a:rPr lang="en-US" dirty="0"/>
              <a:t> </a:t>
            </a:r>
          </a:p>
        </p:txBody>
      </p:sp>
      <p:pic>
        <p:nvPicPr>
          <p:cNvPr id="10" name="Picture Placeholder 9" descr="objective-vs-subjective-writing-300x271.gif"/>
          <p:cNvPicPr>
            <a:picLocks noGrp="1" noChangeAspect="1"/>
          </p:cNvPicPr>
          <p:nvPr>
            <p:ph type="pic" idx="1"/>
          </p:nvPr>
        </p:nvPicPr>
        <p:blipFill>
          <a:blip r:embed="rId4" cstate="print"/>
          <a:srcRect t="8487" b="8487"/>
          <a:stretch>
            <a:fillRect/>
          </a:stretch>
        </p:blipFill>
        <p:spPr>
          <a:xfrm>
            <a:off x="1981200" y="1219200"/>
            <a:ext cx="5486400" cy="5029201"/>
          </a:xfrm>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228600" indent="-457200">
              <a:buNone/>
            </a:pP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C., &amp; McCabe, S. (2008) 	</a:t>
            </a:r>
            <a:r>
              <a:rPr lang="en-US" i="1" dirty="0" smtClean="0">
                <a:latin typeface="Times New Roman" pitchFamily="18" charset="0"/>
                <a:cs typeface="Times New Roman" pitchFamily="18" charset="0"/>
              </a:rPr>
              <a:t>Understanding nursing research: Reading 	and using research in evidence-based 	practice</a:t>
            </a:r>
            <a:r>
              <a:rPr lang="en-US" dirty="0" smtClean="0">
                <a:latin typeface="Times New Roman" pitchFamily="18" charset="0"/>
                <a:cs typeface="Times New Roman" pitchFamily="18" charset="0"/>
              </a:rPr>
              <a:t> (2nd Ed.). Philadelphia, PA: 	Lippincott Williams &amp; Wilkins, a </a:t>
            </a:r>
            <a:r>
              <a:rPr lang="en-US" dirty="0" err="1" smtClean="0">
                <a:latin typeface="Times New Roman" pitchFamily="18" charset="0"/>
                <a:cs typeface="Times New Roman" pitchFamily="18" charset="0"/>
              </a:rPr>
              <a:t>Wolters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Kluwer</a:t>
            </a:r>
            <a:r>
              <a:rPr lang="en-US" dirty="0" smtClean="0">
                <a:latin typeface="Times New Roman" pitchFamily="18" charset="0"/>
                <a:cs typeface="Times New Roman" pitchFamily="18" charset="0"/>
              </a:rPr>
              <a:t> business.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Text Placeholder 2"/>
          <p:cNvSpPr>
            <a:spLocks noGrp="1"/>
          </p:cNvSpPr>
          <p:nvPr>
            <p:ph type="body" idx="1"/>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Qualitative Research</a:t>
            </a:r>
            <a:endParaRPr lang="en-US" sz="9600"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Phenomenology</a:t>
            </a:r>
          </a:p>
          <a:p>
            <a:pPr lvl="1"/>
            <a:r>
              <a:rPr lang="en-US" sz="2400" dirty="0" smtClean="0">
                <a:latin typeface="Times New Roman" pitchFamily="18" charset="0"/>
                <a:cs typeface="Times New Roman" pitchFamily="18" charset="0"/>
              </a:rPr>
              <a:t>Grounded Theory</a:t>
            </a:r>
          </a:p>
          <a:p>
            <a:pPr lvl="1"/>
            <a:r>
              <a:rPr lang="en-US" sz="2400" dirty="0" smtClean="0">
                <a:latin typeface="Times New Roman" pitchFamily="18" charset="0"/>
                <a:cs typeface="Times New Roman" pitchFamily="18" charset="0"/>
              </a:rPr>
              <a:t>Ethnography</a:t>
            </a:r>
          </a:p>
          <a:p>
            <a:pPr lvl="1"/>
            <a:r>
              <a:rPr lang="en-US" sz="2400" dirty="0" smtClean="0">
                <a:latin typeface="Times New Roman" pitchFamily="18" charset="0"/>
                <a:cs typeface="Times New Roman" pitchFamily="18" charset="0"/>
              </a:rPr>
              <a:t>History</a:t>
            </a:r>
          </a:p>
          <a:p>
            <a:endParaRPr lang="en-US" dirty="0"/>
          </a:p>
        </p:txBody>
      </p:sp>
      <p:sp>
        <p:nvSpPr>
          <p:cNvPr id="5" name="Text Placeholder 4"/>
          <p:cNvSpPr>
            <a:spLocks noGrp="1"/>
          </p:cNvSpPr>
          <p:nvPr>
            <p:ph type="body" sz="quarter" idx="3"/>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Quantitative Research</a:t>
            </a:r>
            <a:endParaRPr lang="en-US" sz="9600"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Phenomenology</a:t>
            </a:r>
          </a:p>
          <a:p>
            <a:pPr lvl="1"/>
            <a:r>
              <a:rPr lang="en-US" sz="2400" dirty="0" smtClean="0">
                <a:latin typeface="Times New Roman" pitchFamily="18" charset="0"/>
                <a:cs typeface="Times New Roman" pitchFamily="18" charset="0"/>
              </a:rPr>
              <a:t>Grounded Theory</a:t>
            </a:r>
          </a:p>
          <a:p>
            <a:pPr lvl="1"/>
            <a:r>
              <a:rPr lang="en-US" sz="2400" dirty="0" smtClean="0">
                <a:latin typeface="Times New Roman" pitchFamily="18" charset="0"/>
                <a:cs typeface="Times New Roman" pitchFamily="18" charset="0"/>
              </a:rPr>
              <a:t>Ethnography</a:t>
            </a:r>
          </a:p>
          <a:p>
            <a:pPr lvl="1"/>
            <a:r>
              <a:rPr lang="en-US" sz="2400" dirty="0" smtClean="0">
                <a:latin typeface="Times New Roman" pitchFamily="18" charset="0"/>
                <a:cs typeface="Times New Roman" pitchFamily="18" charset="0"/>
              </a:rPr>
              <a:t>History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 (Cont.)</a:t>
            </a:r>
            <a:endParaRPr lang="en-US" dirty="0"/>
          </a:p>
        </p:txBody>
      </p:sp>
      <p:sp>
        <p:nvSpPr>
          <p:cNvPr id="3" name="Text Placeholder 2"/>
          <p:cNvSpPr>
            <a:spLocks noGrp="1"/>
          </p:cNvSpPr>
          <p:nvPr>
            <p:ph type="body" idx="1"/>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Knows little about the topic</a:t>
            </a:r>
          </a:p>
          <a:p>
            <a:r>
              <a:rPr lang="en-US" dirty="0" smtClean="0">
                <a:latin typeface="Times New Roman" pitchFamily="18" charset="0"/>
                <a:cs typeface="Times New Roman" pitchFamily="18" charset="0"/>
              </a:rPr>
              <a:t>Richest possible data</a:t>
            </a:r>
          </a:p>
          <a:p>
            <a:r>
              <a:rPr lang="en-US" dirty="0" smtClean="0">
                <a:latin typeface="Times New Roman" pitchFamily="18" charset="0"/>
                <a:cs typeface="Times New Roman" pitchFamily="18" charset="0"/>
              </a:rPr>
              <a:t>Never use control factors</a:t>
            </a:r>
          </a:p>
          <a:p>
            <a:r>
              <a:rPr lang="en-US" dirty="0" smtClean="0">
                <a:latin typeface="Times New Roman" pitchFamily="18" charset="0"/>
                <a:cs typeface="Times New Roman" pitchFamily="18" charset="0"/>
              </a:rPr>
              <a:t>Time is studied in designs</a:t>
            </a:r>
            <a:endParaRPr lang="en-US" dirty="0">
              <a:latin typeface="Times New Roman" pitchFamily="18" charset="0"/>
              <a:cs typeface="Times New Roman" pitchFamily="18" charset="0"/>
            </a:endParaRPr>
          </a:p>
        </p:txBody>
      </p:sp>
      <p:sp>
        <p:nvSpPr>
          <p:cNvPr id="5" name="Text Placeholder 4"/>
          <p:cNvSpPr>
            <a:spLocks noGrp="1"/>
          </p:cNvSpPr>
          <p:nvPr>
            <p:ph type="body" sz="quarter" idx="3"/>
          </p:nvPr>
        </p:nvSpPr>
        <p:spPr/>
        <p:txBody>
          <a:bodyPr/>
          <a:lstStyle/>
          <a:p>
            <a:r>
              <a:rPr lang="en-US" dirty="0" smtClean="0">
                <a:latin typeface="Times New Roman" pitchFamily="18" charset="0"/>
                <a:cs typeface="Times New Roman" pitchFamily="18" charset="0"/>
              </a:rPr>
              <a:t>Quantitative Research</a:t>
            </a:r>
            <a:endParaRPr lang="en-US"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Baseline knowledge about the topic</a:t>
            </a:r>
          </a:p>
          <a:p>
            <a:r>
              <a:rPr lang="en-US" dirty="0" smtClean="0">
                <a:latin typeface="Times New Roman" pitchFamily="18" charset="0"/>
                <a:cs typeface="Times New Roman" pitchFamily="18" charset="0"/>
              </a:rPr>
              <a:t>Criteria is included or excluded</a:t>
            </a:r>
          </a:p>
          <a:p>
            <a:r>
              <a:rPr lang="en-US" dirty="0" smtClean="0">
                <a:latin typeface="Times New Roman" pitchFamily="18" charset="0"/>
                <a:cs typeface="Times New Roman" pitchFamily="18" charset="0"/>
              </a:rPr>
              <a:t>Controls used in a range </a:t>
            </a:r>
          </a:p>
          <a:p>
            <a:r>
              <a:rPr lang="en-US" dirty="0" smtClean="0">
                <a:latin typeface="Times New Roman" pitchFamily="18" charset="0"/>
                <a:cs typeface="Times New Roman" pitchFamily="18" charset="0"/>
              </a:rPr>
              <a:t>Time defines different designs</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dirty="0">
                <a:latin typeface="Times New Roman" pitchFamily="18" charset="0"/>
                <a:cs typeface="Times New Roman" pitchFamily="18" charset="0"/>
              </a:rPr>
              <a:t>Data Collection Strategies</a:t>
            </a:r>
          </a:p>
        </p:txBody>
      </p:sp>
      <p:sp>
        <p:nvSpPr>
          <p:cNvPr id="14338" name="Rectangle 2"/>
          <p:cNvSpPr>
            <a:spLocks noChangeArrowheads="1"/>
          </p:cNvSpPr>
          <p:nvPr>
            <p:ph type="body" idx="1"/>
          </p:nvPr>
        </p:nvSpPr>
        <p:spPr>
          <a:xfrm>
            <a:off x="8930" y="1955601"/>
            <a:ext cx="9126141" cy="4955977"/>
          </a:xfrm>
          <a:ln/>
        </p:spPr>
        <p:txBody>
          <a:bodyPr/>
          <a:lstStyle/>
          <a:p>
            <a:r>
              <a:rPr lang="en-US" dirty="0" smtClean="0">
                <a:latin typeface="Times New Roman" pitchFamily="18" charset="0"/>
                <a:cs typeface="Times New Roman" pitchFamily="18" charset="0"/>
              </a:rPr>
              <a:t>Develop </a:t>
            </a:r>
            <a:r>
              <a:rPr lang="en-US" dirty="0">
                <a:latin typeface="Times New Roman" pitchFamily="18" charset="0"/>
                <a:cs typeface="Times New Roman" pitchFamily="18" charset="0"/>
              </a:rPr>
              <a:t>a clear theoretical definition of a variable</a:t>
            </a:r>
          </a:p>
          <a:p>
            <a:r>
              <a:rPr lang="en-US" dirty="0" smtClean="0">
                <a:latin typeface="Times New Roman" pitchFamily="18" charset="0"/>
                <a:cs typeface="Times New Roman" pitchFamily="18" charset="0"/>
              </a:rPr>
              <a:t>Construct </a:t>
            </a:r>
            <a:r>
              <a:rPr lang="en-US" dirty="0">
                <a:latin typeface="Times New Roman" pitchFamily="18" charset="0"/>
                <a:cs typeface="Times New Roman" pitchFamily="18" charset="0"/>
              </a:rPr>
              <a:t>a description of the meaning of the variable</a:t>
            </a:r>
          </a:p>
          <a:p>
            <a:r>
              <a:rPr lang="en-US" dirty="0">
                <a:latin typeface="Times New Roman" pitchFamily="18" charset="0"/>
                <a:cs typeface="Times New Roman" pitchFamily="18" charset="0"/>
              </a:rPr>
              <a:t>Depend upon open sharing of thoughts, feelings, and experiences</a:t>
            </a:r>
          </a:p>
          <a:p>
            <a:r>
              <a:rPr lang="en-US" dirty="0">
                <a:latin typeface="Times New Roman" pitchFamily="18" charset="0"/>
                <a:cs typeface="Times New Roman" pitchFamily="18" charset="0"/>
              </a:rPr>
              <a:t>Unstructured interviews, Group interviews, Participant observation, Documents and Records</a:t>
            </a:r>
          </a:p>
          <a:p>
            <a:pPr algn="r"/>
            <a:endParaRPr lang="en-US" sz="2200" dirty="0">
              <a:solidFill>
                <a:srgbClr val="000000"/>
              </a:solidFill>
              <a:latin typeface="Lucida Grande" charset="0"/>
              <a:sym typeface="Lucida Grande"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xfrm>
            <a:off x="892969" y="-71438"/>
            <a:ext cx="7581305" cy="1750219"/>
          </a:xfrm>
          <a:ln/>
        </p:spPr>
        <p:txBody>
          <a:bodyPr/>
          <a:lstStyle/>
          <a:p>
            <a:r>
              <a:rPr lang="en-US" dirty="0">
                <a:latin typeface="Times New Roman" pitchFamily="18" charset="0"/>
                <a:cs typeface="Times New Roman" pitchFamily="18" charset="0"/>
              </a:rPr>
              <a:t>Managing &amp; Analyzing Data</a:t>
            </a:r>
          </a:p>
        </p:txBody>
      </p:sp>
      <p:sp>
        <p:nvSpPr>
          <p:cNvPr id="17410" name="Rectangle 2"/>
          <p:cNvSpPr>
            <a:spLocks noChangeArrowheads="1"/>
          </p:cNvSpPr>
          <p:nvPr>
            <p:ph type="body" idx="1"/>
          </p:nvPr>
        </p:nvSpPr>
        <p:spPr>
          <a:ln/>
        </p:spPr>
        <p:txBody>
          <a:bodyPr/>
          <a:lstStyle/>
          <a:p>
            <a:r>
              <a:rPr lang="en-US" dirty="0">
                <a:latin typeface="Times New Roman" pitchFamily="18" charset="0"/>
                <a:cs typeface="Times New Roman" pitchFamily="18" charset="0"/>
              </a:rPr>
              <a:t>Dependent variables &amp; Independent variables used to help determine data</a:t>
            </a:r>
          </a:p>
          <a:p>
            <a:r>
              <a:rPr lang="en-US" dirty="0">
                <a:latin typeface="Times New Roman" pitchFamily="18" charset="0"/>
                <a:cs typeface="Times New Roman" pitchFamily="18" charset="0"/>
              </a:rPr>
              <a:t>Organize data using free hand, computers, software, graphs, numbers, calculations, bar graphs, pie </a:t>
            </a:r>
            <a:r>
              <a:rPr lang="en-US" dirty="0" smtClean="0">
                <a:latin typeface="Times New Roman" pitchFamily="18" charset="0"/>
                <a:cs typeface="Times New Roman" pitchFamily="18" charset="0"/>
              </a:rPr>
              <a:t>graphs</a:t>
            </a:r>
            <a:endParaRPr lang="en-US" dirty="0">
              <a:latin typeface="Times New Roman" pitchFamily="18" charset="0"/>
              <a:cs typeface="Times New Roman" pitchFamily="18"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dirty="0">
                <a:latin typeface="Times New Roman" pitchFamily="18" charset="0"/>
                <a:cs typeface="Times New Roman" pitchFamily="18" charset="0"/>
              </a:rPr>
              <a:t>Interpreting Results</a:t>
            </a:r>
          </a:p>
        </p:txBody>
      </p:sp>
      <p:sp>
        <p:nvSpPr>
          <p:cNvPr id="19458" name="Rectangle 2"/>
          <p:cNvSpPr>
            <a:spLocks noChangeArrowheads="1"/>
          </p:cNvSpPr>
          <p:nvPr>
            <p:ph type="body" idx="1"/>
          </p:nvPr>
        </p:nvSpPr>
        <p:spPr>
          <a:ln/>
        </p:spPr>
        <p:txBody>
          <a:bodyPr/>
          <a:lstStyle/>
          <a:p>
            <a:r>
              <a:rPr lang="en-US" dirty="0">
                <a:latin typeface="Times New Roman" pitchFamily="18" charset="0"/>
                <a:cs typeface="Times New Roman" pitchFamily="18" charset="0"/>
              </a:rPr>
              <a:t>Statistical Measures</a:t>
            </a:r>
          </a:p>
          <a:p>
            <a:r>
              <a:rPr lang="en-US" dirty="0">
                <a:latin typeface="Times New Roman" pitchFamily="18" charset="0"/>
                <a:cs typeface="Times New Roman" pitchFamily="18" charset="0"/>
              </a:rPr>
              <a:t>Variance</a:t>
            </a:r>
          </a:p>
          <a:p>
            <a:r>
              <a:rPr lang="en-US" dirty="0">
                <a:latin typeface="Times New Roman" pitchFamily="18" charset="0"/>
                <a:cs typeface="Times New Roman" pitchFamily="18" charset="0"/>
              </a:rPr>
              <a:t>Standard Deviation</a:t>
            </a:r>
          </a:p>
          <a:p>
            <a:r>
              <a:rPr lang="en-US" dirty="0">
                <a:latin typeface="Times New Roman" pitchFamily="18" charset="0"/>
                <a:cs typeface="Times New Roman" pitchFamily="18" charset="0"/>
              </a:rPr>
              <a:t>Distribution, Frequency </a:t>
            </a:r>
            <a:r>
              <a:rPr lang="en-US" dirty="0" smtClean="0">
                <a:latin typeface="Times New Roman" pitchFamily="18" charset="0"/>
                <a:cs typeface="Times New Roman" pitchFamily="18" charset="0"/>
              </a:rPr>
              <a:t>distribution</a:t>
            </a:r>
            <a:endParaRPr lang="en-US" dirty="0">
              <a:latin typeface="Times New Roman" pitchFamily="18" charset="0"/>
              <a:cs typeface="Times New Roman" pitchFamily="18"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henomenological Methods</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a:bodyPr>
          <a:lstStyle/>
          <a:p>
            <a:r>
              <a:rPr lang="en-US" dirty="0" smtClean="0">
                <a:latin typeface="Times New Roman" pitchFamily="18" charset="0"/>
                <a:cs typeface="Times New Roman" pitchFamily="18" charset="0"/>
              </a:rPr>
              <a:t>Qualitative method used to discover and develop understand of experiences as perceived by those living the experience</a:t>
            </a:r>
          </a:p>
          <a:p>
            <a:r>
              <a:rPr lang="en-US" dirty="0" smtClean="0">
                <a:latin typeface="Times New Roman" pitchFamily="18" charset="0"/>
                <a:cs typeface="Times New Roman" pitchFamily="18" charset="0"/>
              </a:rPr>
              <a:t>Seeks to avoid external control</a:t>
            </a:r>
          </a:p>
          <a:p>
            <a:r>
              <a:rPr lang="en-US" dirty="0" smtClean="0">
                <a:latin typeface="Times New Roman" pitchFamily="18" charset="0"/>
                <a:cs typeface="Times New Roman" pitchFamily="18" charset="0"/>
              </a:rPr>
              <a:t>Length of time nor number of participates are defined before the start of the study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G</a:t>
            </a:r>
            <a:r>
              <a:rPr lang="en-US" dirty="0" smtClean="0">
                <a:latin typeface="Times New Roman" pitchFamily="18" charset="0"/>
                <a:cs typeface="Times New Roman" pitchFamily="18" charset="0"/>
              </a:rPr>
              <a:t>rounded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Studies interactions to understand and recognize links between ideas and concepts or develop theories</a:t>
            </a:r>
          </a:p>
          <a:p>
            <a:r>
              <a:rPr lang="en-US" dirty="0" smtClean="0">
                <a:latin typeface="Times New Roman" pitchFamily="18" charset="0"/>
                <a:cs typeface="Times New Roman" pitchFamily="18" charset="0"/>
              </a:rPr>
              <a:t>Does not specify any particular timing to the </a:t>
            </a:r>
            <a:r>
              <a:rPr lang="en-US" dirty="0">
                <a:latin typeface="Times New Roman" pitchFamily="18" charset="0"/>
                <a:cs typeface="Times New Roman" pitchFamily="18" charset="0"/>
              </a:rPr>
              <a:t>d</a:t>
            </a:r>
            <a:r>
              <a:rPr lang="en-US" dirty="0" smtClean="0">
                <a:latin typeface="Times New Roman" pitchFamily="18" charset="0"/>
                <a:cs typeface="Times New Roman" pitchFamily="18" charset="0"/>
              </a:rPr>
              <a:t>ata collection and analysis process</a:t>
            </a:r>
          </a:p>
          <a:p>
            <a:r>
              <a:rPr lang="en-US" dirty="0" smtClean="0">
                <a:latin typeface="Times New Roman" pitchFamily="18" charset="0"/>
                <a:cs typeface="Times New Roman" pitchFamily="18" charset="0"/>
              </a:rPr>
              <a:t>Goal of avoiding placing limits on external controls on the processes being studied </a:t>
            </a:r>
          </a:p>
          <a:p>
            <a:pPr>
              <a:buNone/>
            </a:pPr>
            <a:endParaRPr lang="en-US" dirty="0" smtClean="0">
              <a:latin typeface="Times New Roman" pitchFamily="18" charset="0"/>
              <a:cs typeface="Times New Roman" pitchFamily="18" charset="0"/>
            </a:endParaRPr>
          </a:p>
          <a:p>
            <a:pPr algn="r">
              <a:buNone/>
            </a:pP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Ethnography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Purpose is for the researcher to participate or to immerse themselves in a culture to describe a phenomenon </a:t>
            </a:r>
          </a:p>
          <a:p>
            <a:r>
              <a:rPr lang="en-US" dirty="0" smtClean="0">
                <a:latin typeface="Times New Roman" pitchFamily="18" charset="0"/>
                <a:cs typeface="Times New Roman" pitchFamily="18" charset="0"/>
              </a:rPr>
              <a:t>The researcher collects and analyzes data so that the data can be immediately uses knowledge gained to guide further data collection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1006</Words>
  <Application>Microsoft Office PowerPoint</Application>
  <PresentationFormat>On-screen Show (4:3)</PresentationFormat>
  <Paragraphs>82</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Qualitative VS. Quantitative</vt:lpstr>
      <vt:lpstr>Comparison To Quantitative Research</vt:lpstr>
      <vt:lpstr>Comparison To Quantitative Research (Cont.)</vt:lpstr>
      <vt:lpstr>Data Collection Strategies</vt:lpstr>
      <vt:lpstr>Managing &amp; Analyzing Data</vt:lpstr>
      <vt:lpstr>Interpreting Results</vt:lpstr>
      <vt:lpstr>Phenomenological Methods</vt:lpstr>
      <vt:lpstr>Grounded Theory</vt:lpstr>
      <vt:lpstr>Ethnography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VS. Quantitative</dc:title>
  <dc:creator>Jenna</dc:creator>
  <cp:lastModifiedBy>jepasse</cp:lastModifiedBy>
  <cp:revision>14</cp:revision>
  <dcterms:created xsi:type="dcterms:W3CDTF">2010-09-16T14:31:14Z</dcterms:created>
  <dcterms:modified xsi:type="dcterms:W3CDTF">2010-09-17T17:50:12Z</dcterms:modified>
</cp:coreProperties>
</file>