
<file path=[Content_Types].xml><?xml version="1.0" encoding="utf-8"?>
<Types xmlns="http://schemas.openxmlformats.org/package/2006/content-types">
  <Default Extension="xml" ContentType="application/xml"/>
  <Default Extension="jpeg" ContentType="image/jpeg"/>
  <Default Extension="png" ContentType="image/pn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28"/>
  </p:notesMasterIdLst>
  <p:sldIdLst>
    <p:sldId id="256" r:id="rId2"/>
    <p:sldId id="257" r:id="rId3"/>
    <p:sldId id="261" r:id="rId4"/>
    <p:sldId id="278" r:id="rId5"/>
    <p:sldId id="262" r:id="rId6"/>
    <p:sldId id="263" r:id="rId7"/>
    <p:sldId id="264" r:id="rId8"/>
    <p:sldId id="265" r:id="rId9"/>
    <p:sldId id="279" r:id="rId10"/>
    <p:sldId id="266" r:id="rId11"/>
    <p:sldId id="267" r:id="rId12"/>
    <p:sldId id="258" r:id="rId13"/>
    <p:sldId id="259" r:id="rId14"/>
    <p:sldId id="268" r:id="rId15"/>
    <p:sldId id="280" r:id="rId16"/>
    <p:sldId id="269" r:id="rId17"/>
    <p:sldId id="270" r:id="rId18"/>
    <p:sldId id="277" r:id="rId19"/>
    <p:sldId id="271" r:id="rId20"/>
    <p:sldId id="272" r:id="rId21"/>
    <p:sldId id="281" r:id="rId22"/>
    <p:sldId id="273" r:id="rId23"/>
    <p:sldId id="274" r:id="rId24"/>
    <p:sldId id="275" r:id="rId25"/>
    <p:sldId id="276" r:id="rId26"/>
    <p:sldId id="282"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84644" autoAdjust="0"/>
  </p:normalViewPr>
  <p:slideViewPr>
    <p:cSldViewPr snapToGrid="0" snapToObjects="1">
      <p:cViewPr varScale="1">
        <p:scale>
          <a:sx n="79" d="100"/>
          <a:sy n="79" d="100"/>
        </p:scale>
        <p:origin x="-600" y="-104"/>
      </p:cViewPr>
      <p:guideLst>
        <p:guide orient="horz" pos="2160"/>
        <p:guide pos="2880"/>
      </p:guideLst>
    </p:cSldViewPr>
  </p:slideViewPr>
  <p:outlineViewPr>
    <p:cViewPr>
      <p:scale>
        <a:sx n="33" d="100"/>
        <a:sy n="33" d="100"/>
      </p:scale>
      <p:origin x="39320" y="844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1" Type="http://schemas.openxmlformats.org/officeDocument/2006/relationships/viewProps" Target="viewProps.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notesMaster" Target="notesMasters/notesMaster1.xml"/><Relationship Id="rId26" Type="http://schemas.openxmlformats.org/officeDocument/2006/relationships/slide" Target="slides/slide25.xml"/><Relationship Id="rId30" Type="http://schemas.openxmlformats.org/officeDocument/2006/relationships/presProps" Target="presProps.xml"/><Relationship Id="rId11" Type="http://schemas.openxmlformats.org/officeDocument/2006/relationships/slide" Target="slides/slide10.xml"/><Relationship Id="rId29" Type="http://schemas.openxmlformats.org/officeDocument/2006/relationships/printerSettings" Target="printerSettings/printerSettings1.bin"/><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7C7A3-617D-1B4A-99E7-46FAB7903B62}" type="datetimeFigureOut">
              <a:rPr lang="en-US" smtClean="0"/>
              <a:pPr/>
              <a:t>6/12/11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4C9A1-00CF-3D42-A717-8146C98F5E94}" type="slidenum">
              <a:rPr lang="en-US" smtClean="0"/>
              <a:pPr/>
              <a:t>‹#›</a:t>
            </a:fld>
            <a:endParaRPr lang="en-US" dirty="0"/>
          </a:p>
        </p:txBody>
      </p:sp>
    </p:spTree>
    <p:extLst>
      <p:ext uri="{BB962C8B-B14F-4D97-AF65-F5344CB8AC3E}">
        <p14:creationId xmlns:p14="http://schemas.microsoft.com/office/powerpoint/2010/main" val="20853771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none" dirty="0" smtClean="0">
                <a:latin typeface="Arial Rounded MT Bold" pitchFamily="34" charset="0"/>
              </a:rPr>
              <a:t>This</a:t>
            </a:r>
            <a:r>
              <a:rPr lang="en-US" u="none" baseline="0" dirty="0" smtClean="0">
                <a:latin typeface="Arial Rounded MT Bold" pitchFamily="34" charset="0"/>
              </a:rPr>
              <a:t> article answers the question “h</a:t>
            </a:r>
            <a:r>
              <a:rPr lang="en-US" dirty="0" smtClean="0">
                <a:latin typeface="Arial Rounded MT Bold" pitchFamily="34" charset="0"/>
              </a:rPr>
              <a:t>ow does witnessing medical treatment deemed to be futile impact nurses?”.</a:t>
            </a:r>
            <a:r>
              <a:rPr lang="en-US" baseline="0" dirty="0" smtClean="0">
                <a:latin typeface="Arial Rounded MT Bold" pitchFamily="34" charset="0"/>
              </a:rPr>
              <a:t>  </a:t>
            </a:r>
            <a:r>
              <a:rPr lang="en-US" dirty="0" smtClean="0">
                <a:latin typeface="Arial Rounded MT Bold" pitchFamily="34" charset="0"/>
              </a:rPr>
              <a:t>“The purpose of this article is to explore more fully the impact of nurses witnessing treatment deemed to be futile” (Ferrell, 2006, pp.</a:t>
            </a:r>
            <a:r>
              <a:rPr lang="en-US" baseline="0" dirty="0" smtClean="0">
                <a:latin typeface="Arial Rounded MT Bold" pitchFamily="34" charset="0"/>
              </a:rPr>
              <a:t> 922-923</a:t>
            </a:r>
            <a:r>
              <a:rPr lang="en-US" dirty="0" smtClean="0">
                <a:latin typeface="Arial Rounded MT Bold" pitchFamily="34" charset="0"/>
              </a:rPr>
              <a:t>).</a:t>
            </a:r>
            <a:r>
              <a:rPr lang="en-US" dirty="0" smtClean="0"/>
              <a:t>  </a:t>
            </a:r>
            <a:r>
              <a:rPr lang="en-US" sz="1200" u="none" dirty="0" smtClean="0">
                <a:latin typeface="Arial Rounded MT Bold" pitchFamily="34" charset="0"/>
              </a:rPr>
              <a:t>According</a:t>
            </a:r>
            <a:r>
              <a:rPr lang="en-US" sz="1200" u="none" baseline="0" dirty="0" smtClean="0">
                <a:latin typeface="Arial Rounded MT Bold" pitchFamily="34" charset="0"/>
              </a:rPr>
              <a:t> to Ferrell (2006) m</a:t>
            </a:r>
            <a:r>
              <a:rPr lang="en-US" sz="1200" dirty="0" smtClean="0">
                <a:latin typeface="Arial Rounded MT Bold" pitchFamily="34" charset="0"/>
              </a:rPr>
              <a:t>edical futility, which is defined as life-sustaining care that is very unlikely to result in meaningful survival, has become</a:t>
            </a:r>
            <a:r>
              <a:rPr lang="en-US" sz="1200" baseline="0" dirty="0" smtClean="0">
                <a:latin typeface="Arial Rounded MT Bold" pitchFamily="34" charset="0"/>
              </a:rPr>
              <a:t> </a:t>
            </a:r>
            <a:r>
              <a:rPr lang="en-US" sz="1200" dirty="0" smtClean="0">
                <a:latin typeface="Arial Rounded MT Bold" pitchFamily="34" charset="0"/>
              </a:rPr>
              <a:t>a topic of interest related to cases of medical futility becoming more readily depicted by the media.  As a result there has been much attention put toward the social, legal, and ethical issues that surround medical futility but less attention put toward how it affects the nurses who are caring for the patients that are believed to have received futile treatment.  Therefore, this study was performed by Betty R. Ferrell in order to explore through literature reviews and narratives that were provided by 108 nurses the impact that medical futility has on the nurses involved (Ferrell, 2006).</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a:spcBef>
                <a:spcPct val="50000"/>
              </a:spcBef>
            </a:pPr>
            <a:endParaRPr lang="en-US" sz="1200" u="sng" dirty="0" smtClean="0">
              <a:latin typeface="Arial Rounded MT Bold" pitchFamily="34" charset="0"/>
            </a:endParaRP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a:t>
            </a:fld>
            <a:endParaRPr lang="en-US" dirty="0"/>
          </a:p>
        </p:txBody>
      </p:sp>
    </p:spTree>
    <p:extLst>
      <p:ext uri="{BB962C8B-B14F-4D97-AF65-F5344CB8AC3E}">
        <p14:creationId xmlns:p14="http://schemas.microsoft.com/office/powerpoint/2010/main" val="2325532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Burns and Grove (2009) obtaining informed consent from human subjects is essential for the conduct of ethical research in the United States and internationally (p. 201).  Informing is the process of the investigator giving the prospective subject all the essential information about the experiment and consent is the agreement from the prospective subject  to participate in the study as a subject (Burns &amp; Grove, 2009, p. 201). Burns and Grove (2009) also state that there are four parts to an informed consent (1) disclosure of essential information, (2) comprehension, (3) competency, and (4) voluntarism (p. 201). </a:t>
            </a:r>
          </a:p>
          <a:p>
            <a:endParaRPr lang="en-US" baseline="0" dirty="0" smtClean="0"/>
          </a:p>
          <a:p>
            <a:r>
              <a:rPr lang="en-US" baseline="0" dirty="0" smtClean="0"/>
              <a:t>Ferrell (2006) did his study at a three day end-of-life nursing education course (p. 925).  During the education course, all the nurses were invited to participate in a journaling activity related to the ethical issues of end of life care.  All the nurses were informed that the activity was voluntary and they were asked permission to use their examples for future training.  During the first course 75 of the 123 nurses completed the survey, but only 51 gave consent to use their narratives.  During the second course, 75 of the 149 completed the survey and 57 of them gave a consent to use their narratives . (Ferrell, 2006, p. 925)</a:t>
            </a:r>
          </a:p>
          <a:p>
            <a:endParaRPr lang="en-US" baseline="0" dirty="0" smtClean="0"/>
          </a:p>
          <a:p>
            <a:endParaRPr lang="en-US" dirty="0" smtClean="0"/>
          </a:p>
          <a:p>
            <a:r>
              <a:rPr lang="en-US" baseline="0" dirty="0" smtClean="0"/>
              <a:t>References: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a:t>
            </a:r>
            <a:r>
              <a:rPr lang="en-US" sz="1200" baseline="0" dirty="0" smtClean="0"/>
              <a:t> </a:t>
            </a:r>
            <a:r>
              <a:rPr lang="en-US" sz="1200" dirty="0" smtClean="0"/>
              <a:t>Saunders Elsevier.</a:t>
            </a:r>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11</a:t>
            </a:fld>
            <a:endParaRPr lang="en-US" dirty="0"/>
          </a:p>
        </p:txBody>
      </p:sp>
    </p:spTree>
    <p:extLst>
      <p:ext uri="{BB962C8B-B14F-4D97-AF65-F5344CB8AC3E}">
        <p14:creationId xmlns:p14="http://schemas.microsoft.com/office/powerpoint/2010/main" val="3779223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50000"/>
              </a:spcBef>
            </a:pPr>
            <a:r>
              <a:rPr lang="en-US" sz="1200" dirty="0" smtClean="0">
                <a:latin typeface="Arial Rounded MT Bold" pitchFamily="34" charset="0"/>
              </a:rPr>
              <a:t>This</a:t>
            </a:r>
            <a:r>
              <a:rPr lang="en-US" sz="1200" baseline="0" dirty="0" smtClean="0">
                <a:latin typeface="Arial Rounded MT Bold" pitchFamily="34" charset="0"/>
              </a:rPr>
              <a:t> article answers the question “w</a:t>
            </a:r>
            <a:r>
              <a:rPr lang="en-US" sz="1200" dirty="0" smtClean="0">
                <a:latin typeface="Arial Rounded MT Bold" pitchFamily="34" charset="0"/>
              </a:rPr>
              <a:t>hat is the difference in pain level associated with IV insertion between the following three methods of pain reduction: Lidocaine, Bacteriostatic Normal Saline, and No Anesthesia?”</a:t>
            </a:r>
          </a:p>
          <a:p>
            <a:pPr>
              <a:spcBef>
                <a:spcPct val="50000"/>
              </a:spcBef>
            </a:pPr>
            <a:endParaRPr lang="en-US" sz="1200" dirty="0" smtClean="0">
              <a:latin typeface="Arial Rounded MT Bold" pitchFamily="34" charset="0"/>
            </a:endParaRPr>
          </a:p>
          <a:p>
            <a:pPr>
              <a:spcBef>
                <a:spcPct val="50000"/>
              </a:spcBef>
            </a:pPr>
            <a:r>
              <a:rPr lang="en-US" sz="1200" dirty="0" smtClean="0">
                <a:latin typeface="Arial Rounded MT Bold" pitchFamily="34" charset="0"/>
              </a:rPr>
              <a:t>Almost all patients that are undergoing any sort of surgery are required to have an intravenous or IV port inserted prior to the surgical procedure.  One of the top concerns and sources of anxiety that has been associated with IV insertion is that of pain (Windle et al., 2006,</a:t>
            </a:r>
            <a:r>
              <a:rPr lang="en-US" sz="1200" baseline="0" dirty="0" smtClean="0">
                <a:latin typeface="Arial Rounded MT Bold" pitchFamily="34" charset="0"/>
              </a:rPr>
              <a:t> p. 252)</a:t>
            </a:r>
            <a:r>
              <a:rPr lang="en-US" sz="1200" dirty="0" smtClean="0">
                <a:latin typeface="Arial Rounded MT Bold" pitchFamily="34" charset="0"/>
              </a:rPr>
              <a:t>.  This growing fear of pain leads to an increased level of anxiety in these surgical patients, which leads to vasoconstriction, resulting in making it even more difficult to insert the IV (Windle et al., 2006, p.252).  In order to decrease pain that is associated with IV insertion, the administration of an analgesic agent is often used.  </a:t>
            </a:r>
          </a:p>
          <a:p>
            <a:pPr>
              <a:spcBef>
                <a:spcPct val="50000"/>
              </a:spcBef>
            </a:pPr>
            <a:endParaRPr lang="en-US" sz="1200" dirty="0" smtClean="0">
              <a:latin typeface="Arial Rounded MT Bold" pitchFamily="34" charset="0"/>
            </a:endParaRPr>
          </a:p>
          <a:p>
            <a:pPr>
              <a:spcBef>
                <a:spcPct val="50000"/>
              </a:spcBef>
            </a:pPr>
            <a:r>
              <a:rPr lang="en-US" sz="1200" dirty="0" smtClean="0">
                <a:latin typeface="Arial Rounded MT Bold" pitchFamily="34" charset="0"/>
              </a:rPr>
              <a:t>Typically the analgesic agent used is lidocaine.  However, lidocaine comes with its own set of negative effects, such as burning at the site of injection, allergic reactions, and systemic toxicity.</a:t>
            </a:r>
            <a:r>
              <a:rPr lang="en-US" sz="1200" baseline="0" dirty="0" smtClean="0">
                <a:latin typeface="Arial Rounded MT Bold" pitchFamily="34" charset="0"/>
              </a:rPr>
              <a:t>  </a:t>
            </a:r>
            <a:r>
              <a:rPr lang="en-US" sz="1200" dirty="0" smtClean="0">
                <a:latin typeface="Arial Rounded MT Bold" pitchFamily="34" charset="0"/>
              </a:rPr>
              <a:t>There is a new agent, however, called bacteriostatic normal saline or BNS that has been found to possibly be less painful, equally effective, and less expensive than Lidocaine.  Therefore, this study was performed to compare the two, along with the use of no anesthesia, to see which may be the better option for pain relief in individuals who are requiring IV insertion. (Windle et al.,</a:t>
            </a:r>
            <a:r>
              <a:rPr lang="en-US" sz="1200" baseline="0" dirty="0" smtClean="0">
                <a:latin typeface="Arial Rounded MT Bold" pitchFamily="34" charset="0"/>
              </a:rPr>
              <a:t> 2006)</a:t>
            </a:r>
            <a:endParaRPr lang="en-US" sz="1200" u="sng" dirty="0" smtClean="0">
              <a:latin typeface="Arial Rounded MT Bold" pitchFamily="34" charset="0"/>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12</a:t>
            </a:fld>
            <a:endParaRPr lang="en-US" dirty="0"/>
          </a:p>
        </p:txBody>
      </p:sp>
    </p:spTree>
    <p:extLst>
      <p:ext uri="{BB962C8B-B14F-4D97-AF65-F5344CB8AC3E}">
        <p14:creationId xmlns:p14="http://schemas.microsoft.com/office/powerpoint/2010/main" val="1039994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Within studies there is a causal relationship (Burns &amp; Grove, 2009). Burns and Grove (2009) state, “Causal relationships identify a cause-and-effect interaction between two or more variables, which are referred to as independent and dependent variables” (p.171). It is said that an independent variable, “is manipulated or varied by the researcher to cause an effect on the dependent variable” (Burns &amp; Grove, 2009, p.171). An independent variable can be an intervention, the treatment, or the experimental variable within the study (Burns &amp; Grove, 2009).  The dependent variable, “is measured to examine the effect created by the independent variable” (Burns &amp; Grove, 2009, p. 171). The dependent variable can be a response, or outcome (Burns &amp; Grove, 2009).</a:t>
            </a:r>
          </a:p>
          <a:p>
            <a:endParaRPr lang="en-US" baseline="0" dirty="0" smtClean="0"/>
          </a:p>
          <a:p>
            <a:r>
              <a:rPr lang="en-US" sz="1200" kern="1200" dirty="0" smtClean="0">
                <a:solidFill>
                  <a:schemeClr val="tx1"/>
                </a:solidFill>
                <a:latin typeface="+mn-lt"/>
                <a:ea typeface="+mn-ea"/>
                <a:cs typeface="+mn-cs"/>
              </a:rPr>
              <a:t>A visual analog scale is a measurement instrument that tries to measure a characteristic or attitude that cannot easily be directly measured.  For example, a patients pain level.  This type of measurement scale seems continuous unlike when pain is measured by none, mild, moderate, or severe (Cricton, 2001).</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References:</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Crichton, N. (2001). Visual analog scale. </a:t>
            </a:r>
            <a:r>
              <a:rPr lang="en-US" sz="1200" i="1" kern="1200" dirty="0" smtClean="0">
                <a:solidFill>
                  <a:schemeClr val="tx1"/>
                </a:solidFill>
                <a:latin typeface="+mn-lt"/>
                <a:ea typeface="+mn-ea"/>
                <a:cs typeface="+mn-cs"/>
              </a:rPr>
              <a:t>Journal of Clinical Nursing</a:t>
            </a:r>
            <a:r>
              <a:rPr lang="en-US" sz="1200" i="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i="0" kern="1200" dirty="0" smtClean="0">
                <a:solidFill>
                  <a:schemeClr val="tx1"/>
                </a:solidFill>
                <a:latin typeface="+mn-lt"/>
                <a:ea typeface="+mn-ea"/>
                <a:cs typeface="+mn-cs"/>
              </a:rPr>
              <a:t>, 697-706.</a:t>
            </a:r>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13</a:t>
            </a:fld>
            <a:endParaRPr lang="en-US" dirty="0"/>
          </a:p>
        </p:txBody>
      </p:sp>
    </p:spTree>
    <p:extLst>
      <p:ext uri="{BB962C8B-B14F-4D97-AF65-F5344CB8AC3E}">
        <p14:creationId xmlns:p14="http://schemas.microsoft.com/office/powerpoint/2010/main" val="2814856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Participants for the study were chosen</a:t>
            </a:r>
            <a:r>
              <a:rPr lang="en-US" baseline="0" dirty="0" smtClean="0"/>
              <a:t> randomly.  The participants who were included in the study had to fit the inclusion criteria.  The participants needed to be 18 years and older, be able to write and read English, and had to have the IV insertion performed on the upper extremity. (Windle et al., 2006, p. 254)</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sample size for the study by Windle et al. (2006), was not sufficient enough to provide credible research findings. According to Burns and Grove (2009), “in quantitative research, the sample size must be large enough to identify relationships among variables or to determine differences between groups” (p. 360).  In the past, a sample size of 30 subjects was adequate, but that is not the case in most research studies today (Burns &amp; Grove, 2006, p. 357).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factor that determines the sample size in a quantitative study is “power”.  Power is defined as “the capacity of the study to detect differences or relationships that actually exist in the population” (Burns &amp; Grove, 2009, p. 357).  The results for the study by Windle et al. (2006) showed that there were differences in pain management when using different methods of intravenous line placement. (Windle et al., 2006, p. 251) </a:t>
            </a:r>
            <a:endParaRPr lang="en-US" dirty="0" smtClean="0"/>
          </a:p>
          <a:p>
            <a:endParaRPr lang="en-US" dirty="0" smtClean="0"/>
          </a:p>
          <a:p>
            <a:endParaRPr lang="en-US" dirty="0" smtClean="0"/>
          </a:p>
          <a:p>
            <a:r>
              <a:rPr lang="en-US" dirty="0" smtClean="0"/>
              <a:t>References:</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14</a:t>
            </a:fld>
            <a:endParaRPr lang="en-US" dirty="0"/>
          </a:p>
        </p:txBody>
      </p:sp>
    </p:spTree>
    <p:extLst>
      <p:ext uri="{BB962C8B-B14F-4D97-AF65-F5344CB8AC3E}">
        <p14:creationId xmlns:p14="http://schemas.microsoft.com/office/powerpoint/2010/main" val="3300649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participants were</a:t>
            </a:r>
            <a:r>
              <a:rPr lang="en-US" baseline="0" dirty="0" smtClean="0"/>
              <a:t> divided into two groups. The first group consisted of 139 participants who were included in the intradermal injection group. The participants in the intradermal injection group consisted of 44.6% male and 55.4% female, ranging from 19-79 years of age. The second group consisted of 197 participants who were included in the IV cannulation group. The participants in the IV cannulation group consisted of 43.1% male and 56.9% female, ranging from ages 19-81 years of age. (Windle et al., 2006, p. 256).</a:t>
            </a:r>
            <a:endParaRPr lang="en-US" dirty="0" smtClean="0"/>
          </a:p>
          <a:p>
            <a:endParaRPr lang="en-US" dirty="0" smtClean="0"/>
          </a:p>
          <a:p>
            <a:r>
              <a:rPr lang="en-US" dirty="0" smtClean="0"/>
              <a:t>Reference: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baseline="0" dirty="0" smtClean="0"/>
              <a:t> </a:t>
            </a:r>
            <a:r>
              <a:rPr lang="en-US" sz="1200" dirty="0" smtClean="0"/>
              <a:t>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15</a:t>
            </a:fld>
            <a:endParaRPr lang="en-US" dirty="0"/>
          </a:p>
        </p:txBody>
      </p:sp>
    </p:spTree>
    <p:extLst>
      <p:ext uri="{BB962C8B-B14F-4D97-AF65-F5344CB8AC3E}">
        <p14:creationId xmlns:p14="http://schemas.microsoft.com/office/powerpoint/2010/main" val="33006496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There are many people who experience pain with intravenous (IV) insertion due to fear of needing an IV for surgery or another medical procedure. In the study there was an experimental design that involved 221 participants who were each randomly assigned to a type of anesthesia. The types of anesthesia were lidocaine, BNS, and no local anesthesia. (Windle et al., 2006) </a:t>
            </a:r>
          </a:p>
          <a:p>
            <a:endParaRPr lang="en-US" baseline="0" dirty="0" smtClean="0"/>
          </a:p>
          <a:p>
            <a:r>
              <a:rPr lang="en-US" baseline="0" dirty="0" smtClean="0"/>
              <a:t>After each participant had their IV placed with the assigned anesthesia they were told to quantify their pain/discomfort level using a visual analog scale. As stated above,</a:t>
            </a:r>
            <a:r>
              <a:rPr lang="en-US" sz="1200" kern="1200" baseline="0" dirty="0" smtClean="0">
                <a:solidFill>
                  <a:schemeClr val="tx1"/>
                </a:solidFill>
                <a:latin typeface="+mn-lt"/>
                <a:ea typeface="+mn-ea"/>
                <a:cs typeface="+mn-cs"/>
              </a:rPr>
              <a:t> a</a:t>
            </a:r>
            <a:r>
              <a:rPr lang="en-US" sz="1200" kern="1200" dirty="0" smtClean="0">
                <a:solidFill>
                  <a:schemeClr val="tx1"/>
                </a:solidFill>
                <a:latin typeface="+mn-lt"/>
                <a:ea typeface="+mn-ea"/>
                <a:cs typeface="+mn-cs"/>
              </a:rPr>
              <a:t> visual analog scale is a measurement instrument that tries to measure a characteristic or attitude that cannot easily be directly measured.  For example, a patients pain level.  This type of measurement scale seems continuous unlike when pain is measured by none, mild, moderate, or severe (Cricton, 2001). The</a:t>
            </a:r>
            <a:r>
              <a:rPr lang="en-US" sz="1200" kern="1200" baseline="0" dirty="0" smtClean="0">
                <a:solidFill>
                  <a:schemeClr val="tx1"/>
                </a:solidFill>
                <a:latin typeface="+mn-lt"/>
                <a:ea typeface="+mn-ea"/>
                <a:cs typeface="+mn-cs"/>
              </a:rPr>
              <a:t> data was then used to formulate various charts and graphs such as line graphs, pie charts, bar graphs and tables in order to compare the results (Windle et al., 2006).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Crichton, N. (2001). Visual analog scale. </a:t>
            </a:r>
            <a:r>
              <a:rPr lang="en-US" sz="1200" i="1" kern="1200" dirty="0" smtClean="0">
                <a:solidFill>
                  <a:schemeClr val="tx1"/>
                </a:solidFill>
                <a:latin typeface="+mn-lt"/>
                <a:ea typeface="+mn-ea"/>
                <a:cs typeface="+mn-cs"/>
              </a:rPr>
              <a:t>Journal of Clinical Nursing</a:t>
            </a:r>
            <a:r>
              <a:rPr lang="en-US" sz="1200" i="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i="0" kern="1200" dirty="0" smtClean="0">
                <a:solidFill>
                  <a:schemeClr val="tx1"/>
                </a:solidFill>
                <a:latin typeface="+mn-lt"/>
                <a:ea typeface="+mn-ea"/>
                <a:cs typeface="+mn-cs"/>
              </a:rPr>
              <a:t>, 697-706.</a:t>
            </a:r>
            <a:endParaRPr lang="en-US"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16</a:t>
            </a:fld>
            <a:endParaRPr lang="en-US" dirty="0"/>
          </a:p>
        </p:txBody>
      </p:sp>
    </p:spTree>
    <p:extLst>
      <p:ext uri="{BB962C8B-B14F-4D97-AF65-F5344CB8AC3E}">
        <p14:creationId xmlns:p14="http://schemas.microsoft.com/office/powerpoint/2010/main" val="2857750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Windle</a:t>
            </a:r>
            <a:r>
              <a:rPr lang="en-US" baseline="0" dirty="0" smtClean="0"/>
              <a:t> et al. (2006), there were </a:t>
            </a:r>
            <a:r>
              <a:rPr lang="en-US" dirty="0" smtClean="0"/>
              <a:t>139</a:t>
            </a:r>
            <a:r>
              <a:rPr lang="en-US" baseline="0" dirty="0" smtClean="0"/>
              <a:t> subjects that received an intradermal injection of either lidocaine or BNS,  prior to IV cannulation, 77 were female and 62 were male.  The average age of females was 47.40 and 48.08 was the average age for males.  All 139 subjects were injected with .05 or 0.1 mL of either 1% lidocaine or 0.9% BNS with benzyl alcohol solution, to the back of the hand or forearm.  The needle would go just under the dermal layer and produce a wheal.  After about 30 second to 1 minute the nurse inserted an 18 or 20 gauge needle into the wheal to start the IV (Windle, 2006).  </a:t>
            </a:r>
          </a:p>
          <a:p>
            <a:endParaRPr lang="en-US" baseline="0" dirty="0" smtClean="0"/>
          </a:p>
          <a:p>
            <a:r>
              <a:rPr lang="en-US" baseline="0" dirty="0" smtClean="0"/>
              <a:t>All the subjects that received the intradermal injection  were asked to draw a vertical line on the MVAS that best represented the pain they experienced during the intradermal injection.   Then about one minute after the IV cannulation, they were asked to draw another vertical line to rate the pain they had during the IV cannulation (Windle, 2006).</a:t>
            </a:r>
          </a:p>
          <a:p>
            <a:endParaRPr lang="en-US" baseline="0" dirty="0" smtClean="0"/>
          </a:p>
          <a:p>
            <a:r>
              <a:rPr lang="en-US" baseline="0" dirty="0" smtClean="0"/>
              <a:t>The results of the research showed that the patients who were injected with BNS prior to IV cannulation experienced less pain than those who were injected with the intradermal lidocaine.  Overall, the subjects  experienced less pain during IV cannulation with the use of either Lidocaine or BNS compared to the subjects who received no anesthesia. (Windle, 2006)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17</a:t>
            </a:fld>
            <a:endParaRPr lang="en-US" dirty="0"/>
          </a:p>
        </p:txBody>
      </p:sp>
    </p:spTree>
    <p:extLst>
      <p:ext uri="{BB962C8B-B14F-4D97-AF65-F5344CB8AC3E}">
        <p14:creationId xmlns:p14="http://schemas.microsoft.com/office/powerpoint/2010/main" val="1618818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Windle</a:t>
            </a:r>
            <a:r>
              <a:rPr lang="en-US" baseline="0" dirty="0" smtClean="0"/>
              <a:t> et al. (2006), </a:t>
            </a:r>
            <a:r>
              <a:rPr lang="en-US" dirty="0" smtClean="0"/>
              <a:t>197 subjects were used,</a:t>
            </a:r>
            <a:r>
              <a:rPr lang="en-US" baseline="0" dirty="0" smtClean="0"/>
              <a:t> 112 of them were females and 85 were males.  This part of the experiment recorded the pain level during IV cannulation.  About one minute after IV cannulation the subjects were asked to rate their pain.  The group who did not receive any intradermal injection served as the control group. (Windle et al., 2006)</a:t>
            </a:r>
            <a:endParaRPr lang="en-US" dirty="0" smtClean="0"/>
          </a:p>
          <a:p>
            <a:endParaRPr lang="en-US" dirty="0" smtClean="0"/>
          </a:p>
          <a:p>
            <a:r>
              <a:rPr lang="en-US" dirty="0" smtClean="0"/>
              <a:t>Windle et al. (2006) recorded</a:t>
            </a:r>
            <a:r>
              <a:rPr lang="en-US" baseline="0" dirty="0" smtClean="0"/>
              <a:t> that</a:t>
            </a:r>
            <a:r>
              <a:rPr lang="en-US" dirty="0" smtClean="0"/>
              <a:t> those who didn’t receive any pain medication had a</a:t>
            </a:r>
            <a:r>
              <a:rPr lang="en-US" baseline="0" dirty="0" smtClean="0"/>
              <a:t> significant higher pain level than those who received either BNS or lidocaine and there was no significant mean difference of reported pain level between the groups that used BNS or lidocaine.  I think this research group answered their question about whether or not lidocaine or BNS will ease the pain of an IV insertion.  As the results show the subjects that received lidocaine or BNS prior to IV cannulation experienced less pain than those subjects that received no intradermal anesthesia.</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18</a:t>
            </a:fld>
            <a:endParaRPr lang="en-US" dirty="0"/>
          </a:p>
        </p:txBody>
      </p:sp>
    </p:spTree>
    <p:extLst>
      <p:ext uri="{BB962C8B-B14F-4D97-AF65-F5344CB8AC3E}">
        <p14:creationId xmlns:p14="http://schemas.microsoft.com/office/powerpoint/2010/main" val="24331491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Helvetica" charset="0"/>
                <a:cs typeface="Helvetica" charset="0"/>
                <a:sym typeface="Helvetica" charset="0"/>
              </a:rPr>
              <a:t>If the results of this study are applied to healthcare policies and practices related to starting IVs it would be beneficial for both the hospital and patients receiving care</a:t>
            </a:r>
            <a:r>
              <a:rPr lang="en-US" baseline="0" dirty="0" smtClean="0"/>
              <a:t>.  </a:t>
            </a:r>
            <a:r>
              <a:rPr lang="en-US" dirty="0" smtClean="0">
                <a:solidFill>
                  <a:srgbClr val="000000"/>
                </a:solidFill>
                <a:latin typeface="Helvetica" charset="0"/>
                <a:cs typeface="Helvetica" charset="0"/>
                <a:sym typeface="Helvetica" charset="0"/>
              </a:rPr>
              <a:t>The use of BNS poses many advantages such as its low cost, low risk level, and low incidence of side effects which makes it safe and cost-effective</a:t>
            </a:r>
            <a:r>
              <a:rPr lang="en-US" baseline="0" dirty="0" smtClean="0"/>
              <a:t>. </a:t>
            </a:r>
            <a:r>
              <a:rPr lang="en-US" dirty="0" smtClean="0">
                <a:solidFill>
                  <a:srgbClr val="000000"/>
                </a:solidFill>
                <a:latin typeface="Helvetica" charset="0"/>
                <a:cs typeface="Helvetica" charset="0"/>
                <a:sym typeface="Helvetica" charset="0"/>
              </a:rPr>
              <a:t> It will also increase the patients overall satisfaction level regarding their care while in the hospital and the cost of their hospital stay</a:t>
            </a:r>
            <a:r>
              <a:rPr lang="en-US" baseline="0" dirty="0" smtClean="0"/>
              <a:t>.</a:t>
            </a:r>
            <a:r>
              <a:rPr lang="en-US" dirty="0" smtClean="0">
                <a:solidFill>
                  <a:srgbClr val="000000"/>
                </a:solidFill>
                <a:latin typeface="Helvetica" charset="0"/>
                <a:cs typeface="Helvetica" charset="0"/>
                <a:sym typeface="Helvetica" charset="0"/>
              </a:rPr>
              <a:t>  Both of these are very important factors regarding healthcare.  Changing the current practice in order to allow BNS for intradermal use prior to IV insertion will improve outcomes for both the patient and the hospital. </a:t>
            </a:r>
            <a:r>
              <a:rPr lang="en-US" baseline="0" dirty="0" smtClean="0"/>
              <a:t>(Windle et al., 2006).</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19</a:t>
            </a:fld>
            <a:endParaRPr lang="en-US" dirty="0"/>
          </a:p>
        </p:txBody>
      </p:sp>
    </p:spTree>
    <p:extLst>
      <p:ext uri="{BB962C8B-B14F-4D97-AF65-F5344CB8AC3E}">
        <p14:creationId xmlns:p14="http://schemas.microsoft.com/office/powerpoint/2010/main" val="2623609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Patterson et al. (2000), patients who have had negative experiences with venipunture may feel</a:t>
            </a:r>
            <a:r>
              <a:rPr lang="en-US" baseline="0" dirty="0" smtClean="0"/>
              <a:t> more comfortable if administered an analgesic before venipuncture (as cited in Windle et al., 2006, p. 252).  The study concluded that patients experienced pain with venipuncture because the staff failed to provide the patients with an analgesic.  Studies about analgesic agents may help make changes in the policies that are established in clinical settings. (as cited in Windle et al., 2006, p. 252)</a:t>
            </a:r>
          </a:p>
          <a:p>
            <a:endParaRPr lang="en-US" baseline="0" dirty="0" smtClean="0"/>
          </a:p>
          <a:p>
            <a:r>
              <a:rPr lang="en-US" dirty="0" smtClean="0"/>
              <a:t>A few research</a:t>
            </a:r>
            <a:r>
              <a:rPr lang="en-US" baseline="0" dirty="0" smtClean="0"/>
              <a:t> studies done by Pattern et al. (2000), Wightman and Vaughn (1976), Nuttall et al. (1993), McNelis (1998), and Fein et al. (1998) showed that even small doses of lidocaine can have adverse affects (as cited in Windle et al., 2006, p. 252).  According to studies done by Rosenthal (2005), Pattern et al. (2000), Wightman and Vaughn (1976), Nuttall et al. (1993), and McNelis (1998), “the use of bacteriostatic normal saline (BNS) may provide a less painful, equally effective, safer, and less expensive alternative for intradermal anesthesia (as cited in Windle et al., 2006, p. 252).  These studies that have been produced concerning the use of analgesics before performing an IV cannulation, show that there is a difference in the pain medication used.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Reference:</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20</a:t>
            </a:fld>
            <a:endParaRPr lang="en-US" dirty="0"/>
          </a:p>
        </p:txBody>
      </p:sp>
    </p:spTree>
    <p:extLst>
      <p:ext uri="{BB962C8B-B14F-4D97-AF65-F5344CB8AC3E}">
        <p14:creationId xmlns:p14="http://schemas.microsoft.com/office/powerpoint/2010/main" val="2356667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participants for</a:t>
            </a:r>
            <a:r>
              <a:rPr lang="en-US" baseline="0" dirty="0" smtClean="0"/>
              <a:t> the study consisted of 221 participants who were nurses.  There were other nurses who filled out the survey for the study but did not give their consent to have their surveys used for research purposes.  The nurses in the study were taking courses in a training program that included ethical issues in end-of-life care. (Ferrell, 2006, p. 925)</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demographic data for the participants was obtained from the information that was given on their applications when enrolling in the course.  The educational background of the participants ranged from associates to master’s degrees.  The percentage of nurses who had an associate’s degree was 36%, nurses with a baccalaureate degree was 31%, and nurses who had an associates degree was 36%. (Ferrell, 2006, p. 925)</a:t>
            </a:r>
          </a:p>
          <a:p>
            <a:endParaRPr lang="en-US"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3</a:t>
            </a:fld>
            <a:endParaRPr lang="en-US" dirty="0"/>
          </a:p>
        </p:txBody>
      </p:sp>
    </p:spTree>
    <p:extLst>
      <p:ext uri="{BB962C8B-B14F-4D97-AF65-F5344CB8AC3E}">
        <p14:creationId xmlns:p14="http://schemas.microsoft.com/office/powerpoint/2010/main" val="10864256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study done by </a:t>
            </a:r>
            <a:r>
              <a:rPr lang="en-US" dirty="0" err="1" smtClean="0"/>
              <a:t>Keliber</a:t>
            </a:r>
            <a:r>
              <a:rPr lang="en-US" dirty="0" smtClean="0"/>
              <a:t> et al. (2002) found</a:t>
            </a:r>
            <a:r>
              <a:rPr lang="en-US" baseline="0" dirty="0" smtClean="0"/>
              <a:t> that there wasn’t a significant difference in pain ratings when comparing the use of ELA-Max to the use of a eutectic mixture of local anesthetics (EMLA) (as cited in Windle et al., 2006, p. 253).  Patterson et al. (2000) compared four analgesic agents using four criteria which were: pain experienced on application, pain on venipuncture, cost, and convenience.  The study found that BNS and lidocaine were the least expensive of the four analgesic agents used.  The findings also showed that BNS was the analgesic agent rated the best in the four criteria. (as cited in Windle et al., 2006, p. 253)</a:t>
            </a:r>
          </a:p>
          <a:p>
            <a:endParaRPr lang="en-US" baseline="0" dirty="0" smtClean="0"/>
          </a:p>
          <a:p>
            <a:r>
              <a:rPr lang="en-US" baseline="0" dirty="0" smtClean="0"/>
              <a:t>A study by McNelis (1998) compared the use of 0.9% bacteriostatic sodium chloride with 1% lidocaine HCL (as cited in Windle et al. 2006, p. 253).  The research included 40 patients who participated in a double blind study. The findings of the study showed that there wasn’t any significant differences when using either of the analgesic agents. (as cited in Windle et al. 2006, p. 253)</a:t>
            </a:r>
          </a:p>
          <a:p>
            <a:endParaRPr lang="en-US" baseline="0" dirty="0" smtClean="0"/>
          </a:p>
          <a:p>
            <a:r>
              <a:rPr lang="en-US" baseline="0" dirty="0" smtClean="0"/>
              <a:t>The secondary sources that were used in the research by Windle et al. (2006) were relevant.  The use of studies within the secondary sources provided similar results even though a few of them were not current.  Healthcare is constantly evolving which means that researchers need to replicate past research in order to update their findings (Burns &amp; Grove, 2009, p. 70).  The replication of studies “is essential for knowledge development because it (1) establishes credibility of the findings, (2) extends the generalizability of the findings over a range of instances and contexts, (3) reduces the number of type I and type II errors, (4) corrects the limitations in studies’ methodologies, (5) supports theory development, and (6) lessens the acceptance of erroneous results” (Burns &amp; Grove, 2009, p. 72).  </a:t>
            </a:r>
          </a:p>
          <a:p>
            <a:endParaRPr lang="en-US" baseline="0" dirty="0" smtClean="0"/>
          </a:p>
          <a:p>
            <a:r>
              <a:rPr lang="en-US" baseline="0" dirty="0" smtClean="0"/>
              <a:t>The studies that were addressed in Windle et al. (2006) pointed out that random samples were used in order to achieve the findings.  By using random sampling, bias can be avoided.  Bias “means to slant away from the true or expected” (Burns &amp; Grove, 2009, p. 220).  It’s important for researchers to be aware of the possibility of biased factors because “any component of the study that deviates or causes a deviation from true measure leads to distorted findings” (Burns &amp; Grove, 2009, p. 220).  </a:t>
            </a:r>
          </a:p>
          <a:p>
            <a:endParaRPr lang="en-US" baseline="0" dirty="0" smtClean="0"/>
          </a:p>
          <a:p>
            <a:r>
              <a:rPr lang="en-US" dirty="0" smtClean="0"/>
              <a:t>References:</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21</a:t>
            </a:fld>
            <a:endParaRPr lang="en-US" dirty="0"/>
          </a:p>
        </p:txBody>
      </p:sp>
    </p:spTree>
    <p:extLst>
      <p:ext uri="{BB962C8B-B14F-4D97-AF65-F5344CB8AC3E}">
        <p14:creationId xmlns:p14="http://schemas.microsoft.com/office/powerpoint/2010/main" val="25451362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relevance</a:t>
            </a:r>
            <a:r>
              <a:rPr lang="en-US" baseline="0" dirty="0" smtClean="0"/>
              <a:t> to nursing is that it can help to change the current policies in hospitals for IV insertion when it is needed (Windle et al., 2006).  The pain involved with inserting IV catheters has become one of the biggest fear factors related to hospital stay.  If the use of BNS becomes a standard of nursing care before inserting a new IV, the hospital and patients will benefit from its low cost, low incidence of side effects, and low risk level which makes it safe and effective (Windle et al., 2006).  This will increase patient satisfaction and quality of stay for patients in the hospital that are on IV’s along with helping decrease the cost of their stay (Windle et al., 2006).  The use of BNS will also positively affect the profession of nursing by decreasing the patients stigmatism towards nurses who are required to insert new IV’s thus increasing the nurses rapport with the patient.  </a:t>
            </a:r>
          </a:p>
          <a:p>
            <a:endParaRPr lang="en-US" dirty="0" smtClean="0">
              <a:solidFill>
                <a:srgbClr val="1A1718"/>
              </a:solidFill>
              <a:latin typeface="Helvetica" charset="0"/>
              <a:cs typeface="Helvetica" charset="0"/>
              <a:sym typeface="Helvetica" charset="0"/>
            </a:endParaRPr>
          </a:p>
          <a:p>
            <a:r>
              <a:rPr lang="en-US" dirty="0" smtClean="0"/>
              <a:t>Reference: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22</a:t>
            </a:fld>
            <a:endParaRPr lang="en-US" dirty="0"/>
          </a:p>
        </p:txBody>
      </p:sp>
    </p:spTree>
    <p:extLst>
      <p:ext uri="{BB962C8B-B14F-4D97-AF65-F5344CB8AC3E}">
        <p14:creationId xmlns:p14="http://schemas.microsoft.com/office/powerpoint/2010/main" val="17237936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Burns and Grove (2009) obtaining informed consent from human subjects is essential for the conduct of ethical research in the United States and internationally (p. 201).  Informing is the process of the investigator giving the prospective subject all the essential information about the experiment and consent is the agreement from the prospective subject to participate in the study as a subject (Burns &amp; Grove, 2009, p. 201).  </a:t>
            </a:r>
          </a:p>
          <a:p>
            <a:endParaRPr lang="en-US" baseline="0" dirty="0" smtClean="0"/>
          </a:p>
          <a:p>
            <a:r>
              <a:rPr lang="en-US" baseline="0" dirty="0" smtClean="0"/>
              <a:t>Windle et al (2006) used a random sampling by lottery method to select their prospective subjects (p. 254).  All the prospective subjects were scheduled for surgery that day, some were same day admits and some were outpatients.  The criteria for the study was that all patients must be at least 18 years or older, patients had to be able to read and write English, and patients had to have their IV was placed on an upper extremity.  After the subjects were chosen they were all informed about the study and were asked to sign an informed consent.  The subjects concerns and questions were all answered and they were assured that they would be given the same care whether they participated or not. (Windle et al., 2006, p. 254)</a:t>
            </a:r>
          </a:p>
          <a:p>
            <a:endParaRPr lang="en-US" baseline="0" dirty="0" smtClean="0"/>
          </a:p>
          <a:p>
            <a:r>
              <a:rPr lang="en-US" baseline="0" dirty="0" smtClean="0"/>
              <a:t>Ferrell (2006) did his study at a three day end-of-life nursing education course (p. 925).  During the education course all the nurses were invited to participate in a journaling activity related to the ethical issues of end of life care.  All the nurses were informed that the activity was voluntary and they were asked permission to use their examples for future training.  During the first course 75 of the 123 nurses completed the survey, but only 51 gave consent to use their narratives.  During the second course, 75 of the 149 completed the survey and 57 of them gave a consent to use their narratives (Ferrell, 2006, p. 925).  </a:t>
            </a:r>
          </a:p>
          <a:p>
            <a:endParaRPr lang="en-US" baseline="0" dirty="0" smtClean="0"/>
          </a:p>
          <a:p>
            <a:r>
              <a:rPr lang="en-US" baseline="0" dirty="0" smtClean="0"/>
              <a:t>In both studies, the researches informed all the subjects about the study that they were doing.  In Windle et al. (2006), the researchers made sure to tell all the subjects that they would receive the same care whether they chose to do the study or they chose not to.  That is an important concept when getting an informed consent, it must be voluntary and they shouldn’t feel like their care will be limited if they chose not to do it.  </a:t>
            </a:r>
          </a:p>
          <a:p>
            <a:endParaRPr lang="en-US" baseline="0" dirty="0" smtClean="0"/>
          </a:p>
          <a:p>
            <a:r>
              <a:rPr lang="en-US" dirty="0" smtClean="0"/>
              <a:t>Reference:</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23</a:t>
            </a:fld>
            <a:endParaRPr lang="en-US" dirty="0"/>
          </a:p>
        </p:txBody>
      </p:sp>
    </p:spTree>
    <p:extLst>
      <p:ext uri="{BB962C8B-B14F-4D97-AF65-F5344CB8AC3E}">
        <p14:creationId xmlns:p14="http://schemas.microsoft.com/office/powerpoint/2010/main" val="39521749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Helvetica" charset="0"/>
                <a:cs typeface="Helvetica" charset="0"/>
                <a:sym typeface="Helvetica" charset="0"/>
              </a:rPr>
              <a:t>According to Burns and Grove (2009) qualitative research is defined as a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systematic, interactive, subjective approach used to describe life experiences and give them meaning</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(p. 22). Quantitative research is defined as a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formal, objective, systematic process in which numerical data are used to obtain information about the world</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(Ferrell, 2006, p. 22). </a:t>
            </a:r>
          </a:p>
          <a:p>
            <a:endParaRPr lang="en-US" dirty="0" smtClean="0">
              <a:latin typeface="Helvetica" charset="0"/>
              <a:cs typeface="Helvetica" charset="0"/>
              <a:sym typeface="Helvetica" charset="0"/>
            </a:endParaRPr>
          </a:p>
          <a:p>
            <a:r>
              <a:rPr lang="en-US" dirty="0" smtClean="0">
                <a:latin typeface="Helvetica" charset="0"/>
                <a:cs typeface="Helvetica" charset="0"/>
                <a:sym typeface="Helvetica" charset="0"/>
              </a:rPr>
              <a:t> When considering the article written by Ferrell (2006), both qualitative and quantitative research was used in order to conduct a study about moral distress in nursing.  According to Ferrell (2006), qualitative research was applied through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analysis </a:t>
            </a:r>
            <a:r>
              <a:rPr lang="en-US" dirty="0" smtClean="0">
                <a:solidFill>
                  <a:srgbClr val="1A1718"/>
                </a:solidFill>
                <a:latin typeface="Helvetica" charset="0"/>
                <a:cs typeface="Helvetica" charset="0"/>
                <a:sym typeface="Helvetica" charset="0"/>
              </a:rPr>
              <a:t>of written surveys of nurses participating in two end-of-life nursing education courses in October 2005</a:t>
            </a:r>
            <a:r>
              <a:rPr lang="ja-JP" altLang="en-US" dirty="0" smtClean="0">
                <a:solidFill>
                  <a:srgbClr val="1A1718"/>
                </a:solidFill>
                <a:latin typeface="Arial"/>
                <a:cs typeface="Helvetica" charset="0"/>
                <a:sym typeface="Helvetica" charset="0"/>
              </a:rPr>
              <a:t>”</a:t>
            </a:r>
            <a:r>
              <a:rPr lang="en-US" dirty="0" smtClean="0">
                <a:solidFill>
                  <a:srgbClr val="1A1718"/>
                </a:solidFill>
                <a:latin typeface="Helvetica" charset="0"/>
                <a:cs typeface="Helvetica" charset="0"/>
                <a:sym typeface="Helvetica" charset="0"/>
              </a:rPr>
              <a:t> (p. 925).  This type of research is classified as qualitative historical research in which a narrative description of events that occurred in the recent or remote past is used in order to evaluate mistakes that were made in the past and form a foundation for future movements of the nursing profession (Burns &amp; Grove, 2006, p.26).  Quantitative research was used in the article by coding the narratives in order to identify various variables such as location of the occurrence, type of conflict, those involved, cultural factors, religious factors, patient diagnosis and the nurses response which helps identify the elements of the moral distress of the study (Ferrell, 2006, p. 925).  This is an example of quantitative descriptive research which provides accurate characteristics of a particular situation in order discover new meanings, describe what the current standards are, determine how often these situations occur, and categorize the information found (Burns &amp; Grove, 2009, p.25).  </a:t>
            </a:r>
          </a:p>
          <a:p>
            <a:endParaRPr lang="en-US" dirty="0" smtClean="0">
              <a:solidFill>
                <a:srgbClr val="1A1718"/>
              </a:solidFill>
              <a:latin typeface="Helvetica" charset="0"/>
              <a:cs typeface="Helvetica" charset="0"/>
              <a:sym typeface="Helvetica" charset="0"/>
            </a:endParaRPr>
          </a:p>
          <a:p>
            <a:r>
              <a:rPr lang="en-US" dirty="0" smtClean="0">
                <a:solidFill>
                  <a:srgbClr val="1A1718"/>
                </a:solidFill>
                <a:latin typeface="Helvetica" charset="0"/>
                <a:cs typeface="Helvetica" charset="0"/>
                <a:sym typeface="Helvetica" charset="0"/>
              </a:rPr>
              <a:t>The article written by Windle et al. (2006) was based primarily on quantitative research although some qualitative research was used.  The patients were asked to rank their pain level while given lidocaine or BNS and then their pain level when the IV needle was inserted.  The qualitative research that was collected involved each patients individual perception of pain and what they would rank their pain level at.</a:t>
            </a:r>
            <a:r>
              <a:rPr lang="en-US" baseline="0" dirty="0" smtClean="0">
                <a:solidFill>
                  <a:srgbClr val="1A1718"/>
                </a:solidFill>
                <a:latin typeface="Helvetica" charset="0"/>
                <a:cs typeface="Helvetica" charset="0"/>
                <a:sym typeface="Helvetica" charset="0"/>
              </a:rPr>
              <a:t> (Windle et al., 2006)</a:t>
            </a:r>
            <a:endParaRPr lang="en-US" dirty="0" smtClean="0">
              <a:solidFill>
                <a:srgbClr val="1A1718"/>
              </a:solidFill>
              <a:latin typeface="Helvetica" charset="0"/>
              <a:cs typeface="Helvetica" charset="0"/>
              <a:sym typeface="Helvetica" charset="0"/>
            </a:endParaRPr>
          </a:p>
          <a:p>
            <a:endParaRPr lang="en-US" dirty="0" smtClean="0">
              <a:solidFill>
                <a:srgbClr val="1A1718"/>
              </a:solidFill>
              <a:latin typeface="Helvetica" charset="0"/>
              <a:cs typeface="Helvetica" charset="0"/>
              <a:sym typeface="Helvetica" charset="0"/>
            </a:endParaRPr>
          </a:p>
          <a:p>
            <a:r>
              <a:rPr lang="en-US" dirty="0" smtClean="0">
                <a:solidFill>
                  <a:srgbClr val="1A1718"/>
                </a:solidFill>
                <a:latin typeface="Helvetica" charset="0"/>
                <a:cs typeface="Helvetica" charset="0"/>
                <a:sym typeface="Helvetica" charset="0"/>
              </a:rPr>
              <a:t>The patients were then asked to rank their pain level on various standard pain scales used in the hospital setting.  Quantitative experimental research was used by controlling the treatment being conducted; the administration of lidocaine to some participants, BNS to others, and no agent to other participants; and the random selection of participants including their assignment to the three groups (Burns &amp; Grove, 2009, p. 25).  The results were then charted and compared in order to determine which agent caused the least amount of pain and which were effective in reducing the pain caused by IV insertion. </a:t>
            </a:r>
          </a:p>
          <a:p>
            <a:endParaRPr lang="en-US" dirty="0" smtClean="0">
              <a:solidFill>
                <a:srgbClr val="1A1718"/>
              </a:solidFill>
              <a:latin typeface="Helvetica" charset="0"/>
              <a:cs typeface="Helvetica" charset="0"/>
              <a:sym typeface="Helvetica" charset="0"/>
            </a:endParaRPr>
          </a:p>
          <a:p>
            <a:r>
              <a:rPr lang="en-US" dirty="0" smtClean="0"/>
              <a:t>References:</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 Retrieved from</a:t>
            </a:r>
            <a:r>
              <a:rPr lang="en-US" sz="1200" baseline="0" dirty="0" smtClean="0"/>
              <a:t> </a:t>
            </a:r>
            <a:r>
              <a:rPr lang="en-US" dirty="0" smtClean="0"/>
              <a:t>doi:10.1188/06.ONF.922-930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Windle, P. E., Kwan, M. L., Warwick, H., Sibayan, A., Espiritu, C., &amp;</a:t>
            </a:r>
            <a:r>
              <a:rPr lang="en-US" sz="1200" baseline="0" dirty="0" smtClean="0"/>
              <a:t> </a:t>
            </a:r>
            <a:r>
              <a:rPr lang="en-US" sz="1200" dirty="0" smtClean="0"/>
              <a:t>Vergara, J. (2006). Comparison of bacteriostatic normal saline	 and</a:t>
            </a:r>
            <a:r>
              <a:rPr lang="en-US" sz="1200" baseline="0" dirty="0" smtClean="0"/>
              <a:t> </a:t>
            </a:r>
            <a:r>
              <a:rPr lang="en-US" sz="1200" dirty="0" err="1" smtClean="0"/>
              <a:t>lidocaine</a:t>
            </a:r>
            <a:r>
              <a:rPr lang="en-US" sz="1200" dirty="0" smtClean="0"/>
              <a:t> used as intradermal anesthesia for the</a:t>
            </a:r>
            <a:r>
              <a:rPr lang="en-US" sz="1200" baseline="0" dirty="0" smtClean="0"/>
              <a:t> </a:t>
            </a:r>
            <a:r>
              <a:rPr lang="en-US" sz="1200" dirty="0" smtClean="0"/>
              <a:t>placement of intravenous lines. </a:t>
            </a:r>
            <a:r>
              <a:rPr lang="en-US" sz="1200" i="1" dirty="0" smtClean="0"/>
              <a:t>Journal of PeriAnesthesia Nursing</a:t>
            </a:r>
            <a:r>
              <a:rPr lang="en-US" sz="1200" dirty="0" smtClean="0"/>
              <a:t>,		 </a:t>
            </a:r>
            <a:r>
              <a:rPr lang="en-US" sz="1200" i="1" dirty="0" smtClean="0"/>
              <a:t>21</a:t>
            </a:r>
            <a:r>
              <a:rPr lang="en-US" sz="1200" dirty="0" smtClean="0"/>
              <a:t>(4), 251-258. Retrieved from EBSCO</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24</a:t>
            </a:fld>
            <a:endParaRPr lang="en-US" dirty="0"/>
          </a:p>
        </p:txBody>
      </p:sp>
    </p:spTree>
    <p:extLst>
      <p:ext uri="{BB962C8B-B14F-4D97-AF65-F5344CB8AC3E}">
        <p14:creationId xmlns:p14="http://schemas.microsoft.com/office/powerpoint/2010/main" val="1713931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25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participants’ place of work included acute care hospital settings,</a:t>
            </a:r>
            <a:r>
              <a:rPr lang="en-US" baseline="0" dirty="0" smtClean="0"/>
              <a:t> hospice, universities or schools of nursing, and other clinical care settings.  More than half of the participants worked in acute care hospital settings.  Moral distress was experienced the most in the inpatient hospital unit and the intensive care setting. (Ferrell, 2006, pp. 925-926)</a:t>
            </a:r>
          </a:p>
          <a:p>
            <a:endParaRPr lang="en-US" baseline="0" dirty="0" smtClean="0"/>
          </a:p>
          <a:p>
            <a:r>
              <a:rPr lang="en-US" baseline="0" dirty="0" smtClean="0"/>
              <a:t>Burns and Grove (2009) state that “in qualitative research, the focus is on the quality of information obtained from the person, situation, event or documents sampled versus the size of the sample” (p. 361).  The sample size of a study depends on the purpose and information needed for the study.  If the findings obtained from a study is not sufficient enough it may be due to the sample size being to small. (Burns &amp; Grove, 2009, p. 361)</a:t>
            </a:r>
          </a:p>
          <a:p>
            <a:endParaRPr lang="en-US" baseline="0" dirty="0" smtClean="0"/>
          </a:p>
          <a:p>
            <a:r>
              <a:rPr lang="en-US" baseline="0" dirty="0" smtClean="0"/>
              <a:t>The study by Ferrell (2006) had a sufficient sample size.  According to Burns and Grove (2009), “the number of participants in a qualitative study is adequate when saturation of information is achieved in the study area” (p. 361).  The factors that need to be taken into account in order to achieve a study that produces a saturation of data include the scope of the study, the topic, quality of data, and the study design. (Burns &amp; Grove, 2006, p. 361)</a:t>
            </a:r>
          </a:p>
          <a:p>
            <a:endParaRPr lang="en-US" baseline="0" dirty="0" smtClean="0"/>
          </a:p>
          <a:p>
            <a:r>
              <a:rPr lang="en-US" baseline="0" dirty="0" smtClean="0"/>
              <a:t>The purpose in the study by Ferrell (2006) had a narrow scope.  It is more difficult to get data saturation when the purpose of the study has a broad scope.  The purpose of the study by Ferrell (2006) was to address the issue of moral distress that is experienced by nurses witnessing futile care (Ferrell, 2006, p. 922).  According to Burns and Grove (2009), “ a study that has a clear focus and provides focused data collection usually has richer, more credible findings” (p. 361).  Ferrell’s (2006) study was focused on the accounts of nurses which provided the study with a narrowed focus and purpose.</a:t>
            </a:r>
          </a:p>
          <a:p>
            <a:endParaRPr lang="en-US"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baseline="0" dirty="0" smtClean="0"/>
          </a:p>
        </p:txBody>
      </p:sp>
      <p:sp>
        <p:nvSpPr>
          <p:cNvPr id="4" name="Slide Number Placeholder 3"/>
          <p:cNvSpPr>
            <a:spLocks noGrp="1"/>
          </p:cNvSpPr>
          <p:nvPr>
            <p:ph type="sldNum" sz="quarter" idx="10"/>
          </p:nvPr>
        </p:nvSpPr>
        <p:spPr/>
        <p:txBody>
          <a:bodyPr/>
          <a:lstStyle/>
          <a:p>
            <a:fld id="{B0D4C9A1-00CF-3D42-A717-8146C98F5E94}" type="slidenum">
              <a:rPr lang="en-US" smtClean="0"/>
              <a:pPr/>
              <a:t>4</a:t>
            </a:fld>
            <a:endParaRPr lang="en-US" dirty="0"/>
          </a:p>
        </p:txBody>
      </p:sp>
    </p:spTree>
    <p:extLst>
      <p:ext uri="{BB962C8B-B14F-4D97-AF65-F5344CB8AC3E}">
        <p14:creationId xmlns:p14="http://schemas.microsoft.com/office/powerpoint/2010/main" val="1695480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data was collected through gathering data from 108 narratives written by nurses who attended one of two national continuing education courses on end-of-life care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(Ferrell, 2006). What occurred was that nurses were invited to join in a clinical situation, “in which they experienced moral distress related to a patient receiving care that they considered futile” (Ferrell, 2006, p.922). The collection settings included an in patient hospital unit, emergency room, outpatient setting, long-term care facility, and operating room (Ferrell, 2006).  Each nurse then wrote a narrative about their experience in their work setting (Ferrell, 2006). Ferrell states, “Each of the narratives was reviewed and analyzed to identify concepts within nurses’ experiences of moral distress and futility” (Ferrell, 2006, p. 928).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narratives are said to be, “insightful examples of the experiences and illustrate the theological tenets underlying the ethical conflicts” (Ferrell, 2006, p. 928).  The ethical conflicts would fall into the 5 ethical principles. The ethical principles are autonomy, beneficence, justice, paternalism, and veracity (Burns &amp; Grove, 2009). As Beauchamp and Childress (2009) state, “Personal autonomy encompasses, at a minimum, self-rule that is free from both controlling interference by others and from certain limitations such as an inadequate understanding that prevents meaningful choice (p. 99).”  Beneficence can be an act of mercy, kindness and charity and it can include things such as altruism, love and humanity (Beauchamp &amp; Childress, 2009).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Justice and veracity are similar in the fact that justice is giving fair and equal treatment and veracity is being honest with the client (Beauchamp &amp; Childress, 2009). Lastly, paternalism according to Beauchamp and Childress (2009) is, “the intentional overriding of one person’s preferences or actions by another person, where the person who overrides justifies this action by appeal to the goal of benefiting or of preventing or mitigating harm to the person whose preferences or actions are overridden” (p. 208). The data showed that, “…experiences also were very insightful and suggest the need for chaplaincy or other spiritual support for nurses” (Ferrell, 2006, p.928).</a:t>
            </a:r>
          </a:p>
          <a:p>
            <a:endParaRPr lang="en-US" sz="1200" kern="1200" dirty="0" smtClean="0">
              <a:solidFill>
                <a:schemeClr val="tx1"/>
              </a:solidFill>
              <a:effectLst/>
              <a:latin typeface="+mn-lt"/>
              <a:ea typeface="+mn-ea"/>
              <a:cs typeface="+mn-cs"/>
            </a:endParaRPr>
          </a:p>
          <a:p>
            <a:r>
              <a:rPr lang="en-US" baseline="0" dirty="0" smtClean="0"/>
              <a:t>References: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Beauchamp, T, &amp; Childress, J. (2009). </a:t>
            </a:r>
            <a:r>
              <a:rPr lang="en-US" sz="1200" i="1" dirty="0" smtClean="0"/>
              <a:t>Principles of biomedical ethics</a:t>
            </a:r>
            <a:r>
              <a:rPr lang="en-US" sz="1200" i="0" dirty="0" smtClean="0"/>
              <a:t>.</a:t>
            </a:r>
            <a:r>
              <a:rPr lang="en-US" sz="1200" i="0" baseline="0" dirty="0" smtClean="0"/>
              <a:t> </a:t>
            </a:r>
            <a:r>
              <a:rPr lang="en-US" sz="1200" dirty="0" smtClean="0"/>
              <a:t>Oxford,</a:t>
            </a:r>
            <a:r>
              <a:rPr lang="en-US" sz="1200" baseline="0" dirty="0" smtClean="0"/>
              <a:t> NY</a:t>
            </a:r>
            <a:r>
              <a:rPr lang="en-US" sz="1200" dirty="0" smtClean="0"/>
              <a:t>: Oxford University Press.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 Saunders Elsevier.</a:t>
            </a:r>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5</a:t>
            </a:fld>
            <a:endParaRPr lang="en-US" dirty="0"/>
          </a:p>
        </p:txBody>
      </p:sp>
    </p:spTree>
    <p:extLst>
      <p:ext uri="{BB962C8B-B14F-4D97-AF65-F5344CB8AC3E}">
        <p14:creationId xmlns:p14="http://schemas.microsoft.com/office/powerpoint/2010/main" val="1495639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Ferrell (2006), of the 108 nurses that agreed to share their experiences, 41 of them said that their biggest conflict involved the patients receiving aggressive care deemed futile and those were denied palliative care (p. 926).  Other top conflicts that the nurses had were code status or resuscitation, ventilator or life support, nutrition, hydration, or feeding tubes.  Some of the nurses described how patients would be on ventilators, chemotherapy, dialysis, and undergoing surgery or other diagnostic procedures which were deemed to be futile.  The nurses felt that the patients should be with their families to die peacefully at home with loved ones, free from pain, receiving palliative care that focused on their spiritual and physical needs. (Ferrell, 2006, p. 926)</a:t>
            </a:r>
          </a:p>
          <a:p>
            <a:endParaRPr lang="en-US" baseline="0" dirty="0" smtClean="0"/>
          </a:p>
          <a:p>
            <a:r>
              <a:rPr lang="en-US" baseline="0" dirty="0" smtClean="0"/>
              <a:t>The nurses, physicians, patients, and family members are all involved in futile care.  Sometimes family members are in conflict with other family members or it could be nurses in conflict with other members of the health care team (Ferrell, 2006 p. 928).  According to Ferrell (2006) culture was not identified as a concern in the narratives.  Only 10 of the 108 nurses mentioned ethnicity as being an issue of concern.  Eight nurses discussed how ethnicity played a role in whether or not a patient received futile care, and 2 nurses mentioned that homelessness or poverty played a role in the patient receiving futile care. (Ferrell, 2006, p. 928)  </a:t>
            </a:r>
          </a:p>
          <a:p>
            <a:endParaRPr lang="en-US" baseline="0" dirty="0" smtClean="0"/>
          </a:p>
          <a:p>
            <a:r>
              <a:rPr lang="en-US" baseline="0" dirty="0" smtClean="0"/>
              <a:t>Spiritual issues played more of a role in receiving futile care when compared to culture.  According to Ferrell (2006), of the total 108 nurses who responded, 31 of the nurses described families’ or patients’ spirituality , along with religious traditions as being a reason to continue life support (p. 928).  In another 12 instances it was the faith of the nurses or spirituality that influenced a nurses’ response to the clinical situation (Ferrell, 2006, p. 928).  </a:t>
            </a:r>
          </a:p>
          <a:p>
            <a:endParaRPr lang="en-US" baseline="0" dirty="0" smtClean="0"/>
          </a:p>
          <a:p>
            <a:r>
              <a:rPr lang="en-US" baseline="0" dirty="0" smtClean="0"/>
              <a:t>When the nurses were asked “how did this experience effect you?” The most common response was that it made them stronger advocates for the patients best interest.  Other responses included emotions of feeling demoralized, powerless, helpless, frustrated, angry, distressed, or guilty that they had failed the patients.  Nine of the nurses even changed their career, moving out of the acute care setting and becoming hospice or palliative care nurses. (Ferrell, 2006, p. 928) </a:t>
            </a:r>
          </a:p>
          <a:p>
            <a:endParaRPr lang="en-US" baseline="0" dirty="0" smtClean="0"/>
          </a:p>
          <a:p>
            <a:r>
              <a:rPr lang="en-US" baseline="0" dirty="0" smtClean="0"/>
              <a:t>I feel like the researchers answered the question they were looking to answer with the study.  The study provided insightful narratives from the nurses who shared their experiences.  </a:t>
            </a:r>
          </a:p>
          <a:p>
            <a:endParaRPr lang="en-US" baseline="0"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6</a:t>
            </a:fld>
            <a:endParaRPr lang="en-US" dirty="0"/>
          </a:p>
        </p:txBody>
      </p:sp>
    </p:spTree>
    <p:extLst>
      <p:ext uri="{BB962C8B-B14F-4D97-AF65-F5344CB8AC3E}">
        <p14:creationId xmlns:p14="http://schemas.microsoft.com/office/powerpoint/2010/main" val="2798184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Helvetica" charset="0"/>
                <a:cs typeface="Helvetica" charset="0"/>
                <a:sym typeface="Helvetica" charset="0"/>
              </a:rPr>
              <a:t>According to Ferrell (2006)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moral distress related to nurses</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experiences of medical futility</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is a concern that needs to be addressed in the healthcare industry (p. 928).  Nurses should be offered emotional and religious support if it is requested in order for them to cope with the loss of patients and their end of life care.  A journal article written by Taylor (1995) titled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Medical Futility and Nursing</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discusses the important role of nurses incorporating communication between the clinicians and the patients in order to ensure the best outcome for the patient and to decrease futility (as cited in Ferrell, 2006).  </a:t>
            </a:r>
          </a:p>
          <a:p>
            <a:endParaRPr lang="en-US" dirty="0" smtClean="0">
              <a:latin typeface="Helvetica" charset="0"/>
              <a:cs typeface="Helvetica" charset="0"/>
              <a:sym typeface="Helvetica" charset="0"/>
            </a:endParaRPr>
          </a:p>
          <a:p>
            <a:r>
              <a:rPr lang="en-US" dirty="0" smtClean="0">
                <a:latin typeface="Helvetica" charset="0"/>
                <a:cs typeface="Helvetica" charset="0"/>
                <a:sym typeface="Helvetica" charset="0"/>
              </a:rPr>
              <a:t>Oncology  nurses confront patients and families facing life threatening illnesses on a daily basis and should be encouraged to discuss the topic of futility.  Nurses should offer support to one another and be strong patient advocates (Ferrell, 2006).  As technology continues to advance, the opportunity for more patients to be kept alive far past the point of their bodies being able to naturally sustain life increases (Ferrell, 2006).  This issue will likely cause the incidence of futility to rise making it crucial for nurses and other healthcare workers to advocate for what is best for the patient and against unnecessary procedures and treatments. </a:t>
            </a:r>
          </a:p>
          <a:p>
            <a:endParaRPr lang="en-US" dirty="0" smtClean="0">
              <a:latin typeface="Helvetica" charset="0"/>
              <a:cs typeface="Helvetica" charset="0"/>
              <a:sym typeface="Helvetica" charset="0"/>
            </a:endParaRPr>
          </a:p>
          <a:p>
            <a:endParaRPr lang="en-US"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 Retrieved from</a:t>
            </a:r>
            <a:r>
              <a:rPr lang="en-US" sz="1200" baseline="0" dirty="0" smtClean="0"/>
              <a:t> </a:t>
            </a:r>
            <a:r>
              <a:rPr lang="en-US" dirty="0" smtClean="0"/>
              <a:t>doi:10.1188/06.ONF.922-930</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7</a:t>
            </a:fld>
            <a:endParaRPr lang="en-US" dirty="0"/>
          </a:p>
        </p:txBody>
      </p:sp>
    </p:spTree>
    <p:extLst>
      <p:ext uri="{BB962C8B-B14F-4D97-AF65-F5344CB8AC3E}">
        <p14:creationId xmlns:p14="http://schemas.microsoft.com/office/powerpoint/2010/main" val="3221205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study by Curtis and Burt (2003) found that “staff distress is related to distrust by families who decline staff recommendations to withdraw care and a feeling that administering care believed to be unlikely to succeed is seen as infliction of physical abuse on dying people” (as cited in Ferrell, 2006, p. 924).  A survey that was created by Beckstrand and Kirchhoff (2005) identified that “disagreement about direction of dying patients’ care, actions that prolong patients’ suffering, and physicians who were evasive and avoided conversations with family members,” were the most perceived obstacles that affected good end-of-life care (as cited in Ferrell, 2006, p. 924).  Both studies mentioned supported the findings in the study performed by Ferrell (2006) which indicate that nurses experience moral distress when performing futile treatment on patients (Ferrell, 2006, p. 928).</a:t>
            </a:r>
          </a:p>
          <a:p>
            <a:endParaRPr lang="en-US" baseline="0" dirty="0" smtClean="0"/>
          </a:p>
          <a:p>
            <a:r>
              <a:rPr lang="en-US" baseline="0" dirty="0" smtClean="0"/>
              <a:t>Ahrens et al. (2003) created a study involving 43 patients who were given care by a “communication team” and 108 patients who were given usual care.  The study found that the patients who were cared by the “communication team” which included an RN and a physician had shorter ICU stays, shorter hospital stays, and lower costs.  Communication between health care providers and patients is a key factor for deciding goals of care. (as cited in Ferrell, 2006, p. 924)  </a:t>
            </a:r>
          </a:p>
          <a:p>
            <a:endParaRPr lang="en-US" dirty="0" smtClean="0"/>
          </a:p>
          <a:p>
            <a:endParaRPr lang="en-US" dirty="0" smtClean="0"/>
          </a:p>
          <a:p>
            <a:r>
              <a:rPr lang="en-US" baseline="0" dirty="0" smtClean="0"/>
              <a:t>Reference: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8</a:t>
            </a:fld>
            <a:endParaRPr lang="en-US" dirty="0"/>
          </a:p>
        </p:txBody>
      </p:sp>
    </p:spTree>
    <p:extLst>
      <p:ext uri="{BB962C8B-B14F-4D97-AF65-F5344CB8AC3E}">
        <p14:creationId xmlns:p14="http://schemas.microsoft.com/office/powerpoint/2010/main" val="1858317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Meltzer and Huckabay (2004) created research</a:t>
            </a:r>
            <a:r>
              <a:rPr lang="en-US" baseline="0" dirty="0" smtClean="0"/>
              <a:t> that focused on the effects of futile care on feelings of burnout (as cited in Ferrell, 2006, p. 924).  The study included 60 critical care nurses who expressed their perceptions on futile treatment.  The study concluded “that the frequency of morally distressing situations regarding care perceived as futile or non-beneficial had a significant relationship with nurses’ emotional exhaustion” (as cited in Ferrell, 2006, p. 924).</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Studies done by Ferrell, Virani, Grant, Coyne, and Uman (2000) used surveys to address common end of life dilemmas experienced by 2,333 nurses (as cited in Ferrell, 2006, p. 924).  Among the reported dilemmas were “discontinuing life-sustaining therapies and withholding or withdrawing nutrition or hydration as common end-of-life care dilemmas” (as cited in Ferrell, 2006, p. 924).  The secondary sources provided information that was relevant to the study performed by Ferrell (2006) which showed that nurses shared similar experiences of conflicting moral distress situations (Ferrell, 2006, p. 924).</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Another study done by Solomon et al. (2005) included 781 clinicians who were surveyed on their feelings towards providing futile treatment (as cited in Ferrell, p. 924).  The results of the study found that fifty-four percent of house officers, physicians and nurses felt that there have been times when they felt that they have acted against what they thought was right when providing care to their patients.  Results also showed that 38% of critical care attending physicians and 48% of critical care nurses have felt the same way. (as cited in Ferrell, p. 924)</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secondary sources used in the study by Ferrell (2006) were relevant.  A few of the studies were not current but had factors that had been replicated by other updated secondary sources used in the article.  Reviewing literature gives the researcher the ability to reproduce “a study to determine if similar findings will be obtained” (Burns &amp; Grove, 2009, p. 72).  Ferrell (2006) used secondary sources that had similar studies and findings in order to support his research.   </a:t>
            </a:r>
          </a:p>
          <a:p>
            <a:endParaRPr lang="en-US" dirty="0" smtClean="0"/>
          </a:p>
          <a:p>
            <a:endParaRPr lang="en-US" dirty="0" smtClean="0"/>
          </a:p>
          <a:p>
            <a:r>
              <a:rPr lang="en-US" baseline="0" dirty="0" smtClean="0"/>
              <a:t>References: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a:t>
            </a:r>
            <a:r>
              <a:rPr lang="en-US" sz="1200" baseline="0" dirty="0" smtClean="0"/>
              <a:t> </a:t>
            </a:r>
            <a:r>
              <a:rPr lang="en-US" sz="1200" dirty="0" smtClean="0"/>
              <a:t>Saunders Elsevier.</a:t>
            </a:r>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p:txBody>
      </p:sp>
      <p:sp>
        <p:nvSpPr>
          <p:cNvPr id="4" name="Slide Number Placeholder 3"/>
          <p:cNvSpPr>
            <a:spLocks noGrp="1"/>
          </p:cNvSpPr>
          <p:nvPr>
            <p:ph type="sldNum" sz="quarter" idx="10"/>
          </p:nvPr>
        </p:nvSpPr>
        <p:spPr/>
        <p:txBody>
          <a:bodyPr/>
          <a:lstStyle/>
          <a:p>
            <a:fld id="{B0D4C9A1-00CF-3D42-A717-8146C98F5E94}" type="slidenum">
              <a:rPr lang="en-US" smtClean="0"/>
              <a:pPr/>
              <a:t>9</a:t>
            </a:fld>
            <a:endParaRPr lang="en-US" dirty="0"/>
          </a:p>
        </p:txBody>
      </p:sp>
    </p:spTree>
    <p:extLst>
      <p:ext uri="{BB962C8B-B14F-4D97-AF65-F5344CB8AC3E}">
        <p14:creationId xmlns:p14="http://schemas.microsoft.com/office/powerpoint/2010/main" val="1746451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none" kern="1200" dirty="0" smtClean="0">
                <a:solidFill>
                  <a:schemeClr val="tx1"/>
                </a:solidFill>
                <a:effectLst/>
                <a:latin typeface="+mn-lt"/>
                <a:ea typeface="+mn-ea"/>
                <a:cs typeface="+mn-cs"/>
              </a:rPr>
              <a:t>The</a:t>
            </a:r>
            <a:r>
              <a:rPr lang="en-US" sz="1200" b="0" u="none" kern="1200" baseline="0" dirty="0" smtClean="0">
                <a:solidFill>
                  <a:schemeClr val="tx1"/>
                </a:solidFill>
                <a:effectLst/>
                <a:latin typeface="+mn-lt"/>
                <a:ea typeface="+mn-ea"/>
                <a:cs typeface="+mn-cs"/>
              </a:rPr>
              <a:t> article by Ferrell (2006) discusses research on futile care and how nurses can face burn out.  It also discusses how nurses morality is challenged along with what support nurses have in the world. The relevance this has to nursing is that it allows nurses to learn the correct ways to prevent futile care and what decisions need to be made for the patient and their families. (Ferrell, 2006) </a:t>
            </a:r>
          </a:p>
          <a:p>
            <a:endParaRPr lang="en-US" sz="1200" b="0" u="none" kern="1200" baseline="0" dirty="0" smtClean="0">
              <a:solidFill>
                <a:schemeClr val="tx1"/>
              </a:solidFill>
              <a:effectLst/>
              <a:latin typeface="+mn-lt"/>
              <a:ea typeface="+mn-ea"/>
              <a:cs typeface="+mn-cs"/>
            </a:endParaRPr>
          </a:p>
          <a:p>
            <a:r>
              <a:rPr lang="en-US" sz="1200" b="0" u="none" kern="1200" baseline="0" dirty="0" smtClean="0">
                <a:solidFill>
                  <a:schemeClr val="tx1"/>
                </a:solidFill>
                <a:effectLst/>
                <a:latin typeface="+mn-lt"/>
                <a:ea typeface="+mn-ea"/>
                <a:cs typeface="+mn-cs"/>
              </a:rPr>
              <a:t>The article discusses how in some instances the personal experience with patient futility caused nurses to change their career because the floor they worked on caused them to be powerless and unable to morally support the patient (Ferrell, 2006).  The nurses then found that support for them was needed so that they could prevent burnout and do what was morally right for the patient (Ferrell, 2006). This means that,</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moral distress related to nurses</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experiences of medical futility</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is a concern that needs to be addressed in the healthcare industry (Ferrell, 2006, p. 928).  Nurses should be offered emotional and religious support if it is requested in order to cope with the loss of patients and their end of life care.  A journal article written by Taylor (1995) titled </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Medical Futility and Nursing</a:t>
            </a:r>
            <a:r>
              <a:rPr lang="ja-JP" altLang="en-US" dirty="0" smtClean="0">
                <a:latin typeface="Arial"/>
                <a:cs typeface="Helvetica" charset="0"/>
                <a:sym typeface="Helvetica" charset="0"/>
              </a:rPr>
              <a:t>”</a:t>
            </a:r>
            <a:r>
              <a:rPr lang="en-US" dirty="0" smtClean="0">
                <a:latin typeface="Helvetica" charset="0"/>
                <a:cs typeface="Helvetica" charset="0"/>
                <a:sym typeface="Helvetica" charset="0"/>
              </a:rPr>
              <a:t> discusses the important role of nurses involving communication between the clinicians and the patients in order to ensure the best outcome for the patient and decrease futility (as cited in Ferrell, 2006). </a:t>
            </a:r>
          </a:p>
          <a:p>
            <a:endParaRPr lang="en-US" dirty="0" smtClean="0">
              <a:latin typeface="Helvetica" charset="0"/>
              <a:cs typeface="Helvetica" charset="0"/>
              <a:sym typeface="Helvetica" charset="0"/>
            </a:endParaRPr>
          </a:p>
          <a:p>
            <a:r>
              <a:rPr lang="en-US" dirty="0" smtClean="0">
                <a:latin typeface="Helvetica" charset="0"/>
                <a:cs typeface="Helvetica" charset="0"/>
                <a:sym typeface="Helvetica" charset="0"/>
              </a:rPr>
              <a:t>Without</a:t>
            </a:r>
            <a:r>
              <a:rPr lang="en-US" baseline="0" dirty="0" smtClean="0">
                <a:latin typeface="Helvetica" charset="0"/>
                <a:cs typeface="Helvetica" charset="0"/>
                <a:sym typeface="Helvetica" charset="0"/>
              </a:rPr>
              <a:t> this nursing research none of the above would have been learned or worked on to be resolved (Burns &amp; Grove, 2009).  </a:t>
            </a:r>
            <a:r>
              <a:rPr lang="en-US" sz="1200" b="0" u="none" kern="1200" dirty="0" smtClean="0">
                <a:solidFill>
                  <a:schemeClr val="tx1"/>
                </a:solidFill>
                <a:effectLst/>
                <a:latin typeface="+mn-lt"/>
                <a:ea typeface="+mn-ea"/>
                <a:cs typeface="+mn-cs"/>
              </a:rPr>
              <a:t>Nursing research is done</a:t>
            </a:r>
            <a:r>
              <a:rPr lang="en-US" sz="1200" b="0" u="none" kern="1200" baseline="0" dirty="0" smtClean="0">
                <a:solidFill>
                  <a:schemeClr val="tx1"/>
                </a:solidFill>
                <a:effectLst/>
                <a:latin typeface="+mn-lt"/>
                <a:ea typeface="+mn-ea"/>
                <a:cs typeface="+mn-cs"/>
              </a:rPr>
              <a:t> to gain</a:t>
            </a:r>
            <a:r>
              <a:rPr lang="en-US" sz="1200" b="0" u="none" kern="1200" dirty="0" smtClean="0">
                <a:solidFill>
                  <a:schemeClr val="tx1"/>
                </a:solidFill>
                <a:effectLst/>
                <a:latin typeface="+mn-lt"/>
                <a:ea typeface="+mn-ea"/>
                <a:cs typeface="+mn-cs"/>
              </a:rPr>
              <a:t> knowledge and to</a:t>
            </a:r>
            <a:r>
              <a:rPr lang="en-US" sz="1200" b="0" u="none" kern="1200" baseline="0" dirty="0" smtClean="0">
                <a:solidFill>
                  <a:schemeClr val="tx1"/>
                </a:solidFill>
                <a:effectLst/>
                <a:latin typeface="+mn-lt"/>
                <a:ea typeface="+mn-ea"/>
                <a:cs typeface="+mn-cs"/>
              </a:rPr>
              <a:t> make</a:t>
            </a:r>
            <a:r>
              <a:rPr lang="en-US" sz="1200" b="0" u="none" kern="1200" dirty="0" smtClean="0">
                <a:solidFill>
                  <a:schemeClr val="tx1"/>
                </a:solidFill>
                <a:effectLst/>
                <a:latin typeface="+mn-lt"/>
                <a:ea typeface="+mn-ea"/>
                <a:cs typeface="+mn-cs"/>
              </a:rPr>
              <a:t> new discoveries that can help</a:t>
            </a:r>
            <a:r>
              <a:rPr lang="en-US" sz="1200" b="0" u="none" kern="1200" baseline="0" dirty="0" smtClean="0">
                <a:solidFill>
                  <a:schemeClr val="tx1"/>
                </a:solidFill>
                <a:effectLst/>
                <a:latin typeface="+mn-lt"/>
                <a:ea typeface="+mn-ea"/>
                <a:cs typeface="+mn-cs"/>
              </a:rPr>
              <a:t> save</a:t>
            </a:r>
            <a:r>
              <a:rPr lang="en-US" sz="1200" b="0" u="none" kern="1200" dirty="0" smtClean="0">
                <a:solidFill>
                  <a:schemeClr val="tx1"/>
                </a:solidFill>
                <a:effectLst/>
                <a:latin typeface="+mn-lt"/>
                <a:ea typeface="+mn-ea"/>
                <a:cs typeface="+mn-cs"/>
              </a:rPr>
              <a:t> lives</a:t>
            </a:r>
            <a:r>
              <a:rPr lang="en-US" sz="1200" b="0" u="none" kern="1200" baseline="0" dirty="0" smtClean="0">
                <a:solidFill>
                  <a:schemeClr val="tx1"/>
                </a:solidFill>
                <a:effectLst/>
                <a:latin typeface="+mn-lt"/>
                <a:ea typeface="+mn-ea"/>
                <a:cs typeface="+mn-cs"/>
              </a:rPr>
              <a:t> (Burns &amp; Grove, 2009). </a:t>
            </a:r>
            <a:r>
              <a:rPr lang="en-US" sz="1200" b="0" u="none" kern="1200" dirty="0" smtClean="0">
                <a:solidFill>
                  <a:schemeClr val="tx1"/>
                </a:solidFill>
                <a:effectLst/>
                <a:latin typeface="+mn-lt"/>
                <a:ea typeface="+mn-ea"/>
                <a:cs typeface="+mn-cs"/>
              </a:rPr>
              <a:t>The ones who are constantly performing this research are “expert researchers, health care professionals, policy makers and consumers” (Burns &amp; Grove, 2009, p. 11). These people take and “synthesize the best research evidence for developing standardized guidelines for clinical practice” (Burns &amp; Grove, 2009, p. 11).  Nursing research and other skills give the nurse expertise. A nurse’s expertise is “determined by his or her years of clinical experience, current knowledge of the research and clinical literature, and educational preparation” (Burns &amp; Grove, 2009, p. 14). </a:t>
            </a:r>
          </a:p>
          <a:p>
            <a:endParaRPr lang="en-US" sz="1200" b="0" u="none" kern="1200" baseline="0" dirty="0" smtClean="0">
              <a:solidFill>
                <a:schemeClr val="tx1"/>
              </a:solidFill>
              <a:effectLst/>
              <a:latin typeface="+mn-lt"/>
              <a:ea typeface="+mn-ea"/>
              <a:cs typeface="+mn-cs"/>
            </a:endParaRPr>
          </a:p>
          <a:p>
            <a:r>
              <a:rPr lang="en-US" sz="1200" b="0" u="none" kern="1200" baseline="0" dirty="0" smtClean="0">
                <a:solidFill>
                  <a:schemeClr val="tx1"/>
                </a:solidFill>
                <a:effectLst/>
                <a:latin typeface="+mn-lt"/>
                <a:ea typeface="+mn-ea"/>
                <a:cs typeface="+mn-cs"/>
              </a:rPr>
              <a:t>The articles’ research and findings were very relevant to nursing because w</a:t>
            </a:r>
            <a:r>
              <a:rPr lang="en-US" sz="1200" b="0" u="none" kern="1200" dirty="0" smtClean="0">
                <a:solidFill>
                  <a:schemeClr val="tx1"/>
                </a:solidFill>
                <a:effectLst/>
                <a:latin typeface="+mn-lt"/>
                <a:ea typeface="+mn-ea"/>
                <a:cs typeface="+mn-cs"/>
              </a:rPr>
              <a:t>it</a:t>
            </a:r>
            <a:r>
              <a:rPr lang="en-US" sz="1200" b="0" u="none" kern="1200" baseline="0" dirty="0" smtClean="0">
                <a:solidFill>
                  <a:schemeClr val="tx1"/>
                </a:solidFill>
                <a:effectLst/>
                <a:latin typeface="+mn-lt"/>
                <a:ea typeface="+mn-ea"/>
                <a:cs typeface="+mn-cs"/>
              </a:rPr>
              <a:t>hout the information from these experiences, they wouldn’t have acknowledged the need for new and useful ways to help those who need patient advocates so that futility is decreased (Ferrell, 2006). </a:t>
            </a:r>
            <a:endParaRPr lang="en-US" sz="1200" b="0" u="none" kern="1200" dirty="0" smtClean="0">
              <a:solidFill>
                <a:schemeClr val="tx1"/>
              </a:solidFill>
              <a:effectLst/>
              <a:latin typeface="+mn-lt"/>
              <a:ea typeface="+mn-ea"/>
              <a:cs typeface="+mn-cs"/>
            </a:endParaRPr>
          </a:p>
          <a:p>
            <a:endParaRPr lang="en-US" dirty="0" smtClean="0"/>
          </a:p>
          <a:p>
            <a:endParaRPr lang="en-US" dirty="0" smtClean="0"/>
          </a:p>
          <a:p>
            <a:r>
              <a:rPr lang="en-US" baseline="0" dirty="0" smtClean="0"/>
              <a:t>References: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K. (2009). </a:t>
            </a:r>
            <a:r>
              <a:rPr lang="en-US" sz="1200" i="1" dirty="0" smtClean="0"/>
              <a:t>The practice of nursing research: Appraisal, synthesis, and generation of evidence </a:t>
            </a:r>
            <a:r>
              <a:rPr lang="en-US" sz="1200" dirty="0" smtClean="0"/>
              <a:t>(6th ed.). St. Louis, MO:</a:t>
            </a:r>
            <a:r>
              <a:rPr lang="en-US" sz="1200" baseline="0" dirty="0" smtClean="0"/>
              <a:t> </a:t>
            </a:r>
            <a:r>
              <a:rPr lang="en-US" sz="1200" dirty="0" smtClean="0"/>
              <a:t>Saunders Elsevier.</a:t>
            </a:r>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R. (2006). Understanding the moral distress of nurses witnessing medically futile care. </a:t>
            </a:r>
            <a:r>
              <a:rPr lang="en-US" sz="1200" i="1" dirty="0" smtClean="0"/>
              <a:t>Oncology Nursing Forum</a:t>
            </a:r>
            <a:r>
              <a:rPr lang="en-US" sz="1200" dirty="0" smtClean="0"/>
              <a:t>, </a:t>
            </a:r>
            <a:r>
              <a:rPr lang="en-US" sz="1200" i="1" dirty="0" smtClean="0"/>
              <a:t>33</a:t>
            </a:r>
            <a:r>
              <a:rPr lang="en-US" sz="1200" i="0" dirty="0" smtClean="0"/>
              <a:t>(5),	</a:t>
            </a:r>
            <a:r>
              <a:rPr lang="en-US" sz="1200" dirty="0" smtClean="0"/>
              <a:t> 922-930.</a:t>
            </a:r>
            <a:r>
              <a:rPr lang="en-US" sz="1200" baseline="0" dirty="0" smtClean="0"/>
              <a:t> </a:t>
            </a:r>
            <a:r>
              <a:rPr lang="en-US" sz="1200" dirty="0" smtClean="0"/>
              <a:t>Retrieved from</a:t>
            </a:r>
            <a:r>
              <a:rPr lang="en-US" sz="1200" baseline="0" dirty="0" smtClean="0"/>
              <a:t> </a:t>
            </a:r>
            <a:r>
              <a:rPr lang="en-US" dirty="0" smtClean="0"/>
              <a:t>doi:10.1188/06.ONF.922-930</a:t>
            </a:r>
          </a:p>
          <a:p>
            <a:endParaRPr lang="en-US" dirty="0" smtClean="0"/>
          </a:p>
          <a:p>
            <a:r>
              <a:rPr lang="en-US" sz="1200" kern="1200" dirty="0" smtClean="0">
                <a:solidFill>
                  <a:schemeClr val="tx1"/>
                </a:solidFill>
                <a:effectLst/>
                <a:latin typeface="+mn-lt"/>
                <a:ea typeface="+mn-ea"/>
                <a:cs typeface="+mn-cs"/>
              </a:rPr>
              <a:t>Watters, C. (2002). What is nursing research all about?. </a:t>
            </a:r>
            <a:r>
              <a:rPr lang="en-US" sz="1200" i="1" kern="1200" dirty="0" smtClean="0">
                <a:solidFill>
                  <a:schemeClr val="tx1"/>
                </a:solidFill>
                <a:effectLst/>
                <a:latin typeface="+mn-lt"/>
                <a:ea typeface="+mn-ea"/>
                <a:cs typeface="+mn-cs"/>
              </a:rPr>
              <a:t>Tar Heel Nurse</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64</a:t>
            </a:r>
            <a:r>
              <a:rPr lang="en-US" sz="1200" kern="1200" dirty="0" smtClean="0">
                <a:solidFill>
                  <a:schemeClr val="tx1"/>
                </a:solidFill>
                <a:effectLst/>
                <a:latin typeface="+mn-lt"/>
                <a:ea typeface="+mn-ea"/>
                <a:cs typeface="+mn-cs"/>
              </a:rPr>
              <a:t>(1), 17. Retrieved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from EBSCOhost.</a:t>
            </a:r>
          </a:p>
          <a:p>
            <a:endParaRPr lang="en-US" dirty="0"/>
          </a:p>
        </p:txBody>
      </p:sp>
      <p:sp>
        <p:nvSpPr>
          <p:cNvPr id="4" name="Slide Number Placeholder 3"/>
          <p:cNvSpPr>
            <a:spLocks noGrp="1"/>
          </p:cNvSpPr>
          <p:nvPr>
            <p:ph type="sldNum" sz="quarter" idx="10"/>
          </p:nvPr>
        </p:nvSpPr>
        <p:spPr/>
        <p:txBody>
          <a:bodyPr/>
          <a:lstStyle/>
          <a:p>
            <a:fld id="{B0D4C9A1-00CF-3D42-A717-8146C98F5E94}" type="slidenum">
              <a:rPr lang="en-US" smtClean="0"/>
              <a:pPr/>
              <a:t>10</a:t>
            </a:fld>
            <a:endParaRPr lang="en-US" dirty="0"/>
          </a:p>
        </p:txBody>
      </p:sp>
    </p:spTree>
    <p:extLst>
      <p:ext uri="{BB962C8B-B14F-4D97-AF65-F5344CB8AC3E}">
        <p14:creationId xmlns:p14="http://schemas.microsoft.com/office/powerpoint/2010/main" val="3235378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D728701E-CAF4-4159-9B3E-41C86DFFA30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pic>
        <p:nvPicPr>
          <p:cNvPr id="7" name="Picture 6" descr="CoverGlyph.png"/>
          <p:cNvPicPr>
            <a:picLocks noChangeAspect="1"/>
          </p:cNvPicPr>
          <p:nvPr/>
        </p:nvPicPr>
        <p:blipFill>
          <a:blip r:embed="rId2" cstate="print"/>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pPr>
              <a:defRPr/>
            </a:pPr>
            <a:fld id="{1C7AFCFB-255E-4CAC-9097-AE9C99E7CE7E}" type="datetimeFigureOut">
              <a:rPr lang="en-US" smtClean="0"/>
              <a:pPr>
                <a:defRPr/>
              </a:pPr>
              <a:t>6/12/11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190D9BD3-E57B-4194-A545-2804EB95D970}" type="slidenum">
              <a:rPr lang="en-US" smtClean="0"/>
              <a:pPr/>
              <a:t>‹#›</a:t>
            </a:fld>
            <a:endParaRPr lang="en-US" dirty="0"/>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a:defRPr/>
            </a:pPr>
            <a:fld id="{CC34A668-C3A2-474F-A479-CCBBBCFC42FA}" type="datetimeFigureOut">
              <a:rPr lang="en-US" smtClean="0"/>
              <a:pPr>
                <a:defRPr/>
              </a:pPr>
              <a:t>6/12/11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908E45B-19C7-443B-B6B7-4F28D73BC2B4}" type="slidenum">
              <a:rPr lang="en-US" smtClean="0"/>
              <a:pPr>
                <a:defRPr/>
              </a:pPr>
              <a:t>‹#›</a:t>
            </a:fld>
            <a:endParaRPr lang="en-US" dirty="0"/>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a:defRPr/>
            </a:pPr>
            <a:fld id="{6D549F62-591D-4BCF-9889-3E2D361C90FA}" type="datetimeFigureOut">
              <a:rPr lang="en-US" smtClean="0"/>
              <a:pPr>
                <a:defRPr/>
              </a:pPr>
              <a:t>6/12/11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607CF43-B377-489B-A568-8D9C3F4CEE87}" type="slidenum">
              <a:rPr lang="en-US" smtClean="0"/>
              <a:pPr>
                <a:defRPr/>
              </a:pPr>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a:defRPr/>
            </a:pPr>
            <a:fld id="{1B2FE34B-74D9-40F4-BAC2-28197D54EE8A}" type="datetimeFigureOut">
              <a:rPr lang="en-US" smtClean="0"/>
              <a:pPr>
                <a:defRPr/>
              </a:pPr>
              <a:t>6/12/11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810F7F-4DCC-4FD5-89EA-FBF3EAD3C2AC}" type="slidenum">
              <a:rPr lang="en-US" smtClean="0"/>
              <a:pPr>
                <a:defRPr/>
              </a:pPr>
              <a:t>‹#›</a:t>
            </a:fld>
            <a:endParaRPr lang="en-US" dirty="0"/>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701E-CAF4-4159-9B3E-41C86DFFA30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pPr/>
              <a:t>‹#›</a:t>
            </a:fld>
            <a:endParaRPr lang="en-US" dirty="0"/>
          </a:p>
        </p:txBody>
      </p:sp>
      <p:pic>
        <p:nvPicPr>
          <p:cNvPr id="7" name="Picture 6" descr="Glyph-SectionHeader.png"/>
          <p:cNvPicPr>
            <a:picLocks noChangeAspect="1"/>
          </p:cNvPicPr>
          <p:nvPr/>
        </p:nvPicPr>
        <p:blipFill>
          <a:blip r:embed="rId2" cstate="print"/>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pPr>
              <a:defRPr/>
            </a:pPr>
            <a:fld id="{CF5923A3-2458-4E8B-8B04-49BC718E4B47}" type="datetimeFigureOut">
              <a:rPr lang="en-US" smtClean="0"/>
              <a:pPr>
                <a:defRPr/>
              </a:pPr>
              <a:t>6/12/11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BFD5EBE-D7AD-453F-B30A-2252B5AE1982}" type="slidenum">
              <a:rPr lang="en-US" smtClean="0"/>
              <a:pPr>
                <a:defRPr/>
              </a:pPr>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pPr>
              <a:defRPr/>
            </a:pPr>
            <a:fld id="{63D71260-24FB-45B5-B724-08E6C43BC54B}" type="datetimeFigureOut">
              <a:rPr lang="en-US" smtClean="0"/>
              <a:pPr>
                <a:defRPr/>
              </a:pPr>
              <a:t>6/12/11</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DC46D2E9-129F-45C2-8584-30C059FFD50E}" type="slidenum">
              <a:rPr lang="en-US" smtClean="0"/>
              <a:pPr>
                <a:defRPr/>
              </a:pPr>
              <a:t>‹#›</a:t>
            </a:fld>
            <a:endParaRPr lang="en-US" dirty="0"/>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pPr>
              <a:defRPr/>
            </a:pPr>
            <a:fld id="{D96ADE95-7577-46E4-B46A-105C03FBDED4}" type="datetimeFigureOut">
              <a:rPr lang="en-US" smtClean="0"/>
              <a:pPr>
                <a:defRPr/>
              </a:pPr>
              <a:t>6/12/11</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7CCAC44E-D688-4CFE-A1EA-7A5F57DF5990}" type="slidenum">
              <a:rPr lang="en-US" smtClean="0"/>
              <a:pPr>
                <a:defRPr/>
              </a:pPr>
              <a:t>‹#›</a:t>
            </a:fld>
            <a:endParaRPr lang="en-US" dirty="0"/>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CCF8E6E-4D2C-4262-AB18-21B2A8C39EF7}" type="datetimeFigureOut">
              <a:rPr lang="en-US" smtClean="0"/>
              <a:pPr>
                <a:defRPr/>
              </a:pPr>
              <a:t>6/12/11</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B8A8388E-F2B7-4F39-960F-9EF9BA89DFE2}"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n-US"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DAF913E-B4F1-451F-B1E3-A41F723A87DC}" type="datetimeFigureOut">
              <a:rPr lang="en-US" smtClean="0"/>
              <a:pPr>
                <a:defRPr/>
              </a:pPr>
              <a:t>6/12/11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pPr>
              <a:defRPr/>
            </a:pPr>
            <a:fld id="{81C44822-79A5-4BD3-91DB-1202B76E2D0A}" type="datetimeFigureOut">
              <a:rPr lang="en-US" smtClean="0"/>
              <a:pPr>
                <a:defRPr/>
              </a:pPr>
              <a:t>6/12/11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8D5C333-99D4-4450-BD1D-BE952E4D4F21}" type="slidenum">
              <a:rPr lang="en-US" smtClean="0"/>
              <a:pPr>
                <a:defRPr/>
              </a:pPr>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fld id="{D7A2B103-5A83-4CBC-82C1-99AEA0F37891}" type="slidenum">
              <a:rPr lang="en-US" smtClean="0"/>
              <a:pPr>
                <a:defRPr/>
              </a:pPr>
              <a:t>‹#›</a:t>
            </a:fld>
            <a:endParaRPr lang="en-US" dirty="0"/>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C7AFCFB-255E-4CAC-9097-AE9C99E7CE7E}" type="datetimeFigureOut">
              <a:rPr lang="en-US" smtClean="0"/>
              <a:pPr>
                <a:defRPr/>
              </a:pPr>
              <a:t>6/12/11</a:t>
            </a:fld>
            <a:endParaRPr lang="en-US" dirty="0"/>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p:txBody>
          <a:bodyPr>
            <a:normAutofit fontScale="90000"/>
          </a:bodyPr>
          <a:lstStyle/>
          <a:p>
            <a:pPr algn="ctr"/>
            <a:r>
              <a:rPr lang="en-US" dirty="0" smtClean="0"/>
              <a:t>Identifying &amp; Critiquing Research Articles</a:t>
            </a:r>
          </a:p>
        </p:txBody>
      </p:sp>
      <p:sp>
        <p:nvSpPr>
          <p:cNvPr id="16386" name="Subtitle 2"/>
          <p:cNvSpPr>
            <a:spLocks noGrp="1"/>
          </p:cNvSpPr>
          <p:nvPr>
            <p:ph type="subTitle" idx="1"/>
          </p:nvPr>
        </p:nvSpPr>
        <p:spPr bwMode="auto">
          <a:xfrm>
            <a:off x="827704" y="3903114"/>
            <a:ext cx="7477887" cy="1918605"/>
          </a:xfrm>
        </p:spPr>
        <p:txBody>
          <a:bodyPr wrap="square" numCol="1" compatLnSpc="1">
            <a:prstTxWarp prst="textNoShape">
              <a:avLst/>
            </a:prstTxWarp>
          </a:bodyPr>
          <a:lstStyle/>
          <a:p>
            <a:pPr>
              <a:spcAft>
                <a:spcPct val="0"/>
              </a:spcAft>
            </a:pPr>
            <a:r>
              <a:rPr lang="en-US" dirty="0" smtClean="0"/>
              <a:t> Janet Perez, Lindy Pollock, Jessica Rewerts, Jamie Schad, &amp; Michelle Shanks</a:t>
            </a:r>
          </a:p>
          <a:p>
            <a:pPr>
              <a:spcAft>
                <a:spcPct val="0"/>
              </a:spcAft>
            </a:pPr>
            <a:r>
              <a:rPr lang="en-US" dirty="0" smtClean="0"/>
              <a:t>Lakeview College of Nursing </a:t>
            </a:r>
          </a:p>
          <a:p>
            <a:pPr>
              <a:spcAft>
                <a:spcPct val="0"/>
              </a:spcAft>
            </a:pPr>
            <a:r>
              <a:rPr lang="en-US" dirty="0" smtClean="0"/>
              <a:t>N302 Nursing Research </a:t>
            </a:r>
          </a:p>
          <a:p>
            <a:pPr>
              <a:spcAft>
                <a:spcPct val="0"/>
              </a:spcAft>
            </a:pPr>
            <a:r>
              <a:rPr lang="en-US" dirty="0" smtClean="0"/>
              <a:t>June 12, 2011</a:t>
            </a:r>
          </a:p>
          <a:p>
            <a:pPr>
              <a:spcAft>
                <a:spcPct val="0"/>
              </a:spcAft>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 Relevance to Nursing </a:t>
            </a:r>
            <a:endParaRPr lang="en-US" dirty="0"/>
          </a:p>
        </p:txBody>
      </p:sp>
      <p:sp>
        <p:nvSpPr>
          <p:cNvPr id="3" name="Content Placeholder 2"/>
          <p:cNvSpPr>
            <a:spLocks noGrp="1"/>
          </p:cNvSpPr>
          <p:nvPr>
            <p:ph idx="1"/>
          </p:nvPr>
        </p:nvSpPr>
        <p:spPr/>
        <p:txBody>
          <a:bodyPr/>
          <a:lstStyle/>
          <a:p>
            <a:r>
              <a:rPr lang="en-US" dirty="0" smtClean="0"/>
              <a:t>Morality </a:t>
            </a:r>
          </a:p>
          <a:p>
            <a:endParaRPr lang="en-US" dirty="0" smtClean="0"/>
          </a:p>
          <a:p>
            <a:r>
              <a:rPr lang="en-US" dirty="0" smtClean="0"/>
              <a:t>Nursing Support</a:t>
            </a:r>
          </a:p>
          <a:p>
            <a:endParaRPr lang="en-US" dirty="0" smtClean="0"/>
          </a:p>
          <a:p>
            <a:r>
              <a:rPr lang="en-US" dirty="0" smtClean="0"/>
              <a:t>Research</a:t>
            </a:r>
            <a:endParaRPr lang="en-US" dirty="0"/>
          </a:p>
          <a:p>
            <a:pPr marL="0" indent="0">
              <a:buNone/>
            </a:pPr>
            <a:endParaRPr lang="en-US" dirty="0"/>
          </a:p>
        </p:txBody>
      </p:sp>
    </p:spTree>
    <p:extLst>
      <p:ext uri="{BB962C8B-B14F-4D97-AF65-F5344CB8AC3E}">
        <p14:creationId xmlns:p14="http://schemas.microsoft.com/office/powerpoint/2010/main" val="34692085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Ferrell: </a:t>
            </a:r>
            <a:r>
              <a:rPr lang="en-US" dirty="0" smtClean="0"/>
              <a:t>Informed Consent</a:t>
            </a:r>
            <a:endParaRPr lang="en-US" dirty="0"/>
          </a:p>
        </p:txBody>
      </p:sp>
      <p:sp>
        <p:nvSpPr>
          <p:cNvPr id="3" name="Content Placeholder 2"/>
          <p:cNvSpPr>
            <a:spLocks noGrp="1"/>
          </p:cNvSpPr>
          <p:nvPr>
            <p:ph idx="1"/>
          </p:nvPr>
        </p:nvSpPr>
        <p:spPr/>
        <p:txBody>
          <a:bodyPr/>
          <a:lstStyle/>
          <a:p>
            <a:r>
              <a:rPr lang="en-US" dirty="0"/>
              <a:t>What is informed consent</a:t>
            </a:r>
          </a:p>
          <a:p>
            <a:endParaRPr lang="en-US" dirty="0" smtClean="0"/>
          </a:p>
          <a:p>
            <a:r>
              <a:rPr lang="en-US" dirty="0" smtClean="0"/>
              <a:t>Four </a:t>
            </a:r>
            <a:r>
              <a:rPr lang="en-US" dirty="0"/>
              <a:t>parts of an informed consent</a:t>
            </a:r>
          </a:p>
          <a:p>
            <a:endParaRPr lang="en-US" dirty="0" smtClean="0"/>
          </a:p>
          <a:p>
            <a:r>
              <a:rPr lang="en-US" dirty="0" smtClean="0"/>
              <a:t>Ferrell’s </a:t>
            </a:r>
            <a:r>
              <a:rPr lang="en-US" dirty="0"/>
              <a:t>study’s informed consent process</a:t>
            </a:r>
          </a:p>
          <a:p>
            <a:pPr marL="0" indent="0">
              <a:buNone/>
            </a:pPr>
            <a:endParaRPr lang="en-US" dirty="0"/>
          </a:p>
        </p:txBody>
      </p:sp>
    </p:spTree>
    <p:extLst>
      <p:ext uri="{BB962C8B-B14F-4D97-AF65-F5344CB8AC3E}">
        <p14:creationId xmlns:p14="http://schemas.microsoft.com/office/powerpoint/2010/main" val="235642286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95608" y="727715"/>
            <a:ext cx="184666" cy="369332"/>
          </a:xfrm>
          <a:prstGeom prst="rect">
            <a:avLst/>
          </a:prstGeom>
          <a:noFill/>
        </p:spPr>
        <p:txBody>
          <a:bodyPr wrap="none" rtlCol="0">
            <a:spAutoFit/>
          </a:bodyPr>
          <a:lstStyle/>
          <a:p>
            <a:endParaRPr lang="en-US" dirty="0"/>
          </a:p>
        </p:txBody>
      </p:sp>
      <p:sp>
        <p:nvSpPr>
          <p:cNvPr id="6" name="Title 1"/>
          <p:cNvSpPr>
            <a:spLocks noGrp="1"/>
          </p:cNvSpPr>
          <p:nvPr>
            <p:ph type="title"/>
          </p:nvPr>
        </p:nvSpPr>
        <p:spPr>
          <a:xfrm>
            <a:off x="685800" y="224194"/>
            <a:ext cx="7770813" cy="1371600"/>
          </a:xfrm>
        </p:spPr>
        <p:txBody>
          <a:bodyPr>
            <a:normAutofit fontScale="90000"/>
          </a:bodyPr>
          <a:lstStyle/>
          <a:p>
            <a:r>
              <a:rPr lang="en-US" sz="2000" i="1" dirty="0" smtClean="0"/>
              <a:t>Comparison of Bacteriostatic Normal Saline and Lidocaine Used as Intradermal Anestheisa for the Placement of Intravenous Lines</a:t>
            </a:r>
            <a:br>
              <a:rPr lang="en-US" sz="2000" i="1" dirty="0" smtClean="0"/>
            </a:br>
            <a:r>
              <a:rPr lang="en-US" sz="2000" i="1" dirty="0"/>
              <a:t/>
            </a:r>
            <a:br>
              <a:rPr lang="en-US" sz="2000" i="1" dirty="0"/>
            </a:br>
            <a:r>
              <a:rPr lang="en-US" sz="2000" dirty="0" smtClean="0"/>
              <a:t>Written By: Pamela E. Windle, Meggie L. Kwan, Honey Warwick, Angnes Sibayan, Charito Espiritu, &amp; Jennifer Vergara</a:t>
            </a:r>
          </a:p>
        </p:txBody>
      </p:sp>
      <p:sp>
        <p:nvSpPr>
          <p:cNvPr id="5" name="Rectangle 4"/>
          <p:cNvSpPr/>
          <p:nvPr/>
        </p:nvSpPr>
        <p:spPr>
          <a:xfrm>
            <a:off x="1143000" y="2129135"/>
            <a:ext cx="6985000" cy="3590726"/>
          </a:xfrm>
          <a:prstGeom prst="rect">
            <a:avLst/>
          </a:prstGeom>
        </p:spPr>
        <p:txBody>
          <a:bodyPr wrap="square">
            <a:spAutoFit/>
          </a:bodyPr>
          <a:lstStyle/>
          <a:p>
            <a:pPr marL="457200" lvl="0"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IV insertion</a:t>
            </a:r>
          </a:p>
          <a:p>
            <a:pPr marL="457200" lvl="0"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Anesthesia</a:t>
            </a:r>
          </a:p>
          <a:p>
            <a:pPr marL="1371600" lvl="2"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BNS</a:t>
            </a:r>
          </a:p>
          <a:p>
            <a:pPr marL="1371600" lvl="2"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Lidocaine</a:t>
            </a:r>
          </a:p>
          <a:p>
            <a:pPr marL="1371600" lvl="2"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No anesthesia</a:t>
            </a:r>
          </a:p>
          <a:p>
            <a:pPr marL="457200" indent="-457200" fontAlgn="auto">
              <a:spcBef>
                <a:spcPts val="2000"/>
              </a:spcBef>
              <a:spcAft>
                <a:spcPts val="0"/>
              </a:spcAft>
              <a:buClr>
                <a:srgbClr val="8E887C"/>
              </a:buClr>
              <a:buFont typeface="Wingdings" pitchFamily="2" charset="2"/>
              <a:buChar char=""/>
            </a:pPr>
            <a:r>
              <a:rPr lang="en-US" sz="2400" dirty="0" smtClean="0">
                <a:solidFill>
                  <a:srgbClr val="2D2F2B"/>
                </a:solidFill>
                <a:latin typeface="Calisto MT"/>
                <a:cs typeface="+mn-cs"/>
              </a:rPr>
              <a:t>Pain level</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normAutofit/>
          </a:bodyPr>
          <a:lstStyle/>
          <a:p>
            <a:r>
              <a:rPr lang="en-US" sz="3200" dirty="0"/>
              <a:t>Windle et al.</a:t>
            </a:r>
            <a:r>
              <a:rPr lang="en-US" sz="3200" dirty="0" smtClean="0"/>
              <a:t>: The Independent and Dependent Variables</a:t>
            </a:r>
          </a:p>
        </p:txBody>
      </p:sp>
      <p:sp>
        <p:nvSpPr>
          <p:cNvPr id="4" name="Content Placeholder 2"/>
          <p:cNvSpPr>
            <a:spLocks noGrp="1"/>
          </p:cNvSpPr>
          <p:nvPr>
            <p:ph idx="1"/>
          </p:nvPr>
        </p:nvSpPr>
        <p:spPr>
          <a:xfrm>
            <a:off x="685800" y="2209800"/>
            <a:ext cx="7770813" cy="3657600"/>
          </a:xfrm>
        </p:spPr>
        <p:txBody>
          <a:bodyPr/>
          <a:lstStyle/>
          <a:p>
            <a:r>
              <a:rPr lang="en-US" dirty="0" smtClean="0"/>
              <a:t>Independent Variables: </a:t>
            </a:r>
          </a:p>
          <a:p>
            <a:pPr lvl="2"/>
            <a:r>
              <a:rPr lang="en-US" dirty="0" smtClean="0"/>
              <a:t>Anesthetics</a:t>
            </a:r>
          </a:p>
          <a:p>
            <a:pPr lvl="3"/>
            <a:r>
              <a:rPr lang="en-US" dirty="0" smtClean="0"/>
              <a:t>BSN </a:t>
            </a:r>
            <a:r>
              <a:rPr lang="en-US" dirty="0" smtClean="0"/>
              <a:t>(Bacteriostatic </a:t>
            </a:r>
            <a:r>
              <a:rPr lang="en-US" dirty="0" smtClean="0"/>
              <a:t>Normal Saline)</a:t>
            </a:r>
          </a:p>
          <a:p>
            <a:pPr lvl="3"/>
            <a:r>
              <a:rPr lang="en-US" dirty="0" err="1" smtClean="0"/>
              <a:t>Lidocaine</a:t>
            </a:r>
            <a:endParaRPr lang="en-US" dirty="0" smtClean="0"/>
          </a:p>
          <a:p>
            <a:pPr lvl="3"/>
            <a:r>
              <a:rPr lang="en-US" dirty="0" smtClean="0"/>
              <a:t>No Anesthetic </a:t>
            </a:r>
          </a:p>
          <a:p>
            <a:r>
              <a:rPr lang="en-US" dirty="0" smtClean="0"/>
              <a:t>Dependent Variable: </a:t>
            </a:r>
          </a:p>
          <a:p>
            <a:pPr lvl="3"/>
            <a:r>
              <a:rPr lang="en-US" dirty="0" smtClean="0"/>
              <a:t>Pain Level of Patient </a:t>
            </a:r>
          </a:p>
          <a:p>
            <a:pPr lvl="3"/>
            <a:r>
              <a:rPr lang="en-US" dirty="0" smtClean="0"/>
              <a:t>Through MVAS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Windle et al</a:t>
            </a:r>
            <a:r>
              <a:rPr lang="en-US" dirty="0" smtClean="0"/>
              <a:t>.: Samples </a:t>
            </a:r>
            <a:endParaRPr lang="en-US" dirty="0"/>
          </a:p>
        </p:txBody>
      </p:sp>
      <p:sp>
        <p:nvSpPr>
          <p:cNvPr id="3" name="Content Placeholder 2"/>
          <p:cNvSpPr>
            <a:spLocks noGrp="1"/>
          </p:cNvSpPr>
          <p:nvPr>
            <p:ph idx="1"/>
          </p:nvPr>
        </p:nvSpPr>
        <p:spPr/>
        <p:txBody>
          <a:bodyPr/>
          <a:lstStyle/>
          <a:p>
            <a:r>
              <a:rPr lang="en-US" dirty="0"/>
              <a:t>The study included 221 participants</a:t>
            </a:r>
          </a:p>
          <a:p>
            <a:r>
              <a:rPr lang="en-US" dirty="0"/>
              <a:t>Random sampling by lottery method</a:t>
            </a:r>
          </a:p>
          <a:p>
            <a:r>
              <a:rPr lang="en-US" dirty="0"/>
              <a:t>Study inclusion criteria</a:t>
            </a:r>
          </a:p>
          <a:p>
            <a:pPr lvl="1"/>
            <a:r>
              <a:rPr lang="en-US" dirty="0"/>
              <a:t>18 years and older</a:t>
            </a:r>
          </a:p>
          <a:p>
            <a:pPr lvl="1"/>
            <a:r>
              <a:rPr lang="en-US" dirty="0"/>
              <a:t>Ability to read and write English</a:t>
            </a:r>
          </a:p>
          <a:p>
            <a:pPr lvl="1"/>
            <a:r>
              <a:rPr lang="en-US" dirty="0"/>
              <a:t>IV insertion was performed on upper extremity</a:t>
            </a:r>
          </a:p>
          <a:p>
            <a:endParaRPr lang="en-US" dirty="0"/>
          </a:p>
        </p:txBody>
      </p:sp>
    </p:spTree>
    <p:extLst>
      <p:ext uri="{BB962C8B-B14F-4D97-AF65-F5344CB8AC3E}">
        <p14:creationId xmlns:p14="http://schemas.microsoft.com/office/powerpoint/2010/main" val="192730907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dirty="0"/>
              <a:t>Windle et al</a:t>
            </a:r>
            <a:r>
              <a:rPr lang="en-US" sz="4500" dirty="0" smtClean="0"/>
              <a:t>.: Samples Conti. </a:t>
            </a:r>
            <a:endParaRPr lang="en-US" sz="4500" dirty="0"/>
          </a:p>
        </p:txBody>
      </p:sp>
      <p:sp>
        <p:nvSpPr>
          <p:cNvPr id="3" name="Content Placeholder 2"/>
          <p:cNvSpPr>
            <a:spLocks noGrp="1"/>
          </p:cNvSpPr>
          <p:nvPr>
            <p:ph idx="1"/>
          </p:nvPr>
        </p:nvSpPr>
        <p:spPr>
          <a:xfrm>
            <a:off x="685800" y="2209800"/>
            <a:ext cx="7770813" cy="4089400"/>
          </a:xfrm>
        </p:spPr>
        <p:txBody>
          <a:bodyPr/>
          <a:lstStyle/>
          <a:p>
            <a:r>
              <a:rPr lang="en-US" dirty="0"/>
              <a:t>Demographic characteristics of participants by group</a:t>
            </a:r>
          </a:p>
          <a:p>
            <a:endParaRPr lang="en-US" dirty="0" smtClean="0"/>
          </a:p>
          <a:p>
            <a:r>
              <a:rPr lang="en-US" dirty="0" smtClean="0"/>
              <a:t>Intradermal </a:t>
            </a:r>
            <a:r>
              <a:rPr lang="en-US" dirty="0"/>
              <a:t>injection: 139 </a:t>
            </a:r>
            <a:r>
              <a:rPr lang="en-US" dirty="0" smtClean="0"/>
              <a:t>subjects</a:t>
            </a:r>
          </a:p>
          <a:p>
            <a:endParaRPr lang="en-US" dirty="0" smtClean="0"/>
          </a:p>
          <a:p>
            <a:pPr marL="457200" lvl="1">
              <a:spcBef>
                <a:spcPts val="2000"/>
              </a:spcBef>
              <a:buClr>
                <a:schemeClr val="accent3"/>
              </a:buClr>
            </a:pPr>
            <a:r>
              <a:rPr lang="en-US" dirty="0" smtClean="0"/>
              <a:t>IV cannulation: 197 subjects</a:t>
            </a:r>
          </a:p>
          <a:p>
            <a:pPr>
              <a:buNone/>
            </a:pPr>
            <a:endParaRPr lang="en-US" dirty="0"/>
          </a:p>
          <a:p>
            <a:pPr lvl="1">
              <a:buNone/>
            </a:pPr>
            <a:endParaRPr lang="en-US" dirty="0" smtClean="0"/>
          </a:p>
          <a:p>
            <a:pPr lvl="1">
              <a:buNone/>
            </a:pPr>
            <a:endParaRPr lang="en-US" dirty="0" smtClean="0"/>
          </a:p>
          <a:p>
            <a:pPr lvl="1">
              <a:buNone/>
            </a:pPr>
            <a:endParaRPr lang="en-US" dirty="0"/>
          </a:p>
          <a:p>
            <a:pPr marL="0" indent="0">
              <a:buNone/>
            </a:pPr>
            <a:endParaRPr lang="en-US" dirty="0"/>
          </a:p>
        </p:txBody>
      </p:sp>
    </p:spTree>
    <p:extLst>
      <p:ext uri="{BB962C8B-B14F-4D97-AF65-F5344CB8AC3E}">
        <p14:creationId xmlns:p14="http://schemas.microsoft.com/office/powerpoint/2010/main" val="135345229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Windle et al.: Data Collection</a:t>
            </a:r>
            <a:endParaRPr lang="en-US" dirty="0"/>
          </a:p>
        </p:txBody>
      </p:sp>
      <p:sp>
        <p:nvSpPr>
          <p:cNvPr id="3" name="Content Placeholder 2"/>
          <p:cNvSpPr>
            <a:spLocks noGrp="1"/>
          </p:cNvSpPr>
          <p:nvPr>
            <p:ph idx="1"/>
          </p:nvPr>
        </p:nvSpPr>
        <p:spPr/>
        <p:txBody>
          <a:bodyPr/>
          <a:lstStyle/>
          <a:p>
            <a:r>
              <a:rPr lang="en-US" dirty="0" smtClean="0"/>
              <a:t>Random Sampling </a:t>
            </a:r>
          </a:p>
          <a:p>
            <a:pPr lvl="2"/>
            <a:r>
              <a:rPr lang="en-US" dirty="0" smtClean="0"/>
              <a:t>Participant from surgical schedule</a:t>
            </a:r>
          </a:p>
          <a:p>
            <a:pPr lvl="2"/>
            <a:r>
              <a:rPr lang="en-US" dirty="0" smtClean="0"/>
              <a:t>221 Participants</a:t>
            </a:r>
          </a:p>
          <a:p>
            <a:pPr lvl="2"/>
            <a:r>
              <a:rPr lang="en-US" dirty="0" smtClean="0"/>
              <a:t>3 types of anesthesia </a:t>
            </a:r>
          </a:p>
          <a:p>
            <a:r>
              <a:rPr lang="en-US" dirty="0" smtClean="0"/>
              <a:t>Pain Management </a:t>
            </a:r>
          </a:p>
          <a:p>
            <a:r>
              <a:rPr lang="en-US" dirty="0" smtClean="0"/>
              <a:t>MVAS </a:t>
            </a:r>
          </a:p>
          <a:p>
            <a:endParaRPr lang="en-US" dirty="0"/>
          </a:p>
        </p:txBody>
      </p:sp>
    </p:spTree>
    <p:extLst>
      <p:ext uri="{BB962C8B-B14F-4D97-AF65-F5344CB8AC3E}">
        <p14:creationId xmlns:p14="http://schemas.microsoft.com/office/powerpoint/2010/main" val="17826731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Windle et al.: Findings </a:t>
            </a:r>
          </a:p>
        </p:txBody>
      </p:sp>
      <p:sp>
        <p:nvSpPr>
          <p:cNvPr id="3" name="Content Placeholder 2"/>
          <p:cNvSpPr>
            <a:spLocks noGrp="1"/>
          </p:cNvSpPr>
          <p:nvPr>
            <p:ph idx="1"/>
          </p:nvPr>
        </p:nvSpPr>
        <p:spPr/>
        <p:txBody>
          <a:bodyPr/>
          <a:lstStyle/>
          <a:p>
            <a:r>
              <a:rPr lang="en-US" dirty="0"/>
              <a:t>139 subjects received either a Lidocaine or BNS intradermal injection prior to IV cannulation </a:t>
            </a:r>
          </a:p>
          <a:p>
            <a:r>
              <a:rPr lang="en-US" dirty="0"/>
              <a:t>Mean pain level of those patients who received Lidocaine M = 16.94</a:t>
            </a:r>
          </a:p>
          <a:p>
            <a:r>
              <a:rPr lang="en-US" dirty="0"/>
              <a:t>Mean pain level of those patients who received BNS M= 11.15 </a:t>
            </a:r>
          </a:p>
          <a:p>
            <a:endParaRPr lang="en-US" dirty="0"/>
          </a:p>
        </p:txBody>
      </p:sp>
    </p:spTree>
    <p:extLst>
      <p:ext uri="{BB962C8B-B14F-4D97-AF65-F5344CB8AC3E}">
        <p14:creationId xmlns:p14="http://schemas.microsoft.com/office/powerpoint/2010/main" val="51996951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Windle et al.: </a:t>
            </a:r>
            <a:r>
              <a:rPr lang="en-US" dirty="0" smtClean="0"/>
              <a:t>Findings Conti.</a:t>
            </a:r>
            <a:endParaRPr lang="en-US" dirty="0"/>
          </a:p>
        </p:txBody>
      </p:sp>
      <p:sp>
        <p:nvSpPr>
          <p:cNvPr id="3" name="Content Placeholder 2"/>
          <p:cNvSpPr>
            <a:spLocks noGrp="1"/>
          </p:cNvSpPr>
          <p:nvPr>
            <p:ph idx="1"/>
          </p:nvPr>
        </p:nvSpPr>
        <p:spPr>
          <a:xfrm>
            <a:off x="685800" y="2209799"/>
            <a:ext cx="7770813" cy="4275667"/>
          </a:xfrm>
        </p:spPr>
        <p:txBody>
          <a:bodyPr>
            <a:normAutofit/>
          </a:bodyPr>
          <a:lstStyle/>
          <a:p>
            <a:r>
              <a:rPr lang="en-US" dirty="0" smtClean="0"/>
              <a:t>The second part of this experiment recorded the pain level during IV canulation </a:t>
            </a:r>
          </a:p>
          <a:p>
            <a:r>
              <a:rPr lang="en-US" dirty="0" smtClean="0"/>
              <a:t>Patients receiving no pain medication has a mean pain level of 27.47</a:t>
            </a:r>
          </a:p>
          <a:p>
            <a:r>
              <a:rPr lang="en-US" dirty="0" smtClean="0"/>
              <a:t>Patients who received BNS prior to IV insertion has a mean pain level of 13.61</a:t>
            </a:r>
          </a:p>
          <a:p>
            <a:r>
              <a:rPr lang="en-US" dirty="0" smtClean="0"/>
              <a:t>Patients who received lidocaine prior to IV insertion had a mean pain level of 8.16</a:t>
            </a:r>
            <a:endParaRPr lang="en-US" dirty="0"/>
          </a:p>
        </p:txBody>
      </p:sp>
    </p:spTree>
    <p:extLst>
      <p:ext uri="{BB962C8B-B14F-4D97-AF65-F5344CB8AC3E}">
        <p14:creationId xmlns:p14="http://schemas.microsoft.com/office/powerpoint/2010/main" val="384892189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Windle et al.</a:t>
            </a:r>
            <a:r>
              <a:rPr lang="en-US" dirty="0" smtClean="0"/>
              <a:t>: Conclusion </a:t>
            </a:r>
            <a:endParaRPr lang="en-US" dirty="0"/>
          </a:p>
        </p:txBody>
      </p:sp>
      <p:sp>
        <p:nvSpPr>
          <p:cNvPr id="3" name="Content Placeholder 2"/>
          <p:cNvSpPr>
            <a:spLocks noGrp="1"/>
          </p:cNvSpPr>
          <p:nvPr>
            <p:ph idx="1"/>
          </p:nvPr>
        </p:nvSpPr>
        <p:spPr/>
        <p:txBody>
          <a:bodyPr/>
          <a:lstStyle/>
          <a:p>
            <a:pPr marL="419100" indent="-419100"/>
            <a:r>
              <a:rPr lang="en-US" dirty="0"/>
              <a:t>Benefits of results</a:t>
            </a:r>
          </a:p>
          <a:p>
            <a:pPr marL="419100" indent="-419100"/>
            <a:endParaRPr lang="en-US" dirty="0" smtClean="0"/>
          </a:p>
          <a:p>
            <a:pPr marL="419100" indent="-419100"/>
            <a:r>
              <a:rPr lang="en-US" dirty="0" smtClean="0"/>
              <a:t>Advantages </a:t>
            </a:r>
            <a:r>
              <a:rPr lang="en-US" dirty="0"/>
              <a:t>of BNS</a:t>
            </a:r>
          </a:p>
          <a:p>
            <a:pPr marL="419100" indent="-419100"/>
            <a:endParaRPr lang="en-US" dirty="0" smtClean="0"/>
          </a:p>
          <a:p>
            <a:pPr marL="419100" indent="-419100"/>
            <a:r>
              <a:rPr lang="en-US" dirty="0" smtClean="0"/>
              <a:t>Future </a:t>
            </a:r>
            <a:r>
              <a:rPr lang="en-US" dirty="0"/>
              <a:t>practice</a:t>
            </a:r>
          </a:p>
          <a:p>
            <a:endParaRPr lang="en-US" dirty="0"/>
          </a:p>
        </p:txBody>
      </p:sp>
    </p:spTree>
    <p:extLst>
      <p:ext uri="{BB962C8B-B14F-4D97-AF65-F5344CB8AC3E}">
        <p14:creationId xmlns:p14="http://schemas.microsoft.com/office/powerpoint/2010/main" val="308705005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normAutofit/>
          </a:bodyPr>
          <a:lstStyle/>
          <a:p>
            <a:r>
              <a:rPr lang="en-US" sz="2000" dirty="0" smtClean="0"/>
              <a:t> </a:t>
            </a:r>
            <a:r>
              <a:rPr lang="en-US" sz="2000" i="1" dirty="0" smtClean="0"/>
              <a:t>Understanding the Moral Distress of Nurses Witnessing Medically Futile Care</a:t>
            </a:r>
            <a:r>
              <a:rPr lang="en-US" sz="2000" dirty="0" smtClean="0"/>
              <a:t> </a:t>
            </a:r>
            <a:br>
              <a:rPr lang="en-US" sz="2000" dirty="0" smtClean="0"/>
            </a:br>
            <a:r>
              <a:rPr lang="en-US" sz="2000" dirty="0" smtClean="0"/>
              <a:t>Written By: Betty R. Ferrell</a:t>
            </a:r>
          </a:p>
        </p:txBody>
      </p:sp>
      <p:sp>
        <p:nvSpPr>
          <p:cNvPr id="4" name="Rectangle 3"/>
          <p:cNvSpPr/>
          <p:nvPr/>
        </p:nvSpPr>
        <p:spPr>
          <a:xfrm>
            <a:off x="129364" y="6356690"/>
            <a:ext cx="2237311" cy="338554"/>
          </a:xfrm>
          <a:prstGeom prst="rect">
            <a:avLst/>
          </a:prstGeom>
        </p:spPr>
        <p:txBody>
          <a:bodyPr wrap="none">
            <a:spAutoFit/>
          </a:bodyPr>
          <a:lstStyle/>
          <a:p>
            <a:r>
              <a:rPr lang="en-US" sz="1600" dirty="0"/>
              <a:t>Source: (Ferrell, 2006) </a:t>
            </a:r>
          </a:p>
        </p:txBody>
      </p:sp>
      <p:sp>
        <p:nvSpPr>
          <p:cNvPr id="6" name="Content Placeholder 2"/>
          <p:cNvSpPr>
            <a:spLocks noGrp="1"/>
          </p:cNvSpPr>
          <p:nvPr>
            <p:ph idx="1"/>
          </p:nvPr>
        </p:nvSpPr>
        <p:spPr>
          <a:xfrm>
            <a:off x="685800" y="2209800"/>
            <a:ext cx="7770813" cy="3657600"/>
          </a:xfrm>
        </p:spPr>
        <p:txBody>
          <a:bodyPr/>
          <a:lstStyle/>
          <a:p>
            <a:r>
              <a:rPr lang="en-US" dirty="0" smtClean="0"/>
              <a:t>Impact of futile treatment on Nurses</a:t>
            </a:r>
          </a:p>
          <a:p>
            <a:r>
              <a:rPr lang="en-US" dirty="0" smtClean="0"/>
              <a:t>Medically futile is, “life-sustaining care that is highly unlikely to result in meaningful survival” (Ferrell, 2006, p. 922). </a:t>
            </a:r>
          </a:p>
          <a:p>
            <a:r>
              <a:rPr lang="en-US" dirty="0" smtClean="0"/>
              <a:t>Purpose: Explore futile treatment </a:t>
            </a:r>
          </a:p>
          <a:p>
            <a:r>
              <a:rPr lang="en-US" dirty="0" smtClean="0"/>
              <a:t>Through literature review of 108 sources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Windle et al.: Secondary Source Info </a:t>
            </a:r>
          </a:p>
        </p:txBody>
      </p:sp>
      <p:sp>
        <p:nvSpPr>
          <p:cNvPr id="3" name="Content Placeholder 2"/>
          <p:cNvSpPr>
            <a:spLocks noGrp="1"/>
          </p:cNvSpPr>
          <p:nvPr>
            <p:ph idx="1"/>
          </p:nvPr>
        </p:nvSpPr>
        <p:spPr/>
        <p:txBody>
          <a:bodyPr>
            <a:normAutofit lnSpcReduction="10000"/>
          </a:bodyPr>
          <a:lstStyle/>
          <a:p>
            <a:r>
              <a:rPr lang="en-US" dirty="0"/>
              <a:t>Previous experiences with venipuncture affects patients anxiety</a:t>
            </a:r>
          </a:p>
          <a:p>
            <a:endParaRPr lang="en-US" dirty="0"/>
          </a:p>
          <a:p>
            <a:r>
              <a:rPr lang="en-US" dirty="0"/>
              <a:t>Negative effects of lidocaine use</a:t>
            </a:r>
          </a:p>
          <a:p>
            <a:endParaRPr lang="en-US" dirty="0"/>
          </a:p>
          <a:p>
            <a:r>
              <a:rPr lang="en-US" dirty="0"/>
              <a:t>Findings on the use of bacteriostatic normal saline (BNS)</a:t>
            </a:r>
          </a:p>
          <a:p>
            <a:endParaRPr lang="en-US" dirty="0"/>
          </a:p>
        </p:txBody>
      </p:sp>
    </p:spTree>
    <p:extLst>
      <p:ext uri="{BB962C8B-B14F-4D97-AF65-F5344CB8AC3E}">
        <p14:creationId xmlns:p14="http://schemas.microsoft.com/office/powerpoint/2010/main" val="381019159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dirty="0"/>
              <a:t>Windle et al.: Secondary Source Info </a:t>
            </a:r>
            <a:r>
              <a:rPr lang="en-US" sz="4500" dirty="0" smtClean="0"/>
              <a:t>Conti.</a:t>
            </a:r>
            <a:endParaRPr lang="en-US" sz="4500" dirty="0"/>
          </a:p>
        </p:txBody>
      </p:sp>
      <p:sp>
        <p:nvSpPr>
          <p:cNvPr id="3" name="Content Placeholder 2"/>
          <p:cNvSpPr>
            <a:spLocks noGrp="1"/>
          </p:cNvSpPr>
          <p:nvPr>
            <p:ph idx="1"/>
          </p:nvPr>
        </p:nvSpPr>
        <p:spPr/>
        <p:txBody>
          <a:bodyPr/>
          <a:lstStyle/>
          <a:p>
            <a:r>
              <a:rPr lang="en-US" dirty="0"/>
              <a:t>Study comparing ELA-Max VS eutectic mixture of local anesthetic (EMLA)</a:t>
            </a:r>
          </a:p>
          <a:p>
            <a:endParaRPr lang="en-US" dirty="0"/>
          </a:p>
          <a:p>
            <a:r>
              <a:rPr lang="en-US" dirty="0"/>
              <a:t>Comparison of four analgesic agents </a:t>
            </a:r>
          </a:p>
          <a:p>
            <a:endParaRPr lang="en-US" dirty="0"/>
          </a:p>
          <a:p>
            <a:r>
              <a:rPr lang="en-US" dirty="0"/>
              <a:t>Findings of pain felt with lidocaine VS BNS</a:t>
            </a:r>
          </a:p>
          <a:p>
            <a:endParaRPr lang="en-US" dirty="0"/>
          </a:p>
        </p:txBody>
      </p:sp>
    </p:spTree>
    <p:extLst>
      <p:ext uri="{BB962C8B-B14F-4D97-AF65-F5344CB8AC3E}">
        <p14:creationId xmlns:p14="http://schemas.microsoft.com/office/powerpoint/2010/main" val="13653589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Windle et al.: </a:t>
            </a:r>
            <a:r>
              <a:rPr lang="en-US" dirty="0" smtClean="0"/>
              <a:t>Relevance to Nursing</a:t>
            </a:r>
            <a:endParaRPr lang="en-US" dirty="0"/>
          </a:p>
        </p:txBody>
      </p:sp>
      <p:sp>
        <p:nvSpPr>
          <p:cNvPr id="3" name="Content Placeholder 2"/>
          <p:cNvSpPr>
            <a:spLocks noGrp="1"/>
          </p:cNvSpPr>
          <p:nvPr>
            <p:ph idx="1"/>
          </p:nvPr>
        </p:nvSpPr>
        <p:spPr/>
        <p:txBody>
          <a:bodyPr/>
          <a:lstStyle/>
          <a:p>
            <a:r>
              <a:rPr lang="en-US" dirty="0" smtClean="0"/>
              <a:t>BNS benefits</a:t>
            </a:r>
          </a:p>
          <a:p>
            <a:pPr lvl="2"/>
            <a:r>
              <a:rPr lang="en-US" dirty="0" smtClean="0"/>
              <a:t> Hospitals, </a:t>
            </a:r>
          </a:p>
          <a:p>
            <a:pPr lvl="2"/>
            <a:r>
              <a:rPr lang="en-US" dirty="0" smtClean="0"/>
              <a:t>Patients </a:t>
            </a:r>
          </a:p>
          <a:p>
            <a:pPr lvl="2"/>
            <a:r>
              <a:rPr lang="en-US" dirty="0" smtClean="0"/>
              <a:t> </a:t>
            </a:r>
            <a:r>
              <a:rPr lang="en-US" dirty="0"/>
              <a:t>N</a:t>
            </a:r>
            <a:r>
              <a:rPr lang="en-US" dirty="0" smtClean="0"/>
              <a:t>urses </a:t>
            </a:r>
          </a:p>
          <a:p>
            <a:pPr lvl="2"/>
            <a:r>
              <a:rPr lang="en-US" dirty="0" smtClean="0"/>
              <a:t>Patient Outcomes </a:t>
            </a:r>
          </a:p>
          <a:p>
            <a:pPr marL="914400" lvl="2" indent="0">
              <a:buNone/>
            </a:pPr>
            <a:endParaRPr lang="en-US" dirty="0"/>
          </a:p>
        </p:txBody>
      </p:sp>
    </p:spTree>
    <p:extLst>
      <p:ext uri="{BB962C8B-B14F-4D97-AF65-F5344CB8AC3E}">
        <p14:creationId xmlns:p14="http://schemas.microsoft.com/office/powerpoint/2010/main" val="290713795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dirty="0"/>
              <a:t>Windle et al</a:t>
            </a:r>
            <a:r>
              <a:rPr lang="en-US" sz="4500" dirty="0" smtClean="0"/>
              <a:t>.: Informed Consent</a:t>
            </a:r>
            <a:endParaRPr lang="en-US" sz="4500" dirty="0"/>
          </a:p>
        </p:txBody>
      </p:sp>
      <p:sp>
        <p:nvSpPr>
          <p:cNvPr id="3" name="Content Placeholder 2"/>
          <p:cNvSpPr>
            <a:spLocks noGrp="1"/>
          </p:cNvSpPr>
          <p:nvPr>
            <p:ph idx="1"/>
          </p:nvPr>
        </p:nvSpPr>
        <p:spPr/>
        <p:txBody>
          <a:bodyPr/>
          <a:lstStyle/>
          <a:p>
            <a:r>
              <a:rPr lang="en-US" dirty="0"/>
              <a:t>What is informed consent</a:t>
            </a:r>
          </a:p>
          <a:p>
            <a:endParaRPr lang="en-US" dirty="0" smtClean="0"/>
          </a:p>
          <a:p>
            <a:r>
              <a:rPr lang="en-US" dirty="0" smtClean="0"/>
              <a:t>Four </a:t>
            </a:r>
            <a:r>
              <a:rPr lang="en-US" dirty="0"/>
              <a:t>parts of an informed consent</a:t>
            </a:r>
          </a:p>
          <a:p>
            <a:endParaRPr lang="en-US" dirty="0" smtClean="0"/>
          </a:p>
          <a:p>
            <a:r>
              <a:rPr lang="en-US" dirty="0" smtClean="0"/>
              <a:t>Windle </a:t>
            </a:r>
            <a:r>
              <a:rPr lang="en-US" dirty="0"/>
              <a:t>et </a:t>
            </a:r>
            <a:r>
              <a:rPr lang="en-US" dirty="0" smtClean="0"/>
              <a:t>al. </a:t>
            </a:r>
            <a:r>
              <a:rPr lang="en-US" dirty="0"/>
              <a:t>study’s informed consent</a:t>
            </a:r>
          </a:p>
          <a:p>
            <a:endParaRPr lang="en-US" dirty="0"/>
          </a:p>
        </p:txBody>
      </p:sp>
    </p:spTree>
    <p:extLst>
      <p:ext uri="{BB962C8B-B14F-4D97-AF65-F5344CB8AC3E}">
        <p14:creationId xmlns:p14="http://schemas.microsoft.com/office/powerpoint/2010/main" val="30068237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788" y="0"/>
            <a:ext cx="7770813" cy="1495778"/>
          </a:xfrm>
        </p:spPr>
        <p:txBody>
          <a:bodyPr>
            <a:noAutofit/>
          </a:bodyPr>
          <a:lstStyle/>
          <a:p>
            <a:r>
              <a:rPr lang="en-US" sz="3600" dirty="0" smtClean="0"/>
              <a:t>Comparison of Qualitative and Quantitative Information in Ferrell and </a:t>
            </a:r>
            <a:r>
              <a:rPr lang="en-US" sz="3600" dirty="0"/>
              <a:t>Windle et al.</a:t>
            </a:r>
          </a:p>
        </p:txBody>
      </p:sp>
      <p:sp>
        <p:nvSpPr>
          <p:cNvPr id="3" name="Content Placeholder 2"/>
          <p:cNvSpPr>
            <a:spLocks noGrp="1"/>
          </p:cNvSpPr>
          <p:nvPr>
            <p:ph idx="1"/>
          </p:nvPr>
        </p:nvSpPr>
        <p:spPr>
          <a:xfrm>
            <a:off x="712788" y="2032000"/>
            <a:ext cx="7716837" cy="4005699"/>
          </a:xfrm>
        </p:spPr>
        <p:txBody>
          <a:bodyPr/>
          <a:lstStyle/>
          <a:p>
            <a:pPr marL="419100" indent="-419100"/>
            <a:r>
              <a:rPr lang="en-US" dirty="0"/>
              <a:t>Ferrell</a:t>
            </a:r>
          </a:p>
          <a:p>
            <a:pPr marL="876300" lvl="1"/>
            <a:r>
              <a:rPr lang="en-US" dirty="0"/>
              <a:t>Qualitative research method: historical research</a:t>
            </a:r>
          </a:p>
          <a:p>
            <a:pPr marL="876300" lvl="1"/>
            <a:r>
              <a:rPr lang="en-US" dirty="0"/>
              <a:t>Quantitative research method: </a:t>
            </a:r>
            <a:r>
              <a:rPr lang="en-US" dirty="0" smtClean="0"/>
              <a:t>descriptive </a:t>
            </a:r>
            <a:r>
              <a:rPr lang="en-US" dirty="0"/>
              <a:t>research</a:t>
            </a:r>
          </a:p>
          <a:p>
            <a:pPr marL="419100" indent="-419100"/>
            <a:r>
              <a:rPr lang="en-US" dirty="0" smtClean="0"/>
              <a:t>Windle </a:t>
            </a:r>
            <a:r>
              <a:rPr lang="en-US" dirty="0"/>
              <a:t>et al. </a:t>
            </a:r>
          </a:p>
          <a:p>
            <a:pPr marL="876300" lvl="1"/>
            <a:r>
              <a:rPr lang="en-US" dirty="0"/>
              <a:t>Qualitative research</a:t>
            </a:r>
          </a:p>
          <a:p>
            <a:pPr marL="876300" lvl="1"/>
            <a:r>
              <a:rPr lang="en-US" dirty="0"/>
              <a:t>Quantitative research method: experimental research</a:t>
            </a:r>
          </a:p>
          <a:p>
            <a:endParaRPr lang="en-US" dirty="0"/>
          </a:p>
        </p:txBody>
      </p:sp>
    </p:spTree>
    <p:extLst>
      <p:ext uri="{BB962C8B-B14F-4D97-AF65-F5344CB8AC3E}">
        <p14:creationId xmlns:p14="http://schemas.microsoft.com/office/powerpoint/2010/main" val="89314639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a:xfrm>
            <a:off x="685800" y="1940573"/>
            <a:ext cx="7770813" cy="4694475"/>
          </a:xfrm>
        </p:spPr>
        <p:txBody>
          <a:bodyPr>
            <a:normAutofit/>
          </a:bodyPr>
          <a:lstStyle/>
          <a:p>
            <a:pPr hangingPunct="0"/>
            <a:r>
              <a:rPr lang="en-US" sz="1800" dirty="0"/>
              <a:t>Beauchamp, T, &amp; Childress, J. (2009). </a:t>
            </a:r>
            <a:r>
              <a:rPr lang="en-US" sz="1800" i="1" dirty="0"/>
              <a:t>Principles of biomedical ethics</a:t>
            </a:r>
            <a:r>
              <a:rPr lang="en-US" sz="1800" dirty="0" smtClean="0"/>
              <a:t>.		 </a:t>
            </a:r>
            <a:r>
              <a:rPr lang="en-US" sz="1800" dirty="0"/>
              <a:t>Oxford, </a:t>
            </a:r>
            <a:r>
              <a:rPr lang="en-US" sz="1800" dirty="0" smtClean="0"/>
              <a:t>NY: </a:t>
            </a:r>
            <a:r>
              <a:rPr lang="en-US" sz="1800" dirty="0"/>
              <a:t>Oxford University Press. </a:t>
            </a:r>
            <a:endParaRPr lang="en-US" sz="1800" dirty="0" smtClean="0"/>
          </a:p>
          <a:p>
            <a:pPr hangingPunct="0"/>
            <a:r>
              <a:rPr lang="en-US" sz="1800" dirty="0" smtClean="0"/>
              <a:t>Burns, N., &amp; Grove, S. K. (2009). </a:t>
            </a:r>
            <a:r>
              <a:rPr lang="en-US" sz="1800" i="1" dirty="0" smtClean="0"/>
              <a:t>The practice of nursing research: Appraisal, 	synthesis, and generation of evidence </a:t>
            </a:r>
            <a:r>
              <a:rPr lang="en-US" sz="1800" dirty="0" smtClean="0"/>
              <a:t>(6th ed.). St. Louis, MO: Saunders 	Elsevier.</a:t>
            </a:r>
          </a:p>
          <a:p>
            <a:pPr hangingPunct="0"/>
            <a:r>
              <a:rPr lang="en-US" sz="1800" dirty="0">
                <a:solidFill>
                  <a:schemeClr val="tx1"/>
                </a:solidFill>
              </a:rPr>
              <a:t>Crichton, N. (2001). Visual analog scale. </a:t>
            </a:r>
            <a:r>
              <a:rPr lang="en-US" sz="1800" i="1" dirty="0">
                <a:solidFill>
                  <a:schemeClr val="tx1"/>
                </a:solidFill>
              </a:rPr>
              <a:t>Journal of Clinical Nursing</a:t>
            </a:r>
            <a:r>
              <a:rPr lang="en-US" sz="1800" dirty="0">
                <a:solidFill>
                  <a:schemeClr val="tx1"/>
                </a:solidFill>
              </a:rPr>
              <a:t>, 10</a:t>
            </a:r>
            <a:r>
              <a:rPr lang="en-US" sz="1800" dirty="0" smtClean="0">
                <a:solidFill>
                  <a:schemeClr val="tx1"/>
                </a:solidFill>
              </a:rPr>
              <a:t>,		 </a:t>
            </a:r>
            <a:r>
              <a:rPr lang="en-US" sz="1800" dirty="0">
                <a:solidFill>
                  <a:schemeClr val="tx1"/>
                </a:solidFill>
              </a:rPr>
              <a:t>697-706</a:t>
            </a:r>
            <a:r>
              <a:rPr lang="en-US" sz="1800" dirty="0" smtClean="0">
                <a:solidFill>
                  <a:schemeClr val="tx1"/>
                </a:solidFill>
              </a:rPr>
              <a:t>.</a:t>
            </a:r>
            <a:endParaRPr lang="en-US" sz="1800" dirty="0" smtClean="0"/>
          </a:p>
          <a:p>
            <a:pPr hangingPunct="0"/>
            <a:r>
              <a:rPr lang="en-US" sz="1800" dirty="0" smtClean="0"/>
              <a:t>Ferrell</a:t>
            </a:r>
            <a:r>
              <a:rPr lang="en-US" sz="1800" dirty="0"/>
              <a:t>, B. R. (2006). Understanding the moral distress of </a:t>
            </a:r>
            <a:r>
              <a:rPr lang="en-US" sz="1800" dirty="0" smtClean="0"/>
              <a:t>nurses		witnessing medically futile care. </a:t>
            </a:r>
            <a:r>
              <a:rPr lang="en-US" sz="1800" i="1" dirty="0"/>
              <a:t>Oncology Nursing Forum</a:t>
            </a:r>
            <a:r>
              <a:rPr lang="en-US" sz="1800" dirty="0"/>
              <a:t>, </a:t>
            </a:r>
            <a:r>
              <a:rPr lang="en-US" sz="1800" i="1" dirty="0" smtClean="0"/>
              <a:t>33</a:t>
            </a:r>
            <a:r>
              <a:rPr lang="en-US" sz="1800" dirty="0" smtClean="0"/>
              <a:t>(5), 922-	930. Retrieved from doi:10.1188/06.ONF.922-930</a:t>
            </a:r>
            <a:endParaRPr lang="en-US" sz="1800" dirty="0"/>
          </a:p>
          <a:p>
            <a:pPr marL="0" indent="0">
              <a:buNone/>
            </a:pPr>
            <a:endParaRPr lang="en-US" dirty="0"/>
          </a:p>
        </p:txBody>
      </p:sp>
    </p:spTree>
    <p:extLst>
      <p:ext uri="{BB962C8B-B14F-4D97-AF65-F5344CB8AC3E}">
        <p14:creationId xmlns:p14="http://schemas.microsoft.com/office/powerpoint/2010/main" val="238602364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Conti. </a:t>
            </a:r>
            <a:endParaRPr lang="en-US" dirty="0"/>
          </a:p>
        </p:txBody>
      </p:sp>
      <p:sp>
        <p:nvSpPr>
          <p:cNvPr id="3" name="Content Placeholder 2"/>
          <p:cNvSpPr>
            <a:spLocks noGrp="1"/>
          </p:cNvSpPr>
          <p:nvPr>
            <p:ph idx="1"/>
          </p:nvPr>
        </p:nvSpPr>
        <p:spPr>
          <a:xfrm>
            <a:off x="685800" y="1940573"/>
            <a:ext cx="7770813" cy="4694475"/>
          </a:xfrm>
        </p:spPr>
        <p:txBody>
          <a:bodyPr>
            <a:normAutofit/>
          </a:bodyPr>
          <a:lstStyle/>
          <a:p>
            <a:r>
              <a:rPr lang="en-US" sz="1800" dirty="0"/>
              <a:t>Watters, C. (2002). What is nursing research all about?. </a:t>
            </a:r>
            <a:r>
              <a:rPr lang="en-US" sz="1800" i="1" dirty="0"/>
              <a:t>Tar Heel Nurse</a:t>
            </a:r>
            <a:r>
              <a:rPr lang="en-US" sz="1800" dirty="0"/>
              <a:t>, </a:t>
            </a:r>
            <a:r>
              <a:rPr lang="en-US" sz="1800" dirty="0" smtClean="0"/>
              <a:t>	</a:t>
            </a:r>
            <a:r>
              <a:rPr lang="en-US" sz="1800" i="1" dirty="0" smtClean="0"/>
              <a:t>64</a:t>
            </a:r>
            <a:r>
              <a:rPr lang="en-US" sz="1800" dirty="0" smtClean="0"/>
              <a:t>(1</a:t>
            </a:r>
            <a:r>
              <a:rPr lang="en-US" sz="1800" dirty="0"/>
              <a:t>), 17. </a:t>
            </a:r>
            <a:r>
              <a:rPr lang="en-US" sz="1800" dirty="0" smtClean="0"/>
              <a:t>Retrieved from EBSCOhost</a:t>
            </a:r>
          </a:p>
          <a:p>
            <a:r>
              <a:rPr lang="en-US" sz="1800" dirty="0"/>
              <a:t>Windle, P. E., Kwan, M. L., Warwick, H., Sibayan, A., Espiritu, C., </a:t>
            </a:r>
            <a:r>
              <a:rPr lang="en-US" sz="1800" dirty="0" smtClean="0"/>
              <a:t>&amp;		 Vergara</a:t>
            </a:r>
            <a:r>
              <a:rPr lang="en-US" sz="1800" dirty="0"/>
              <a:t>, J. (2006</a:t>
            </a:r>
            <a:r>
              <a:rPr lang="en-US" sz="1800" dirty="0" smtClean="0"/>
              <a:t>). Comparison of bacteriostatic </a:t>
            </a:r>
            <a:r>
              <a:rPr lang="en-US" sz="1800" dirty="0"/>
              <a:t>normal saline </a:t>
            </a:r>
            <a:r>
              <a:rPr lang="en-US" sz="1800" dirty="0" smtClean="0"/>
              <a:t>and	 lidocaine </a:t>
            </a:r>
            <a:r>
              <a:rPr lang="en-US" sz="1800" dirty="0"/>
              <a:t>used </a:t>
            </a:r>
            <a:r>
              <a:rPr lang="en-US" sz="1800" dirty="0" smtClean="0"/>
              <a:t>as intradermal </a:t>
            </a:r>
            <a:r>
              <a:rPr lang="en-US" sz="1800" dirty="0"/>
              <a:t>anesthesia for the placement </a:t>
            </a:r>
            <a:r>
              <a:rPr lang="en-US" sz="1800" dirty="0" smtClean="0"/>
              <a:t>of		 intravenous </a:t>
            </a:r>
            <a:r>
              <a:rPr lang="en-US" sz="1800" dirty="0"/>
              <a:t>lines. </a:t>
            </a:r>
            <a:r>
              <a:rPr lang="en-US" sz="1800" i="1" dirty="0"/>
              <a:t>Journal of PeriAnesthesia Nursing</a:t>
            </a:r>
            <a:r>
              <a:rPr lang="en-US" sz="1800" dirty="0" smtClean="0"/>
              <a:t>, </a:t>
            </a:r>
            <a:r>
              <a:rPr lang="en-US" sz="1800" i="1" dirty="0" smtClean="0"/>
              <a:t>21</a:t>
            </a:r>
            <a:r>
              <a:rPr lang="en-US" sz="1800" dirty="0" smtClean="0"/>
              <a:t>(4</a:t>
            </a:r>
            <a:r>
              <a:rPr lang="en-US" sz="1800" dirty="0"/>
              <a:t>), 251-258</a:t>
            </a:r>
            <a:r>
              <a:rPr lang="en-US" sz="1800" dirty="0" smtClean="0"/>
              <a:t>.		 </a:t>
            </a:r>
            <a:r>
              <a:rPr lang="en-US" sz="1800" dirty="0"/>
              <a:t>Retrieved from EBSCO</a:t>
            </a:r>
          </a:p>
          <a:p>
            <a:endParaRPr lang="en-US" dirty="0"/>
          </a:p>
        </p:txBody>
      </p:sp>
    </p:spTree>
    <p:extLst>
      <p:ext uri="{BB962C8B-B14F-4D97-AF65-F5344CB8AC3E}">
        <p14:creationId xmlns:p14="http://schemas.microsoft.com/office/powerpoint/2010/main" val="299803160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Ferrell: </a:t>
            </a:r>
            <a:r>
              <a:rPr lang="en-US" dirty="0" smtClean="0"/>
              <a:t>Samples </a:t>
            </a:r>
            <a:endParaRPr lang="en-US" dirty="0"/>
          </a:p>
        </p:txBody>
      </p:sp>
      <p:sp>
        <p:nvSpPr>
          <p:cNvPr id="3" name="Content Placeholder 2"/>
          <p:cNvSpPr>
            <a:spLocks noGrp="1"/>
          </p:cNvSpPr>
          <p:nvPr>
            <p:ph idx="1"/>
          </p:nvPr>
        </p:nvSpPr>
        <p:spPr/>
        <p:txBody>
          <a:bodyPr/>
          <a:lstStyle/>
          <a:p>
            <a:r>
              <a:rPr lang="en-US" dirty="0"/>
              <a:t>108 nurses participated in the research</a:t>
            </a:r>
          </a:p>
          <a:p>
            <a:r>
              <a:rPr lang="en-US" dirty="0"/>
              <a:t>Educational background of participants</a:t>
            </a:r>
          </a:p>
          <a:p>
            <a:pPr lvl="1"/>
            <a:endParaRPr lang="en-US" dirty="0"/>
          </a:p>
          <a:p>
            <a:pPr lvl="1"/>
            <a:r>
              <a:rPr lang="en-US" dirty="0"/>
              <a:t>36% of the nurses had associate degrees</a:t>
            </a:r>
          </a:p>
          <a:p>
            <a:pPr lvl="1"/>
            <a:r>
              <a:rPr lang="en-US" dirty="0"/>
              <a:t>31% of the nurses had baccalaureate degrees</a:t>
            </a:r>
          </a:p>
          <a:p>
            <a:pPr lvl="1"/>
            <a:r>
              <a:rPr lang="en-US" dirty="0"/>
              <a:t>32 % of the nurses had master’s degrees</a:t>
            </a:r>
          </a:p>
          <a:p>
            <a:endParaRPr lang="en-US" dirty="0"/>
          </a:p>
        </p:txBody>
      </p:sp>
    </p:spTree>
    <p:extLst>
      <p:ext uri="{BB962C8B-B14F-4D97-AF65-F5344CB8AC3E}">
        <p14:creationId xmlns:p14="http://schemas.microsoft.com/office/powerpoint/2010/main" val="17088819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Ferrell: Samples cont.</a:t>
            </a:r>
          </a:p>
        </p:txBody>
      </p:sp>
      <p:sp>
        <p:nvSpPr>
          <p:cNvPr id="3" name="Content Placeholder 2"/>
          <p:cNvSpPr>
            <a:spLocks noGrp="1"/>
          </p:cNvSpPr>
          <p:nvPr>
            <p:ph idx="1"/>
          </p:nvPr>
        </p:nvSpPr>
        <p:spPr/>
        <p:txBody>
          <a:bodyPr/>
          <a:lstStyle/>
          <a:p>
            <a:r>
              <a:rPr lang="en-US" dirty="0"/>
              <a:t>Participants place of work</a:t>
            </a:r>
          </a:p>
          <a:p>
            <a:pPr lvl="1"/>
            <a:endParaRPr lang="en-US" dirty="0"/>
          </a:p>
          <a:p>
            <a:pPr lvl="1"/>
            <a:r>
              <a:rPr lang="en-US" dirty="0"/>
              <a:t>About 50% worked in acute care hospital settings</a:t>
            </a:r>
          </a:p>
          <a:p>
            <a:pPr lvl="1"/>
            <a:r>
              <a:rPr lang="en-US" dirty="0"/>
              <a:t>33% in hospice</a:t>
            </a:r>
          </a:p>
          <a:p>
            <a:pPr lvl="1"/>
            <a:r>
              <a:rPr lang="en-US" dirty="0"/>
              <a:t>15% in universities or schools of nursing</a:t>
            </a:r>
          </a:p>
          <a:p>
            <a:pPr lvl="1"/>
            <a:r>
              <a:rPr lang="en-US" dirty="0"/>
              <a:t>10% in other clinical settings</a:t>
            </a:r>
          </a:p>
          <a:p>
            <a:endParaRPr lang="en-US" dirty="0"/>
          </a:p>
        </p:txBody>
      </p:sp>
    </p:spTree>
    <p:extLst>
      <p:ext uri="{BB962C8B-B14F-4D97-AF65-F5344CB8AC3E}">
        <p14:creationId xmlns:p14="http://schemas.microsoft.com/office/powerpoint/2010/main" val="4602660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Ferrell: Data Collection</a:t>
            </a:r>
            <a:endParaRPr lang="en-US" dirty="0"/>
          </a:p>
        </p:txBody>
      </p:sp>
      <p:sp>
        <p:nvSpPr>
          <p:cNvPr id="3" name="Content Placeholder 2"/>
          <p:cNvSpPr>
            <a:spLocks noGrp="1"/>
          </p:cNvSpPr>
          <p:nvPr>
            <p:ph idx="1"/>
          </p:nvPr>
        </p:nvSpPr>
        <p:spPr/>
        <p:txBody>
          <a:bodyPr/>
          <a:lstStyle/>
          <a:p>
            <a:r>
              <a:rPr lang="en-US" dirty="0" smtClean="0"/>
              <a:t>National Conventions </a:t>
            </a:r>
          </a:p>
          <a:p>
            <a:endParaRPr lang="en-US" dirty="0" smtClean="0"/>
          </a:p>
          <a:p>
            <a:r>
              <a:rPr lang="en-US" dirty="0" smtClean="0"/>
              <a:t>108 Nurses</a:t>
            </a:r>
          </a:p>
          <a:p>
            <a:endParaRPr lang="en-US" dirty="0" smtClean="0"/>
          </a:p>
          <a:p>
            <a:r>
              <a:rPr lang="en-US" dirty="0" smtClean="0"/>
              <a:t>Continuing Education </a:t>
            </a:r>
          </a:p>
          <a:p>
            <a:pPr lvl="2"/>
            <a:r>
              <a:rPr lang="en-US" dirty="0" smtClean="0"/>
              <a:t>Course on end-of-life care</a:t>
            </a:r>
            <a:endParaRPr lang="en-US" dirty="0"/>
          </a:p>
        </p:txBody>
      </p:sp>
    </p:spTree>
    <p:extLst>
      <p:ext uri="{BB962C8B-B14F-4D97-AF65-F5344CB8AC3E}">
        <p14:creationId xmlns:p14="http://schemas.microsoft.com/office/powerpoint/2010/main" val="265070664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Ferrell</a:t>
            </a:r>
            <a:r>
              <a:rPr lang="en-US" dirty="0" smtClean="0"/>
              <a:t>: Findings </a:t>
            </a:r>
            <a:endParaRPr lang="en-US" dirty="0"/>
          </a:p>
        </p:txBody>
      </p:sp>
      <p:sp>
        <p:nvSpPr>
          <p:cNvPr id="3" name="Content Placeholder 2"/>
          <p:cNvSpPr>
            <a:spLocks noGrp="1"/>
          </p:cNvSpPr>
          <p:nvPr>
            <p:ph idx="1"/>
          </p:nvPr>
        </p:nvSpPr>
        <p:spPr/>
        <p:txBody>
          <a:bodyPr/>
          <a:lstStyle/>
          <a:p>
            <a:r>
              <a:rPr lang="en-US" dirty="0" smtClean="0"/>
              <a:t>Conflicts</a:t>
            </a:r>
          </a:p>
          <a:p>
            <a:r>
              <a:rPr lang="en-US" dirty="0" smtClean="0"/>
              <a:t>Those involved in the conflicts</a:t>
            </a:r>
          </a:p>
          <a:p>
            <a:r>
              <a:rPr lang="en-US" dirty="0" smtClean="0"/>
              <a:t>Cultural issues</a:t>
            </a:r>
          </a:p>
          <a:p>
            <a:r>
              <a:rPr lang="en-US" dirty="0" smtClean="0"/>
              <a:t>Spiritual issues</a:t>
            </a:r>
          </a:p>
          <a:p>
            <a:r>
              <a:rPr lang="en-US" dirty="0" smtClean="0"/>
              <a:t>How the experience effected the nurses</a:t>
            </a:r>
            <a:endParaRPr lang="en-US" dirty="0"/>
          </a:p>
        </p:txBody>
      </p:sp>
    </p:spTree>
    <p:extLst>
      <p:ext uri="{BB962C8B-B14F-4D97-AF65-F5344CB8AC3E}">
        <p14:creationId xmlns:p14="http://schemas.microsoft.com/office/powerpoint/2010/main" val="42497549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Ferrell</a:t>
            </a:r>
            <a:r>
              <a:rPr lang="en-US" dirty="0" smtClean="0"/>
              <a:t>: Conclusion</a:t>
            </a:r>
            <a:endParaRPr lang="en-US" dirty="0"/>
          </a:p>
        </p:txBody>
      </p:sp>
      <p:sp>
        <p:nvSpPr>
          <p:cNvPr id="3" name="Content Placeholder 2"/>
          <p:cNvSpPr>
            <a:spLocks noGrp="1"/>
          </p:cNvSpPr>
          <p:nvPr>
            <p:ph idx="1"/>
          </p:nvPr>
        </p:nvSpPr>
        <p:spPr/>
        <p:txBody>
          <a:bodyPr/>
          <a:lstStyle/>
          <a:p>
            <a:pPr marL="419100" indent="-419100"/>
            <a:r>
              <a:rPr lang="en-US" dirty="0"/>
              <a:t>Moral distress</a:t>
            </a:r>
          </a:p>
          <a:p>
            <a:pPr marL="419100" indent="-419100"/>
            <a:endParaRPr lang="en-US" dirty="0" smtClean="0"/>
          </a:p>
          <a:p>
            <a:pPr marL="419100" indent="-419100"/>
            <a:r>
              <a:rPr lang="en-US" dirty="0" smtClean="0"/>
              <a:t>Important </a:t>
            </a:r>
            <a:r>
              <a:rPr lang="en-US" dirty="0"/>
              <a:t>role of nurses</a:t>
            </a:r>
          </a:p>
          <a:p>
            <a:pPr lvl="1"/>
            <a:r>
              <a:rPr lang="en-US" dirty="0"/>
              <a:t>Oncology nurses</a:t>
            </a:r>
          </a:p>
          <a:p>
            <a:pPr marL="419100" indent="-419100"/>
            <a:endParaRPr lang="en-US" dirty="0" smtClean="0"/>
          </a:p>
          <a:p>
            <a:pPr marL="419100" indent="-419100"/>
            <a:r>
              <a:rPr lang="en-US" dirty="0" smtClean="0"/>
              <a:t>Technology </a:t>
            </a:r>
            <a:r>
              <a:rPr lang="en-US" dirty="0"/>
              <a:t>advances</a:t>
            </a:r>
          </a:p>
          <a:p>
            <a:endParaRPr lang="en-US" dirty="0"/>
          </a:p>
        </p:txBody>
      </p:sp>
    </p:spTree>
    <p:extLst>
      <p:ext uri="{BB962C8B-B14F-4D97-AF65-F5344CB8AC3E}">
        <p14:creationId xmlns:p14="http://schemas.microsoft.com/office/powerpoint/2010/main" val="9465461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Ferrell</a:t>
            </a:r>
            <a:r>
              <a:rPr lang="en-US" dirty="0" smtClean="0"/>
              <a:t>: Secondary Source Info </a:t>
            </a:r>
            <a:endParaRPr lang="en-US" dirty="0"/>
          </a:p>
        </p:txBody>
      </p:sp>
      <p:sp>
        <p:nvSpPr>
          <p:cNvPr id="3" name="Content Placeholder 2"/>
          <p:cNvSpPr>
            <a:spLocks noGrp="1"/>
          </p:cNvSpPr>
          <p:nvPr>
            <p:ph idx="1"/>
          </p:nvPr>
        </p:nvSpPr>
        <p:spPr/>
        <p:txBody>
          <a:bodyPr/>
          <a:lstStyle/>
          <a:p>
            <a:r>
              <a:rPr lang="en-US" dirty="0"/>
              <a:t>Staff </a:t>
            </a:r>
            <a:r>
              <a:rPr lang="en-US" dirty="0" smtClean="0"/>
              <a:t>distress</a:t>
            </a:r>
            <a:endParaRPr lang="en-US" dirty="0"/>
          </a:p>
          <a:p>
            <a:endParaRPr lang="en-US" dirty="0" smtClean="0"/>
          </a:p>
          <a:p>
            <a:r>
              <a:rPr lang="en-US" dirty="0" smtClean="0"/>
              <a:t>Disagreement </a:t>
            </a:r>
            <a:r>
              <a:rPr lang="en-US" dirty="0"/>
              <a:t>between staff and families </a:t>
            </a:r>
          </a:p>
          <a:p>
            <a:endParaRPr lang="en-US" dirty="0" smtClean="0"/>
          </a:p>
          <a:p>
            <a:r>
              <a:rPr lang="en-US" dirty="0" smtClean="0"/>
              <a:t>Communication </a:t>
            </a:r>
            <a:r>
              <a:rPr lang="en-US" dirty="0"/>
              <a:t>between staff and families is a key factor </a:t>
            </a:r>
          </a:p>
          <a:p>
            <a:endParaRPr lang="en-US" dirty="0"/>
          </a:p>
        </p:txBody>
      </p:sp>
    </p:spTree>
    <p:extLst>
      <p:ext uri="{BB962C8B-B14F-4D97-AF65-F5344CB8AC3E}">
        <p14:creationId xmlns:p14="http://schemas.microsoft.com/office/powerpoint/2010/main" val="257687218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67" y="0"/>
            <a:ext cx="8568265" cy="1574303"/>
          </a:xfrm>
        </p:spPr>
        <p:txBody>
          <a:bodyPr/>
          <a:lstStyle/>
          <a:p>
            <a:r>
              <a:rPr lang="en-US" sz="4500" dirty="0"/>
              <a:t>Ferrell: Secondary Sources </a:t>
            </a:r>
            <a:r>
              <a:rPr lang="en-US" sz="4500" dirty="0" smtClean="0"/>
              <a:t>Info Conti.</a:t>
            </a:r>
            <a:endParaRPr lang="en-US" sz="4500" dirty="0"/>
          </a:p>
        </p:txBody>
      </p:sp>
      <p:sp>
        <p:nvSpPr>
          <p:cNvPr id="3" name="Content Placeholder 2"/>
          <p:cNvSpPr>
            <a:spLocks noGrp="1"/>
          </p:cNvSpPr>
          <p:nvPr>
            <p:ph idx="1"/>
          </p:nvPr>
        </p:nvSpPr>
        <p:spPr/>
        <p:txBody>
          <a:bodyPr/>
          <a:lstStyle/>
          <a:p>
            <a:r>
              <a:rPr lang="en-US" dirty="0"/>
              <a:t>Effect of futile treatment on burnout</a:t>
            </a:r>
          </a:p>
          <a:p>
            <a:endParaRPr lang="en-US" dirty="0"/>
          </a:p>
          <a:p>
            <a:r>
              <a:rPr lang="en-US" dirty="0"/>
              <a:t>Common end-of-life care dilemmas</a:t>
            </a:r>
          </a:p>
          <a:p>
            <a:endParaRPr lang="en-US" dirty="0"/>
          </a:p>
          <a:p>
            <a:r>
              <a:rPr lang="en-US" dirty="0"/>
              <a:t>Survey results on healthcare providers feelings toward futile care</a:t>
            </a:r>
          </a:p>
          <a:p>
            <a:endParaRPr lang="en-US" dirty="0"/>
          </a:p>
        </p:txBody>
      </p:sp>
    </p:spTree>
    <p:extLst>
      <p:ext uri="{BB962C8B-B14F-4D97-AF65-F5344CB8AC3E}">
        <p14:creationId xmlns:p14="http://schemas.microsoft.com/office/powerpoint/2010/main" val="197925349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5" Type="http://schemas.openxmlformats.org/officeDocument/2006/relationships/image" Target="../media/image5.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majorFont>
      <a:minorFont>
        <a:latin typeface="Calisto MT"/>
        <a:ea typeface=""/>
        <a:cs typeface=""/>
        <a:font script="Jpan" typeface="ＭＳ 明朝"/>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995</TotalTime>
  <Words>8429</Words>
  <Application>Microsoft Macintosh PowerPoint</Application>
  <PresentationFormat>On-screen Show (4:3)</PresentationFormat>
  <Paragraphs>418</Paragraphs>
  <Slides>26</Slides>
  <Notes>24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Folio</vt:lpstr>
      <vt:lpstr>Identifying &amp; Critiquing Research Articles</vt:lpstr>
      <vt:lpstr> Understanding the Moral Distress of Nurses Witnessing Medically Futile Care  Written By: Betty R. Ferrell</vt:lpstr>
      <vt:lpstr>Ferrell: Samples </vt:lpstr>
      <vt:lpstr>Ferrell: Samples cont.</vt:lpstr>
      <vt:lpstr>Ferrell: Data Collection</vt:lpstr>
      <vt:lpstr>Ferrell: Findings </vt:lpstr>
      <vt:lpstr>Ferrell: Conclusion</vt:lpstr>
      <vt:lpstr>Ferrell: Secondary Source Info </vt:lpstr>
      <vt:lpstr>Ferrell: Secondary Sources Info Conti.</vt:lpstr>
      <vt:lpstr>Ferrell: Relevance to Nursing </vt:lpstr>
      <vt:lpstr>Ferrell: Informed Consent</vt:lpstr>
      <vt:lpstr>Comparison of Bacteriostatic Normal Saline and Lidocaine Used as Intradermal Anestheisa for the Placement of Intravenous Lines  Written By: Pamela E. Windle, Meggie L. Kwan, Honey Warwick, Angnes Sibayan, Charito Espiritu, &amp; Jennifer Vergara</vt:lpstr>
      <vt:lpstr>Windle et al.: The Independent and Dependent Variables</vt:lpstr>
      <vt:lpstr>Windle et al.: Samples </vt:lpstr>
      <vt:lpstr>Windle et al.: Samples Conti. </vt:lpstr>
      <vt:lpstr>Windle et al.: Data Collection</vt:lpstr>
      <vt:lpstr>Windle et al.: Findings </vt:lpstr>
      <vt:lpstr>Windle et al.: Findings Conti.</vt:lpstr>
      <vt:lpstr>Windle et al.: Conclusion </vt:lpstr>
      <vt:lpstr>Windle et al.: Secondary Source Info </vt:lpstr>
      <vt:lpstr>Windle et al.: Secondary Source Info Conti.</vt:lpstr>
      <vt:lpstr>Windle et al.: Relevance to Nursing</vt:lpstr>
      <vt:lpstr>Windle et al.: Informed Consent</vt:lpstr>
      <vt:lpstr>Comparison of Qualitative and Quantitative Information in Ferrell and Windle et al.</vt:lpstr>
      <vt:lpstr>References </vt:lpstr>
      <vt:lpstr>References Conti. </vt:lpstr>
    </vt:vector>
  </TitlesOfParts>
  <Company>Student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Schad</dc:creator>
  <cp:lastModifiedBy>Jamie Schad</cp:lastModifiedBy>
  <cp:revision>175</cp:revision>
  <dcterms:created xsi:type="dcterms:W3CDTF">2011-05-29T23:34:47Z</dcterms:created>
  <dcterms:modified xsi:type="dcterms:W3CDTF">2011-06-12T16:36:14Z</dcterms:modified>
</cp:coreProperties>
</file>