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8" r:id="rId3"/>
    <p:sldId id="257"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599" autoAdjust="0"/>
  </p:normalViewPr>
  <p:slideViewPr>
    <p:cSldViewPr>
      <p:cViewPr varScale="1">
        <p:scale>
          <a:sx n="56" d="100"/>
          <a:sy n="56" d="100"/>
        </p:scale>
        <p:origin x="-176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8D00B4-F67D-4BF7-98FD-C6045E806CB0}" type="datetimeFigureOut">
              <a:rPr lang="en-US" smtClean="0"/>
              <a:t>9/14/2010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6E5A393-76E6-4821-86DB-42487AD17133}"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Phenomenological methods</a:t>
            </a:r>
            <a:r>
              <a:rPr lang="en-US" baseline="0" dirty="0" smtClean="0"/>
              <a:t> avoid to seek external control by going as directly as possible to those who have lived or are living the experience being studied. The method assumes that the lived experience can be interpreted or understood by distilling their essence. Uses a spiraling process of data collection and analysis and detailed field notes of observation during data collection. The methods include identifying the people who are living or have lived the experience of interest and seeking their perceptions. The researcher often starts by identifying his or her own perception or expectations about the phenomenon to be studied. (</a:t>
            </a:r>
            <a:r>
              <a:rPr lang="en-US" baseline="0" dirty="0" err="1" smtClean="0"/>
              <a:t>Macnee</a:t>
            </a:r>
            <a:r>
              <a:rPr lang="en-US" baseline="0" dirty="0" smtClean="0"/>
              <a:t> &amp; McCabe, 2008, p. 205-206)</a:t>
            </a:r>
          </a:p>
        </p:txBody>
      </p:sp>
      <p:sp>
        <p:nvSpPr>
          <p:cNvPr id="4" name="Slide Number Placeholder 3"/>
          <p:cNvSpPr>
            <a:spLocks noGrp="1"/>
          </p:cNvSpPr>
          <p:nvPr>
            <p:ph type="sldNum" sz="quarter" idx="10"/>
          </p:nvPr>
        </p:nvSpPr>
        <p:spPr/>
        <p:txBody>
          <a:bodyPr/>
          <a:lstStyle/>
          <a:p>
            <a:fld id="{66E5A393-76E6-4821-86DB-42487AD17133}"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Ethnography</a:t>
            </a:r>
            <a:r>
              <a:rPr lang="en-US" baseline="0" dirty="0" smtClean="0"/>
              <a:t> assumes that culture exists and that the only way to know a culture is to get both an insider’s and outsider’s view. The insider’s view is sometimes called an </a:t>
            </a:r>
            <a:r>
              <a:rPr lang="en-US" i="1" baseline="0" dirty="0" err="1" smtClean="0"/>
              <a:t>emic</a:t>
            </a:r>
            <a:r>
              <a:rPr lang="en-US" i="1" baseline="0" dirty="0" smtClean="0"/>
              <a:t> perspective</a:t>
            </a:r>
            <a:r>
              <a:rPr lang="en-US" baseline="0" dirty="0" smtClean="0"/>
              <a:t>. The researches tries to immerse themselves into the culture being studied to be able to get the insider’s view and put it into common language that is understood by those outside the culture. </a:t>
            </a:r>
            <a:r>
              <a:rPr lang="en-US" sz="1200" dirty="0" smtClean="0">
                <a:solidFill>
                  <a:prstClr val="black"/>
                </a:solidFill>
              </a:rPr>
              <a:t>(</a:t>
            </a:r>
            <a:r>
              <a:rPr lang="en-US" sz="1200" dirty="0" err="1" smtClean="0">
                <a:solidFill>
                  <a:prstClr val="black"/>
                </a:solidFill>
              </a:rPr>
              <a:t>Macnee</a:t>
            </a:r>
            <a:r>
              <a:rPr lang="en-US" sz="1200" dirty="0" smtClean="0">
                <a:solidFill>
                  <a:prstClr val="black"/>
                </a:solidFill>
              </a:rPr>
              <a:t> &amp; McCabe, 2008, p. 206-207)</a:t>
            </a:r>
          </a:p>
          <a:p>
            <a:endParaRPr lang="en-US" dirty="0"/>
          </a:p>
        </p:txBody>
      </p:sp>
      <p:sp>
        <p:nvSpPr>
          <p:cNvPr id="4" name="Slide Number Placeholder 3"/>
          <p:cNvSpPr>
            <a:spLocks noGrp="1"/>
          </p:cNvSpPr>
          <p:nvPr>
            <p:ph type="sldNum" sz="quarter" idx="10"/>
          </p:nvPr>
        </p:nvSpPr>
        <p:spPr/>
        <p:txBody>
          <a:bodyPr/>
          <a:lstStyle/>
          <a:p>
            <a:fld id="{66E5A393-76E6-4821-86DB-42487AD17133}"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term grounded theory developed</a:t>
            </a:r>
            <a:r>
              <a:rPr lang="en-US" baseline="0" dirty="0" smtClean="0"/>
              <a:t> is based on or grounded in participants reality rather than on theoretical speculation. Grounded theory is best used to study social processes and structures. Grounded theory often incorporate time into the study because the focus usually is on processes or change. Data collection can include interviews and careful observation of interactions and processes. </a:t>
            </a:r>
            <a:r>
              <a:rPr lang="en-US" baseline="0" dirty="0" smtClean="0"/>
              <a:t>(</a:t>
            </a:r>
            <a:r>
              <a:rPr lang="en-US" baseline="0" dirty="0" err="1" smtClean="0"/>
              <a:t>Macnee</a:t>
            </a:r>
            <a:r>
              <a:rPr lang="en-US" baseline="0" dirty="0" smtClean="0"/>
              <a:t> &amp; McCabe, 2008, p. 207-208)</a:t>
            </a:r>
            <a:endParaRPr lang="en-US" baseline="0" dirty="0" smtClean="0"/>
          </a:p>
        </p:txBody>
      </p:sp>
      <p:sp>
        <p:nvSpPr>
          <p:cNvPr id="4" name="Slide Number Placeholder 3"/>
          <p:cNvSpPr>
            <a:spLocks noGrp="1"/>
          </p:cNvSpPr>
          <p:nvPr>
            <p:ph type="sldNum" sz="quarter" idx="10"/>
          </p:nvPr>
        </p:nvSpPr>
        <p:spPr/>
        <p:txBody>
          <a:bodyPr/>
          <a:lstStyle/>
          <a:p>
            <a:fld id="{66E5A393-76E6-4821-86DB-42487AD17133}"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6E5A393-76E6-4821-86DB-42487AD17133}" type="slidenum">
              <a:rPr lang="en-US" smtClean="0"/>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F6940A2-2B20-4123-94CB-55F300003032}" type="datetimeFigureOut">
              <a:rPr lang="en-US" smtClean="0"/>
              <a:t>9/14/2010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476BC0-942B-4EDD-92CB-DE0D1DCCD04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6940A2-2B20-4123-94CB-55F300003032}" type="datetimeFigureOut">
              <a:rPr lang="en-US" smtClean="0"/>
              <a:t>9/14/2010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476BC0-942B-4EDD-92CB-DE0D1DCCD04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6940A2-2B20-4123-94CB-55F300003032}" type="datetimeFigureOut">
              <a:rPr lang="en-US" smtClean="0"/>
              <a:t>9/14/2010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476BC0-942B-4EDD-92CB-DE0D1DCCD04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6940A2-2B20-4123-94CB-55F300003032}" type="datetimeFigureOut">
              <a:rPr lang="en-US" smtClean="0"/>
              <a:t>9/14/2010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476BC0-942B-4EDD-92CB-DE0D1DCCD04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6940A2-2B20-4123-94CB-55F300003032}" type="datetimeFigureOut">
              <a:rPr lang="en-US" smtClean="0"/>
              <a:t>9/14/2010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476BC0-942B-4EDD-92CB-DE0D1DCCD04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F6940A2-2B20-4123-94CB-55F300003032}" type="datetimeFigureOut">
              <a:rPr lang="en-US" smtClean="0"/>
              <a:t>9/14/2010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476BC0-942B-4EDD-92CB-DE0D1DCCD04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F6940A2-2B20-4123-94CB-55F300003032}" type="datetimeFigureOut">
              <a:rPr lang="en-US" smtClean="0"/>
              <a:t>9/14/2010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476BC0-942B-4EDD-92CB-DE0D1DCCD04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F6940A2-2B20-4123-94CB-55F300003032}" type="datetimeFigureOut">
              <a:rPr lang="en-US" smtClean="0"/>
              <a:t>9/14/2010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476BC0-942B-4EDD-92CB-DE0D1DCCD04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6940A2-2B20-4123-94CB-55F300003032}" type="datetimeFigureOut">
              <a:rPr lang="en-US" smtClean="0"/>
              <a:t>9/14/2010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476BC0-942B-4EDD-92CB-DE0D1DCCD04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6940A2-2B20-4123-94CB-55F300003032}" type="datetimeFigureOut">
              <a:rPr lang="en-US" smtClean="0"/>
              <a:t>9/14/2010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476BC0-942B-4EDD-92CB-DE0D1DCCD04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6940A2-2B20-4123-94CB-55F300003032}" type="datetimeFigureOut">
              <a:rPr lang="en-US" smtClean="0"/>
              <a:t>9/14/2010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476BC0-942B-4EDD-92CB-DE0D1DCCD04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6940A2-2B20-4123-94CB-55F300003032}" type="datetimeFigureOut">
              <a:rPr lang="en-US" smtClean="0"/>
              <a:t>9/14/2010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476BC0-942B-4EDD-92CB-DE0D1DCCD04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a:t>
            </a:r>
            <a:r>
              <a:rPr lang="en-US" dirty="0" smtClean="0"/>
              <a:t>henomenological Methods</a:t>
            </a:r>
            <a:endParaRPr lang="en-US" dirty="0"/>
          </a:p>
        </p:txBody>
      </p:sp>
      <p:sp>
        <p:nvSpPr>
          <p:cNvPr id="5" name="Content Placeholder 4"/>
          <p:cNvSpPr>
            <a:spLocks noGrp="1"/>
          </p:cNvSpPr>
          <p:nvPr>
            <p:ph idx="1"/>
          </p:nvPr>
        </p:nvSpPr>
        <p:spPr/>
        <p:txBody>
          <a:bodyPr>
            <a:normAutofit lnSpcReduction="10000"/>
          </a:bodyPr>
          <a:lstStyle/>
          <a:p>
            <a:r>
              <a:rPr lang="en-US" dirty="0" smtClean="0"/>
              <a:t>Qualitative method used to discover and develop understand of experiences as perceived by those living the experience</a:t>
            </a:r>
          </a:p>
          <a:p>
            <a:r>
              <a:rPr lang="en-US" dirty="0" smtClean="0"/>
              <a:t>Seeks to avoid external control</a:t>
            </a:r>
          </a:p>
          <a:p>
            <a:r>
              <a:rPr lang="en-US" dirty="0" smtClean="0"/>
              <a:t>Length of time nor number of participates are defined before the start of the study</a:t>
            </a:r>
          </a:p>
          <a:p>
            <a:endParaRPr lang="en-US" dirty="0" smtClean="0"/>
          </a:p>
          <a:p>
            <a:endParaRPr lang="en-US" dirty="0"/>
          </a:p>
          <a:p>
            <a:pPr algn="r">
              <a:buNone/>
            </a:pPr>
            <a:r>
              <a:rPr lang="en-US" sz="1800" baseline="0" dirty="0" smtClean="0"/>
              <a:t>(</a:t>
            </a:r>
            <a:r>
              <a:rPr lang="en-US" sz="1800" baseline="0" dirty="0" err="1" smtClean="0"/>
              <a:t>Macnee</a:t>
            </a:r>
            <a:r>
              <a:rPr lang="en-US" sz="1800" baseline="0" dirty="0" smtClean="0"/>
              <a:t> &amp; McCabe, 2008,  p. 205-206)</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Ethnography</a:t>
            </a:r>
            <a:endParaRPr lang="en-US" dirty="0"/>
          </a:p>
        </p:txBody>
      </p:sp>
      <p:sp>
        <p:nvSpPr>
          <p:cNvPr id="3" name="Content Placeholder 2"/>
          <p:cNvSpPr>
            <a:spLocks noGrp="1"/>
          </p:cNvSpPr>
          <p:nvPr>
            <p:ph idx="1"/>
          </p:nvPr>
        </p:nvSpPr>
        <p:spPr/>
        <p:txBody>
          <a:bodyPr>
            <a:normAutofit/>
          </a:bodyPr>
          <a:lstStyle/>
          <a:p>
            <a:r>
              <a:rPr lang="en-US" dirty="0" smtClean="0"/>
              <a:t>Purpose is for the researcher to participate or to immerse themselves in a culture to describe a phenomenon </a:t>
            </a:r>
          </a:p>
          <a:p>
            <a:r>
              <a:rPr lang="en-US" dirty="0" smtClean="0"/>
              <a:t>The researcher collects and analyzes data so that the data can be immediately uses knowledge gained to guide further data collection</a:t>
            </a:r>
          </a:p>
          <a:p>
            <a:endParaRPr lang="en-US" dirty="0"/>
          </a:p>
          <a:p>
            <a:pPr lvl="0" algn="r">
              <a:buNone/>
            </a:pPr>
            <a:r>
              <a:rPr lang="en-US" sz="1800" dirty="0">
                <a:solidFill>
                  <a:prstClr val="black"/>
                </a:solidFill>
              </a:rPr>
              <a:t>(</a:t>
            </a:r>
            <a:r>
              <a:rPr lang="en-US" sz="1800" dirty="0" err="1">
                <a:solidFill>
                  <a:prstClr val="black"/>
                </a:solidFill>
              </a:rPr>
              <a:t>Macnee</a:t>
            </a:r>
            <a:r>
              <a:rPr lang="en-US" sz="1800" dirty="0">
                <a:solidFill>
                  <a:prstClr val="black"/>
                </a:solidFill>
              </a:rPr>
              <a:t> &amp; McCabe</a:t>
            </a:r>
            <a:r>
              <a:rPr lang="en-US" sz="1800" dirty="0" smtClean="0">
                <a:solidFill>
                  <a:prstClr val="black"/>
                </a:solidFill>
              </a:rPr>
              <a:t>, 2008,  </a:t>
            </a:r>
            <a:r>
              <a:rPr lang="en-US" sz="1800" dirty="0">
                <a:solidFill>
                  <a:prstClr val="black"/>
                </a:solidFill>
              </a:rPr>
              <a:t>p. </a:t>
            </a:r>
            <a:r>
              <a:rPr lang="en-US" sz="1800" dirty="0" smtClean="0">
                <a:solidFill>
                  <a:prstClr val="black"/>
                </a:solidFill>
              </a:rPr>
              <a:t>206-207)</a:t>
            </a:r>
            <a:endParaRPr lang="en-US" sz="1800" dirty="0">
              <a:solidFill>
                <a:prstClr val="black"/>
              </a:solidFill>
            </a:endParaRPr>
          </a:p>
          <a:p>
            <a:pPr algn="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a:t>
            </a:r>
            <a:r>
              <a:rPr lang="en-US" dirty="0" smtClean="0"/>
              <a:t>rounded Theory</a:t>
            </a:r>
            <a:endParaRPr lang="en-US" dirty="0"/>
          </a:p>
        </p:txBody>
      </p:sp>
      <p:sp>
        <p:nvSpPr>
          <p:cNvPr id="3" name="Content Placeholder 2"/>
          <p:cNvSpPr>
            <a:spLocks noGrp="1"/>
          </p:cNvSpPr>
          <p:nvPr>
            <p:ph idx="1"/>
          </p:nvPr>
        </p:nvSpPr>
        <p:spPr/>
        <p:txBody>
          <a:bodyPr>
            <a:normAutofit lnSpcReduction="10000"/>
          </a:bodyPr>
          <a:lstStyle/>
          <a:p>
            <a:r>
              <a:rPr lang="en-US" dirty="0" smtClean="0"/>
              <a:t>Studies interactions to understand and recognize links between ideas and concepts or develop theories</a:t>
            </a:r>
          </a:p>
          <a:p>
            <a:r>
              <a:rPr lang="en-US" dirty="0" smtClean="0"/>
              <a:t>Does not specify any particular timing to the </a:t>
            </a:r>
            <a:r>
              <a:rPr lang="en-US" dirty="0"/>
              <a:t>d</a:t>
            </a:r>
            <a:r>
              <a:rPr lang="en-US" dirty="0" smtClean="0"/>
              <a:t>ata collection and analysis process</a:t>
            </a:r>
          </a:p>
          <a:p>
            <a:r>
              <a:rPr lang="en-US" dirty="0" smtClean="0"/>
              <a:t>Goal of avoiding placing limits on external controls on the processes being studied </a:t>
            </a:r>
          </a:p>
          <a:p>
            <a:pPr>
              <a:buNone/>
            </a:pPr>
            <a:endParaRPr lang="en-US" dirty="0" smtClean="0"/>
          </a:p>
          <a:p>
            <a:pPr lvl="0" algn="r">
              <a:buNone/>
            </a:pPr>
            <a:r>
              <a:rPr lang="en-US" sz="1800" dirty="0">
                <a:solidFill>
                  <a:prstClr val="black"/>
                </a:solidFill>
              </a:rPr>
              <a:t>(</a:t>
            </a:r>
            <a:r>
              <a:rPr lang="en-US" sz="1800" dirty="0" err="1">
                <a:solidFill>
                  <a:prstClr val="black"/>
                </a:solidFill>
              </a:rPr>
              <a:t>Macnee</a:t>
            </a:r>
            <a:r>
              <a:rPr lang="en-US" sz="1800" dirty="0">
                <a:solidFill>
                  <a:prstClr val="black"/>
                </a:solidFill>
              </a:rPr>
              <a:t> &amp; McCabe</a:t>
            </a:r>
            <a:r>
              <a:rPr lang="en-US" sz="1800" dirty="0" smtClean="0">
                <a:solidFill>
                  <a:prstClr val="black"/>
                </a:solidFill>
              </a:rPr>
              <a:t>, 2008, </a:t>
            </a:r>
            <a:r>
              <a:rPr lang="en-US" sz="1800" dirty="0">
                <a:solidFill>
                  <a:prstClr val="black"/>
                </a:solidFill>
              </a:rPr>
              <a:t>p. </a:t>
            </a:r>
            <a:r>
              <a:rPr lang="en-US" sz="1800" dirty="0" smtClean="0">
                <a:solidFill>
                  <a:prstClr val="black"/>
                </a:solidFill>
              </a:rPr>
              <a:t>207-208)</a:t>
            </a:r>
            <a:endParaRPr lang="en-US" sz="1800" dirty="0">
              <a:solidFill>
                <a:prstClr val="black"/>
              </a:solidFill>
            </a:endParaRPr>
          </a:p>
          <a:p>
            <a:pPr algn="r">
              <a:buNone/>
            </a:pPr>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pPr marL="228600" indent="-457200">
              <a:buNone/>
            </a:pPr>
            <a:r>
              <a:rPr lang="en-US" dirty="0" err="1" smtClean="0"/>
              <a:t>Macnee</a:t>
            </a:r>
            <a:r>
              <a:rPr lang="en-US" dirty="0" smtClean="0"/>
              <a:t>, C., &amp; McCabe, S. (2008) 	</a:t>
            </a:r>
            <a:r>
              <a:rPr lang="en-US" i="1" dirty="0" smtClean="0"/>
              <a:t>Understanding nursing research: Reading 	and using research in evidence-based 	practice</a:t>
            </a:r>
            <a:r>
              <a:rPr lang="en-US" dirty="0" smtClean="0"/>
              <a:t> (2nd Ed.). Philadelphia, PA: 	Lippincott Williams &amp; Wilkins, a </a:t>
            </a:r>
            <a:r>
              <a:rPr lang="en-US" dirty="0" err="1" smtClean="0"/>
              <a:t>Wolters</a:t>
            </a:r>
            <a:r>
              <a:rPr lang="en-US" dirty="0" smtClean="0"/>
              <a:t> 	</a:t>
            </a:r>
            <a:r>
              <a:rPr lang="en-US" dirty="0" err="1" smtClean="0"/>
              <a:t>Kluwer</a:t>
            </a:r>
            <a:r>
              <a:rPr lang="en-US" dirty="0" smtClean="0"/>
              <a:t> business.</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TotalTime>
  <Words>437</Words>
  <Application>Microsoft Office PowerPoint</Application>
  <PresentationFormat>On-screen Show (4:3)</PresentationFormat>
  <Paragraphs>27</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Phenomenological Methods</vt:lpstr>
      <vt:lpstr>Ethnography</vt:lpstr>
      <vt:lpstr>Grounded Theory</vt:lpstr>
      <vt:lpstr>References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Phenomenological Methods</dc:title>
  <dc:creator>jepasse</dc:creator>
  <cp:lastModifiedBy>jepasse</cp:lastModifiedBy>
  <cp:revision>17</cp:revision>
  <dcterms:created xsi:type="dcterms:W3CDTF">2010-09-14T23:21:25Z</dcterms:created>
  <dcterms:modified xsi:type="dcterms:W3CDTF">2010-09-15T01:19:01Z</dcterms:modified>
</cp:coreProperties>
</file>