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slideLayouts/slideLayout10.xml" ContentType="application/vnd.openxmlformats-officedocument.presentationml.slideLayout+xml"/>
  <Default Extension="gif" ContentType="image/gif"/>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notesMasterIdLst>
    <p:notesMasterId r:id="rId19"/>
  </p:notesMasterIdLst>
  <p:sldIdLst>
    <p:sldId id="256" r:id="rId2"/>
    <p:sldId id="270" r:id="rId3"/>
    <p:sldId id="261" r:id="rId4"/>
    <p:sldId id="266" r:id="rId5"/>
    <p:sldId id="262" r:id="rId6"/>
    <p:sldId id="263" r:id="rId7"/>
    <p:sldId id="264" r:id="rId8"/>
    <p:sldId id="267" r:id="rId9"/>
    <p:sldId id="273" r:id="rId10"/>
    <p:sldId id="268" r:id="rId11"/>
    <p:sldId id="269" r:id="rId12"/>
    <p:sldId id="257" r:id="rId13"/>
    <p:sldId id="272" r:id="rId14"/>
    <p:sldId id="274" r:id="rId15"/>
    <p:sldId id="265" r:id="rId16"/>
    <p:sldId id="271" r:id="rId17"/>
    <p:sldId id="275" r:id="rId1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368" autoAdjust="0"/>
    <p:restoredTop sz="93802" autoAdjust="0"/>
  </p:normalViewPr>
  <p:slideViewPr>
    <p:cSldViewPr>
      <p:cViewPr>
        <p:scale>
          <a:sx n="100" d="100"/>
          <a:sy n="100" d="100"/>
        </p:scale>
        <p:origin x="-354" y="462"/>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631B9D9-B07F-4879-AEF4-26169B3D92EC}" type="datetimeFigureOut">
              <a:rPr lang="en-US" smtClean="0"/>
              <a:pPr/>
              <a:t>10/15/2010</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EC626DC-B97A-4E32-93E3-61C004C19EFA}" type="slidenum">
              <a:rPr lang="en-US" smtClean="0"/>
              <a:pPr/>
              <a:t>‹#›</a:t>
            </a:fld>
            <a:endParaRPr lang="en-US" dirty="0"/>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0EC626DC-B97A-4E32-93E3-61C004C19EFA}" type="slidenum">
              <a:rPr lang="en-US" smtClean="0"/>
              <a:pPr/>
              <a:t>1</a:t>
            </a:fld>
            <a:endParaRPr lang="en-US"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aseline="0" dirty="0" smtClean="0"/>
              <a:t>          </a:t>
            </a:r>
            <a:r>
              <a:rPr lang="en-US" dirty="0" smtClean="0"/>
              <a:t>There</a:t>
            </a:r>
            <a:r>
              <a:rPr lang="en-US" baseline="0" dirty="0" smtClean="0"/>
              <a:t> </a:t>
            </a:r>
            <a:r>
              <a:rPr lang="en-US" baseline="0" dirty="0" smtClean="0"/>
              <a:t>are many ways that Watson’s theory is implemented into the nursing practice today. Job descriptions are now calling for nurses that are both competent in technological skills and the carative factors of the caring theory. In the interview process, an employer usually asks the candidates to share a story that demonstrates how they had a positive impact on a patient’s outcome. Employers want their nurses to have a caring spirit and be able to relate to the patient. Nursing education now teaches students how to care for the body, mind, and spirit, not just physical ailments. In the future, computer documentation in hospitals will begin to link carative factors with nursing diagnoses and interventions. Allowing the nurse to see they are making a difference gives them the support and encouragement they need to build a true bond with the patient based on caring. (Ryan, pp. 26-30)</a:t>
            </a:r>
          </a:p>
          <a:p>
            <a:endParaRPr lang="en-US" baseline="0" dirty="0" smtClean="0"/>
          </a:p>
          <a:p>
            <a:r>
              <a:rPr lang="en-US" baseline="0" dirty="0" smtClean="0"/>
              <a:t>Ryan, L. (2005). The journey to integrate Watson’s caring theory with clinical practice. </a:t>
            </a:r>
            <a:r>
              <a:rPr lang="en-US" i="1" baseline="0" dirty="0" smtClean="0"/>
              <a:t>International Journal for Human </a:t>
            </a:r>
            <a:r>
              <a:rPr lang="en-US" i="1" baseline="0" dirty="0" smtClean="0"/>
              <a:t>Caring, </a:t>
            </a:r>
            <a:r>
              <a:rPr lang="en-US" i="0" baseline="0" dirty="0" smtClean="0"/>
              <a:t>9(3): 26-30. 	Retrieved from http://</a:t>
            </a:r>
            <a:r>
              <a:rPr lang="en-US" i="0" baseline="0" dirty="0" smtClean="0"/>
              <a:t>search.ebscohost.com/eqproxy.lakeviewcol.edu:2048/login.aspx?direct=true&amp;db=rzh&amp;AN=20009021796</a:t>
            </a:r>
            <a:r>
              <a:rPr lang="en-US" i="0" baseline="0" dirty="0" smtClean="0"/>
              <a:t>.</a:t>
            </a:r>
          </a:p>
          <a:p>
            <a:r>
              <a:rPr lang="en-US" i="0" baseline="0" dirty="0" smtClean="0"/>
              <a:t> </a:t>
            </a:r>
            <a:endParaRPr lang="en-US" baseline="0" dirty="0" smtClean="0"/>
          </a:p>
          <a:p>
            <a:endParaRPr lang="en-US" dirty="0" smtClean="0"/>
          </a:p>
          <a:p>
            <a:endParaRPr lang="en-US" dirty="0"/>
          </a:p>
        </p:txBody>
      </p:sp>
      <p:sp>
        <p:nvSpPr>
          <p:cNvPr id="4" name="Slide Number Placeholder 3"/>
          <p:cNvSpPr>
            <a:spLocks noGrp="1"/>
          </p:cNvSpPr>
          <p:nvPr>
            <p:ph type="sldNum" sz="quarter" idx="10"/>
          </p:nvPr>
        </p:nvSpPr>
        <p:spPr/>
        <p:txBody>
          <a:bodyPr/>
          <a:lstStyle/>
          <a:p>
            <a:fld id="{0EC626DC-B97A-4E32-93E3-61C004C19EFA}" type="slidenum">
              <a:rPr lang="en-US" smtClean="0"/>
              <a:pPr/>
              <a:t>11</a:t>
            </a:fld>
            <a:endParaRPr lang="en-US" dirty="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Retrieved</a:t>
            </a:r>
            <a:r>
              <a:rPr lang="en-US" baseline="0" dirty="0" smtClean="0"/>
              <a:t> from currentnursing.com/</a:t>
            </a:r>
            <a:r>
              <a:rPr lang="en-US" baseline="0" dirty="0" err="1" smtClean="0"/>
              <a:t>nursingtheory</a:t>
            </a:r>
            <a:r>
              <a:rPr lang="en-US" baseline="0" dirty="0" smtClean="0"/>
              <a:t>/watson.html.</a:t>
            </a:r>
            <a:endParaRPr lang="en-US" dirty="0" smtClean="0"/>
          </a:p>
          <a:p>
            <a:endParaRPr lang="en-US" dirty="0"/>
          </a:p>
        </p:txBody>
      </p:sp>
      <p:sp>
        <p:nvSpPr>
          <p:cNvPr id="4" name="Slide Number Placeholder 3"/>
          <p:cNvSpPr>
            <a:spLocks noGrp="1"/>
          </p:cNvSpPr>
          <p:nvPr>
            <p:ph type="sldNum" sz="quarter" idx="10"/>
          </p:nvPr>
        </p:nvSpPr>
        <p:spPr/>
        <p:txBody>
          <a:bodyPr/>
          <a:lstStyle/>
          <a:p>
            <a:fld id="{0EC626DC-B97A-4E32-93E3-61C004C19EFA}" type="slidenum">
              <a:rPr lang="en-US" smtClean="0"/>
              <a:pPr/>
              <a:t>12</a:t>
            </a:fld>
            <a:endParaRPr lang="en-US" dirty="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          Jean Watson’s nursing education began in 1958. She graduated 15 years later with her PhD in education, psychology, and counseling.  Watson</a:t>
            </a:r>
            <a:r>
              <a:rPr lang="en-US" baseline="0" dirty="0" smtClean="0"/>
              <a:t> has been given </a:t>
            </a:r>
            <a:r>
              <a:rPr lang="en-US" dirty="0" smtClean="0"/>
              <a:t>multiple awards and distinguished positions throughout</a:t>
            </a:r>
            <a:r>
              <a:rPr lang="en-US" baseline="0" dirty="0" smtClean="0"/>
              <a:t> the years.  She is best known </a:t>
            </a:r>
            <a:r>
              <a:rPr lang="en-US" dirty="0" smtClean="0"/>
              <a:t>for her theory and philosophy of caring. Her theory began to develop when</a:t>
            </a:r>
            <a:r>
              <a:rPr lang="en-US" baseline="0" dirty="0" smtClean="0"/>
              <a:t> she acknowledged</a:t>
            </a:r>
            <a:r>
              <a:rPr lang="en-US" dirty="0" smtClean="0"/>
              <a:t> nursing was becoming more technical, task oriented, and less caring.</a:t>
            </a:r>
          </a:p>
          <a:p>
            <a:endParaRPr lang="en-US" dirty="0"/>
          </a:p>
        </p:txBody>
      </p:sp>
      <p:sp>
        <p:nvSpPr>
          <p:cNvPr id="4" name="Slide Number Placeholder 3"/>
          <p:cNvSpPr>
            <a:spLocks noGrp="1"/>
          </p:cNvSpPr>
          <p:nvPr>
            <p:ph type="sldNum" sz="quarter" idx="10"/>
          </p:nvPr>
        </p:nvSpPr>
        <p:spPr/>
        <p:txBody>
          <a:bodyPr/>
          <a:lstStyle/>
          <a:p>
            <a:fld id="{0EC626DC-B97A-4E32-93E3-61C004C19EFA}" type="slidenum">
              <a:rPr lang="en-US" smtClean="0"/>
              <a:pPr/>
              <a:t>13</a:t>
            </a:fld>
            <a:endParaRPr lang="en-US" dirty="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          Watson’s theory is based on seven assumptions and ten carative</a:t>
            </a:r>
            <a:r>
              <a:rPr lang="en-US" baseline="0" dirty="0" smtClean="0"/>
              <a:t> factors. Through her theory, she has influenced a change in the approach used to educate nursing students. Students today are taught not only about the physical ailments but also that of th</a:t>
            </a:r>
            <a:r>
              <a:rPr lang="en-US" dirty="0" smtClean="0"/>
              <a:t>e mind and spirit. She</a:t>
            </a:r>
            <a:r>
              <a:rPr lang="en-US" baseline="0" dirty="0" smtClean="0"/>
              <a:t> was also instrumental in changing how employers seek candidates for employment.  Today, employers have placed an emphasis on candidates possessing caring attributes along with competence and intelligence.</a:t>
            </a:r>
            <a:endParaRPr lang="en-US" dirty="0" smtClean="0"/>
          </a:p>
          <a:p>
            <a:endParaRPr lang="en-US" dirty="0"/>
          </a:p>
        </p:txBody>
      </p:sp>
      <p:sp>
        <p:nvSpPr>
          <p:cNvPr id="4" name="Slide Number Placeholder 3"/>
          <p:cNvSpPr>
            <a:spLocks noGrp="1"/>
          </p:cNvSpPr>
          <p:nvPr>
            <p:ph type="sldNum" sz="quarter" idx="10"/>
          </p:nvPr>
        </p:nvSpPr>
        <p:spPr/>
        <p:txBody>
          <a:bodyPr/>
          <a:lstStyle/>
          <a:p>
            <a:fld id="{0EC626DC-B97A-4E32-93E3-61C004C19EFA}" type="slidenum">
              <a:rPr lang="en-US" smtClean="0"/>
              <a:pPr/>
              <a:t>14</a:t>
            </a:fld>
            <a:endParaRPr lang="en-US" dirty="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0EC626DC-B97A-4E32-93E3-61C004C19EFA}" type="slidenum">
              <a:rPr lang="en-US" smtClean="0"/>
              <a:pPr/>
              <a:t>15</a:t>
            </a:fld>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aseline="0" dirty="0" smtClean="0"/>
              <a:t>          </a:t>
            </a:r>
            <a:r>
              <a:rPr lang="en-US" dirty="0" smtClean="0"/>
              <a:t>Jean</a:t>
            </a:r>
            <a:r>
              <a:rPr lang="en-US" baseline="0" dirty="0" smtClean="0"/>
              <a:t> Watson was born in the 1940 in West Virginia.  She started her education in nursing and earned her R.N. Diploma from Lewis-Gale School of Nursing in in 1961.  After graduation she went on to obtain her B.S. in nursing from the University of Colorado in Boulder in 1964.  In 1966 she earned her M.S. in psychiatric mental-health nursing with a minor in psychology from the University of Colorado Medical Center in Denver.  From 1996-1973 she worked on and received her Ph.D. in Education Psychology and counseling from the University of Colorado in Boulder.  While working on her Ph.D. Watsons graduate study was focused on social and clinical psychology.(Watson Caring Science Institute, </a:t>
            </a:r>
            <a:r>
              <a:rPr lang="en-US" baseline="0" dirty="0" err="1" smtClean="0"/>
              <a:t>n.d</a:t>
            </a:r>
            <a:r>
              <a:rPr lang="en-US" baseline="0" dirty="0" smtClean="0"/>
              <a:t>)</a:t>
            </a:r>
          </a:p>
          <a:p>
            <a:endParaRPr lang="en-US" dirty="0"/>
          </a:p>
        </p:txBody>
      </p:sp>
      <p:sp>
        <p:nvSpPr>
          <p:cNvPr id="4" name="Slide Number Placeholder 3"/>
          <p:cNvSpPr>
            <a:spLocks noGrp="1"/>
          </p:cNvSpPr>
          <p:nvPr>
            <p:ph type="sldNum" sz="quarter" idx="10"/>
          </p:nvPr>
        </p:nvSpPr>
        <p:spPr/>
        <p:txBody>
          <a:bodyPr/>
          <a:lstStyle/>
          <a:p>
            <a:fld id="{0EC626DC-B97A-4E32-93E3-61C004C19EFA}" type="slidenum">
              <a:rPr lang="en-US" smtClean="0"/>
              <a:pPr/>
              <a:t>2</a:t>
            </a:fld>
            <a:endParaRPr lang="en-U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aseline="0" dirty="0" smtClean="0"/>
              <a:t>          </a:t>
            </a:r>
            <a:r>
              <a:rPr lang="en-US" dirty="0" smtClean="0"/>
              <a:t>Jean Watson is still practicing at the University of Colorado Denver</a:t>
            </a:r>
            <a:r>
              <a:rPr lang="en-US" baseline="0" dirty="0" smtClean="0"/>
              <a:t> where she is a Distinguished Professor of Nursing and Endowed Chair in Caring Science.  Watson is a published writer with of 14 books on caring. Watson is a distinguished lecturer, she has presented to numerous university's around the world.</a:t>
            </a:r>
            <a:r>
              <a:rPr lang="en-US" dirty="0" smtClean="0"/>
              <a:t> Watson is the founder of the original Center for Human Caring in Colorado.  In 2008,</a:t>
            </a:r>
            <a:r>
              <a:rPr lang="en-US" baseline="0" dirty="0" smtClean="0"/>
              <a:t> Watson founded a new non-profit foundation called Watson Caring Science Institute, where she serves as the director.(Watson Caring Science Institute, </a:t>
            </a:r>
            <a:r>
              <a:rPr lang="en-US" baseline="0" dirty="0" err="1" smtClean="0"/>
              <a:t>n.d</a:t>
            </a:r>
            <a:r>
              <a:rPr lang="en-US" baseline="0" dirty="0" smtClean="0"/>
              <a:t>)</a:t>
            </a:r>
          </a:p>
          <a:p>
            <a:endParaRPr lang="en-US" dirty="0"/>
          </a:p>
        </p:txBody>
      </p:sp>
      <p:sp>
        <p:nvSpPr>
          <p:cNvPr id="4" name="Slide Number Placeholder 3"/>
          <p:cNvSpPr>
            <a:spLocks noGrp="1"/>
          </p:cNvSpPr>
          <p:nvPr>
            <p:ph type="sldNum" sz="quarter" idx="10"/>
          </p:nvPr>
        </p:nvSpPr>
        <p:spPr/>
        <p:txBody>
          <a:bodyPr/>
          <a:lstStyle/>
          <a:p>
            <a:fld id="{0EC626DC-B97A-4E32-93E3-61C004C19EFA}" type="slidenum">
              <a:rPr lang="en-US" smtClean="0"/>
              <a:pPr/>
              <a:t>3</a:t>
            </a:fld>
            <a:endParaRPr lang="en-US"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lnSpc>
                <a:spcPct val="200000"/>
              </a:lnSpc>
            </a:pPr>
            <a:r>
              <a:rPr lang="en-US" i="0" baseline="0" dirty="0" smtClean="0"/>
              <a:t>          Watson’s </a:t>
            </a:r>
            <a:r>
              <a:rPr lang="en-US" i="0" baseline="0" dirty="0" smtClean="0"/>
              <a:t>theory was “developed in 1979, and revised in 1985 and 1988b.”  (Cara, 2003)  Watson developed her research because she felt,“…the caring stance that nursing has always held is being threatened by the tasks and technology demands of the curative factors” (Current Nursing, 2010).  She believed the main focus of nursing should be on the “carative” factors.  The focus of her research is directed at human caring and loss.  Current Nursing, (2010) states, “Watson’s philosophy of caring 1979 attempts to define the outcome of nursing activity in regard to the; humanistic aspects of life” (2010).</a:t>
            </a:r>
            <a:endParaRPr lang="en-US" dirty="0"/>
          </a:p>
        </p:txBody>
      </p:sp>
      <p:sp>
        <p:nvSpPr>
          <p:cNvPr id="4" name="Slide Number Placeholder 3"/>
          <p:cNvSpPr>
            <a:spLocks noGrp="1"/>
          </p:cNvSpPr>
          <p:nvPr>
            <p:ph type="sldNum" sz="quarter" idx="10"/>
          </p:nvPr>
        </p:nvSpPr>
        <p:spPr/>
        <p:txBody>
          <a:bodyPr/>
          <a:lstStyle/>
          <a:p>
            <a:fld id="{0EC626DC-B97A-4E32-93E3-61C004C19EFA}" type="slidenum">
              <a:rPr lang="en-US" smtClean="0"/>
              <a:pPr/>
              <a:t>4</a:t>
            </a:fld>
            <a:endParaRPr lang="en-US"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lvl="0" indent="0" algn="l">
              <a:buNone/>
            </a:pPr>
            <a:r>
              <a:rPr lang="en-US" sz="1800" baseline="0" dirty="0" smtClean="0">
                <a:latin typeface="Times New Roman" pitchFamily="18"/>
              </a:rPr>
              <a:t>          </a:t>
            </a:r>
            <a:r>
              <a:rPr lang="en-US" sz="1800" dirty="0" smtClean="0">
                <a:latin typeface="Times New Roman" pitchFamily="18"/>
              </a:rPr>
              <a:t>The </a:t>
            </a:r>
            <a:r>
              <a:rPr lang="en-US" sz="1800" dirty="0" smtClean="0">
                <a:latin typeface="Times New Roman" pitchFamily="18"/>
              </a:rPr>
              <a:t>Philosophy and Science of Caring,” also known as human science, was developed in 1979. (Chitty &amp; Black, 2011) The theory of human caring is considered a caring science that includes the arts, sciences, and humanities. The science of caring in nursing is built on two basic premises</a:t>
            </a:r>
            <a:r>
              <a:rPr lang="en-US" sz="1800" dirty="0" smtClean="0">
                <a:latin typeface="Times New Roman" pitchFamily="18"/>
              </a:rPr>
              <a:t>: The </a:t>
            </a:r>
            <a:r>
              <a:rPr lang="en-US" sz="1800" dirty="0" smtClean="0">
                <a:latin typeface="Times New Roman" pitchFamily="18"/>
              </a:rPr>
              <a:t>initial premise centers on caring (and nursing) and its ubiquitous existence in every society through the </a:t>
            </a:r>
            <a:r>
              <a:rPr lang="en-US" sz="1800" dirty="0" smtClean="0">
                <a:latin typeface="Times New Roman" pitchFamily="18"/>
              </a:rPr>
              <a:t>annals </a:t>
            </a:r>
            <a:r>
              <a:rPr lang="en-US" sz="1800" dirty="0" smtClean="0">
                <a:latin typeface="Times New Roman" pitchFamily="18"/>
              </a:rPr>
              <a:t>of history.  </a:t>
            </a:r>
            <a:r>
              <a:rPr lang="en-US" sz="1800" dirty="0" smtClean="0">
                <a:latin typeface="Times New Roman" pitchFamily="18"/>
              </a:rPr>
              <a:t>The </a:t>
            </a:r>
            <a:r>
              <a:rPr lang="en-US" sz="1800" dirty="0" smtClean="0">
                <a:latin typeface="Times New Roman" pitchFamily="18"/>
              </a:rPr>
              <a:t>second premises explores the discrepancy that occurs between theory and practice, resulting in a disjunction between scientific and humanistic ideals of the nursing profession.(Bailey, 2009)</a:t>
            </a:r>
            <a:endParaRPr lang="en-US" sz="1800" dirty="0">
              <a:latin typeface="Times New Roman" pitchFamily="18"/>
            </a:endParaRPr>
          </a:p>
        </p:txBody>
      </p:sp>
      <p:sp>
        <p:nvSpPr>
          <p:cNvPr id="4" name="Slide Number Placeholder 3"/>
          <p:cNvSpPr>
            <a:spLocks noGrp="1"/>
          </p:cNvSpPr>
          <p:nvPr>
            <p:ph type="sldNum" sz="quarter" idx="10"/>
          </p:nvPr>
        </p:nvSpPr>
        <p:spPr/>
        <p:txBody>
          <a:bodyPr/>
          <a:lstStyle/>
          <a:p>
            <a:fld id="{0EC626DC-B97A-4E32-93E3-61C004C19EFA}" type="slidenum">
              <a:rPr lang="en-US" smtClean="0"/>
              <a:pPr/>
              <a:t>5</a:t>
            </a:fld>
            <a:endParaRPr lang="en-US"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aseline="0" dirty="0" smtClean="0">
                <a:latin typeface="Times New Roman" pitchFamily="18"/>
              </a:rPr>
              <a:t>          </a:t>
            </a:r>
            <a:r>
              <a:rPr lang="en-US" sz="1200" dirty="0" smtClean="0">
                <a:latin typeface="Times New Roman" pitchFamily="18"/>
              </a:rPr>
              <a:t>Watson's </a:t>
            </a:r>
            <a:r>
              <a:rPr lang="en-US" sz="1200" dirty="0" smtClean="0">
                <a:latin typeface="Times New Roman" pitchFamily="18"/>
              </a:rPr>
              <a:t>theory of Caring includes seven basic assumptions of caring. The assumptions are used as a self-reflection tool for the professional nurse to  </a:t>
            </a:r>
            <a:r>
              <a:rPr lang="en-US" sz="1200" dirty="0" smtClean="0">
                <a:latin typeface="Times New Roman" pitchFamily="18"/>
                <a:cs typeface="Times New Roman" pitchFamily="18"/>
              </a:rPr>
              <a:t>continually entrench him/herself in a humanistic values system</a:t>
            </a:r>
            <a:r>
              <a:rPr lang="en-US" sz="1200" dirty="0" smtClean="0">
                <a:latin typeface="Times New Roman" pitchFamily="18"/>
                <a:cs typeface="Times New Roman" pitchFamily="18"/>
              </a:rPr>
              <a:t>. </a:t>
            </a:r>
            <a:r>
              <a:rPr lang="en-US" dirty="0" smtClean="0">
                <a:latin typeface="Times New Roman" pitchFamily="18"/>
              </a:rPr>
              <a:t>Caring </a:t>
            </a:r>
            <a:r>
              <a:rPr lang="en-US" dirty="0" smtClean="0">
                <a:latin typeface="Times New Roman" pitchFamily="18"/>
              </a:rPr>
              <a:t>can be effectively demonstrated and practiced only inter-personally.</a:t>
            </a:r>
          </a:p>
          <a:p>
            <a:pPr lvl="0">
              <a:buFont typeface="Wingdings" pitchFamily="2" charset="2"/>
              <a:buNone/>
            </a:pPr>
            <a:r>
              <a:rPr lang="en-US" dirty="0" smtClean="0">
                <a:latin typeface="Times New Roman" pitchFamily="18"/>
              </a:rPr>
              <a:t>Caring consists of carative factors that result in the satisfaction of certain human needs. Effective caring promotes health and individual or family growth. Caring responses accept a person not only as he/she is now but as what he/she may become.</a:t>
            </a:r>
            <a:r>
              <a:rPr lang="en-US" baseline="0" dirty="0" smtClean="0">
                <a:latin typeface="Times New Roman" pitchFamily="18"/>
              </a:rPr>
              <a:t> </a:t>
            </a:r>
            <a:r>
              <a:rPr lang="en-US" dirty="0" smtClean="0">
                <a:latin typeface="Times New Roman" pitchFamily="18"/>
              </a:rPr>
              <a:t>A caring environment is one that offers the development of potential while allowing the person to choose the best action for him/herself at a given point of time.</a:t>
            </a:r>
            <a:r>
              <a:rPr lang="en-US" baseline="0" dirty="0" smtClean="0">
                <a:latin typeface="Times New Roman" pitchFamily="18"/>
              </a:rPr>
              <a:t> </a:t>
            </a:r>
            <a:r>
              <a:rPr lang="en-US" dirty="0" smtClean="0">
                <a:latin typeface="Times New Roman" pitchFamily="18"/>
              </a:rPr>
              <a:t>Caring is more “</a:t>
            </a:r>
            <a:r>
              <a:rPr lang="en-US" dirty="0" err="1" smtClean="0">
                <a:latin typeface="Times New Roman" pitchFamily="18"/>
              </a:rPr>
              <a:t>healthogenic</a:t>
            </a:r>
            <a:r>
              <a:rPr lang="en-US" dirty="0" smtClean="0">
                <a:latin typeface="Times New Roman" pitchFamily="18"/>
              </a:rPr>
              <a:t>” than is curing. The practice of caring integrates biophysical knowledge with knowledge of human behavior to generate or promote health and to provide ministrations to those who are ill. A science of caring is therefore complimentary to the science of curing.</a:t>
            </a:r>
            <a:r>
              <a:rPr lang="en-US" baseline="0" dirty="0" smtClean="0">
                <a:latin typeface="Times New Roman" pitchFamily="18"/>
              </a:rPr>
              <a:t> </a:t>
            </a:r>
            <a:r>
              <a:rPr lang="en-US" dirty="0" smtClean="0">
                <a:latin typeface="Times New Roman" pitchFamily="18"/>
              </a:rPr>
              <a:t>The practice of nursing is central to nursing. (Bailey, 2009)</a:t>
            </a:r>
          </a:p>
          <a:p>
            <a:endParaRPr lang="en-US" dirty="0"/>
          </a:p>
        </p:txBody>
      </p:sp>
      <p:sp>
        <p:nvSpPr>
          <p:cNvPr id="4" name="Slide Number Placeholder 3"/>
          <p:cNvSpPr>
            <a:spLocks noGrp="1"/>
          </p:cNvSpPr>
          <p:nvPr>
            <p:ph type="sldNum" sz="quarter" idx="10"/>
          </p:nvPr>
        </p:nvSpPr>
        <p:spPr/>
        <p:txBody>
          <a:bodyPr/>
          <a:lstStyle/>
          <a:p>
            <a:fld id="{0EC626DC-B97A-4E32-93E3-61C004C19EFA}" type="slidenum">
              <a:rPr lang="en-US" smtClean="0"/>
              <a:pPr/>
              <a:t>6</a:t>
            </a:fld>
            <a:endParaRPr lang="en-US"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Watson established ten carative factors with her theory.</a:t>
            </a:r>
            <a:endParaRPr lang="en-US" dirty="0"/>
          </a:p>
        </p:txBody>
      </p:sp>
      <p:sp>
        <p:nvSpPr>
          <p:cNvPr id="4" name="Slide Number Placeholder 3"/>
          <p:cNvSpPr>
            <a:spLocks noGrp="1"/>
          </p:cNvSpPr>
          <p:nvPr>
            <p:ph type="sldNum" sz="quarter" idx="10"/>
          </p:nvPr>
        </p:nvSpPr>
        <p:spPr/>
        <p:txBody>
          <a:bodyPr/>
          <a:lstStyle/>
          <a:p>
            <a:fld id="{0EC626DC-B97A-4E32-93E3-61C004C19EFA}" type="slidenum">
              <a:rPr lang="en-US" smtClean="0"/>
              <a:pPr/>
              <a:t>7</a:t>
            </a:fld>
            <a:endParaRPr lang="en-US"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baseline="0" dirty="0" smtClean="0">
                <a:solidFill>
                  <a:schemeClr val="tx1"/>
                </a:solidFill>
                <a:latin typeface="+mn-lt"/>
                <a:ea typeface="+mn-ea"/>
                <a:cs typeface="+mn-cs"/>
              </a:rPr>
              <a:t>          </a:t>
            </a:r>
            <a:r>
              <a:rPr lang="en-US" sz="1200" kern="1200" dirty="0" smtClean="0">
                <a:solidFill>
                  <a:schemeClr val="tx1"/>
                </a:solidFill>
                <a:latin typeface="+mn-lt"/>
                <a:ea typeface="+mn-ea"/>
                <a:cs typeface="+mn-cs"/>
              </a:rPr>
              <a:t>Watson provides many useful concepts for implementation in nursing. The science of caring by Watson discussed   in depth on the Current Nursing website (2010) shows us that interrelated needs must be meet to help out patients.  Jean Watson’s theories ranges from the biophysical through the intrapersonal, each nurse takes an active role in the client’s struggle towards self-actualization. And finally with Watson theory as discussed in the Journal of Nursing Care and Quality in a study on dementia patients it helped significantly with everything from patient care to patient cost (</a:t>
            </a:r>
            <a:r>
              <a:rPr lang="en-US" sz="1200" kern="1200" dirty="0" err="1" smtClean="0">
                <a:solidFill>
                  <a:schemeClr val="tx1"/>
                </a:solidFill>
                <a:latin typeface="+mn-lt"/>
                <a:ea typeface="+mn-ea"/>
                <a:cs typeface="+mn-cs"/>
              </a:rPr>
              <a:t>Marchx</a:t>
            </a:r>
            <a:r>
              <a:rPr lang="en-US" sz="1200" kern="1200" dirty="0" smtClean="0">
                <a:solidFill>
                  <a:schemeClr val="tx1"/>
                </a:solidFill>
                <a:latin typeface="+mn-lt"/>
                <a:ea typeface="+mn-ea"/>
                <a:cs typeface="+mn-cs"/>
              </a:rPr>
              <a:t>, 1995). </a:t>
            </a:r>
            <a:endParaRPr lang="en-US" sz="1200" kern="120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0EC626DC-B97A-4E32-93E3-61C004C19EFA}" type="slidenum">
              <a:rPr lang="en-US" smtClean="0"/>
              <a:pPr/>
              <a:t>9</a:t>
            </a:fld>
            <a:endParaRPr lang="en-US" dirty="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200000"/>
              </a:lnSpc>
              <a:spcBef>
                <a:spcPts val="0"/>
              </a:spcBef>
              <a:spcAft>
                <a:spcPts val="0"/>
              </a:spcAft>
              <a:buClrTx/>
              <a:buSzTx/>
              <a:buFontTx/>
              <a:buNone/>
              <a:tabLst/>
              <a:defRPr/>
            </a:pPr>
            <a:r>
              <a:rPr lang="en-US" baseline="0" dirty="0" smtClean="0"/>
              <a:t>          </a:t>
            </a:r>
            <a:r>
              <a:rPr lang="en-US" dirty="0" smtClean="0"/>
              <a:t>Jean </a:t>
            </a:r>
            <a:r>
              <a:rPr lang="en-US" dirty="0" smtClean="0"/>
              <a:t>Watson’s theory addresses the</a:t>
            </a:r>
            <a:r>
              <a:rPr lang="en-US" baseline="0" dirty="0" smtClean="0"/>
              <a:t> trusting relationship built between a nurse and their patient. Through creating an environment of trust, understanding, and openness, the patient and nurse can work together to meet the patient’s needs. The nurse is encouraged to share their true self to create a feeling of genuineness. This trusting relationship leads to the patient sharing their true thoughts and fears. Spirituality is a strength while creating this bond. Nurses pledge to maintain an environment that supports human caring as well as primary physical needs. This allows the nurse to respect life and realize the human to human relationship is priority. Clear professional boundaries are set in the beginning of the relationship, but by allowing this bond to take place, the nurse and patient’s relationship transforms into a one of a kind bond. (Chitty &amp; Black, pp. 305-310)</a:t>
            </a:r>
          </a:p>
          <a:p>
            <a:endParaRPr lang="en-US" dirty="0" smtClean="0"/>
          </a:p>
          <a:p>
            <a:endParaRPr lang="en-US" dirty="0"/>
          </a:p>
        </p:txBody>
      </p:sp>
      <p:sp>
        <p:nvSpPr>
          <p:cNvPr id="4" name="Slide Number Placeholder 3"/>
          <p:cNvSpPr>
            <a:spLocks noGrp="1"/>
          </p:cNvSpPr>
          <p:nvPr>
            <p:ph type="sldNum" sz="quarter" idx="10"/>
          </p:nvPr>
        </p:nvSpPr>
        <p:spPr/>
        <p:txBody>
          <a:bodyPr/>
          <a:lstStyle/>
          <a:p>
            <a:fld id="{0EC626DC-B97A-4E32-93E3-61C004C19EFA}" type="slidenum">
              <a:rPr lang="en-US" smtClean="0"/>
              <a:pPr/>
              <a:t>10</a:t>
            </a:fld>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514350" y="5349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9" name="Title 28"/>
          <p:cNvSpPr>
            <a:spLocks noGrp="1"/>
          </p:cNvSpPr>
          <p:nvPr>
            <p:ph type="ctrTitle"/>
          </p:nvPr>
        </p:nvSpPr>
        <p:spPr>
          <a:xfrm>
            <a:off x="381000" y="4853411"/>
            <a:ext cx="8458200" cy="1222375"/>
          </a:xfrm>
        </p:spPr>
        <p:txBody>
          <a:bodyPr anchor="t"/>
          <a:lstStyle/>
          <a:p>
            <a:r>
              <a:rPr kumimoji="0" lang="en-US" smtClean="0"/>
              <a:t>Click to edit Master title style</a:t>
            </a:r>
            <a:endParaRPr kumimoji="0" lang="en-US"/>
          </a:p>
        </p:txBody>
      </p:sp>
      <p:sp>
        <p:nvSpPr>
          <p:cNvPr id="9" name="Subtitle 8"/>
          <p:cNvSpPr>
            <a:spLocks noGrp="1"/>
          </p:cNvSpPr>
          <p:nvPr>
            <p:ph type="subTitle" idx="1"/>
          </p:nvPr>
        </p:nvSpPr>
        <p:spPr>
          <a:xfrm>
            <a:off x="381000" y="3886200"/>
            <a:ext cx="8458200" cy="914400"/>
          </a:xfrm>
        </p:spPr>
        <p:txBody>
          <a:bodyPr anchor="b"/>
          <a:lstStyle>
            <a:lvl1pPr marL="0" indent="0" algn="l">
              <a:buNone/>
              <a:defRPr sz="2400">
                <a:solidFill>
                  <a:schemeClr val="tx2">
                    <a:shade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16" name="Date Placeholder 15"/>
          <p:cNvSpPr>
            <a:spLocks noGrp="1"/>
          </p:cNvSpPr>
          <p:nvPr>
            <p:ph type="dt" sz="half" idx="10"/>
          </p:nvPr>
        </p:nvSpPr>
        <p:spPr/>
        <p:txBody>
          <a:bodyPr/>
          <a:lstStyle/>
          <a:p>
            <a:fld id="{60D6E389-723C-4227-A79E-C6DD20D5F49C}" type="datetimeFigureOut">
              <a:rPr lang="en-US" smtClean="0"/>
              <a:pPr/>
              <a:t>10/15/2010</a:t>
            </a:fld>
            <a:endParaRPr lang="en-US" dirty="0"/>
          </a:p>
        </p:txBody>
      </p:sp>
      <p:sp>
        <p:nvSpPr>
          <p:cNvPr id="2" name="Footer Placeholder 1"/>
          <p:cNvSpPr>
            <a:spLocks noGrp="1"/>
          </p:cNvSpPr>
          <p:nvPr>
            <p:ph type="ftr" sz="quarter" idx="11"/>
          </p:nvPr>
        </p:nvSpPr>
        <p:spPr/>
        <p:txBody>
          <a:bodyPr/>
          <a:lstStyle/>
          <a:p>
            <a:endParaRPr lang="en-US" dirty="0"/>
          </a:p>
        </p:txBody>
      </p:sp>
      <p:sp>
        <p:nvSpPr>
          <p:cNvPr id="15" name="Slide Number Placeholder 14"/>
          <p:cNvSpPr>
            <a:spLocks noGrp="1"/>
          </p:cNvSpPr>
          <p:nvPr>
            <p:ph type="sldNum" sz="quarter" idx="12"/>
          </p:nvPr>
        </p:nvSpPr>
        <p:spPr>
          <a:xfrm>
            <a:off x="8229600" y="6473952"/>
            <a:ext cx="758952" cy="246888"/>
          </a:xfrm>
        </p:spPr>
        <p:txBody>
          <a:bodyPr/>
          <a:lstStyle/>
          <a:p>
            <a:fld id="{CB5E0680-956E-41C0-A91D-F697651A3D2E}" type="slidenum">
              <a:rPr lang="en-US" smtClean="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60D6E389-723C-4227-A79E-C6DD20D5F49C}" type="datetimeFigureOut">
              <a:rPr lang="en-US" smtClean="0"/>
              <a:pPr/>
              <a:t>10/15/2010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B5E0680-956E-41C0-A91D-F697651A3D2E}"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549276"/>
            <a:ext cx="18288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549276"/>
            <a:ext cx="62484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60D6E389-723C-4227-A79E-C6DD20D5F49C}" type="datetimeFigureOut">
              <a:rPr lang="en-US" smtClean="0"/>
              <a:pPr/>
              <a:t>10/15/2010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B5E0680-956E-41C0-A91D-F697651A3D2E}"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2" name="Title 21"/>
          <p:cNvSpPr>
            <a:spLocks noGrp="1"/>
          </p:cNvSpPr>
          <p:nvPr>
            <p:ph type="title"/>
          </p:nvPr>
        </p:nvSpPr>
        <p:spPr/>
        <p:txBody>
          <a:bodyPr/>
          <a:lstStyle/>
          <a:p>
            <a:r>
              <a:rPr kumimoji="0" lang="en-US" smtClean="0"/>
              <a:t>Click to edit Master title style</a:t>
            </a:r>
            <a:endParaRPr kumimoji="0" lang="en-US"/>
          </a:p>
        </p:txBody>
      </p:sp>
      <p:sp>
        <p:nvSpPr>
          <p:cNvPr id="27" name="Content Placeholder 26"/>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5" name="Date Placeholder 24"/>
          <p:cNvSpPr>
            <a:spLocks noGrp="1"/>
          </p:cNvSpPr>
          <p:nvPr>
            <p:ph type="dt" sz="half" idx="10"/>
          </p:nvPr>
        </p:nvSpPr>
        <p:spPr/>
        <p:txBody>
          <a:bodyPr/>
          <a:lstStyle/>
          <a:p>
            <a:fld id="{60D6E389-723C-4227-A79E-C6DD20D5F49C}" type="datetimeFigureOut">
              <a:rPr lang="en-US" smtClean="0"/>
              <a:pPr/>
              <a:t>10/15/2010</a:t>
            </a:fld>
            <a:endParaRPr lang="en-US" dirty="0"/>
          </a:p>
        </p:txBody>
      </p:sp>
      <p:sp>
        <p:nvSpPr>
          <p:cNvPr id="19" name="Footer Placeholder 18"/>
          <p:cNvSpPr>
            <a:spLocks noGrp="1"/>
          </p:cNvSpPr>
          <p:nvPr>
            <p:ph type="ftr" sz="quarter" idx="11"/>
          </p:nvPr>
        </p:nvSpPr>
        <p:spPr>
          <a:xfrm>
            <a:off x="3581400" y="76200"/>
            <a:ext cx="2895600" cy="288925"/>
          </a:xfrm>
        </p:spPr>
        <p:txBody>
          <a:bodyPr/>
          <a:lstStyle/>
          <a:p>
            <a:endParaRPr lang="en-US" dirty="0"/>
          </a:p>
        </p:txBody>
      </p:sp>
      <p:sp>
        <p:nvSpPr>
          <p:cNvPr id="16" name="Slide Number Placeholder 15"/>
          <p:cNvSpPr>
            <a:spLocks noGrp="1"/>
          </p:cNvSpPr>
          <p:nvPr>
            <p:ph type="sldNum" sz="quarter" idx="12"/>
          </p:nvPr>
        </p:nvSpPr>
        <p:spPr>
          <a:xfrm>
            <a:off x="8229600" y="6473952"/>
            <a:ext cx="758952" cy="246888"/>
          </a:xfrm>
        </p:spPr>
        <p:txBody>
          <a:bodyPr/>
          <a:lstStyle/>
          <a:p>
            <a:fld id="{CB5E0680-956E-41C0-A91D-F697651A3D2E}"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2"/>
      </p:bgRef>
    </p:bg>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514350" y="3444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Text Placeholder 5"/>
          <p:cNvSpPr>
            <a:spLocks noGrp="1"/>
          </p:cNvSpPr>
          <p:nvPr>
            <p:ph type="body" idx="1"/>
          </p:nvPr>
        </p:nvSpPr>
        <p:spPr>
          <a:xfrm>
            <a:off x="381000" y="1676400"/>
            <a:ext cx="8458200" cy="1219200"/>
          </a:xfrm>
        </p:spPr>
        <p:txBody>
          <a:bodyPr anchor="b"/>
          <a:lstStyle>
            <a:lvl1pPr marL="0" indent="0" algn="r">
              <a:buNone/>
              <a:defRPr sz="2000">
                <a:solidFill>
                  <a:schemeClr val="tx2">
                    <a:shade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19" name="Date Placeholder 18"/>
          <p:cNvSpPr>
            <a:spLocks noGrp="1"/>
          </p:cNvSpPr>
          <p:nvPr>
            <p:ph type="dt" sz="half" idx="10"/>
          </p:nvPr>
        </p:nvSpPr>
        <p:spPr/>
        <p:txBody>
          <a:bodyPr/>
          <a:lstStyle/>
          <a:p>
            <a:fld id="{60D6E389-723C-4227-A79E-C6DD20D5F49C}" type="datetimeFigureOut">
              <a:rPr lang="en-US" smtClean="0"/>
              <a:pPr/>
              <a:t>10/15/2010</a:t>
            </a:fld>
            <a:endParaRPr lang="en-US" dirty="0"/>
          </a:p>
        </p:txBody>
      </p:sp>
      <p:sp>
        <p:nvSpPr>
          <p:cNvPr id="11" name="Footer Placeholder 10"/>
          <p:cNvSpPr>
            <a:spLocks noGrp="1"/>
          </p:cNvSpPr>
          <p:nvPr>
            <p:ph type="ftr" sz="quarter" idx="11"/>
          </p:nvPr>
        </p:nvSpPr>
        <p:spPr/>
        <p:txBody>
          <a:bodyPr/>
          <a:lstStyle/>
          <a:p>
            <a:endParaRPr lang="en-US" dirty="0"/>
          </a:p>
        </p:txBody>
      </p:sp>
      <p:sp>
        <p:nvSpPr>
          <p:cNvPr id="16" name="Slide Number Placeholder 15"/>
          <p:cNvSpPr>
            <a:spLocks noGrp="1"/>
          </p:cNvSpPr>
          <p:nvPr>
            <p:ph type="sldNum" sz="quarter" idx="12"/>
          </p:nvPr>
        </p:nvSpPr>
        <p:spPr/>
        <p:txBody>
          <a:bodyPr/>
          <a:lstStyle/>
          <a:p>
            <a:fld id="{CB5E0680-956E-41C0-A91D-F697651A3D2E}" type="slidenum">
              <a:rPr lang="en-US" smtClean="0"/>
              <a:pPr/>
              <a:t>‹#›</a:t>
            </a:fld>
            <a:endParaRPr lang="en-US" dirty="0"/>
          </a:p>
        </p:txBody>
      </p:sp>
      <p:sp>
        <p:nvSpPr>
          <p:cNvPr id="8" name="Title 7"/>
          <p:cNvSpPr>
            <a:spLocks noGrp="1"/>
          </p:cNvSpPr>
          <p:nvPr>
            <p:ph type="title"/>
          </p:nvPr>
        </p:nvSpPr>
        <p:spPr>
          <a:xfrm>
            <a:off x="180475" y="2947085"/>
            <a:ext cx="8686800" cy="1184825"/>
          </a:xfrm>
        </p:spPr>
        <p:txBody>
          <a:bodyPr rtlCol="0" anchor="t"/>
          <a:lstStyle>
            <a:lvl1pPr algn="r">
              <a:defRPr/>
            </a:lvl1pPr>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0" name="Title 19"/>
          <p:cNvSpPr>
            <a:spLocks noGrp="1"/>
          </p:cNvSpPr>
          <p:nvPr>
            <p:ph type="title"/>
          </p:nvPr>
        </p:nvSpPr>
        <p:spPr>
          <a:xfrm>
            <a:off x="301752" y="457200"/>
            <a:ext cx="8686800" cy="841248"/>
          </a:xfrm>
        </p:spPr>
        <p:txBody>
          <a:bodyPr/>
          <a:lstStyle/>
          <a:p>
            <a:r>
              <a:rPr kumimoji="0" lang="en-US" smtClean="0"/>
              <a:t>Click to edit Master title style</a:t>
            </a:r>
            <a:endParaRPr kumimoji="0" lang="en-US"/>
          </a:p>
        </p:txBody>
      </p:sp>
      <p:sp>
        <p:nvSpPr>
          <p:cNvPr id="14" name="Content Placeholder 13"/>
          <p:cNvSpPr>
            <a:spLocks noGrp="1"/>
          </p:cNvSpPr>
          <p:nvPr>
            <p:ph sz="half" idx="1"/>
          </p:nvPr>
        </p:nvSpPr>
        <p:spPr>
          <a:xfrm>
            <a:off x="304800" y="1600200"/>
            <a:ext cx="41910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half" idx="2"/>
          </p:nvPr>
        </p:nvSpPr>
        <p:spPr>
          <a:xfrm>
            <a:off x="4648200" y="1600200"/>
            <a:ext cx="43434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1" name="Date Placeholder 20"/>
          <p:cNvSpPr>
            <a:spLocks noGrp="1"/>
          </p:cNvSpPr>
          <p:nvPr>
            <p:ph type="dt" sz="half" idx="10"/>
          </p:nvPr>
        </p:nvSpPr>
        <p:spPr/>
        <p:txBody>
          <a:bodyPr/>
          <a:lstStyle/>
          <a:p>
            <a:fld id="{60D6E389-723C-4227-A79E-C6DD20D5F49C}" type="datetimeFigureOut">
              <a:rPr lang="en-US" smtClean="0"/>
              <a:pPr/>
              <a:t>10/15/2010</a:t>
            </a:fld>
            <a:endParaRPr lang="en-US" dirty="0"/>
          </a:p>
        </p:txBody>
      </p:sp>
      <p:sp>
        <p:nvSpPr>
          <p:cNvPr id="10" name="Footer Placeholder 9"/>
          <p:cNvSpPr>
            <a:spLocks noGrp="1"/>
          </p:cNvSpPr>
          <p:nvPr>
            <p:ph type="ftr" sz="quarter" idx="11"/>
          </p:nvPr>
        </p:nvSpPr>
        <p:spPr/>
        <p:txBody>
          <a:bodyPr/>
          <a:lstStyle/>
          <a:p>
            <a:endParaRPr lang="en-US" dirty="0"/>
          </a:p>
        </p:txBody>
      </p:sp>
      <p:sp>
        <p:nvSpPr>
          <p:cNvPr id="31" name="Slide Number Placeholder 30"/>
          <p:cNvSpPr>
            <a:spLocks noGrp="1"/>
          </p:cNvSpPr>
          <p:nvPr>
            <p:ph type="sldNum" sz="quarter" idx="12"/>
          </p:nvPr>
        </p:nvSpPr>
        <p:spPr/>
        <p:txBody>
          <a:bodyPr/>
          <a:lstStyle/>
          <a:p>
            <a:fld id="{CB5E0680-956E-41C0-A91D-F697651A3D2E}"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9" name="Title 28"/>
          <p:cNvSpPr>
            <a:spLocks noGrp="1"/>
          </p:cNvSpPr>
          <p:nvPr>
            <p:ph type="title"/>
          </p:nvPr>
        </p:nvSpPr>
        <p:spPr>
          <a:xfrm>
            <a:off x="304800" y="5410200"/>
            <a:ext cx="8610600" cy="882650"/>
          </a:xfrm>
        </p:spPr>
        <p:txBody>
          <a:bodyPr anchor="ctr"/>
          <a:lstStyle>
            <a:lvl1pPr>
              <a:defRPr/>
            </a:lvl1pPr>
          </a:lstStyle>
          <a:p>
            <a:r>
              <a:rPr kumimoji="0" lang="en-US" smtClean="0"/>
              <a:t>Click to edit Master title style</a:t>
            </a:r>
            <a:endParaRPr kumimoji="0" lang="en-US"/>
          </a:p>
        </p:txBody>
      </p:sp>
      <p:sp>
        <p:nvSpPr>
          <p:cNvPr id="13" name="Text Placeholder 12"/>
          <p:cNvSpPr>
            <a:spLocks noGrp="1"/>
          </p:cNvSpPr>
          <p:nvPr>
            <p:ph type="body" idx="1"/>
          </p:nvPr>
        </p:nvSpPr>
        <p:spPr>
          <a:xfrm>
            <a:off x="281444" y="666750"/>
            <a:ext cx="4290556"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25" name="Text Placeholder 24"/>
          <p:cNvSpPr>
            <a:spLocks noGrp="1"/>
          </p:cNvSpPr>
          <p:nvPr>
            <p:ph type="body" sz="half" idx="3"/>
          </p:nvPr>
        </p:nvSpPr>
        <p:spPr>
          <a:xfrm>
            <a:off x="4645025" y="666750"/>
            <a:ext cx="4292241"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Content Placeholder 3"/>
          <p:cNvSpPr>
            <a:spLocks noGrp="1"/>
          </p:cNvSpPr>
          <p:nvPr>
            <p:ph sz="quarter" idx="2"/>
          </p:nvPr>
        </p:nvSpPr>
        <p:spPr>
          <a:xfrm>
            <a:off x="281444" y="1316037"/>
            <a:ext cx="429055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8" name="Content Placeholder 27"/>
          <p:cNvSpPr>
            <a:spLocks noGrp="1"/>
          </p:cNvSpPr>
          <p:nvPr>
            <p:ph sz="quarter" idx="4"/>
          </p:nvPr>
        </p:nvSpPr>
        <p:spPr>
          <a:xfrm>
            <a:off x="4648730" y="1316037"/>
            <a:ext cx="428853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Date Placeholder 9"/>
          <p:cNvSpPr>
            <a:spLocks noGrp="1"/>
          </p:cNvSpPr>
          <p:nvPr>
            <p:ph type="dt" sz="half" idx="10"/>
          </p:nvPr>
        </p:nvSpPr>
        <p:spPr/>
        <p:txBody>
          <a:bodyPr/>
          <a:lstStyle/>
          <a:p>
            <a:fld id="{60D6E389-723C-4227-A79E-C6DD20D5F49C}" type="datetimeFigureOut">
              <a:rPr lang="en-US" smtClean="0"/>
              <a:pPr/>
              <a:t>10/15/2010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8229600" y="6477000"/>
            <a:ext cx="762000" cy="246888"/>
          </a:xfrm>
        </p:spPr>
        <p:txBody>
          <a:bodyPr/>
          <a:lstStyle/>
          <a:p>
            <a:fld id="{CB5E0680-956E-41C0-A91D-F697651A3D2E}" type="slidenum">
              <a:rPr lang="en-US" smtClean="0"/>
              <a:pPr/>
              <a:t>‹#›</a:t>
            </a:fld>
            <a:endParaRPr lang="en-US" dirty="0"/>
          </a:p>
        </p:txBody>
      </p:sp>
      <p:sp>
        <p:nvSpPr>
          <p:cNvPr id="11" name="Straight Connector 10"/>
          <p:cNvSpPr>
            <a:spLocks noChangeShapeType="1"/>
          </p:cNvSpPr>
          <p:nvPr/>
        </p:nvSpPr>
        <p:spPr bwMode="auto">
          <a:xfrm>
            <a:off x="514350" y="6019800"/>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0" name="Title 29"/>
          <p:cNvSpPr>
            <a:spLocks noGrp="1"/>
          </p:cNvSpPr>
          <p:nvPr>
            <p:ph type="title"/>
          </p:nvPr>
        </p:nvSpPr>
        <p:spPr>
          <a:xfrm>
            <a:off x="301752" y="457200"/>
            <a:ext cx="8686800" cy="841248"/>
          </a:xfrm>
        </p:spPr>
        <p:txBody>
          <a:bodyPr/>
          <a:lstStyle/>
          <a:p>
            <a:r>
              <a:rPr kumimoji="0" lang="en-US" smtClean="0"/>
              <a:t>Click to edit Master title style</a:t>
            </a:r>
            <a:endParaRPr kumimoji="0" lang="en-US"/>
          </a:p>
        </p:txBody>
      </p:sp>
      <p:sp>
        <p:nvSpPr>
          <p:cNvPr id="12" name="Date Placeholder 11"/>
          <p:cNvSpPr>
            <a:spLocks noGrp="1"/>
          </p:cNvSpPr>
          <p:nvPr>
            <p:ph type="dt" sz="half" idx="10"/>
          </p:nvPr>
        </p:nvSpPr>
        <p:spPr/>
        <p:txBody>
          <a:bodyPr/>
          <a:lstStyle/>
          <a:p>
            <a:fld id="{60D6E389-723C-4227-A79E-C6DD20D5F49C}" type="datetimeFigureOut">
              <a:rPr lang="en-US" smtClean="0"/>
              <a:pPr/>
              <a:t>10/15/2010</a:t>
            </a:fld>
            <a:endParaRPr lang="en-US" dirty="0"/>
          </a:p>
        </p:txBody>
      </p:sp>
      <p:sp>
        <p:nvSpPr>
          <p:cNvPr id="21" name="Footer Placeholder 20"/>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B5E0680-956E-41C0-A91D-F697651A3D2E}"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60D6E389-723C-4227-A79E-C6DD20D5F49C}" type="datetimeFigureOut">
              <a:rPr lang="en-US" smtClean="0"/>
              <a:pPr/>
              <a:t>10/15/2010</a:t>
            </a:fld>
            <a:endParaRPr lang="en-US" dirty="0"/>
          </a:p>
        </p:txBody>
      </p:sp>
      <p:sp>
        <p:nvSpPr>
          <p:cNvPr id="24" name="Footer Placeholder 23"/>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CB5E0680-956E-41C0-A91D-F697651A3D2E}"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Straight Connector 7"/>
          <p:cNvSpPr>
            <a:spLocks noChangeShapeType="1"/>
          </p:cNvSpPr>
          <p:nvPr/>
        </p:nvSpPr>
        <p:spPr bwMode="auto">
          <a:xfrm>
            <a:off x="514350" y="5849117"/>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Title 11"/>
          <p:cNvSpPr>
            <a:spLocks noGrp="1"/>
          </p:cNvSpPr>
          <p:nvPr>
            <p:ph type="title"/>
          </p:nvPr>
        </p:nvSpPr>
        <p:spPr>
          <a:xfrm>
            <a:off x="457200" y="5486400"/>
            <a:ext cx="8458200" cy="520700"/>
          </a:xfrm>
        </p:spPr>
        <p:txBody>
          <a:bodyPr anchor="ctr"/>
          <a:lstStyle>
            <a:lvl1pPr algn="l">
              <a:buNone/>
              <a:defRPr sz="2000" b="1"/>
            </a:lvl1pPr>
          </a:lstStyle>
          <a:p>
            <a:r>
              <a:rPr kumimoji="0" lang="en-US" smtClean="0"/>
              <a:t>Click to edit Master title style</a:t>
            </a:r>
            <a:endParaRPr kumimoji="0" lang="en-US"/>
          </a:p>
        </p:txBody>
      </p:sp>
      <p:sp>
        <p:nvSpPr>
          <p:cNvPr id="26" name="Text Placeholder 25"/>
          <p:cNvSpPr>
            <a:spLocks noGrp="1"/>
          </p:cNvSpPr>
          <p:nvPr>
            <p:ph type="body" idx="2"/>
          </p:nvPr>
        </p:nvSpPr>
        <p:spPr>
          <a:xfrm>
            <a:off x="457200" y="609600"/>
            <a:ext cx="3008313" cy="4800600"/>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14" name="Content Placeholder 13"/>
          <p:cNvSpPr>
            <a:spLocks noGrp="1"/>
          </p:cNvSpPr>
          <p:nvPr>
            <p:ph sz="half" idx="1"/>
          </p:nvPr>
        </p:nvSpPr>
        <p:spPr>
          <a:xfrm>
            <a:off x="3575050" y="609600"/>
            <a:ext cx="5340350" cy="4800600"/>
          </a:xfrm>
        </p:spPr>
        <p:txBody>
          <a:bodyPr/>
          <a:lstStyle>
            <a:lvl1pPr>
              <a:defRPr sz="3200"/>
            </a:lvl1pPr>
            <a:lvl2pPr>
              <a:defRPr sz="2800"/>
            </a:lvl2pPr>
            <a:lvl3pPr>
              <a:defRPr sz="2400"/>
            </a:lvl3pPr>
            <a:lvl4pPr>
              <a:defRPr sz="2000"/>
            </a:lvl4pPr>
            <a:lvl5pPr>
              <a:defRPr sz="20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5" name="Date Placeholder 24"/>
          <p:cNvSpPr>
            <a:spLocks noGrp="1"/>
          </p:cNvSpPr>
          <p:nvPr>
            <p:ph type="dt" sz="half" idx="10"/>
          </p:nvPr>
        </p:nvSpPr>
        <p:spPr/>
        <p:txBody>
          <a:bodyPr/>
          <a:lstStyle/>
          <a:p>
            <a:fld id="{60D6E389-723C-4227-A79E-C6DD20D5F49C}" type="datetimeFigureOut">
              <a:rPr lang="en-US" smtClean="0"/>
              <a:pPr/>
              <a:t>10/15/2010</a:t>
            </a:fld>
            <a:endParaRPr lang="en-US" dirty="0"/>
          </a:p>
        </p:txBody>
      </p:sp>
      <p:sp>
        <p:nvSpPr>
          <p:cNvPr id="29" name="Footer Placeholder 28"/>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CB5E0680-956E-41C0-A91D-F697651A3D2E}"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3" name="Picture Placeholder 12"/>
          <p:cNvSpPr>
            <a:spLocks noGrp="1"/>
          </p:cNvSpPr>
          <p:nvPr>
            <p:ph type="pic" idx="1"/>
          </p:nvPr>
        </p:nvSpPr>
        <p:spPr>
          <a:xfrm>
            <a:off x="3505200" y="616634"/>
            <a:ext cx="5029200" cy="3657600"/>
          </a:xfrm>
          <a:solidFill>
            <a:schemeClr val="bg1"/>
          </a:solidFill>
          <a:ln w="6350">
            <a:solidFill>
              <a:schemeClr val="accent1"/>
            </a:solidFill>
          </a:ln>
          <a:effectLst>
            <a:reflection blurRad="1000" stA="49000" endA="500" endPos="10000" dist="900" dir="5400000" sy="-90000" algn="bl" rotWithShape="0"/>
          </a:effectLst>
        </p:spPr>
        <p:txBody>
          <a:bodyPr/>
          <a:lstStyle>
            <a:lvl1pPr marL="0" indent="0">
              <a:buNone/>
              <a:defRPr sz="3200"/>
            </a:lvl1pPr>
          </a:lstStyle>
          <a:p>
            <a:r>
              <a:rPr kumimoji="0" lang="en-US" smtClean="0"/>
              <a:t>Click icon to add picture</a:t>
            </a:r>
            <a:endParaRPr kumimoji="0" lang="en-US" dirty="0"/>
          </a:p>
        </p:txBody>
      </p:sp>
      <p:sp>
        <p:nvSpPr>
          <p:cNvPr id="7" name="Date Placeholder 6"/>
          <p:cNvSpPr>
            <a:spLocks noGrp="1"/>
          </p:cNvSpPr>
          <p:nvPr>
            <p:ph type="dt" sz="half" idx="10"/>
          </p:nvPr>
        </p:nvSpPr>
        <p:spPr/>
        <p:txBody>
          <a:bodyPr/>
          <a:lstStyle/>
          <a:p>
            <a:fld id="{60D6E389-723C-4227-A79E-C6DD20D5F49C}" type="datetimeFigureOut">
              <a:rPr lang="en-US" smtClean="0"/>
              <a:pPr/>
              <a:t>10/15/2010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31" name="Slide Number Placeholder 30"/>
          <p:cNvSpPr>
            <a:spLocks noGrp="1"/>
          </p:cNvSpPr>
          <p:nvPr>
            <p:ph type="sldNum" sz="quarter" idx="12"/>
          </p:nvPr>
        </p:nvSpPr>
        <p:spPr/>
        <p:txBody>
          <a:bodyPr/>
          <a:lstStyle/>
          <a:p>
            <a:fld id="{CB5E0680-956E-41C0-A91D-F697651A3D2E}" type="slidenum">
              <a:rPr lang="en-US" smtClean="0"/>
              <a:pPr/>
              <a:t>‹#›</a:t>
            </a:fld>
            <a:endParaRPr lang="en-US" dirty="0"/>
          </a:p>
        </p:txBody>
      </p:sp>
      <p:sp>
        <p:nvSpPr>
          <p:cNvPr id="17" name="Title 16"/>
          <p:cNvSpPr>
            <a:spLocks noGrp="1"/>
          </p:cNvSpPr>
          <p:nvPr>
            <p:ph type="title"/>
          </p:nvPr>
        </p:nvSpPr>
        <p:spPr>
          <a:xfrm>
            <a:off x="381000" y="4993760"/>
            <a:ext cx="5867400" cy="522288"/>
          </a:xfrm>
        </p:spPr>
        <p:txBody>
          <a:bodyPr anchor="ctr"/>
          <a:lstStyle>
            <a:lvl1pPr algn="l">
              <a:buNone/>
              <a:defRPr sz="2000" b="1"/>
            </a:lvl1pPr>
          </a:lstStyle>
          <a:p>
            <a:r>
              <a:rPr kumimoji="0" lang="en-US" smtClean="0"/>
              <a:t>Click to edit Master title style</a:t>
            </a:r>
            <a:endParaRPr kumimoji="0" lang="en-US"/>
          </a:p>
        </p:txBody>
      </p:sp>
      <p:sp>
        <p:nvSpPr>
          <p:cNvPr id="26" name="Text Placeholder 25"/>
          <p:cNvSpPr>
            <a:spLocks noGrp="1"/>
          </p:cNvSpPr>
          <p:nvPr>
            <p:ph type="body" sz="half" idx="2"/>
          </p:nvPr>
        </p:nvSpPr>
        <p:spPr>
          <a:xfrm>
            <a:off x="381000" y="5533218"/>
            <a:ext cx="5867400" cy="768350"/>
          </a:xfrm>
        </p:spPr>
        <p:txBody>
          <a:bodyPr lIns="109728" tIns="0"/>
          <a:lstStyle>
            <a:lvl1pPr marL="0" indent="0">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Text Placeholder 7"/>
          <p:cNvSpPr>
            <a:spLocks noGrp="1"/>
          </p:cNvSpPr>
          <p:nvPr>
            <p:ph type="body" idx="1"/>
          </p:nvPr>
        </p:nvSpPr>
        <p:spPr>
          <a:xfrm>
            <a:off x="304800" y="1554162"/>
            <a:ext cx="8686800" cy="4525963"/>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1" name="Date Placeholder 10"/>
          <p:cNvSpPr>
            <a:spLocks noGrp="1"/>
          </p:cNvSpPr>
          <p:nvPr>
            <p:ph type="dt" sz="half" idx="2"/>
          </p:nvPr>
        </p:nvSpPr>
        <p:spPr>
          <a:xfrm>
            <a:off x="6477000" y="76200"/>
            <a:ext cx="2514600" cy="288925"/>
          </a:xfrm>
          <a:prstGeom prst="rect">
            <a:avLst/>
          </a:prstGeom>
        </p:spPr>
        <p:txBody>
          <a:bodyPr vert="horz"/>
          <a:lstStyle>
            <a:lvl1pPr algn="l" eaLnBrk="1" latinLnBrk="0" hangingPunct="1">
              <a:defRPr kumimoji="0" sz="1200">
                <a:solidFill>
                  <a:schemeClr val="accent1">
                    <a:shade val="75000"/>
                  </a:schemeClr>
                </a:solidFill>
              </a:defRPr>
            </a:lvl1pPr>
          </a:lstStyle>
          <a:p>
            <a:fld id="{60D6E389-723C-4227-A79E-C6DD20D5F49C}" type="datetimeFigureOut">
              <a:rPr lang="en-US" smtClean="0"/>
              <a:pPr/>
              <a:t>10/15/2010</a:t>
            </a:fld>
            <a:endParaRPr lang="en-US" dirty="0"/>
          </a:p>
        </p:txBody>
      </p:sp>
      <p:sp>
        <p:nvSpPr>
          <p:cNvPr id="28" name="Footer Placeholder 27"/>
          <p:cNvSpPr>
            <a:spLocks noGrp="1"/>
          </p:cNvSpPr>
          <p:nvPr>
            <p:ph type="ftr" sz="quarter" idx="3"/>
          </p:nvPr>
        </p:nvSpPr>
        <p:spPr>
          <a:xfrm>
            <a:off x="3124200" y="76200"/>
            <a:ext cx="3352800" cy="288925"/>
          </a:xfrm>
          <a:prstGeom prst="rect">
            <a:avLst/>
          </a:prstGeom>
        </p:spPr>
        <p:txBody>
          <a:bodyPr vert="horz"/>
          <a:lstStyle>
            <a:lvl1pPr algn="r" eaLnBrk="1" latinLnBrk="0" hangingPunct="1">
              <a:defRPr kumimoji="0" sz="1200">
                <a:solidFill>
                  <a:schemeClr val="accent1">
                    <a:shade val="75000"/>
                  </a:schemeClr>
                </a:solidFill>
              </a:defRPr>
            </a:lvl1pPr>
          </a:lstStyle>
          <a:p>
            <a:endParaRPr lang="en-US" dirty="0"/>
          </a:p>
        </p:txBody>
      </p:sp>
      <p:sp>
        <p:nvSpPr>
          <p:cNvPr id="5" name="Slide Number Placeholder 4"/>
          <p:cNvSpPr>
            <a:spLocks noGrp="1"/>
          </p:cNvSpPr>
          <p:nvPr>
            <p:ph type="sldNum" sz="quarter" idx="4"/>
          </p:nvPr>
        </p:nvSpPr>
        <p:spPr>
          <a:xfrm>
            <a:off x="8229600" y="6477000"/>
            <a:ext cx="762000" cy="244475"/>
          </a:xfrm>
          <a:prstGeom prst="rect">
            <a:avLst/>
          </a:prstGeom>
        </p:spPr>
        <p:txBody>
          <a:bodyPr vert="horz"/>
          <a:lstStyle>
            <a:lvl1pPr algn="r" eaLnBrk="1" latinLnBrk="0" hangingPunct="1">
              <a:defRPr kumimoji="0" sz="1200">
                <a:solidFill>
                  <a:schemeClr val="accent1">
                    <a:shade val="75000"/>
                  </a:schemeClr>
                </a:solidFill>
              </a:defRPr>
            </a:lvl1pPr>
          </a:lstStyle>
          <a:p>
            <a:fld id="{CB5E0680-956E-41C0-A91D-F697651A3D2E}" type="slidenum">
              <a:rPr lang="en-US" smtClean="0"/>
              <a:pPr/>
              <a:t>‹#›</a:t>
            </a:fld>
            <a:endParaRPr lang="en-US" dirty="0"/>
          </a:p>
        </p:txBody>
      </p:sp>
      <p:sp>
        <p:nvSpPr>
          <p:cNvPr id="10" name="Title Placeholder 9"/>
          <p:cNvSpPr>
            <a:spLocks noGrp="1"/>
          </p:cNvSpPr>
          <p:nvPr>
            <p:ph type="title"/>
          </p:nvPr>
        </p:nvSpPr>
        <p:spPr>
          <a:xfrm>
            <a:off x="304800" y="457200"/>
            <a:ext cx="8686800" cy="838200"/>
          </a:xfrm>
          <a:prstGeom prst="rect">
            <a:avLst/>
          </a:prstGeom>
        </p:spPr>
        <p:txBody>
          <a:bodyPr vert="horz" anchor="ctr">
            <a:normAutofit/>
          </a:bodyPr>
          <a:lstStyle/>
          <a:p>
            <a:r>
              <a:rPr kumimoji="0" lang="en-US" smtClean="0"/>
              <a:t>Click to edit Master title style</a:t>
            </a:r>
            <a:endParaRPr kumimoji="0" lang="en-US"/>
          </a:p>
        </p:txBody>
      </p:sp>
      <p:sp>
        <p:nvSpPr>
          <p:cNvPr id="9" name="Straight Connector 8"/>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Straight Connector 11"/>
          <p:cNvSpPr>
            <a:spLocks noChangeShapeType="1"/>
          </p:cNvSpPr>
          <p:nvPr/>
        </p:nvSpPr>
        <p:spPr bwMode="auto">
          <a:xfrm>
            <a:off x="514350" y="1057986"/>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rtl="0" eaLnBrk="1" latinLnBrk="0" hangingPunct="1">
        <a:spcBef>
          <a:spcPct val="0"/>
        </a:spcBef>
        <a:buNone/>
        <a:defRPr kumimoji="0" sz="3600" kern="1200" cap="all" baseline="0">
          <a:solidFill>
            <a:schemeClr val="tx2"/>
          </a:solidFill>
          <a:effectLst>
            <a:reflection blurRad="12700" stA="48000" endA="300" endPos="55000" dir="5400000" sy="-90000" algn="bl" rotWithShape="0"/>
          </a:effectLst>
          <a:latin typeface="+mj-lt"/>
          <a:ea typeface="+mj-ea"/>
          <a:cs typeface="+mj-cs"/>
        </a:defRPr>
      </a:lvl1pPr>
    </p:titleStyle>
    <p:bodyStyle>
      <a:lvl1pPr marL="342900" indent="-342900" algn="l" rtl="0" eaLnBrk="1" latinLnBrk="0" hangingPunct="1">
        <a:spcBef>
          <a:spcPct val="20000"/>
        </a:spcBef>
        <a:buClr>
          <a:schemeClr val="accent1"/>
        </a:buClr>
        <a:buSzPct val="70000"/>
        <a:buFont typeface="Wingdings 2"/>
        <a:buChar char=""/>
        <a:defRPr kumimoji="0" sz="3200" kern="1200">
          <a:solidFill>
            <a:schemeClr val="tx2"/>
          </a:solidFill>
          <a:latin typeface="+mn-lt"/>
          <a:ea typeface="+mn-ea"/>
          <a:cs typeface="+mn-cs"/>
        </a:defRPr>
      </a:lvl1pPr>
      <a:lvl2pPr marL="742950" indent="-285750" algn="l" rtl="0" eaLnBrk="1" latinLnBrk="0" hangingPunct="1">
        <a:spcBef>
          <a:spcPct val="20000"/>
        </a:spcBef>
        <a:buClr>
          <a:schemeClr val="accent1"/>
        </a:buClr>
        <a:buSzPct val="70000"/>
        <a:buFont typeface="Wingdings 2"/>
        <a:buChar char=""/>
        <a:defRPr kumimoji="0" sz="2800" kern="1200">
          <a:solidFill>
            <a:schemeClr val="tx2"/>
          </a:solidFill>
          <a:latin typeface="+mn-lt"/>
          <a:ea typeface="+mn-ea"/>
          <a:cs typeface="+mn-cs"/>
        </a:defRPr>
      </a:lvl2pPr>
      <a:lvl3pPr marL="1143000" indent="-228600" algn="l" rtl="0" eaLnBrk="1" latinLnBrk="0" hangingPunct="1">
        <a:spcBef>
          <a:spcPct val="20000"/>
        </a:spcBef>
        <a:buClr>
          <a:schemeClr val="accent1"/>
        </a:buClr>
        <a:buSzPct val="70000"/>
        <a:buFont typeface="Wingdings 2"/>
        <a:buChar char=""/>
        <a:defRPr kumimoji="0" sz="2400" kern="1200">
          <a:solidFill>
            <a:schemeClr val="tx2"/>
          </a:solidFill>
          <a:latin typeface="+mn-lt"/>
          <a:ea typeface="+mn-ea"/>
          <a:cs typeface="+mn-cs"/>
        </a:defRPr>
      </a:lvl3pPr>
      <a:lvl4pPr marL="1600200" indent="-228600" algn="l" rtl="0" eaLnBrk="1" latinLnBrk="0" hangingPunct="1">
        <a:spcBef>
          <a:spcPct val="20000"/>
        </a:spcBef>
        <a:buClr>
          <a:schemeClr val="accent1"/>
        </a:buClr>
        <a:buSzPct val="70000"/>
        <a:buFont typeface="Wingdings 2"/>
        <a:buChar char=""/>
        <a:defRPr kumimoji="0" sz="2000" kern="1200">
          <a:solidFill>
            <a:schemeClr val="tx2"/>
          </a:solidFill>
          <a:latin typeface="+mn-lt"/>
          <a:ea typeface="+mn-ea"/>
          <a:cs typeface="+mn-cs"/>
        </a:defRPr>
      </a:lvl4pPr>
      <a:lvl5pPr marL="20574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5pPr>
      <a:lvl6pPr marL="25146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6pPr>
      <a:lvl7pPr marL="2971800" indent="-228600" algn="l" rtl="0" eaLnBrk="1" latinLnBrk="0" hangingPunct="1">
        <a:spcBef>
          <a:spcPct val="20000"/>
        </a:spcBef>
        <a:buClr>
          <a:schemeClr val="accent1"/>
        </a:buClr>
        <a:buSzPct val="60000"/>
        <a:buFont typeface="Wingdings 2"/>
        <a:buChar char=""/>
        <a:defRPr kumimoji="0" sz="1600" kern="1200">
          <a:solidFill>
            <a:schemeClr val="tx2"/>
          </a:solidFill>
          <a:latin typeface="+mn-lt"/>
          <a:ea typeface="+mn-ea"/>
          <a:cs typeface="+mn-cs"/>
        </a:defRPr>
      </a:lvl7pPr>
      <a:lvl8pPr marL="3429000" indent="-228600" algn="l" rtl="0" eaLnBrk="1" latinLnBrk="0" hangingPunct="1">
        <a:spcBef>
          <a:spcPct val="20000"/>
        </a:spcBef>
        <a:buClr>
          <a:schemeClr val="accent1"/>
        </a:buClr>
        <a:buSzPct val="60000"/>
        <a:buFont typeface="Wingdings 2"/>
        <a:buChar char=""/>
        <a:defRPr kumimoji="0" sz="1600" kern="1200" baseline="0">
          <a:solidFill>
            <a:schemeClr val="tx2"/>
          </a:solidFill>
          <a:latin typeface="+mn-lt"/>
          <a:ea typeface="+mn-ea"/>
          <a:cs typeface="+mn-cs"/>
        </a:defRPr>
      </a:lvl8pPr>
      <a:lvl9pPr marL="3886200" indent="-228600" algn="l" rtl="0" eaLnBrk="1" latinLnBrk="0" hangingPunct="1">
        <a:spcBef>
          <a:spcPct val="20000"/>
        </a:spcBef>
        <a:buClr>
          <a:schemeClr val="accent1"/>
        </a:buClr>
        <a:buSzPct val="60000"/>
        <a:buFont typeface="Wingdings 2"/>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gif"/><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hyperlink" Target="http://watsoncaringscience.org/" TargetMode="Externa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3.xml"/><Relationship Id="rId1" Type="http://schemas.openxmlformats.org/officeDocument/2006/relationships/slideLayout" Target="../slideLayouts/slideLayout6.xml"/><Relationship Id="rId4" Type="http://schemas.openxmlformats.org/officeDocument/2006/relationships/hyperlink" Target="http://www.asu.edu/nursing/courses/nur361/leader24" TargetMode="External"/></Relationships>
</file>

<file path=ppt/slides/_rels/slide15.xml.rels><?xml version="1.0" encoding="UTF-8" standalone="yes"?>
<Relationships xmlns="http://schemas.openxmlformats.org/package/2006/relationships"><Relationship Id="rId3" Type="http://schemas.openxmlformats.org/officeDocument/2006/relationships/hyperlink" Target="http://web.ebscohost.com.exproxy.lakeviewcol.edu:2048/login.aspx?direct" TargetMode="External"/><Relationship Id="rId7" Type="http://schemas.openxmlformats.org/officeDocument/2006/relationships/hyperlink" Target="http://currentnursing.com/nursing_theory/watson.html" TargetMode="External"/><Relationship Id="rId2" Type="http://schemas.openxmlformats.org/officeDocument/2006/relationships/notesSlide" Target="../notesSlides/notesSlide14.xml"/><Relationship Id="rId1" Type="http://schemas.openxmlformats.org/officeDocument/2006/relationships/slideLayout" Target="../slideLayouts/slideLayout7.xml"/><Relationship Id="rId6" Type="http://schemas.openxmlformats.org/officeDocument/2006/relationships/hyperlink" Target="http://currentnursing.com/nursing_theory/development_of_nursing_theories.html" TargetMode="External"/><Relationship Id="rId5" Type="http://schemas.openxmlformats.org/officeDocument/2006/relationships/hyperlink" Target="http://web.ebscohost.com.exproxy.lakeviewcol.edu:2048/login.aspx?direct=true&amp;db=rzh&amp;AN=2010235968&amp;site=nrc-live" TargetMode="External"/><Relationship Id="rId4" Type="http://schemas.openxmlformats.org/officeDocument/2006/relationships/hyperlink" Target="http://www.cinahl.com/cgi-bin/refsvc?jid=1502&amp;accno=2004070467" TargetMode="External"/></Relationships>
</file>

<file path=ppt/slides/_rels/slide16.xml.rels><?xml version="1.0" encoding="UTF-8" standalone="yes"?>
<Relationships xmlns="http://schemas.openxmlformats.org/package/2006/relationships"><Relationship Id="rId3" Type="http://schemas.openxmlformats.org/officeDocument/2006/relationships/hyperlink" Target="http://www.ncbi.nlm.nih.gov/pubmed/7640385" TargetMode="External"/><Relationship Id="rId7" Type="http://schemas.openxmlformats.org/officeDocument/2006/relationships/hyperlink" Target="http://search.ebcohost.com.ezproy.lakeviewcol.edu:2048/login.aspx?direct=tru&amp;db=rzh&amp;AN=2009754494&amp;sit" TargetMode="External"/><Relationship Id="rId2" Type="http://schemas.openxmlformats.org/officeDocument/2006/relationships/hyperlink" Target="http://currentnursing.com/nursing_theory/Watson.html" TargetMode="External"/><Relationship Id="rId1" Type="http://schemas.openxmlformats.org/officeDocument/2006/relationships/slideLayout" Target="../slideLayouts/slideLayout7.xml"/><Relationship Id="rId6" Type="http://schemas.openxmlformats.org/officeDocument/2006/relationships/hyperlink" Target="http://search.ebscohost.com/eqproxy.lakeviewcol.edu:2048/login.aspx?direct=true&amp;db=rzh&amp;AN=2000921796" TargetMode="External"/><Relationship Id="rId5" Type="http://schemas.openxmlformats.org/officeDocument/2006/relationships/hyperlink" Target="http://watsoncaringscience.org/" TargetMode="External"/><Relationship Id="rId4" Type="http://schemas.openxmlformats.org/officeDocument/2006/relationships/hyperlink" Target="http://www.asu.edu/nursing/courses/nur361/leader24" TargetMode="External"/></Relationships>
</file>

<file path=ppt/slides/_rels/slide17.xml.rels><?xml version="1.0" encoding="UTF-8" standalone="yes"?>
<Relationships xmlns="http://schemas.openxmlformats.org/package/2006/relationships"><Relationship Id="rId3" Type="http://schemas.openxmlformats.org/officeDocument/2006/relationships/hyperlink" Target="http://www.wastsoncaringscience.org/j_watson/index.html" TargetMode="External"/><Relationship Id="rId2" Type="http://schemas.openxmlformats.org/officeDocument/2006/relationships/hyperlink" Target="http://www.watsoncaringscience.org/j_watson/index.html" TargetMode="Externa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Jean Watson       </a:t>
            </a:r>
            <a:br>
              <a:rPr lang="en-US" dirty="0" smtClean="0"/>
            </a:br>
            <a:r>
              <a:rPr lang="en-US" dirty="0" smtClean="0"/>
              <a:t>                                            </a:t>
            </a:r>
            <a:endParaRPr lang="en-US" dirty="0"/>
          </a:p>
        </p:txBody>
      </p:sp>
      <p:sp>
        <p:nvSpPr>
          <p:cNvPr id="3" name="Subtitle 2"/>
          <p:cNvSpPr>
            <a:spLocks noGrp="1"/>
          </p:cNvSpPr>
          <p:nvPr>
            <p:ph type="subTitle" idx="1"/>
          </p:nvPr>
        </p:nvSpPr>
        <p:spPr/>
        <p:txBody>
          <a:bodyPr/>
          <a:lstStyle/>
          <a:p>
            <a:r>
              <a:rPr lang="en-US" dirty="0" smtClean="0"/>
              <a:t>Theory of Transpersonal Care</a:t>
            </a:r>
            <a:endParaRPr lang="en-US" dirty="0"/>
          </a:p>
        </p:txBody>
      </p:sp>
      <p:sp>
        <p:nvSpPr>
          <p:cNvPr id="4" name="TextBox 3"/>
          <p:cNvSpPr txBox="1"/>
          <p:nvPr/>
        </p:nvSpPr>
        <p:spPr>
          <a:xfrm>
            <a:off x="609600" y="685800"/>
            <a:ext cx="184731" cy="369332"/>
          </a:xfrm>
          <a:prstGeom prst="rect">
            <a:avLst/>
          </a:prstGeom>
          <a:noFill/>
        </p:spPr>
        <p:txBody>
          <a:bodyPr wrap="none" rtlCol="0">
            <a:spAutoFit/>
          </a:bodyPr>
          <a:lstStyle/>
          <a:p>
            <a:endParaRPr lang="en-US" dirty="0"/>
          </a:p>
        </p:txBody>
      </p:sp>
      <p:pic>
        <p:nvPicPr>
          <p:cNvPr id="7" name="Picture 6" descr="jwatson_rt_01.gif"/>
          <p:cNvPicPr>
            <a:picLocks noChangeAspect="1"/>
          </p:cNvPicPr>
          <p:nvPr/>
        </p:nvPicPr>
        <p:blipFill>
          <a:blip r:embed="rId3" cstate="print"/>
          <a:stretch>
            <a:fillRect/>
          </a:stretch>
        </p:blipFill>
        <p:spPr>
          <a:xfrm>
            <a:off x="5562600" y="457200"/>
            <a:ext cx="2381250" cy="4886325"/>
          </a:xfrm>
          <a:prstGeom prst="rect">
            <a:avLst/>
          </a:prstGeom>
        </p:spPr>
      </p:pic>
      <p:sp>
        <p:nvSpPr>
          <p:cNvPr id="8" name="TextBox 7"/>
          <p:cNvSpPr txBox="1"/>
          <p:nvPr/>
        </p:nvSpPr>
        <p:spPr>
          <a:xfrm>
            <a:off x="5791200" y="5486400"/>
            <a:ext cx="2198743" cy="369332"/>
          </a:xfrm>
          <a:prstGeom prst="rect">
            <a:avLst/>
          </a:prstGeom>
          <a:noFill/>
        </p:spPr>
        <p:txBody>
          <a:bodyPr wrap="none" rtlCol="0">
            <a:spAutoFit/>
          </a:bodyPr>
          <a:lstStyle/>
          <a:p>
            <a:r>
              <a:rPr lang="en-US" sz="1200" i="1" dirty="0" smtClean="0">
                <a:latin typeface="Times New Roman" pitchFamily="18" charset="0"/>
                <a:cs typeface="Times New Roman" pitchFamily="18" charset="0"/>
                <a:hlinkClick r:id="rId4"/>
              </a:rPr>
              <a:t>http://watsoncaringscience.org</a:t>
            </a:r>
            <a:r>
              <a:rPr lang="en-US" sz="1200" i="1" dirty="0" smtClean="0">
                <a:latin typeface="Times New Roman" pitchFamily="18" charset="0"/>
                <a:cs typeface="Times New Roman" pitchFamily="18" charset="0"/>
              </a:rPr>
              <a:t> </a:t>
            </a:r>
            <a:r>
              <a:rPr lang="en-US" i="1" dirty="0" smtClean="0"/>
              <a:t> </a:t>
            </a:r>
            <a:endParaRPr lang="en-US" dirty="0"/>
          </a:p>
        </p:txBody>
      </p:sp>
      <p:sp>
        <p:nvSpPr>
          <p:cNvPr id="9" name="TextBox 8"/>
          <p:cNvSpPr txBox="1"/>
          <p:nvPr/>
        </p:nvSpPr>
        <p:spPr>
          <a:xfrm>
            <a:off x="284018" y="727607"/>
            <a:ext cx="2209800" cy="2123658"/>
          </a:xfrm>
          <a:prstGeom prst="rect">
            <a:avLst/>
          </a:prstGeom>
          <a:noFill/>
        </p:spPr>
        <p:txBody>
          <a:bodyPr wrap="square" rtlCol="0">
            <a:spAutoFit/>
          </a:bodyPr>
          <a:lstStyle/>
          <a:p>
            <a:endParaRPr lang="en-US" sz="1200" dirty="0" smtClean="0">
              <a:latin typeface="Times New Roman" pitchFamily="18" charset="0"/>
              <a:cs typeface="Times New Roman" pitchFamily="18" charset="0"/>
            </a:endParaRPr>
          </a:p>
          <a:p>
            <a:r>
              <a:rPr lang="en-US" sz="1200" dirty="0" smtClean="0">
                <a:latin typeface="Times New Roman" pitchFamily="18" charset="0"/>
                <a:cs typeface="Times New Roman" pitchFamily="18" charset="0"/>
              </a:rPr>
              <a:t>Lakeview College of Nursing</a:t>
            </a:r>
          </a:p>
          <a:p>
            <a:r>
              <a:rPr lang="en-US" sz="1200" dirty="0" smtClean="0">
                <a:latin typeface="Times New Roman" pitchFamily="18" charset="0"/>
                <a:cs typeface="Times New Roman" pitchFamily="18" charset="0"/>
              </a:rPr>
              <a:t>RN 200 – Fall, 2010</a:t>
            </a:r>
          </a:p>
          <a:p>
            <a:r>
              <a:rPr lang="en-US" sz="1200" dirty="0" smtClean="0">
                <a:latin typeface="Times New Roman" pitchFamily="18" charset="0"/>
                <a:cs typeface="Times New Roman" pitchFamily="18" charset="0"/>
              </a:rPr>
              <a:t>Lori Lindsey-Clarkston, RN</a:t>
            </a:r>
          </a:p>
          <a:p>
            <a:r>
              <a:rPr lang="en-US" sz="1200" dirty="0" smtClean="0">
                <a:latin typeface="Times New Roman" pitchFamily="18" charset="0"/>
                <a:cs typeface="Times New Roman" pitchFamily="18" charset="0"/>
              </a:rPr>
              <a:t>Lori Turner, RN</a:t>
            </a:r>
          </a:p>
          <a:p>
            <a:r>
              <a:rPr lang="en-US" sz="1200" dirty="0" smtClean="0">
                <a:latin typeface="Times New Roman" pitchFamily="18" charset="0"/>
                <a:cs typeface="Times New Roman" pitchFamily="18" charset="0"/>
              </a:rPr>
              <a:t>Michael Kruse, RN</a:t>
            </a:r>
          </a:p>
          <a:p>
            <a:r>
              <a:rPr lang="en-US" sz="1200" dirty="0" smtClean="0">
                <a:latin typeface="Times New Roman" pitchFamily="18" charset="0"/>
                <a:cs typeface="Times New Roman" pitchFamily="18" charset="0"/>
              </a:rPr>
              <a:t>Nicole Steele, RN</a:t>
            </a:r>
          </a:p>
          <a:p>
            <a:r>
              <a:rPr lang="en-US" sz="1200" dirty="0" smtClean="0">
                <a:latin typeface="Times New Roman" pitchFamily="18" charset="0"/>
                <a:cs typeface="Times New Roman" pitchFamily="18" charset="0"/>
              </a:rPr>
              <a:t>Rachel Davis, RN</a:t>
            </a:r>
          </a:p>
          <a:p>
            <a:r>
              <a:rPr lang="en-US" sz="1200" dirty="0" smtClean="0">
                <a:latin typeface="Times New Roman" pitchFamily="18" charset="0"/>
                <a:cs typeface="Times New Roman" pitchFamily="18" charset="0"/>
              </a:rPr>
              <a:t>Sheila Roth, RN</a:t>
            </a:r>
          </a:p>
          <a:p>
            <a:r>
              <a:rPr lang="en-US" sz="1200" dirty="0" err="1" smtClean="0">
                <a:latin typeface="Times New Roman" pitchFamily="18" charset="0"/>
                <a:cs typeface="Times New Roman" pitchFamily="18" charset="0"/>
              </a:rPr>
              <a:t>Tenika</a:t>
            </a:r>
            <a:r>
              <a:rPr lang="en-US" sz="1200" dirty="0" smtClean="0">
                <a:latin typeface="Times New Roman" pitchFamily="18" charset="0"/>
                <a:cs typeface="Times New Roman" pitchFamily="18" charset="0"/>
              </a:rPr>
              <a:t> McMillan, RN</a:t>
            </a:r>
          </a:p>
          <a:p>
            <a:endParaRPr lang="en-US" sz="1200" dirty="0" smtClean="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609600"/>
            <a:ext cx="8534400" cy="841248"/>
          </a:xfrm>
        </p:spPr>
        <p:txBody>
          <a:bodyPr>
            <a:normAutofit fontScale="90000"/>
          </a:bodyPr>
          <a:lstStyle/>
          <a:p>
            <a:r>
              <a:rPr lang="en-US" sz="2800" b="1" dirty="0" smtClean="0">
                <a:latin typeface="Times New Roman" pitchFamily="18" charset="0"/>
                <a:cs typeface="Times New Roman" pitchFamily="18" charset="0"/>
              </a:rPr>
              <a:t>Implement theory into nursing </a:t>
            </a:r>
            <a:r>
              <a:rPr lang="en-US" sz="2800" b="1" dirty="0" smtClean="0">
                <a:latin typeface="Times New Roman" pitchFamily="18" charset="0"/>
                <a:cs typeface="Times New Roman" pitchFamily="18" charset="0"/>
              </a:rPr>
              <a:t>Practice (cont’d)</a:t>
            </a:r>
            <a:endParaRPr lang="en-US" sz="2800" b="1" dirty="0">
              <a:latin typeface="Times New Roman" pitchFamily="18" charset="0"/>
              <a:cs typeface="Times New Roman" pitchFamily="18" charset="0"/>
            </a:endParaRPr>
          </a:p>
        </p:txBody>
      </p:sp>
      <p:sp>
        <p:nvSpPr>
          <p:cNvPr id="3" name="TextBox 2"/>
          <p:cNvSpPr txBox="1"/>
          <p:nvPr/>
        </p:nvSpPr>
        <p:spPr>
          <a:xfrm>
            <a:off x="457200" y="2057400"/>
            <a:ext cx="6414128" cy="3477875"/>
          </a:xfrm>
          <a:prstGeom prst="rect">
            <a:avLst/>
          </a:prstGeom>
          <a:noFill/>
        </p:spPr>
        <p:txBody>
          <a:bodyPr wrap="none" rtlCol="0">
            <a:spAutoFit/>
          </a:bodyPr>
          <a:lstStyle/>
          <a:p>
            <a:pPr>
              <a:buClr>
                <a:schemeClr val="accent1"/>
              </a:buClr>
              <a:buFont typeface="Wingdings" pitchFamily="2" charset="2"/>
              <a:buChar char="Ø"/>
            </a:pPr>
            <a:r>
              <a:rPr lang="en-US" sz="2000" dirty="0" smtClean="0">
                <a:latin typeface="Times New Roman" pitchFamily="18" charset="0"/>
                <a:cs typeface="Times New Roman" pitchFamily="18" charset="0"/>
              </a:rPr>
              <a:t>Nurses called to create an environment of trust.</a:t>
            </a:r>
          </a:p>
          <a:p>
            <a:pPr>
              <a:buClr>
                <a:schemeClr val="accent1"/>
              </a:buClr>
            </a:pPr>
            <a:endParaRPr lang="en-US" sz="2000" dirty="0" smtClean="0">
              <a:latin typeface="Times New Roman" pitchFamily="18" charset="0"/>
              <a:cs typeface="Times New Roman" pitchFamily="18" charset="0"/>
            </a:endParaRPr>
          </a:p>
          <a:p>
            <a:pPr>
              <a:buClr>
                <a:schemeClr val="accent1"/>
              </a:buClr>
              <a:buFont typeface="Wingdings" pitchFamily="2" charset="2"/>
              <a:buChar char="Ø"/>
            </a:pPr>
            <a:r>
              <a:rPr lang="en-US" sz="2000" dirty="0" smtClean="0">
                <a:latin typeface="Times New Roman" pitchFamily="18" charset="0"/>
                <a:cs typeface="Times New Roman" pitchFamily="18" charset="0"/>
              </a:rPr>
              <a:t> Carative factors guide nurses.</a:t>
            </a:r>
          </a:p>
          <a:p>
            <a:pPr>
              <a:buClr>
                <a:schemeClr val="accent1"/>
              </a:buClr>
            </a:pPr>
            <a:endParaRPr lang="en-US" sz="2000" dirty="0" smtClean="0">
              <a:latin typeface="Times New Roman" pitchFamily="18" charset="0"/>
              <a:cs typeface="Times New Roman" pitchFamily="18" charset="0"/>
            </a:endParaRPr>
          </a:p>
          <a:p>
            <a:pPr>
              <a:buClr>
                <a:schemeClr val="accent1"/>
              </a:buClr>
              <a:buFont typeface="Wingdings" pitchFamily="2" charset="2"/>
              <a:buChar char="Ø"/>
            </a:pPr>
            <a:r>
              <a:rPr lang="en-US" sz="2000" dirty="0" smtClean="0">
                <a:latin typeface="Times New Roman" pitchFamily="18" charset="0"/>
                <a:cs typeface="Times New Roman" pitchFamily="18" charset="0"/>
              </a:rPr>
              <a:t> Support human caring and provide for physical needs.</a:t>
            </a:r>
          </a:p>
          <a:p>
            <a:pPr>
              <a:buClr>
                <a:schemeClr val="accent1"/>
              </a:buClr>
            </a:pPr>
            <a:endParaRPr lang="en-US" sz="2000" dirty="0" smtClean="0">
              <a:latin typeface="Times New Roman" pitchFamily="18" charset="0"/>
              <a:cs typeface="Times New Roman" pitchFamily="18" charset="0"/>
            </a:endParaRPr>
          </a:p>
          <a:p>
            <a:pPr>
              <a:buClr>
                <a:schemeClr val="accent1"/>
              </a:buClr>
              <a:buFont typeface="Wingdings" pitchFamily="2" charset="2"/>
              <a:buChar char="Ø"/>
            </a:pPr>
            <a:r>
              <a:rPr lang="en-US" sz="2000" dirty="0" smtClean="0">
                <a:latin typeface="Times New Roman" pitchFamily="18" charset="0"/>
                <a:cs typeface="Times New Roman" pitchFamily="18" charset="0"/>
              </a:rPr>
              <a:t> Spirituality is a strength.</a:t>
            </a:r>
          </a:p>
          <a:p>
            <a:pPr>
              <a:buClr>
                <a:schemeClr val="accent1"/>
              </a:buClr>
              <a:buFont typeface="Wingdings" pitchFamily="2" charset="2"/>
              <a:buChar char="Ø"/>
            </a:pPr>
            <a:endParaRPr lang="en-US" sz="2000" dirty="0" smtClean="0">
              <a:latin typeface="Times New Roman" pitchFamily="18" charset="0"/>
              <a:cs typeface="Times New Roman" pitchFamily="18" charset="0"/>
            </a:endParaRPr>
          </a:p>
          <a:p>
            <a:pPr>
              <a:buClr>
                <a:schemeClr val="accent1"/>
              </a:buClr>
              <a:buFont typeface="Wingdings" pitchFamily="2" charset="2"/>
              <a:buChar char="Ø"/>
            </a:pPr>
            <a:r>
              <a:rPr lang="en-US" sz="2000" dirty="0" smtClean="0">
                <a:latin typeface="Times New Roman" pitchFamily="18" charset="0"/>
                <a:cs typeface="Times New Roman" pitchFamily="18" charset="0"/>
              </a:rPr>
              <a:t> Through trust, confidence is gained </a:t>
            </a:r>
            <a:r>
              <a:rPr lang="en-US" sz="2000" dirty="0" smtClean="0">
                <a:latin typeface="Times New Roman" pitchFamily="18" charset="0"/>
                <a:cs typeface="Times New Roman" pitchFamily="18" charset="0"/>
              </a:rPr>
              <a:t>and </a:t>
            </a:r>
            <a:r>
              <a:rPr lang="en-US" sz="2000" dirty="0" smtClean="0">
                <a:latin typeface="Times New Roman" pitchFamily="18" charset="0"/>
                <a:cs typeface="Times New Roman" pitchFamily="18" charset="0"/>
              </a:rPr>
              <a:t>friends are made.</a:t>
            </a:r>
          </a:p>
          <a:p>
            <a:pPr>
              <a:buClr>
                <a:schemeClr val="accent1"/>
              </a:buClr>
            </a:pPr>
            <a:endParaRPr lang="en-US" sz="2000" dirty="0" smtClean="0">
              <a:latin typeface="Times New Roman" pitchFamily="18" charset="0"/>
              <a:cs typeface="Times New Roman" pitchFamily="18" charset="0"/>
            </a:endParaRPr>
          </a:p>
          <a:p>
            <a:pPr>
              <a:buClr>
                <a:schemeClr val="accent1"/>
              </a:buClr>
              <a:buFont typeface="Wingdings" pitchFamily="2" charset="2"/>
              <a:buChar char="Ø"/>
            </a:pPr>
            <a:r>
              <a:rPr lang="en-US" sz="2000" dirty="0" smtClean="0">
                <a:latin typeface="Times New Roman" pitchFamily="18" charset="0"/>
                <a:cs typeface="Times New Roman" pitchFamily="18" charset="0"/>
              </a:rPr>
              <a:t> The person-to-person </a:t>
            </a:r>
            <a:r>
              <a:rPr lang="en-US" sz="2000" dirty="0" smtClean="0">
                <a:latin typeface="Times New Roman" pitchFamily="18" charset="0"/>
                <a:cs typeface="Times New Roman" pitchFamily="18" charset="0"/>
              </a:rPr>
              <a:t>relationship </a:t>
            </a:r>
            <a:r>
              <a:rPr lang="en-US" sz="2000" dirty="0" smtClean="0">
                <a:latin typeface="Times New Roman" pitchFamily="18" charset="0"/>
                <a:cs typeface="Times New Roman" pitchFamily="18" charset="0"/>
              </a:rPr>
              <a:t>is priority.</a:t>
            </a:r>
            <a:endParaRPr lang="en-US" sz="20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304800"/>
            <a:ext cx="8686800" cy="1524000"/>
          </a:xfrm>
        </p:spPr>
        <p:txBody>
          <a:bodyPr>
            <a:normAutofit fontScale="90000"/>
          </a:bodyPr>
          <a:lstStyle/>
          <a:p>
            <a:r>
              <a:rPr lang="en-US" sz="3100" b="1" dirty="0" smtClean="0">
                <a:latin typeface="Times New Roman" pitchFamily="18" charset="0"/>
                <a:cs typeface="Times New Roman" pitchFamily="18" charset="0"/>
              </a:rPr>
              <a:t>IMPLEMENT THEORY INTO NURSING PRACTICE (cont’d)</a:t>
            </a:r>
            <a:r>
              <a:rPr lang="en-US" b="1" dirty="0" smtClean="0">
                <a:latin typeface="Times New Roman" pitchFamily="18" charset="0"/>
                <a:cs typeface="Times New Roman" pitchFamily="18" charset="0"/>
              </a:rPr>
              <a:t/>
            </a:r>
            <a:br>
              <a:rPr lang="en-US" b="1" dirty="0" smtClean="0">
                <a:latin typeface="Times New Roman" pitchFamily="18" charset="0"/>
                <a:cs typeface="Times New Roman" pitchFamily="18" charset="0"/>
              </a:rPr>
            </a:br>
            <a:endParaRPr lang="en-US" b="1" dirty="0"/>
          </a:p>
        </p:txBody>
      </p:sp>
      <p:sp>
        <p:nvSpPr>
          <p:cNvPr id="3" name="TextBox 2"/>
          <p:cNvSpPr txBox="1"/>
          <p:nvPr/>
        </p:nvSpPr>
        <p:spPr>
          <a:xfrm>
            <a:off x="333828" y="2104572"/>
            <a:ext cx="8534709" cy="3447098"/>
          </a:xfrm>
          <a:prstGeom prst="rect">
            <a:avLst/>
          </a:prstGeom>
          <a:noFill/>
        </p:spPr>
        <p:txBody>
          <a:bodyPr wrap="none" rtlCol="0">
            <a:spAutoFit/>
          </a:bodyPr>
          <a:lstStyle/>
          <a:p>
            <a:pPr>
              <a:lnSpc>
                <a:spcPct val="200000"/>
              </a:lnSpc>
              <a:buClr>
                <a:schemeClr val="accent1"/>
              </a:buClr>
              <a:buFont typeface="Wingdings" pitchFamily="2" charset="2"/>
              <a:buChar char="Ø"/>
            </a:pPr>
            <a:r>
              <a:rPr lang="en-US" sz="2000" dirty="0" smtClean="0">
                <a:latin typeface="Times New Roman" pitchFamily="18" charset="0"/>
                <a:cs typeface="Times New Roman" pitchFamily="18" charset="0"/>
              </a:rPr>
              <a:t>Nurses must be competent in technical and caring skills.</a:t>
            </a:r>
          </a:p>
          <a:p>
            <a:pPr>
              <a:lnSpc>
                <a:spcPct val="200000"/>
              </a:lnSpc>
              <a:buClr>
                <a:schemeClr val="accent1"/>
              </a:buClr>
              <a:buFont typeface="Wingdings" pitchFamily="2" charset="2"/>
              <a:buChar char="Ø"/>
            </a:pPr>
            <a:r>
              <a:rPr lang="en-US" sz="2000" dirty="0" smtClean="0">
                <a:latin typeface="Times New Roman" pitchFamily="18" charset="0"/>
                <a:cs typeface="Times New Roman" pitchFamily="18" charset="0"/>
              </a:rPr>
              <a:t> Interview process has changed due to Watson’s theory.</a:t>
            </a:r>
          </a:p>
          <a:p>
            <a:pPr>
              <a:lnSpc>
                <a:spcPct val="200000"/>
              </a:lnSpc>
              <a:buClr>
                <a:schemeClr val="accent1"/>
              </a:buClr>
              <a:buFont typeface="Wingdings" pitchFamily="2" charset="2"/>
              <a:buChar char="Ø"/>
            </a:pPr>
            <a:r>
              <a:rPr lang="en-US" sz="2000" dirty="0" smtClean="0">
                <a:latin typeface="Times New Roman" pitchFamily="18" charset="0"/>
                <a:cs typeface="Times New Roman" pitchFamily="18" charset="0"/>
              </a:rPr>
              <a:t> </a:t>
            </a:r>
            <a:r>
              <a:rPr lang="en-US" sz="2000" dirty="0" smtClean="0">
                <a:latin typeface="Times New Roman" pitchFamily="18" charset="0"/>
                <a:cs typeface="Times New Roman" pitchFamily="18" charset="0"/>
              </a:rPr>
              <a:t>Nursing education </a:t>
            </a:r>
            <a:r>
              <a:rPr lang="en-US" sz="2000" dirty="0" smtClean="0">
                <a:latin typeface="Times New Roman" pitchFamily="18" charset="0"/>
                <a:cs typeface="Times New Roman" pitchFamily="18" charset="0"/>
              </a:rPr>
              <a:t>now </a:t>
            </a:r>
            <a:r>
              <a:rPr lang="en-US" sz="2000" dirty="0" smtClean="0">
                <a:latin typeface="Times New Roman" pitchFamily="18" charset="0"/>
                <a:cs typeface="Times New Roman" pitchFamily="18" charset="0"/>
              </a:rPr>
              <a:t>incorporates holistic care.</a:t>
            </a:r>
          </a:p>
          <a:p>
            <a:pPr>
              <a:lnSpc>
                <a:spcPct val="200000"/>
              </a:lnSpc>
              <a:buClr>
                <a:schemeClr val="accent1"/>
              </a:buClr>
              <a:buFont typeface="Wingdings" pitchFamily="2" charset="2"/>
              <a:buChar char="Ø"/>
            </a:pPr>
            <a:r>
              <a:rPr lang="en-US" sz="2000" dirty="0" smtClean="0">
                <a:latin typeface="Times New Roman" pitchFamily="18" charset="0"/>
                <a:cs typeface="Times New Roman" pitchFamily="18" charset="0"/>
              </a:rPr>
              <a:t> Through using carative factors, nurses can realize their impact.</a:t>
            </a:r>
          </a:p>
          <a:p>
            <a:pPr>
              <a:lnSpc>
                <a:spcPct val="200000"/>
              </a:lnSpc>
              <a:buClr>
                <a:schemeClr val="accent1"/>
              </a:buClr>
              <a:buFont typeface="Wingdings" pitchFamily="2" charset="2"/>
              <a:buChar char="Ø"/>
            </a:pPr>
            <a:r>
              <a:rPr lang="en-US" sz="2000" dirty="0" smtClean="0">
                <a:latin typeface="Times New Roman" pitchFamily="18" charset="0"/>
                <a:cs typeface="Times New Roman" pitchFamily="18" charset="0"/>
              </a:rPr>
              <a:t> Caring and emotional factors are tied  into nursing diagnosis and interventions</a:t>
            </a:r>
            <a:r>
              <a:rPr lang="en-US" dirty="0" smtClean="0"/>
              <a:t>.</a:t>
            </a:r>
          </a:p>
          <a:p>
            <a:endParaRPr 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457200"/>
            <a:ext cx="8839200" cy="838200"/>
          </a:xfrm>
        </p:spPr>
        <p:txBody>
          <a:bodyPr>
            <a:noAutofit/>
          </a:bodyPr>
          <a:lstStyle/>
          <a:p>
            <a:r>
              <a:rPr lang="en-US" sz="2800" b="1" dirty="0" smtClean="0">
                <a:latin typeface="Times New Roman" pitchFamily="18" charset="0"/>
                <a:cs typeface="Times New Roman" pitchFamily="18" charset="0"/>
              </a:rPr>
              <a:t>Implementation Theory into nursing practice (cont’d)</a:t>
            </a:r>
            <a:endParaRPr lang="en-US" sz="2800" b="1" dirty="0">
              <a:latin typeface="Times New Roman" pitchFamily="18" charset="0"/>
              <a:cs typeface="Times New Roman" pitchFamily="18" charset="0"/>
            </a:endParaRPr>
          </a:p>
        </p:txBody>
      </p:sp>
      <p:sp>
        <p:nvSpPr>
          <p:cNvPr id="3" name="Content Placeholder 2"/>
          <p:cNvSpPr>
            <a:spLocks noGrp="1"/>
          </p:cNvSpPr>
          <p:nvPr>
            <p:ph idx="1"/>
          </p:nvPr>
        </p:nvSpPr>
        <p:spPr>
          <a:xfrm>
            <a:off x="366486" y="1915886"/>
            <a:ext cx="8229600" cy="4343400"/>
          </a:xfrm>
        </p:spPr>
        <p:txBody>
          <a:bodyPr>
            <a:normAutofit/>
          </a:bodyPr>
          <a:lstStyle/>
          <a:p>
            <a:pPr>
              <a:buFont typeface="Wingdings" pitchFamily="2" charset="2"/>
              <a:buChar char="Ø"/>
            </a:pPr>
            <a:r>
              <a:rPr lang="en-US" sz="2000" dirty="0" smtClean="0">
                <a:latin typeface="Times New Roman" pitchFamily="18" charset="0"/>
                <a:cs typeface="Times New Roman" pitchFamily="18" charset="0"/>
              </a:rPr>
              <a:t>Communication is key to establishing trusting relationship.</a:t>
            </a:r>
          </a:p>
          <a:p>
            <a:pPr>
              <a:buFont typeface="Wingdings" pitchFamily="2" charset="2"/>
              <a:buChar char="Ø"/>
            </a:pPr>
            <a:endParaRPr lang="en-US" sz="2000" dirty="0" smtClean="0">
              <a:latin typeface="Times New Roman" pitchFamily="18" charset="0"/>
              <a:cs typeface="Times New Roman" pitchFamily="18" charset="0"/>
            </a:endParaRPr>
          </a:p>
          <a:p>
            <a:pPr>
              <a:buFont typeface="Wingdings" pitchFamily="2" charset="2"/>
              <a:buChar char="Ø"/>
            </a:pPr>
            <a:r>
              <a:rPr lang="en-US" sz="2000" dirty="0">
                <a:latin typeface="Times New Roman" pitchFamily="18" charset="0"/>
                <a:cs typeface="Times New Roman" pitchFamily="18" charset="0"/>
              </a:rPr>
              <a:t> </a:t>
            </a:r>
            <a:r>
              <a:rPr lang="en-US" sz="2000" dirty="0" smtClean="0">
                <a:latin typeface="Times New Roman" pitchFamily="18" charset="0"/>
                <a:cs typeface="Times New Roman" pitchFamily="18" charset="0"/>
              </a:rPr>
              <a:t>Getting to know the whole person;</a:t>
            </a:r>
          </a:p>
          <a:p>
            <a:pPr lvl="1">
              <a:buFont typeface="Wingdings" pitchFamily="2" charset="2"/>
              <a:buChar char="Ø"/>
            </a:pPr>
            <a:r>
              <a:rPr lang="en-US" sz="2000" dirty="0" smtClean="0">
                <a:latin typeface="Times New Roman" pitchFamily="18" charset="0"/>
                <a:cs typeface="Times New Roman" pitchFamily="18" charset="0"/>
              </a:rPr>
              <a:t>Beliefs, thoughts, and </a:t>
            </a:r>
            <a:r>
              <a:rPr lang="en-US" sz="2000" dirty="0" smtClean="0">
                <a:latin typeface="Times New Roman" pitchFamily="18" charset="0"/>
                <a:cs typeface="Times New Roman" pitchFamily="18" charset="0"/>
              </a:rPr>
              <a:t>feelings. </a:t>
            </a:r>
            <a:endParaRPr lang="en-US" sz="2000" dirty="0" smtClean="0">
              <a:latin typeface="Times New Roman" pitchFamily="18" charset="0"/>
              <a:cs typeface="Times New Roman" pitchFamily="18" charset="0"/>
            </a:endParaRPr>
          </a:p>
          <a:p>
            <a:pPr lvl="1">
              <a:buFont typeface="Wingdings" pitchFamily="2" charset="2"/>
              <a:buChar char="Ø"/>
            </a:pPr>
            <a:r>
              <a:rPr lang="en-US" sz="2000" dirty="0" smtClean="0">
                <a:latin typeface="Times New Roman" pitchFamily="18" charset="0"/>
                <a:cs typeface="Times New Roman" pitchFamily="18" charset="0"/>
              </a:rPr>
              <a:t>Helps to understand nature seeking care for.</a:t>
            </a:r>
          </a:p>
          <a:p>
            <a:pPr lvl="1">
              <a:buFont typeface="Wingdings" pitchFamily="2" charset="2"/>
              <a:buChar char="Ø"/>
            </a:pPr>
            <a:endParaRPr lang="en-US" sz="2000" dirty="0" smtClean="0">
              <a:latin typeface="Times New Roman" pitchFamily="18" charset="0"/>
              <a:cs typeface="Times New Roman" pitchFamily="18" charset="0"/>
            </a:endParaRPr>
          </a:p>
          <a:p>
            <a:pPr>
              <a:buFont typeface="Wingdings" pitchFamily="2" charset="2"/>
              <a:buChar char="Ø"/>
            </a:pPr>
            <a:r>
              <a:rPr lang="en-US" sz="2000" dirty="0">
                <a:latin typeface="Times New Roman" pitchFamily="18" charset="0"/>
                <a:cs typeface="Times New Roman" pitchFamily="18" charset="0"/>
              </a:rPr>
              <a:t> </a:t>
            </a:r>
            <a:r>
              <a:rPr lang="en-US" sz="2000" dirty="0" smtClean="0">
                <a:latin typeface="Times New Roman" pitchFamily="18" charset="0"/>
                <a:cs typeface="Times New Roman" pitchFamily="18" charset="0"/>
              </a:rPr>
              <a:t>Nurse must know </a:t>
            </a:r>
            <a:r>
              <a:rPr lang="en-US" sz="2000" dirty="0" smtClean="0">
                <a:latin typeface="Times New Roman" pitchFamily="18" charset="0"/>
                <a:cs typeface="Times New Roman" pitchFamily="18" charset="0"/>
              </a:rPr>
              <a:t>ones own </a:t>
            </a:r>
            <a:r>
              <a:rPr lang="en-US" sz="2000" dirty="0" smtClean="0">
                <a:latin typeface="Times New Roman" pitchFamily="18" charset="0"/>
                <a:cs typeface="Times New Roman" pitchFamily="18" charset="0"/>
              </a:rPr>
              <a:t>values and beliefs. </a:t>
            </a:r>
          </a:p>
          <a:p>
            <a:pPr>
              <a:buFont typeface="Wingdings" pitchFamily="2" charset="2"/>
              <a:buChar char="Ø"/>
            </a:pPr>
            <a:endParaRPr lang="en-US" sz="2000" dirty="0" smtClean="0">
              <a:latin typeface="Times New Roman" pitchFamily="18" charset="0"/>
              <a:cs typeface="Times New Roman" pitchFamily="18" charset="0"/>
            </a:endParaRPr>
          </a:p>
          <a:p>
            <a:pPr>
              <a:buFont typeface="Wingdings" pitchFamily="2" charset="2"/>
              <a:buChar char="Ø"/>
            </a:pPr>
            <a:r>
              <a:rPr lang="en-US" sz="2000" dirty="0">
                <a:latin typeface="Times New Roman" pitchFamily="18" charset="0"/>
                <a:cs typeface="Times New Roman" pitchFamily="18" charset="0"/>
              </a:rPr>
              <a:t> </a:t>
            </a:r>
            <a:r>
              <a:rPr lang="en-US" sz="2000" dirty="0" smtClean="0">
                <a:latin typeface="Times New Roman" pitchFamily="18" charset="0"/>
                <a:cs typeface="Times New Roman" pitchFamily="18" charset="0"/>
              </a:rPr>
              <a:t>Environment to be conducive to holistic care;</a:t>
            </a:r>
          </a:p>
          <a:p>
            <a:pPr lvl="1">
              <a:buFont typeface="Wingdings" pitchFamily="2" charset="2"/>
              <a:buChar char="Ø"/>
            </a:pPr>
            <a:r>
              <a:rPr lang="en-US" sz="2000" dirty="0" smtClean="0">
                <a:latin typeface="Times New Roman" pitchFamily="18" charset="0"/>
                <a:cs typeface="Times New Roman" pitchFamily="18" charset="0"/>
              </a:rPr>
              <a:t>it must be supportive, protective, and spiritual.</a:t>
            </a:r>
            <a:endParaRPr lang="en-US" sz="20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Jean Watson Summary</a:t>
            </a:r>
            <a:endParaRPr lang="en-US" dirty="0"/>
          </a:p>
        </p:txBody>
      </p:sp>
      <p:sp>
        <p:nvSpPr>
          <p:cNvPr id="4" name="TextBox 3"/>
          <p:cNvSpPr txBox="1"/>
          <p:nvPr/>
        </p:nvSpPr>
        <p:spPr>
          <a:xfrm>
            <a:off x="762000" y="1828800"/>
            <a:ext cx="7315200" cy="3416320"/>
          </a:xfrm>
          <a:prstGeom prst="rect">
            <a:avLst/>
          </a:prstGeom>
          <a:noFill/>
        </p:spPr>
        <p:txBody>
          <a:bodyPr wrap="square" rtlCol="0">
            <a:spAutoFit/>
          </a:bodyPr>
          <a:lstStyle/>
          <a:p>
            <a:pPr>
              <a:buClr>
                <a:schemeClr val="accent1"/>
              </a:buClr>
              <a:buFont typeface="Wingdings" pitchFamily="2" charset="2"/>
              <a:buChar char="Ø"/>
            </a:pPr>
            <a:r>
              <a:rPr lang="en-US" dirty="0" smtClean="0"/>
              <a:t> </a:t>
            </a:r>
            <a:r>
              <a:rPr lang="en-US" sz="2000" dirty="0" smtClean="0">
                <a:latin typeface="Times New Roman" pitchFamily="18" charset="0"/>
                <a:cs typeface="Times New Roman" pitchFamily="18" charset="0"/>
              </a:rPr>
              <a:t>Jean Watson began her </a:t>
            </a:r>
            <a:r>
              <a:rPr lang="en-US" sz="2000" dirty="0" smtClean="0">
                <a:latin typeface="Times New Roman" pitchFamily="18" charset="0"/>
                <a:cs typeface="Times New Roman" pitchFamily="18" charset="0"/>
              </a:rPr>
              <a:t>nursing </a:t>
            </a:r>
            <a:r>
              <a:rPr lang="en-US" sz="2000" dirty="0" smtClean="0">
                <a:latin typeface="Times New Roman" pitchFamily="18" charset="0"/>
                <a:cs typeface="Times New Roman" pitchFamily="18" charset="0"/>
              </a:rPr>
              <a:t>education in </a:t>
            </a:r>
            <a:r>
              <a:rPr lang="en-US" sz="2000" dirty="0" smtClean="0">
                <a:latin typeface="Times New Roman" pitchFamily="18" charset="0"/>
                <a:cs typeface="Times New Roman" pitchFamily="18" charset="0"/>
              </a:rPr>
              <a:t>1958.</a:t>
            </a:r>
          </a:p>
          <a:p>
            <a:pPr>
              <a:buClr>
                <a:schemeClr val="accent1"/>
              </a:buClr>
              <a:buFont typeface="Wingdings" pitchFamily="2" charset="2"/>
              <a:buChar char="Ø"/>
            </a:pPr>
            <a:endParaRPr lang="en-US" sz="2000" dirty="0" smtClean="0">
              <a:latin typeface="Times New Roman" pitchFamily="18" charset="0"/>
              <a:cs typeface="Times New Roman" pitchFamily="18" charset="0"/>
            </a:endParaRPr>
          </a:p>
          <a:p>
            <a:pPr>
              <a:buClr>
                <a:schemeClr val="accent1"/>
              </a:buClr>
              <a:buFont typeface="Wingdings" pitchFamily="2" charset="2"/>
              <a:buChar char="Ø"/>
            </a:pPr>
            <a:r>
              <a:rPr lang="en-US" sz="2000" dirty="0" smtClean="0">
                <a:latin typeface="Times New Roman" pitchFamily="18" charset="0"/>
                <a:cs typeface="Times New Roman" pitchFamily="18" charset="0"/>
              </a:rPr>
              <a:t> Graduated </a:t>
            </a:r>
            <a:r>
              <a:rPr lang="en-US" sz="2000" dirty="0" smtClean="0">
                <a:latin typeface="Times New Roman" pitchFamily="18" charset="0"/>
                <a:cs typeface="Times New Roman" pitchFamily="18" charset="0"/>
              </a:rPr>
              <a:t>with </a:t>
            </a:r>
            <a:r>
              <a:rPr lang="en-US" sz="2000" dirty="0" smtClean="0">
                <a:latin typeface="Times New Roman" pitchFamily="18" charset="0"/>
                <a:cs typeface="Times New Roman" pitchFamily="18" charset="0"/>
              </a:rPr>
              <a:t>PhD </a:t>
            </a:r>
            <a:r>
              <a:rPr lang="en-US" sz="2000" dirty="0" smtClean="0">
                <a:latin typeface="Times New Roman" pitchFamily="18" charset="0"/>
                <a:cs typeface="Times New Roman" pitchFamily="18" charset="0"/>
              </a:rPr>
              <a:t>in education and </a:t>
            </a:r>
            <a:r>
              <a:rPr lang="en-US" sz="2000" dirty="0" smtClean="0">
                <a:latin typeface="Times New Roman" pitchFamily="18" charset="0"/>
                <a:cs typeface="Times New Roman" pitchFamily="18" charset="0"/>
              </a:rPr>
              <a:t>psychology/counseling.</a:t>
            </a:r>
          </a:p>
          <a:p>
            <a:pPr>
              <a:buClr>
                <a:schemeClr val="accent1"/>
              </a:buClr>
              <a:buFont typeface="Wingdings" pitchFamily="2" charset="2"/>
              <a:buChar char="Ø"/>
            </a:pPr>
            <a:endParaRPr lang="en-US" sz="2000" dirty="0" smtClean="0">
              <a:latin typeface="Times New Roman" pitchFamily="18" charset="0"/>
              <a:cs typeface="Times New Roman" pitchFamily="18" charset="0"/>
            </a:endParaRPr>
          </a:p>
          <a:p>
            <a:pPr>
              <a:buClr>
                <a:schemeClr val="accent1"/>
              </a:buClr>
              <a:buFont typeface="Wingdings" pitchFamily="2" charset="2"/>
              <a:buChar char="Ø"/>
            </a:pPr>
            <a:r>
              <a:rPr lang="en-US" sz="2000" dirty="0" smtClean="0">
                <a:latin typeface="Times New Roman" pitchFamily="18" charset="0"/>
                <a:cs typeface="Times New Roman" pitchFamily="18" charset="0"/>
              </a:rPr>
              <a:t> Holds </a:t>
            </a:r>
            <a:r>
              <a:rPr lang="en-US" sz="2000" dirty="0" smtClean="0">
                <a:latin typeface="Times New Roman" pitchFamily="18" charset="0"/>
                <a:cs typeface="Times New Roman" pitchFamily="18" charset="0"/>
              </a:rPr>
              <a:t>multiple awards and distinguished </a:t>
            </a:r>
            <a:r>
              <a:rPr lang="en-US" sz="2000" dirty="0" smtClean="0">
                <a:latin typeface="Times New Roman" pitchFamily="18" charset="0"/>
                <a:cs typeface="Times New Roman" pitchFamily="18" charset="0"/>
              </a:rPr>
              <a:t>positions.</a:t>
            </a:r>
          </a:p>
          <a:p>
            <a:pPr>
              <a:buClr>
                <a:schemeClr val="accent1"/>
              </a:buClr>
              <a:buFont typeface="Wingdings" pitchFamily="2" charset="2"/>
              <a:buChar char="Ø"/>
            </a:pPr>
            <a:endParaRPr lang="en-US" sz="2000" dirty="0" smtClean="0">
              <a:latin typeface="Times New Roman" pitchFamily="18" charset="0"/>
              <a:cs typeface="Times New Roman" pitchFamily="18" charset="0"/>
            </a:endParaRPr>
          </a:p>
          <a:p>
            <a:pPr>
              <a:buClr>
                <a:schemeClr val="accent1"/>
              </a:buClr>
              <a:buFont typeface="Wingdings" pitchFamily="2" charset="2"/>
              <a:buChar char="Ø"/>
            </a:pPr>
            <a:r>
              <a:rPr lang="en-US" sz="2000" dirty="0" smtClean="0">
                <a:latin typeface="Times New Roman" pitchFamily="18" charset="0"/>
                <a:cs typeface="Times New Roman" pitchFamily="18" charset="0"/>
              </a:rPr>
              <a:t> Known </a:t>
            </a:r>
            <a:r>
              <a:rPr lang="en-US" sz="2000" dirty="0" smtClean="0">
                <a:latin typeface="Times New Roman" pitchFamily="18" charset="0"/>
                <a:cs typeface="Times New Roman" pitchFamily="18" charset="0"/>
              </a:rPr>
              <a:t>for her </a:t>
            </a:r>
            <a:r>
              <a:rPr lang="en-US" sz="2000" dirty="0" smtClean="0">
                <a:latin typeface="Times New Roman" pitchFamily="18" charset="0"/>
                <a:cs typeface="Times New Roman" pitchFamily="18" charset="0"/>
              </a:rPr>
              <a:t>theory and </a:t>
            </a:r>
            <a:r>
              <a:rPr lang="en-US" sz="2000" dirty="0" smtClean="0">
                <a:latin typeface="Times New Roman" pitchFamily="18" charset="0"/>
                <a:cs typeface="Times New Roman" pitchFamily="18" charset="0"/>
              </a:rPr>
              <a:t>philosophy of </a:t>
            </a:r>
            <a:r>
              <a:rPr lang="en-US" sz="2000" dirty="0" smtClean="0">
                <a:latin typeface="Times New Roman" pitchFamily="18" charset="0"/>
                <a:cs typeface="Times New Roman" pitchFamily="18" charset="0"/>
              </a:rPr>
              <a:t>caring. </a:t>
            </a:r>
          </a:p>
          <a:p>
            <a:pPr>
              <a:buClr>
                <a:schemeClr val="accent1"/>
              </a:buClr>
              <a:buFont typeface="Wingdings" pitchFamily="2" charset="2"/>
              <a:buChar char="Ø"/>
            </a:pPr>
            <a:endParaRPr lang="en-US" sz="2000" dirty="0" smtClean="0">
              <a:latin typeface="Times New Roman" pitchFamily="18" charset="0"/>
              <a:cs typeface="Times New Roman" pitchFamily="18" charset="0"/>
            </a:endParaRPr>
          </a:p>
          <a:p>
            <a:pPr>
              <a:buClr>
                <a:schemeClr val="accent1"/>
              </a:buClr>
              <a:buFont typeface="Wingdings" pitchFamily="2" charset="2"/>
              <a:buChar char="Ø"/>
            </a:pPr>
            <a:r>
              <a:rPr lang="en-US" sz="2000" dirty="0" smtClean="0">
                <a:latin typeface="Times New Roman" pitchFamily="18" charset="0"/>
                <a:cs typeface="Times New Roman" pitchFamily="18" charset="0"/>
              </a:rPr>
              <a:t> Nursing becoming technical </a:t>
            </a:r>
            <a:r>
              <a:rPr lang="en-US" sz="2000" dirty="0" smtClean="0">
                <a:latin typeface="Times New Roman" pitchFamily="18" charset="0"/>
                <a:cs typeface="Times New Roman" pitchFamily="18" charset="0"/>
              </a:rPr>
              <a:t>and task </a:t>
            </a:r>
            <a:r>
              <a:rPr lang="en-US" sz="2000" dirty="0" smtClean="0">
                <a:latin typeface="Times New Roman" pitchFamily="18" charset="0"/>
                <a:cs typeface="Times New Roman" pitchFamily="18" charset="0"/>
              </a:rPr>
              <a:t>oriented </a:t>
            </a:r>
            <a:r>
              <a:rPr lang="en-US" sz="2000" dirty="0" smtClean="0">
                <a:latin typeface="Times New Roman" pitchFamily="18" charset="0"/>
                <a:cs typeface="Times New Roman" pitchFamily="18" charset="0"/>
              </a:rPr>
              <a:t>less </a:t>
            </a:r>
            <a:r>
              <a:rPr lang="en-US" sz="2000" dirty="0" smtClean="0">
                <a:latin typeface="Times New Roman" pitchFamily="18" charset="0"/>
                <a:cs typeface="Times New Roman" pitchFamily="18" charset="0"/>
              </a:rPr>
              <a:t>caring.</a:t>
            </a:r>
            <a:endParaRPr lang="en-US" sz="2000" dirty="0" smtClean="0">
              <a:latin typeface="Times New Roman" pitchFamily="18" charset="0"/>
              <a:cs typeface="Times New Roman" pitchFamily="18" charset="0"/>
            </a:endParaRPr>
          </a:p>
          <a:p>
            <a:pPr>
              <a:buClr>
                <a:schemeClr val="accent1"/>
              </a:buClr>
              <a:buFont typeface="Wingdings" pitchFamily="2" charset="2"/>
              <a:buChar char="Ø"/>
            </a:pPr>
            <a:endParaRPr lang="en-US" dirty="0" smtClean="0"/>
          </a:p>
          <a:p>
            <a:pPr>
              <a:buClr>
                <a:schemeClr val="accent1"/>
              </a:buClr>
            </a:pPr>
            <a:endParaRPr lang="en-US"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Summary (cont’d)</a:t>
            </a:r>
            <a:endParaRPr lang="en-US" dirty="0"/>
          </a:p>
        </p:txBody>
      </p:sp>
      <p:sp>
        <p:nvSpPr>
          <p:cNvPr id="3" name="TextBox 2"/>
          <p:cNvSpPr txBox="1"/>
          <p:nvPr/>
        </p:nvSpPr>
        <p:spPr>
          <a:xfrm>
            <a:off x="457200" y="1676400"/>
            <a:ext cx="5715000" cy="2308324"/>
          </a:xfrm>
          <a:prstGeom prst="rect">
            <a:avLst/>
          </a:prstGeom>
          <a:noFill/>
        </p:spPr>
        <p:txBody>
          <a:bodyPr wrap="square" rtlCol="0">
            <a:spAutoFit/>
          </a:bodyPr>
          <a:lstStyle/>
          <a:p>
            <a:pPr>
              <a:buClr>
                <a:schemeClr val="accent1"/>
              </a:buClr>
              <a:buFont typeface="Wingdings" pitchFamily="2" charset="2"/>
              <a:buChar char="Ø"/>
            </a:pPr>
            <a:r>
              <a:rPr lang="en-US" dirty="0" smtClean="0"/>
              <a:t> </a:t>
            </a:r>
            <a:r>
              <a:rPr lang="en-US" dirty="0" smtClean="0"/>
              <a:t>Concept of </a:t>
            </a:r>
            <a:r>
              <a:rPr lang="en-US" dirty="0" smtClean="0"/>
              <a:t>theories </a:t>
            </a:r>
            <a:r>
              <a:rPr lang="en-US" dirty="0" smtClean="0"/>
              <a:t>based </a:t>
            </a:r>
            <a:r>
              <a:rPr lang="en-US" dirty="0" smtClean="0"/>
              <a:t>on seven </a:t>
            </a:r>
            <a:r>
              <a:rPr lang="en-US" dirty="0" smtClean="0"/>
              <a:t>assumptions.</a:t>
            </a:r>
          </a:p>
          <a:p>
            <a:pPr>
              <a:buClr>
                <a:schemeClr val="accent1"/>
              </a:buClr>
              <a:buFont typeface="Wingdings" pitchFamily="2" charset="2"/>
              <a:buChar char="Ø"/>
            </a:pPr>
            <a:endParaRPr lang="en-US" dirty="0" smtClean="0"/>
          </a:p>
          <a:p>
            <a:pPr>
              <a:buClr>
                <a:schemeClr val="accent1"/>
              </a:buClr>
              <a:buFont typeface="Wingdings" pitchFamily="2" charset="2"/>
              <a:buChar char="Ø"/>
            </a:pPr>
            <a:r>
              <a:rPr lang="en-US" dirty="0" smtClean="0"/>
              <a:t> Ten </a:t>
            </a:r>
            <a:r>
              <a:rPr lang="en-US" dirty="0" smtClean="0"/>
              <a:t>carative </a:t>
            </a:r>
            <a:r>
              <a:rPr lang="en-US" dirty="0" smtClean="0"/>
              <a:t>factors.</a:t>
            </a:r>
          </a:p>
          <a:p>
            <a:pPr>
              <a:buClr>
                <a:schemeClr val="accent1"/>
              </a:buClr>
              <a:buFont typeface="Wingdings" pitchFamily="2" charset="2"/>
              <a:buChar char="Ø"/>
            </a:pPr>
            <a:endParaRPr lang="en-US" dirty="0" smtClean="0"/>
          </a:p>
          <a:p>
            <a:pPr>
              <a:buClr>
                <a:schemeClr val="accent1"/>
              </a:buClr>
              <a:buFont typeface="Wingdings" pitchFamily="2" charset="2"/>
              <a:buChar char="Ø"/>
            </a:pPr>
            <a:r>
              <a:rPr lang="en-US" dirty="0" smtClean="0"/>
              <a:t> Changed how nursing students are educated.</a:t>
            </a:r>
          </a:p>
          <a:p>
            <a:pPr>
              <a:buClr>
                <a:schemeClr val="accent1"/>
              </a:buClr>
            </a:pPr>
            <a:endParaRPr lang="en-US" dirty="0" smtClean="0"/>
          </a:p>
          <a:p>
            <a:pPr>
              <a:buClr>
                <a:schemeClr val="accent1"/>
              </a:buClr>
              <a:buFont typeface="Wingdings" pitchFamily="2" charset="2"/>
              <a:buChar char="Ø"/>
            </a:pPr>
            <a:r>
              <a:rPr lang="en-US" dirty="0" smtClean="0"/>
              <a:t> Employers seek candidates for hire with caring factors.</a:t>
            </a:r>
            <a:endParaRPr lang="en-US" dirty="0" smtClean="0"/>
          </a:p>
          <a:p>
            <a:pPr>
              <a:buClr>
                <a:schemeClr val="accent1"/>
              </a:buClr>
              <a:buFont typeface="Wingdings" pitchFamily="2" charset="2"/>
              <a:buChar char="Ø"/>
            </a:pPr>
            <a:endParaRPr lang="en-US" dirty="0"/>
          </a:p>
        </p:txBody>
      </p:sp>
      <p:pic>
        <p:nvPicPr>
          <p:cNvPr id="5" name="Picture 4" descr="Jean_Watson.jpg"/>
          <p:cNvPicPr>
            <a:picLocks noChangeAspect="1"/>
          </p:cNvPicPr>
          <p:nvPr/>
        </p:nvPicPr>
        <p:blipFill>
          <a:blip r:embed="rId3" cstate="print"/>
          <a:stretch>
            <a:fillRect/>
          </a:stretch>
        </p:blipFill>
        <p:spPr>
          <a:xfrm>
            <a:off x="2286000" y="3810000"/>
            <a:ext cx="4797722" cy="2555748"/>
          </a:xfrm>
          <a:prstGeom prst="rect">
            <a:avLst/>
          </a:prstGeom>
        </p:spPr>
      </p:pic>
      <p:sp>
        <p:nvSpPr>
          <p:cNvPr id="6" name="TextBox 5"/>
          <p:cNvSpPr txBox="1"/>
          <p:nvPr/>
        </p:nvSpPr>
        <p:spPr>
          <a:xfrm>
            <a:off x="2819400" y="6400800"/>
            <a:ext cx="3574633" cy="276999"/>
          </a:xfrm>
          <a:prstGeom prst="rect">
            <a:avLst/>
          </a:prstGeom>
          <a:noFill/>
        </p:spPr>
        <p:txBody>
          <a:bodyPr wrap="none" rtlCol="0">
            <a:spAutoFit/>
          </a:bodyPr>
          <a:lstStyle/>
          <a:p>
            <a:r>
              <a:rPr lang="en-US" sz="1200" dirty="0" smtClean="0">
                <a:solidFill>
                  <a:srgbClr val="C00000"/>
                </a:solidFill>
                <a:latin typeface="Times New Roman" pitchFamily="18" charset="0"/>
                <a:cs typeface="Times New Roman" pitchFamily="18" charset="0"/>
                <a:hlinkClick r:id="rId4"/>
              </a:rPr>
              <a:t>http://</a:t>
            </a:r>
            <a:r>
              <a:rPr lang="en-US" sz="1200" u="sng" dirty="0" smtClean="0">
                <a:latin typeface="Times New Roman" pitchFamily="18" charset="0"/>
                <a:cs typeface="Times New Roman" pitchFamily="18" charset="0"/>
                <a:hlinkClick r:id="rId4"/>
              </a:rPr>
              <a:t>www.asu.edu/nursing/courses/nur361/leader24</a:t>
            </a:r>
            <a:r>
              <a:rPr lang="en-US" sz="1200" u="sng" dirty="0" smtClean="0">
                <a:latin typeface="Times New Roman" pitchFamily="18" charset="0"/>
                <a:cs typeface="Times New Roman" pitchFamily="18" charset="0"/>
              </a:rPr>
              <a:t> </a:t>
            </a:r>
            <a:endParaRPr lang="en-US" sz="12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167520" y="762000"/>
            <a:ext cx="870751" cy="276999"/>
          </a:xfrm>
          <a:prstGeom prst="rect">
            <a:avLst/>
          </a:prstGeom>
          <a:noFill/>
        </p:spPr>
        <p:txBody>
          <a:bodyPr wrap="none" rtlCol="0">
            <a:spAutoFit/>
          </a:bodyPr>
          <a:lstStyle/>
          <a:p>
            <a:pPr algn="ctr"/>
            <a:r>
              <a:rPr lang="en-US" sz="1200" dirty="0" smtClean="0">
                <a:latin typeface="Times New Roman" pitchFamily="18" charset="0"/>
                <a:cs typeface="Times New Roman" pitchFamily="18" charset="0"/>
              </a:rPr>
              <a:t>References</a:t>
            </a:r>
            <a:endParaRPr lang="en-US" sz="1200" dirty="0">
              <a:latin typeface="Times New Roman" pitchFamily="18" charset="0"/>
              <a:cs typeface="Times New Roman" pitchFamily="18" charset="0"/>
            </a:endParaRPr>
          </a:p>
        </p:txBody>
      </p:sp>
      <p:sp>
        <p:nvSpPr>
          <p:cNvPr id="4" name="TextBox 3"/>
          <p:cNvSpPr txBox="1"/>
          <p:nvPr/>
        </p:nvSpPr>
        <p:spPr>
          <a:xfrm>
            <a:off x="152400" y="990600"/>
            <a:ext cx="8839200" cy="6786473"/>
          </a:xfrm>
          <a:prstGeom prst="rect">
            <a:avLst/>
          </a:prstGeom>
          <a:noFill/>
        </p:spPr>
        <p:txBody>
          <a:bodyPr wrap="square" rtlCol="0">
            <a:spAutoFit/>
          </a:bodyPr>
          <a:lstStyle/>
          <a:p>
            <a:pPr lvl="0"/>
            <a:endParaRPr lang="en-US" dirty="0" smtClean="0">
              <a:latin typeface="Times New Roman" pitchFamily="18"/>
            </a:endParaRPr>
          </a:p>
          <a:p>
            <a:r>
              <a:rPr lang="en-US" sz="1200" dirty="0" smtClean="0">
                <a:latin typeface="Times New Roman" pitchFamily="18"/>
              </a:rPr>
              <a:t>Bailey, D.N. (2009). Caring defined: </a:t>
            </a:r>
            <a:r>
              <a:rPr lang="en-US" sz="1200" dirty="0" smtClean="0">
                <a:latin typeface="Times New Roman" pitchFamily="18"/>
              </a:rPr>
              <a:t>A </a:t>
            </a:r>
            <a:r>
              <a:rPr lang="en-US" sz="1200" dirty="0" smtClean="0">
                <a:latin typeface="Times New Roman" pitchFamily="18"/>
              </a:rPr>
              <a:t>comparison and analysis. </a:t>
            </a:r>
            <a:r>
              <a:rPr lang="en-US" sz="1200" i="1" dirty="0" smtClean="0">
                <a:latin typeface="Times New Roman" pitchFamily="18"/>
              </a:rPr>
              <a:t>International journal for human caring. </a:t>
            </a:r>
            <a:r>
              <a:rPr lang="en-US" sz="1200" dirty="0" smtClean="0">
                <a:latin typeface="Times New Roman" pitchFamily="18"/>
              </a:rPr>
              <a:t>13(1</a:t>
            </a:r>
            <a:r>
              <a:rPr lang="en-US" sz="1200" dirty="0" smtClean="0">
                <a:latin typeface="Times New Roman" pitchFamily="18"/>
              </a:rPr>
              <a:t>), 17-18</a:t>
            </a:r>
            <a:r>
              <a:rPr lang="en-US" sz="1200" dirty="0" smtClean="0">
                <a:latin typeface="Times New Roman" pitchFamily="18"/>
              </a:rPr>
              <a:t>. </a:t>
            </a:r>
            <a:endParaRPr lang="en-US" sz="1200" dirty="0" smtClean="0">
              <a:latin typeface="Times New Roman" pitchFamily="18"/>
            </a:endParaRPr>
          </a:p>
          <a:p>
            <a:endParaRPr lang="en-US" sz="1200" dirty="0" smtClean="0">
              <a:latin typeface="Times New Roman" pitchFamily="18"/>
            </a:endParaRPr>
          </a:p>
          <a:p>
            <a:r>
              <a:rPr lang="en-US" sz="1200" dirty="0" smtClean="0">
                <a:latin typeface="Times New Roman" pitchFamily="18"/>
              </a:rPr>
              <a:t>	</a:t>
            </a:r>
            <a:r>
              <a:rPr lang="en-US" sz="1200" dirty="0" smtClean="0">
                <a:latin typeface="Times New Roman" pitchFamily="18"/>
              </a:rPr>
              <a:t>Retrieved from  </a:t>
            </a:r>
          </a:p>
          <a:p>
            <a:endParaRPr lang="en-US" sz="1200" dirty="0" smtClean="0">
              <a:latin typeface="Times New Roman" pitchFamily="18"/>
            </a:endParaRPr>
          </a:p>
          <a:p>
            <a:r>
              <a:rPr lang="en-US" sz="1200" dirty="0" smtClean="0">
                <a:latin typeface="Times New Roman" pitchFamily="18"/>
              </a:rPr>
              <a:t>	</a:t>
            </a:r>
            <a:r>
              <a:rPr lang="en-US" sz="1200" u="sng" dirty="0" smtClean="0">
                <a:latin typeface="Times New Roman" pitchFamily="18"/>
                <a:hlinkClick r:id="rId3"/>
              </a:rPr>
              <a:t>h</a:t>
            </a:r>
            <a:r>
              <a:rPr lang="en-US" sz="1200" u="sng" dirty="0" smtClean="0">
                <a:latin typeface="Times New Roman" pitchFamily="18"/>
                <a:hlinkClick r:id="rId3"/>
              </a:rPr>
              <a:t>ttp</a:t>
            </a:r>
            <a:r>
              <a:rPr lang="en-US" sz="1200" u="sng" dirty="0" smtClean="0">
                <a:latin typeface="Times New Roman" pitchFamily="18"/>
                <a:hlinkClick r:id="rId3"/>
              </a:rPr>
              <a:t>://</a:t>
            </a:r>
            <a:r>
              <a:rPr lang="en-US" sz="1200" u="sng" dirty="0" smtClean="0">
                <a:solidFill>
                  <a:srgbClr val="C00000"/>
                </a:solidFill>
                <a:latin typeface="Times New Roman" pitchFamily="18"/>
                <a:hlinkClick r:id="rId3"/>
              </a:rPr>
              <a:t>web.ebscohost.com.exproxy.lakeviewcol.edu:2048/login.aspx?direct</a:t>
            </a:r>
            <a:r>
              <a:rPr lang="en-US" sz="1200" u="sng" dirty="0" smtClean="0">
                <a:solidFill>
                  <a:srgbClr val="C00000"/>
                </a:solidFill>
                <a:latin typeface="Times New Roman" pitchFamily="18"/>
              </a:rPr>
              <a:t>=true&amp;db=rzh&amp;AN=2010235968&amp;s  </a:t>
            </a:r>
            <a:r>
              <a:rPr lang="en-US" sz="1200" u="sng" dirty="0" err="1" smtClean="0">
                <a:solidFill>
                  <a:srgbClr val="C00000"/>
                </a:solidFill>
                <a:latin typeface="Times New Roman" pitchFamily="18"/>
              </a:rPr>
              <a:t>ite</a:t>
            </a:r>
            <a:r>
              <a:rPr lang="en-US" sz="1200" u="sng" dirty="0" smtClean="0">
                <a:solidFill>
                  <a:srgbClr val="C00000"/>
                </a:solidFill>
                <a:latin typeface="Times New Roman" pitchFamily="18"/>
              </a:rPr>
              <a:t>=</a:t>
            </a:r>
            <a:r>
              <a:rPr lang="en-US" sz="1200" u="sng" dirty="0" err="1" smtClean="0">
                <a:solidFill>
                  <a:srgbClr val="C00000"/>
                </a:solidFill>
                <a:latin typeface="Times New Roman" pitchFamily="18"/>
              </a:rPr>
              <a:t>nrc</a:t>
            </a:r>
            <a:r>
              <a:rPr lang="en-US" sz="1200" u="sng" dirty="0" smtClean="0">
                <a:solidFill>
                  <a:srgbClr val="C00000"/>
                </a:solidFill>
                <a:latin typeface="Times New Roman" pitchFamily="18"/>
              </a:rPr>
              <a:t>-live.  </a:t>
            </a:r>
            <a:endParaRPr lang="en-US" sz="1200" u="sng" dirty="0" smtClean="0">
              <a:solidFill>
                <a:srgbClr val="C00000"/>
              </a:solidFill>
              <a:latin typeface="Times New Roman" pitchFamily="18"/>
            </a:endParaRPr>
          </a:p>
          <a:p>
            <a:r>
              <a:rPr lang="en-US" sz="1200" dirty="0" smtClean="0">
                <a:latin typeface="Times New Roman" pitchFamily="18"/>
              </a:rPr>
              <a:t>	</a:t>
            </a:r>
          </a:p>
          <a:p>
            <a:r>
              <a:rPr lang="en-US" sz="1200" dirty="0" smtClean="0">
                <a:latin typeface="Times New Roman" pitchFamily="18" charset="0"/>
                <a:cs typeface="Times New Roman" pitchFamily="18" charset="0"/>
              </a:rPr>
              <a:t>Cara</a:t>
            </a:r>
            <a:r>
              <a:rPr lang="en-US" sz="1200" dirty="0" smtClean="0">
                <a:latin typeface="Times New Roman" pitchFamily="18" charset="0"/>
                <a:cs typeface="Times New Roman" pitchFamily="18" charset="0"/>
              </a:rPr>
              <a:t>, C. (2003). A pragmatic view of Jean Watson's caring theory. </a:t>
            </a:r>
            <a:r>
              <a:rPr lang="en-US" sz="1200" i="1" dirty="0" smtClean="0">
                <a:latin typeface="Times New Roman" pitchFamily="18" charset="0"/>
                <a:cs typeface="Times New Roman" pitchFamily="18" charset="0"/>
              </a:rPr>
              <a:t>International journal for human </a:t>
            </a:r>
            <a:r>
              <a:rPr lang="en-US" sz="1200" i="1" dirty="0" smtClean="0">
                <a:latin typeface="Times New Roman" pitchFamily="18" charset="0"/>
                <a:cs typeface="Times New Roman" pitchFamily="18" charset="0"/>
              </a:rPr>
              <a:t>caring. </a:t>
            </a:r>
            <a:r>
              <a:rPr lang="en-US" sz="1200" dirty="0" smtClean="0">
                <a:latin typeface="Times New Roman" pitchFamily="18" charset="0"/>
                <a:cs typeface="Times New Roman" pitchFamily="18" charset="0"/>
              </a:rPr>
              <a:t>7(3), 51-61 </a:t>
            </a:r>
          </a:p>
          <a:p>
            <a:endParaRPr lang="en-US" sz="1200" dirty="0" smtClean="0">
              <a:latin typeface="Times New Roman" pitchFamily="18" charset="0"/>
              <a:cs typeface="Times New Roman" pitchFamily="18" charset="0"/>
            </a:endParaRPr>
          </a:p>
          <a:p>
            <a:r>
              <a:rPr lang="en-US" sz="1200" dirty="0" smtClean="0">
                <a:latin typeface="Times New Roman" pitchFamily="18" charset="0"/>
                <a:cs typeface="Times New Roman" pitchFamily="18" charset="0"/>
              </a:rPr>
              <a:t>	(22 ref). </a:t>
            </a:r>
            <a:r>
              <a:rPr lang="en-US" sz="1200" dirty="0" smtClean="0">
                <a:latin typeface="Times New Roman" pitchFamily="18" charset="0"/>
                <a:cs typeface="Times New Roman" pitchFamily="18" charset="0"/>
              </a:rPr>
              <a:t>Retrieved from</a:t>
            </a:r>
          </a:p>
          <a:p>
            <a:endParaRPr lang="en-US" sz="1200" dirty="0" smtClean="0">
              <a:latin typeface="Times New Roman" pitchFamily="18" charset="0"/>
              <a:cs typeface="Times New Roman" pitchFamily="18" charset="0"/>
            </a:endParaRPr>
          </a:p>
          <a:p>
            <a:r>
              <a:rPr lang="en-US" sz="1200" dirty="0" smtClean="0">
                <a:latin typeface="Times New Roman" pitchFamily="18" charset="0"/>
                <a:cs typeface="Times New Roman" pitchFamily="18" charset="0"/>
              </a:rPr>
              <a:t>	 </a:t>
            </a:r>
            <a:r>
              <a:rPr lang="en-US" sz="1200" dirty="0" smtClean="0">
                <a:latin typeface="Times New Roman" pitchFamily="18" charset="0"/>
                <a:cs typeface="Times New Roman" pitchFamily="18" charset="0"/>
                <a:hlinkClick r:id="rId4"/>
              </a:rPr>
              <a:t>http://www.cinahl.com/cgi-bin/refsvc?jid=1502&amp;accno=2004070467</a:t>
            </a:r>
            <a:r>
              <a:rPr lang="en-US" sz="1200" dirty="0" smtClean="0">
                <a:latin typeface="Times New Roman" pitchFamily="18" charset="0"/>
                <a:cs typeface="Times New Roman" pitchFamily="18" charset="0"/>
              </a:rPr>
              <a:t>. </a:t>
            </a:r>
          </a:p>
          <a:p>
            <a:pPr lvl="0"/>
            <a:endParaRPr lang="en-US" sz="1200" u="sng" dirty="0" smtClean="0">
              <a:latin typeface="Times New Roman" pitchFamily="18"/>
              <a:hlinkClick r:id="rId5"/>
            </a:endParaRPr>
          </a:p>
          <a:p>
            <a:pPr lvl="0"/>
            <a:r>
              <a:rPr lang="en-US" sz="1200" dirty="0" smtClean="0">
                <a:latin typeface="Times New Roman" pitchFamily="18"/>
              </a:rPr>
              <a:t>Chitty, K. &amp; Black, B. (2011). Nursing theory: the basis for professional nursing. </a:t>
            </a:r>
            <a:r>
              <a:rPr lang="en-US" sz="1200" dirty="0" smtClean="0">
                <a:latin typeface="Times New Roman" pitchFamily="18"/>
              </a:rPr>
              <a:t>In </a:t>
            </a:r>
            <a:r>
              <a:rPr lang="en-US" sz="1200" i="1" dirty="0" smtClean="0">
                <a:latin typeface="Times New Roman" pitchFamily="18"/>
              </a:rPr>
              <a:t>Professional </a:t>
            </a:r>
            <a:r>
              <a:rPr lang="en-US" sz="1200" i="1" dirty="0" smtClean="0">
                <a:latin typeface="Times New Roman" pitchFamily="18"/>
              </a:rPr>
              <a:t>nursing: Concepts </a:t>
            </a:r>
            <a:r>
              <a:rPr lang="en-US" sz="1200" i="1" dirty="0" smtClean="0">
                <a:latin typeface="Times New Roman" pitchFamily="18"/>
              </a:rPr>
              <a:t>&amp; challenges</a:t>
            </a:r>
            <a:r>
              <a:rPr lang="en-US" sz="1200" dirty="0" smtClean="0">
                <a:latin typeface="Times New Roman" pitchFamily="18"/>
              </a:rPr>
              <a:t>. </a:t>
            </a:r>
            <a:endParaRPr lang="en-US" sz="1200" dirty="0" smtClean="0">
              <a:latin typeface="Times New Roman" pitchFamily="18"/>
            </a:endParaRPr>
          </a:p>
          <a:p>
            <a:pPr lvl="0"/>
            <a:endParaRPr lang="en-US" sz="1200" dirty="0" smtClean="0">
              <a:latin typeface="Times New Roman" pitchFamily="18"/>
            </a:endParaRPr>
          </a:p>
          <a:p>
            <a:pPr lvl="0"/>
            <a:r>
              <a:rPr lang="en-US" sz="1200" dirty="0" smtClean="0">
                <a:latin typeface="Times New Roman" pitchFamily="18"/>
              </a:rPr>
              <a:t>	Maryland Heights</a:t>
            </a:r>
            <a:r>
              <a:rPr lang="en-US" sz="1200" dirty="0" smtClean="0">
                <a:latin typeface="Times New Roman" pitchFamily="18"/>
              </a:rPr>
              <a:t>, MO: Sanders Elsevier</a:t>
            </a:r>
          </a:p>
          <a:p>
            <a:pPr lvl="0"/>
            <a:endParaRPr lang="en-US" sz="1200" dirty="0" smtClean="0">
              <a:latin typeface="Times New Roman" pitchFamily="18"/>
            </a:endParaRPr>
          </a:p>
          <a:p>
            <a:r>
              <a:rPr lang="en-US" sz="1200" dirty="0" smtClean="0">
                <a:latin typeface="Times New Roman" pitchFamily="18" charset="0"/>
                <a:cs typeface="Times New Roman" pitchFamily="18" charset="0"/>
              </a:rPr>
              <a:t>Current </a:t>
            </a:r>
            <a:r>
              <a:rPr lang="en-US" sz="1200" dirty="0" smtClean="0">
                <a:latin typeface="Times New Roman" pitchFamily="18" charset="0"/>
                <a:cs typeface="Times New Roman" pitchFamily="18" charset="0"/>
              </a:rPr>
              <a:t>Nursing, (2010). Development </a:t>
            </a:r>
            <a:r>
              <a:rPr lang="en-US" sz="1200" dirty="0" smtClean="0">
                <a:latin typeface="Times New Roman" pitchFamily="18" charset="0"/>
                <a:cs typeface="Times New Roman" pitchFamily="18" charset="0"/>
              </a:rPr>
              <a:t>of nursing theories. </a:t>
            </a:r>
            <a:r>
              <a:rPr lang="en-US" sz="1200" i="1" dirty="0" smtClean="0">
                <a:latin typeface="Times New Roman" pitchFamily="18" charset="0"/>
                <a:cs typeface="Times New Roman" pitchFamily="18" charset="0"/>
              </a:rPr>
              <a:t>Current Nursing </a:t>
            </a:r>
            <a:r>
              <a:rPr lang="en-US" sz="1200" dirty="0" smtClean="0">
                <a:latin typeface="Times New Roman" pitchFamily="18" charset="0"/>
                <a:cs typeface="Times New Roman" pitchFamily="18" charset="0"/>
              </a:rPr>
              <a:t>(2010, October 13</a:t>
            </a:r>
            <a:r>
              <a:rPr lang="en-US" sz="1200" dirty="0" smtClean="0">
                <a:latin typeface="Times New Roman" pitchFamily="18" charset="0"/>
                <a:cs typeface="Times New Roman" pitchFamily="18" charset="0"/>
              </a:rPr>
              <a:t>). </a:t>
            </a:r>
            <a:r>
              <a:rPr lang="en-US" sz="1200" dirty="0" smtClean="0">
                <a:latin typeface="Times New Roman" pitchFamily="18" charset="0"/>
                <a:cs typeface="Times New Roman" pitchFamily="18" charset="0"/>
              </a:rPr>
              <a:t>Retrieved </a:t>
            </a:r>
            <a:r>
              <a:rPr lang="en-US" sz="1200" dirty="0" smtClean="0">
                <a:latin typeface="Times New Roman" pitchFamily="18" charset="0"/>
                <a:cs typeface="Times New Roman" pitchFamily="18" charset="0"/>
              </a:rPr>
              <a:t>from</a:t>
            </a:r>
          </a:p>
          <a:p>
            <a:r>
              <a:rPr lang="en-US" sz="1200" dirty="0" smtClean="0">
                <a:latin typeface="Times New Roman" pitchFamily="18" charset="0"/>
                <a:cs typeface="Times New Roman" pitchFamily="18" charset="0"/>
              </a:rPr>
              <a:t> </a:t>
            </a:r>
          </a:p>
          <a:p>
            <a:r>
              <a:rPr lang="en-US" sz="1200" dirty="0" smtClean="0">
                <a:latin typeface="Times New Roman" pitchFamily="18" charset="0"/>
                <a:cs typeface="Times New Roman" pitchFamily="18" charset="0"/>
              </a:rPr>
              <a:t>	</a:t>
            </a:r>
            <a:r>
              <a:rPr lang="en-US" sz="1200" dirty="0" smtClean="0">
                <a:latin typeface="Times New Roman" pitchFamily="18" charset="0"/>
                <a:cs typeface="Times New Roman" pitchFamily="18" charset="0"/>
                <a:hlinkClick r:id="rId6"/>
              </a:rPr>
              <a:t>http://currentnursing.com/nursing_theory/development_of_nursing_theories.html</a:t>
            </a:r>
            <a:r>
              <a:rPr lang="en-US" sz="1200" dirty="0" smtClean="0">
                <a:latin typeface="Times New Roman" pitchFamily="18" charset="0"/>
                <a:cs typeface="Times New Roman" pitchFamily="18" charset="0"/>
              </a:rPr>
              <a:t>. </a:t>
            </a:r>
          </a:p>
          <a:p>
            <a:pPr lvl="0"/>
            <a:endParaRPr lang="en-US" sz="1200" dirty="0" smtClean="0">
              <a:latin typeface="Times New Roman" pitchFamily="18" charset="0"/>
              <a:cs typeface="Times New Roman" pitchFamily="18" charset="0"/>
            </a:endParaRPr>
          </a:p>
          <a:p>
            <a:r>
              <a:rPr lang="en-US" sz="1200" dirty="0" smtClean="0">
                <a:latin typeface="Times New Roman" pitchFamily="18" charset="0"/>
                <a:cs typeface="Times New Roman" pitchFamily="18" charset="0"/>
              </a:rPr>
              <a:t>Current Nursing, (2010). Nursing </a:t>
            </a:r>
            <a:r>
              <a:rPr lang="en-US" sz="1200" dirty="0" smtClean="0">
                <a:latin typeface="Times New Roman" pitchFamily="18" charset="0"/>
                <a:cs typeface="Times New Roman" pitchFamily="18" charset="0"/>
              </a:rPr>
              <a:t>Theories: A companion to nursing theories and models. </a:t>
            </a:r>
            <a:r>
              <a:rPr lang="en-US" sz="1200" i="1" dirty="0" smtClean="0">
                <a:latin typeface="Times New Roman" pitchFamily="18" charset="0"/>
                <a:cs typeface="Times New Roman" pitchFamily="18" charset="0"/>
              </a:rPr>
              <a:t>Current</a:t>
            </a:r>
            <a:r>
              <a:rPr lang="en-US" sz="1200" dirty="0" smtClean="0">
                <a:latin typeface="Times New Roman" pitchFamily="18" charset="0"/>
                <a:cs typeface="Times New Roman" pitchFamily="18" charset="0"/>
              </a:rPr>
              <a:t> </a:t>
            </a:r>
            <a:r>
              <a:rPr lang="en-US" sz="1200" i="1" dirty="0" smtClean="0">
                <a:latin typeface="Times New Roman" pitchFamily="18" charset="0"/>
                <a:cs typeface="Times New Roman" pitchFamily="18" charset="0"/>
              </a:rPr>
              <a:t>Nursing</a:t>
            </a:r>
            <a:r>
              <a:rPr lang="en-US" sz="1200" dirty="0" smtClean="0">
                <a:latin typeface="Times New Roman" pitchFamily="18" charset="0"/>
                <a:cs typeface="Times New Roman" pitchFamily="18" charset="0"/>
              </a:rPr>
              <a:t> (2010, </a:t>
            </a:r>
            <a:r>
              <a:rPr lang="en-US" sz="1200" dirty="0" smtClean="0">
                <a:latin typeface="Times New Roman" pitchFamily="18" charset="0"/>
                <a:cs typeface="Times New Roman" pitchFamily="18" charset="0"/>
              </a:rPr>
              <a:t>October 13).</a:t>
            </a:r>
          </a:p>
          <a:p>
            <a:endParaRPr lang="en-US" sz="1200" dirty="0" smtClean="0">
              <a:latin typeface="Times New Roman" pitchFamily="18" charset="0"/>
              <a:cs typeface="Times New Roman" pitchFamily="18" charset="0"/>
            </a:endParaRPr>
          </a:p>
          <a:p>
            <a:r>
              <a:rPr lang="en-US" sz="1200" dirty="0" smtClean="0">
                <a:latin typeface="Times New Roman" pitchFamily="18" charset="0"/>
                <a:cs typeface="Times New Roman" pitchFamily="18" charset="0"/>
              </a:rPr>
              <a:t> 	Retrieved from </a:t>
            </a:r>
            <a:r>
              <a:rPr lang="en-US" sz="1200" dirty="0" smtClean="0">
                <a:latin typeface="Times New Roman" pitchFamily="18" charset="0"/>
                <a:cs typeface="Times New Roman" pitchFamily="18" charset="0"/>
                <a:hlinkClick r:id="rId7"/>
              </a:rPr>
              <a:t>http</a:t>
            </a:r>
            <a:r>
              <a:rPr lang="en-US" sz="1200" dirty="0" smtClean="0">
                <a:latin typeface="Times New Roman" pitchFamily="18" charset="0"/>
                <a:cs typeface="Times New Roman" pitchFamily="18" charset="0"/>
                <a:hlinkClick r:id="rId7"/>
              </a:rPr>
              <a:t>://currentnursing.com/nursing_theory/watson.html</a:t>
            </a:r>
            <a:r>
              <a:rPr lang="en-US" sz="1200" dirty="0" smtClean="0">
                <a:latin typeface="Times New Roman" pitchFamily="18" charset="0"/>
                <a:cs typeface="Times New Roman" pitchFamily="18" charset="0"/>
              </a:rPr>
              <a:t>. </a:t>
            </a:r>
            <a:endParaRPr lang="en-US" sz="1200" dirty="0" smtClean="0">
              <a:latin typeface="Times New Roman" pitchFamily="18" charset="0"/>
              <a:cs typeface="Times New Roman" pitchFamily="18" charset="0"/>
            </a:endParaRPr>
          </a:p>
          <a:p>
            <a:endParaRPr lang="en-US" sz="1200" dirty="0" smtClean="0">
              <a:latin typeface="Times New Roman" pitchFamily="18" charset="0"/>
              <a:cs typeface="Times New Roman" pitchFamily="18" charset="0"/>
            </a:endParaRPr>
          </a:p>
          <a:p>
            <a:pPr>
              <a:defRPr/>
            </a:pPr>
            <a:endParaRPr lang="en-US" sz="1200" dirty="0" smtClean="0">
              <a:latin typeface="Times New Roman" pitchFamily="18" charset="0"/>
              <a:cs typeface="Times New Roman" pitchFamily="18" charset="0"/>
            </a:endParaRPr>
          </a:p>
          <a:p>
            <a:pPr>
              <a:defRPr/>
            </a:pPr>
            <a:endParaRPr lang="en-US" sz="1200" dirty="0" smtClean="0"/>
          </a:p>
          <a:p>
            <a:endParaRPr lang="en-US" sz="1200" dirty="0" smtClean="0"/>
          </a:p>
          <a:p>
            <a:endParaRPr lang="en-US" sz="1200" dirty="0" smtClean="0">
              <a:latin typeface="Times New Roman" pitchFamily="18" charset="0"/>
              <a:cs typeface="Times New Roman" pitchFamily="18" charset="0"/>
            </a:endParaRPr>
          </a:p>
          <a:p>
            <a:endParaRPr lang="en-US" sz="1200" dirty="0" smtClean="0">
              <a:latin typeface="Times New Roman" pitchFamily="18" charset="0"/>
              <a:cs typeface="Times New Roman" pitchFamily="18" charset="0"/>
            </a:endParaRPr>
          </a:p>
          <a:p>
            <a:pPr lvl="0"/>
            <a:endParaRPr lang="en-US" sz="1050" u="sng" dirty="0" smtClean="0">
              <a:solidFill>
                <a:srgbClr val="C00000"/>
              </a:solidFill>
              <a:latin typeface="Times New Roman" pitchFamily="18"/>
            </a:endParaRPr>
          </a:p>
          <a:p>
            <a:pPr lvl="0"/>
            <a:endParaRPr lang="en-US" sz="1050" u="sng" dirty="0" smtClean="0">
              <a:solidFill>
                <a:srgbClr val="C00000"/>
              </a:solidFill>
              <a:latin typeface="Times New Roman" pitchFamily="18"/>
            </a:endParaRPr>
          </a:p>
          <a:p>
            <a:pPr lvl="0"/>
            <a:endParaRPr lang="en-US" sz="1200" u="sng" dirty="0" smtClean="0">
              <a:solidFill>
                <a:srgbClr val="C00000"/>
              </a:solidFill>
              <a:latin typeface="Times New Roman" pitchFamily="18"/>
            </a:endParaRPr>
          </a:p>
          <a:p>
            <a:pPr lvl="0"/>
            <a:endParaRPr lang="en-US" sz="1200" u="sng" dirty="0" smtClean="0">
              <a:solidFill>
                <a:srgbClr val="C00000"/>
              </a:solidFill>
              <a:latin typeface="Times New Roman" pitchFamily="18"/>
            </a:endParaRPr>
          </a:p>
          <a:p>
            <a:pPr lvl="0"/>
            <a:endParaRPr lang="en-US" sz="1200" u="sng" dirty="0" smtClean="0">
              <a:solidFill>
                <a:srgbClr val="C00000"/>
              </a:solidFill>
              <a:latin typeface="Times New Roman" pitchFamily="18"/>
            </a:endParaRPr>
          </a:p>
          <a:p>
            <a:pPr lvl="0"/>
            <a:r>
              <a:rPr lang="en-US" sz="1200" u="sng" dirty="0" smtClean="0">
                <a:solidFill>
                  <a:srgbClr val="C00000"/>
                </a:solidFill>
              </a:rPr>
              <a:t> </a:t>
            </a:r>
            <a:endParaRPr lang="en-US" sz="1200" u="sng" dirty="0">
              <a:solidFill>
                <a:srgbClr val="C00000"/>
              </a:solidFill>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505200" y="685800"/>
            <a:ext cx="1599833" cy="276999"/>
          </a:xfrm>
          <a:prstGeom prst="rect">
            <a:avLst/>
          </a:prstGeom>
          <a:noFill/>
        </p:spPr>
        <p:txBody>
          <a:bodyPr wrap="square" rtlCol="0">
            <a:spAutoFit/>
          </a:bodyPr>
          <a:lstStyle/>
          <a:p>
            <a:pPr algn="ctr"/>
            <a:r>
              <a:rPr lang="en-US" sz="1200" dirty="0" smtClean="0">
                <a:latin typeface="Times New Roman" pitchFamily="18" charset="0"/>
                <a:cs typeface="Times New Roman" pitchFamily="18" charset="0"/>
              </a:rPr>
              <a:t>References (cont’d)</a:t>
            </a:r>
            <a:endParaRPr lang="en-US" sz="1200" dirty="0">
              <a:latin typeface="Times New Roman" pitchFamily="18" charset="0"/>
              <a:cs typeface="Times New Roman" pitchFamily="18" charset="0"/>
            </a:endParaRPr>
          </a:p>
        </p:txBody>
      </p:sp>
      <p:sp>
        <p:nvSpPr>
          <p:cNvPr id="3" name="TextBox 2"/>
          <p:cNvSpPr txBox="1"/>
          <p:nvPr/>
        </p:nvSpPr>
        <p:spPr>
          <a:xfrm>
            <a:off x="228600" y="1143000"/>
            <a:ext cx="8610600" cy="6163226"/>
          </a:xfrm>
          <a:prstGeom prst="rect">
            <a:avLst/>
          </a:prstGeom>
          <a:noFill/>
        </p:spPr>
        <p:txBody>
          <a:bodyPr wrap="square" rtlCol="0">
            <a:spAutoFit/>
          </a:bodyPr>
          <a:lstStyle/>
          <a:p>
            <a:pPr>
              <a:defRPr/>
            </a:pPr>
            <a:r>
              <a:rPr lang="en-US" sz="1200" dirty="0" smtClean="0">
                <a:latin typeface="Times New Roman" pitchFamily="18" charset="0"/>
                <a:cs typeface="Times New Roman" pitchFamily="18" charset="0"/>
              </a:rPr>
              <a:t>Current Nursing, (2010). Jean Watson’s Philosophy of Nursing. </a:t>
            </a:r>
            <a:r>
              <a:rPr lang="en-US" sz="1200" i="1" dirty="0" smtClean="0">
                <a:latin typeface="Times New Roman" pitchFamily="18" charset="0"/>
                <a:cs typeface="Times New Roman" pitchFamily="18" charset="0"/>
              </a:rPr>
              <a:t>Current Nursing </a:t>
            </a:r>
            <a:r>
              <a:rPr lang="en-US" sz="1200" dirty="0" smtClean="0">
                <a:latin typeface="Times New Roman" pitchFamily="18" charset="0"/>
                <a:cs typeface="Times New Roman" pitchFamily="18" charset="0"/>
              </a:rPr>
              <a:t>(2010, October 15) . Retrieved from</a:t>
            </a:r>
          </a:p>
          <a:p>
            <a:pPr>
              <a:defRPr/>
            </a:pPr>
            <a:r>
              <a:rPr lang="en-US" sz="1200" dirty="0" smtClean="0">
                <a:latin typeface="Times New Roman" pitchFamily="18" charset="0"/>
                <a:cs typeface="Times New Roman" pitchFamily="18" charset="0"/>
              </a:rPr>
              <a:t> </a:t>
            </a:r>
          </a:p>
          <a:p>
            <a:pPr>
              <a:defRPr/>
            </a:pPr>
            <a:r>
              <a:rPr lang="en-US" sz="1200" dirty="0" smtClean="0">
                <a:latin typeface="Times New Roman" pitchFamily="18" charset="0"/>
                <a:cs typeface="Times New Roman" pitchFamily="18" charset="0"/>
              </a:rPr>
              <a:t>	</a:t>
            </a:r>
            <a:r>
              <a:rPr lang="en-US" sz="1200" dirty="0" smtClean="0">
                <a:latin typeface="Times New Roman" pitchFamily="18" charset="0"/>
                <a:cs typeface="Times New Roman" pitchFamily="18" charset="0"/>
                <a:hlinkClick r:id="rId2"/>
              </a:rPr>
              <a:t>http://currentnursing.com/nursing_theory/Watson.html</a:t>
            </a:r>
            <a:r>
              <a:rPr lang="en-US" sz="1200" dirty="0" smtClean="0">
                <a:latin typeface="Times New Roman" pitchFamily="18" charset="0"/>
                <a:cs typeface="Times New Roman" pitchFamily="18" charset="0"/>
              </a:rPr>
              <a:t>.</a:t>
            </a:r>
          </a:p>
          <a:p>
            <a:endParaRPr lang="en-US" sz="1200" dirty="0" smtClean="0">
              <a:latin typeface="Times New Roman" pitchFamily="18" charset="0"/>
              <a:cs typeface="Times New Roman" pitchFamily="18" charset="0"/>
            </a:endParaRPr>
          </a:p>
          <a:p>
            <a:r>
              <a:rPr lang="en-US" sz="1200" dirty="0" err="1" smtClean="0">
                <a:latin typeface="Times New Roman" pitchFamily="18" charset="0"/>
                <a:cs typeface="Times New Roman" pitchFamily="18" charset="0"/>
              </a:rPr>
              <a:t>Marchx</a:t>
            </a:r>
            <a:r>
              <a:rPr lang="en-US" sz="1200" dirty="0" smtClean="0">
                <a:latin typeface="Times New Roman" pitchFamily="18" charset="0"/>
                <a:cs typeface="Times New Roman" pitchFamily="18" charset="0"/>
              </a:rPr>
              <a:t>, </a:t>
            </a:r>
            <a:r>
              <a:rPr lang="en-US" sz="1200" dirty="0" smtClean="0">
                <a:latin typeface="Times New Roman" pitchFamily="18" charset="0"/>
                <a:cs typeface="Times New Roman" pitchFamily="18" charset="0"/>
              </a:rPr>
              <a:t>B. B. </a:t>
            </a:r>
            <a:r>
              <a:rPr lang="en-US" sz="1200" dirty="0" smtClean="0">
                <a:latin typeface="Times New Roman" pitchFamily="18" charset="0"/>
                <a:cs typeface="Times New Roman" pitchFamily="18" charset="0"/>
              </a:rPr>
              <a:t>(1995) . Watson's theory of caring: a model for implementation in practice. Journal of Nursing Care and Quality. 1995 Jul</a:t>
            </a:r>
            <a:r>
              <a:rPr lang="en-US" sz="1200" dirty="0" smtClean="0">
                <a:latin typeface="Times New Roman" pitchFamily="18" charset="0"/>
                <a:cs typeface="Times New Roman" pitchFamily="18" charset="0"/>
              </a:rPr>
              <a:t>;</a:t>
            </a:r>
          </a:p>
          <a:p>
            <a:endParaRPr lang="en-US" sz="1200" dirty="0" smtClean="0">
              <a:latin typeface="Times New Roman" pitchFamily="18" charset="0"/>
              <a:cs typeface="Times New Roman" pitchFamily="18" charset="0"/>
            </a:endParaRPr>
          </a:p>
          <a:p>
            <a:r>
              <a:rPr lang="en-US" sz="1200" dirty="0" smtClean="0">
                <a:latin typeface="Times New Roman" pitchFamily="18" charset="0"/>
                <a:cs typeface="Times New Roman" pitchFamily="18" charset="0"/>
              </a:rPr>
              <a:t>	9(4):43-54 Retrieved from </a:t>
            </a:r>
            <a:r>
              <a:rPr lang="en-US" sz="1200" dirty="0" smtClean="0">
                <a:latin typeface="Times New Roman" pitchFamily="18" charset="0"/>
                <a:cs typeface="Times New Roman" pitchFamily="18" charset="0"/>
                <a:hlinkClick r:id="rId3"/>
              </a:rPr>
              <a:t>http://www.ncbi.nlm.nih.gov/pubmed/7640385</a:t>
            </a:r>
            <a:r>
              <a:rPr lang="en-US" sz="1200" dirty="0" smtClean="0">
                <a:latin typeface="Times New Roman" pitchFamily="18" charset="0"/>
                <a:cs typeface="Times New Roman" pitchFamily="18" charset="0"/>
              </a:rPr>
              <a:t>. </a:t>
            </a:r>
            <a:endParaRPr lang="en-US" sz="1200" dirty="0" smtClean="0">
              <a:latin typeface="Times New Roman" pitchFamily="18" charset="0"/>
              <a:cs typeface="Times New Roman" pitchFamily="18" charset="0"/>
            </a:endParaRPr>
          </a:p>
          <a:p>
            <a:endParaRPr lang="en-US" sz="1200" dirty="0" smtClean="0">
              <a:latin typeface="Times New Roman" pitchFamily="18" charset="0"/>
              <a:cs typeface="Times New Roman" pitchFamily="18" charset="0"/>
            </a:endParaRPr>
          </a:p>
          <a:p>
            <a:pPr>
              <a:lnSpc>
                <a:spcPct val="200000"/>
              </a:lnSpc>
            </a:pPr>
            <a:r>
              <a:rPr lang="en-US" sz="1200" dirty="0" smtClean="0">
                <a:latin typeface="Times New Roman" pitchFamily="18" charset="0"/>
                <a:cs typeface="Times New Roman" pitchFamily="18" charset="0"/>
              </a:rPr>
              <a:t>[Photographs of Jean Watson].  (ca. 1958-2010).  (October 15, 2010). Retrieved from 	</a:t>
            </a:r>
            <a:r>
              <a:rPr lang="en-US" sz="1200" dirty="0" smtClean="0">
                <a:solidFill>
                  <a:srgbClr val="C00000"/>
                </a:solidFill>
                <a:latin typeface="Times New Roman" pitchFamily="18" charset="0"/>
                <a:cs typeface="Times New Roman" pitchFamily="18" charset="0"/>
                <a:hlinkClick r:id="rId4"/>
              </a:rPr>
              <a:t>http</a:t>
            </a:r>
            <a:r>
              <a:rPr lang="en-US" sz="1200" dirty="0" smtClean="0">
                <a:solidFill>
                  <a:srgbClr val="C00000"/>
                </a:solidFill>
                <a:latin typeface="Times New Roman" pitchFamily="18" charset="0"/>
                <a:cs typeface="Times New Roman" pitchFamily="18" charset="0"/>
                <a:hlinkClick r:id="rId4"/>
              </a:rPr>
              <a:t>://</a:t>
            </a:r>
            <a:r>
              <a:rPr lang="en-US" sz="1200" u="sng" dirty="0" smtClean="0">
                <a:latin typeface="Times New Roman" pitchFamily="18" charset="0"/>
                <a:cs typeface="Times New Roman" pitchFamily="18" charset="0"/>
                <a:hlinkClick r:id="rId4"/>
              </a:rPr>
              <a:t>www.asu.edu/nursing/courses/nur361/leader24</a:t>
            </a:r>
            <a:r>
              <a:rPr lang="en-US" sz="1200" u="sng" dirty="0" smtClean="0">
                <a:latin typeface="Times New Roman" pitchFamily="18" charset="0"/>
                <a:cs typeface="Times New Roman" pitchFamily="18" charset="0"/>
              </a:rPr>
              <a:t> </a:t>
            </a:r>
            <a:endParaRPr lang="en-US" sz="1200" u="sng" dirty="0" smtClean="0">
              <a:latin typeface="Times New Roman" pitchFamily="18" charset="0"/>
              <a:cs typeface="Times New Roman" pitchFamily="18" charset="0"/>
            </a:endParaRPr>
          </a:p>
          <a:p>
            <a:endParaRPr lang="en-US" sz="1200" u="sng" dirty="0" smtClean="0">
              <a:latin typeface="Times New Roman" pitchFamily="18" charset="0"/>
              <a:cs typeface="Times New Roman" pitchFamily="18" charset="0"/>
            </a:endParaRPr>
          </a:p>
          <a:p>
            <a:r>
              <a:rPr lang="en-US" sz="1200" u="sng" dirty="0" smtClean="0">
                <a:latin typeface="Times New Roman" pitchFamily="18" charset="0"/>
                <a:cs typeface="Times New Roman" pitchFamily="18" charset="0"/>
              </a:rPr>
              <a:t>[</a:t>
            </a:r>
            <a:r>
              <a:rPr lang="en-US" sz="1200" dirty="0" smtClean="0">
                <a:latin typeface="Times New Roman" pitchFamily="18" charset="0"/>
                <a:cs typeface="Times New Roman" pitchFamily="18" charset="0"/>
              </a:rPr>
              <a:t>Photographs of Jean Watson].  (ca.  1958-2010).  (October 15, 2010).  Retrieved from </a:t>
            </a:r>
            <a:r>
              <a:rPr lang="en-US" sz="1200" i="1" dirty="0" smtClean="0">
                <a:latin typeface="Times New Roman" pitchFamily="18" charset="0"/>
                <a:cs typeface="Times New Roman" pitchFamily="18" charset="0"/>
                <a:hlinkClick r:id="rId5"/>
              </a:rPr>
              <a:t>http://</a:t>
            </a:r>
            <a:r>
              <a:rPr lang="en-US" sz="1200" i="1" dirty="0" smtClean="0">
                <a:latin typeface="Times New Roman" pitchFamily="18" charset="0"/>
                <a:cs typeface="Times New Roman" pitchFamily="18" charset="0"/>
                <a:hlinkClick r:id="rId5"/>
              </a:rPr>
              <a:t>watsoncaringscience.org</a:t>
            </a:r>
            <a:r>
              <a:rPr lang="en-US" sz="1200" i="1" dirty="0" smtClean="0">
                <a:latin typeface="Times New Roman" pitchFamily="18" charset="0"/>
                <a:cs typeface="Times New Roman" pitchFamily="18" charset="0"/>
              </a:rPr>
              <a:t>. </a:t>
            </a:r>
          </a:p>
          <a:p>
            <a:endParaRPr lang="en-US" sz="1200" i="1" dirty="0" smtClean="0">
              <a:latin typeface="Times New Roman" pitchFamily="18" charset="0"/>
              <a:cs typeface="Times New Roman" pitchFamily="18" charset="0"/>
            </a:endParaRPr>
          </a:p>
          <a:p>
            <a:endParaRPr lang="en-US" sz="1200" dirty="0" smtClean="0">
              <a:latin typeface="Times New Roman" pitchFamily="18" charset="0"/>
              <a:cs typeface="Times New Roman" pitchFamily="18" charset="0"/>
            </a:endParaRPr>
          </a:p>
          <a:p>
            <a:r>
              <a:rPr lang="en-US" sz="1200" dirty="0" smtClean="0">
                <a:latin typeface="Times New Roman" pitchFamily="18" charset="0"/>
                <a:cs typeface="Times New Roman" pitchFamily="18" charset="0"/>
              </a:rPr>
              <a:t>Ryan</a:t>
            </a:r>
            <a:r>
              <a:rPr lang="en-US" sz="1200" dirty="0" smtClean="0">
                <a:latin typeface="Times New Roman" pitchFamily="18" charset="0"/>
                <a:cs typeface="Times New Roman" pitchFamily="18" charset="0"/>
              </a:rPr>
              <a:t>, L. (2005). The journey to integrate Watson’s caring theory with clinical practice. </a:t>
            </a:r>
            <a:r>
              <a:rPr lang="en-US" sz="1200" i="1" dirty="0" smtClean="0">
                <a:latin typeface="Times New Roman" pitchFamily="18" charset="0"/>
                <a:cs typeface="Times New Roman" pitchFamily="18" charset="0"/>
              </a:rPr>
              <a:t>International Journal </a:t>
            </a:r>
            <a:r>
              <a:rPr lang="en-US" sz="1200" i="1" dirty="0" smtClean="0">
                <a:latin typeface="Times New Roman" pitchFamily="18" charset="0"/>
                <a:cs typeface="Times New Roman" pitchFamily="18" charset="0"/>
              </a:rPr>
              <a:t>for Human Caring</a:t>
            </a:r>
            <a:r>
              <a:rPr lang="en-US" sz="1200" i="1" dirty="0" smtClean="0">
                <a:latin typeface="Times New Roman" pitchFamily="18" charset="0"/>
                <a:cs typeface="Times New Roman" pitchFamily="18" charset="0"/>
              </a:rPr>
              <a:t>, </a:t>
            </a:r>
            <a:r>
              <a:rPr lang="en-US" sz="1200" dirty="0" smtClean="0">
                <a:latin typeface="Times New Roman" pitchFamily="18" charset="0"/>
                <a:cs typeface="Times New Roman" pitchFamily="18" charset="0"/>
              </a:rPr>
              <a:t>9(3</a:t>
            </a:r>
            <a:r>
              <a:rPr lang="en-US" sz="1200" dirty="0" smtClean="0">
                <a:latin typeface="Times New Roman" pitchFamily="18" charset="0"/>
                <a:cs typeface="Times New Roman" pitchFamily="18" charset="0"/>
              </a:rPr>
              <a:t>):</a:t>
            </a:r>
          </a:p>
          <a:p>
            <a:endParaRPr lang="en-US" sz="1200" dirty="0" smtClean="0">
              <a:latin typeface="Times New Roman" pitchFamily="18" charset="0"/>
              <a:cs typeface="Times New Roman" pitchFamily="18" charset="0"/>
            </a:endParaRPr>
          </a:p>
          <a:p>
            <a:r>
              <a:rPr lang="en-US" sz="1200" dirty="0" smtClean="0">
                <a:latin typeface="Times New Roman" pitchFamily="18" charset="0"/>
                <a:cs typeface="Times New Roman" pitchFamily="18" charset="0"/>
              </a:rPr>
              <a:t> 	26-30.  Retrieved from</a:t>
            </a:r>
          </a:p>
          <a:p>
            <a:r>
              <a:rPr lang="en-US" sz="1200" dirty="0" smtClean="0">
                <a:latin typeface="Times New Roman" pitchFamily="18" charset="0"/>
                <a:cs typeface="Times New Roman" pitchFamily="18" charset="0"/>
              </a:rPr>
              <a:t> </a:t>
            </a:r>
          </a:p>
          <a:p>
            <a:r>
              <a:rPr lang="en-US" sz="1200" dirty="0" smtClean="0">
                <a:latin typeface="Times New Roman" pitchFamily="18" charset="0"/>
                <a:cs typeface="Times New Roman" pitchFamily="18" charset="0"/>
              </a:rPr>
              <a:t>	</a:t>
            </a:r>
            <a:r>
              <a:rPr lang="en-US" sz="1200" dirty="0" smtClean="0">
                <a:latin typeface="Times New Roman" pitchFamily="18" charset="0"/>
                <a:cs typeface="Times New Roman" pitchFamily="18" charset="0"/>
                <a:hlinkClick r:id="rId6"/>
              </a:rPr>
              <a:t>http</a:t>
            </a:r>
            <a:r>
              <a:rPr lang="en-US" sz="1200" dirty="0" smtClean="0">
                <a:latin typeface="Times New Roman" pitchFamily="18" charset="0"/>
                <a:cs typeface="Times New Roman" pitchFamily="18" charset="0"/>
                <a:hlinkClick r:id="rId6"/>
              </a:rPr>
              <a:t>://search.ebscohost.com/eqproxy.lakeviewcol.edu:2048/login.aspx?direct=true&amp;db=rzh&amp;AN=2000921796</a:t>
            </a:r>
            <a:r>
              <a:rPr lang="en-US" sz="1200" dirty="0" smtClean="0">
                <a:latin typeface="Times New Roman" pitchFamily="18" charset="0"/>
                <a:cs typeface="Times New Roman" pitchFamily="18" charset="0"/>
              </a:rPr>
              <a:t>.  </a:t>
            </a:r>
          </a:p>
          <a:p>
            <a:pPr lvl="0"/>
            <a:r>
              <a:rPr lang="en-US" sz="1200" dirty="0" smtClean="0">
                <a:latin typeface="Times New Roman" pitchFamily="18" charset="0"/>
                <a:cs typeface="Times New Roman" pitchFamily="18" charset="0"/>
              </a:rPr>
              <a:t> </a:t>
            </a:r>
            <a:endParaRPr lang="en-US" sz="1200" dirty="0" smtClean="0">
              <a:latin typeface="Times New Roman" pitchFamily="18"/>
            </a:endParaRPr>
          </a:p>
          <a:p>
            <a:pPr lvl="0"/>
            <a:r>
              <a:rPr lang="en-US" sz="1200" dirty="0" err="1" smtClean="0">
                <a:latin typeface="Times New Roman" pitchFamily="18"/>
              </a:rPr>
              <a:t>Sitzman</a:t>
            </a:r>
            <a:r>
              <a:rPr lang="en-US" sz="1200" dirty="0" smtClean="0">
                <a:latin typeface="Times New Roman" pitchFamily="18"/>
              </a:rPr>
              <a:t>, K.L. (2007). Teaching-learning professional caring based on Jean Watson's theory of human </a:t>
            </a:r>
            <a:r>
              <a:rPr lang="en-US" sz="1200" dirty="0" smtClean="0">
                <a:latin typeface="Times New Roman" pitchFamily="18"/>
              </a:rPr>
              <a:t>caring. I</a:t>
            </a:r>
            <a:r>
              <a:rPr lang="en-US" sz="1200" i="1" dirty="0" smtClean="0">
                <a:latin typeface="Times New Roman" pitchFamily="18"/>
              </a:rPr>
              <a:t>nternational journal for</a:t>
            </a:r>
          </a:p>
          <a:p>
            <a:pPr lvl="0"/>
            <a:endParaRPr lang="en-US" sz="1200" i="1" dirty="0" smtClean="0">
              <a:latin typeface="Times New Roman" pitchFamily="18"/>
            </a:endParaRPr>
          </a:p>
          <a:p>
            <a:pPr lvl="0"/>
            <a:r>
              <a:rPr lang="en-US" sz="1200" i="1" dirty="0" smtClean="0">
                <a:latin typeface="Times New Roman" pitchFamily="18"/>
              </a:rPr>
              <a:t> 	human care.</a:t>
            </a:r>
            <a:r>
              <a:rPr lang="en-US" sz="1200" dirty="0" smtClean="0">
                <a:latin typeface="Times New Roman" pitchFamily="18"/>
              </a:rPr>
              <a:t>11(4</a:t>
            </a:r>
            <a:r>
              <a:rPr lang="en-US" sz="1200" dirty="0" smtClean="0">
                <a:latin typeface="Times New Roman" pitchFamily="18"/>
              </a:rPr>
              <a:t>), 9-10. Retrieved </a:t>
            </a:r>
            <a:r>
              <a:rPr lang="en-US" sz="1200" dirty="0" smtClean="0">
                <a:latin typeface="Times New Roman" pitchFamily="18"/>
              </a:rPr>
              <a:t>from</a:t>
            </a:r>
          </a:p>
          <a:p>
            <a:pPr lvl="0"/>
            <a:endParaRPr lang="en-US" sz="1200" dirty="0" smtClean="0">
              <a:latin typeface="Times New Roman" pitchFamily="18"/>
            </a:endParaRPr>
          </a:p>
          <a:p>
            <a:pPr lvl="0"/>
            <a:r>
              <a:rPr lang="en-US" sz="1200" dirty="0" smtClean="0">
                <a:latin typeface="Times New Roman" pitchFamily="18"/>
              </a:rPr>
              <a:t> </a:t>
            </a:r>
            <a:r>
              <a:rPr lang="en-US" sz="1200" dirty="0" smtClean="0">
                <a:latin typeface="Times New Roman" pitchFamily="18"/>
              </a:rPr>
              <a:t>	</a:t>
            </a:r>
            <a:r>
              <a:rPr lang="en-US" sz="1200" dirty="0" smtClean="0">
                <a:latin typeface="Times New Roman" pitchFamily="18"/>
                <a:hlinkClick r:id="rId7"/>
              </a:rPr>
              <a:t>http://</a:t>
            </a:r>
            <a:r>
              <a:rPr lang="en-US" sz="1200" dirty="0" smtClean="0">
                <a:latin typeface="Times New Roman" pitchFamily="18"/>
                <a:hlinkClick r:id="rId7"/>
              </a:rPr>
              <a:t>search.ebcohost.com.ezproy.lakeviewcol.edu:2048/login.aspx?direct=tru</a:t>
            </a:r>
            <a:r>
              <a:rPr lang="en-US" sz="1200" u="sng" dirty="0" smtClean="0">
                <a:solidFill>
                  <a:srgbClr val="C00000"/>
                </a:solidFill>
                <a:latin typeface="Times New Roman" pitchFamily="18"/>
                <a:hlinkClick r:id="rId7"/>
              </a:rPr>
              <a:t>&amp;db=rzh&amp;AN=2009 754494&amp;sit</a:t>
            </a:r>
            <a:r>
              <a:rPr lang="en-US" sz="1200" u="sng" dirty="0" smtClean="0">
                <a:solidFill>
                  <a:srgbClr val="C00000"/>
                </a:solidFill>
                <a:latin typeface="Times New Roman" pitchFamily="18"/>
              </a:rPr>
              <a:t>e+nrc-live </a:t>
            </a:r>
            <a:endParaRPr lang="en-US" sz="1200" u="sng" dirty="0" smtClean="0">
              <a:solidFill>
                <a:srgbClr val="C00000"/>
              </a:solidFill>
              <a:latin typeface="Times New Roman" pitchFamily="18"/>
            </a:endParaRPr>
          </a:p>
          <a:p>
            <a:pPr lvl="0"/>
            <a:endParaRPr lang="en-US" sz="1050" u="sng" dirty="0" smtClean="0">
              <a:solidFill>
                <a:srgbClr val="C00000"/>
              </a:solidFill>
              <a:latin typeface="Times New Roman" pitchFamily="18"/>
            </a:endParaRPr>
          </a:p>
          <a:p>
            <a:endParaRPr lang="en-US" sz="1200" dirty="0" smtClean="0">
              <a:latin typeface="Times New Roman" pitchFamily="18" charset="0"/>
              <a:cs typeface="Times New Roman" pitchFamily="18" charset="0"/>
            </a:endParaRPr>
          </a:p>
          <a:p>
            <a:endParaRPr lang="en-US" sz="1200" i="1" dirty="0" smtClean="0">
              <a:latin typeface="Times New Roman" pitchFamily="18" charset="0"/>
              <a:cs typeface="Times New Roman" pitchFamily="18" charset="0"/>
            </a:endParaRPr>
          </a:p>
          <a:p>
            <a:endParaRPr lang="en-US" sz="1200" dirty="0" smtClean="0">
              <a:latin typeface="Times New Roman" pitchFamily="18" charset="0"/>
              <a:cs typeface="Times New Roman" pitchFamily="18" charset="0"/>
            </a:endParaRPr>
          </a:p>
          <a:p>
            <a:r>
              <a:rPr lang="en-US" sz="1200" dirty="0" smtClean="0">
                <a:latin typeface="Times New Roman" pitchFamily="18" charset="0"/>
                <a:cs typeface="Times New Roman" pitchFamily="18" charset="0"/>
              </a:rPr>
              <a:t> </a:t>
            </a:r>
          </a:p>
          <a:p>
            <a:endParaRPr lang="en-US" sz="1200" i="1" dirty="0" smtClean="0">
              <a:latin typeface="Times New Roman" pitchFamily="18" charset="0"/>
              <a:cs typeface="Times New Roman" pitchFamily="18" charset="0"/>
            </a:endParaRPr>
          </a:p>
        </p:txBody>
      </p:sp>
      <p:sp>
        <p:nvSpPr>
          <p:cNvPr id="4" name="TextBox 3"/>
          <p:cNvSpPr txBox="1"/>
          <p:nvPr/>
        </p:nvSpPr>
        <p:spPr>
          <a:xfrm>
            <a:off x="1371600" y="4572000"/>
            <a:ext cx="6324600" cy="276999"/>
          </a:xfrm>
          <a:prstGeom prst="rect">
            <a:avLst/>
          </a:prstGeom>
          <a:noFill/>
        </p:spPr>
        <p:txBody>
          <a:bodyPr wrap="square" rtlCol="0">
            <a:spAutoFit/>
          </a:bodyPr>
          <a:lstStyle/>
          <a:p>
            <a:r>
              <a:rPr lang="en-US" sz="1200" dirty="0" smtClean="0">
                <a:latin typeface="Times New Roman" pitchFamily="18" charset="0"/>
                <a:cs typeface="Times New Roman" pitchFamily="18" charset="0"/>
              </a:rPr>
              <a:t> </a:t>
            </a:r>
            <a:endParaRPr lang="en-US" sz="1200" dirty="0" smtClean="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962400" y="914400"/>
            <a:ext cx="1406154" cy="646331"/>
          </a:xfrm>
          <a:prstGeom prst="rect">
            <a:avLst/>
          </a:prstGeom>
          <a:noFill/>
        </p:spPr>
        <p:txBody>
          <a:bodyPr wrap="none" rtlCol="0">
            <a:spAutoFit/>
          </a:bodyPr>
          <a:lstStyle/>
          <a:p>
            <a:pPr algn="ctr"/>
            <a:r>
              <a:rPr lang="en-US" sz="1200" dirty="0" smtClean="0">
                <a:latin typeface="Times New Roman" pitchFamily="18" charset="0"/>
                <a:cs typeface="Times New Roman" pitchFamily="18" charset="0"/>
              </a:rPr>
              <a:t>References (cont’d)</a:t>
            </a:r>
          </a:p>
          <a:p>
            <a:pPr algn="ctr"/>
            <a:endParaRPr lang="en-US" sz="1200" dirty="0" smtClean="0">
              <a:latin typeface="Times New Roman" pitchFamily="18" charset="0"/>
              <a:cs typeface="Times New Roman" pitchFamily="18" charset="0"/>
            </a:endParaRPr>
          </a:p>
          <a:p>
            <a:pPr algn="ctr"/>
            <a:endParaRPr lang="en-US" sz="1200" dirty="0">
              <a:latin typeface="Times New Roman" pitchFamily="18" charset="0"/>
              <a:cs typeface="Times New Roman" pitchFamily="18" charset="0"/>
            </a:endParaRPr>
          </a:p>
        </p:txBody>
      </p:sp>
      <p:sp>
        <p:nvSpPr>
          <p:cNvPr id="4" name="TextBox 3"/>
          <p:cNvSpPr txBox="1"/>
          <p:nvPr/>
        </p:nvSpPr>
        <p:spPr>
          <a:xfrm>
            <a:off x="304800" y="1219200"/>
            <a:ext cx="8458201" cy="1569660"/>
          </a:xfrm>
          <a:prstGeom prst="rect">
            <a:avLst/>
          </a:prstGeom>
          <a:noFill/>
        </p:spPr>
        <p:txBody>
          <a:bodyPr wrap="square" rtlCol="0">
            <a:spAutoFit/>
          </a:bodyPr>
          <a:lstStyle/>
          <a:p>
            <a:pPr>
              <a:lnSpc>
                <a:spcPct val="200000"/>
              </a:lnSpc>
            </a:pPr>
            <a:r>
              <a:rPr lang="en-US" sz="1200" dirty="0" smtClean="0">
                <a:latin typeface="Times New Roman" pitchFamily="18" charset="0"/>
                <a:cs typeface="Times New Roman" pitchFamily="18" charset="0"/>
              </a:rPr>
              <a:t>Watson Caring Science Institute-International Caritas Consortium. (</a:t>
            </a:r>
            <a:r>
              <a:rPr lang="en-US" sz="1200" dirty="0" err="1" smtClean="0">
                <a:latin typeface="Times New Roman" pitchFamily="18" charset="0"/>
                <a:cs typeface="Times New Roman" pitchFamily="18" charset="0"/>
              </a:rPr>
              <a:t>n.d</a:t>
            </a:r>
            <a:r>
              <a:rPr lang="en-US" sz="1200" dirty="0" smtClean="0">
                <a:latin typeface="Times New Roman" pitchFamily="18" charset="0"/>
                <a:cs typeface="Times New Roman" pitchFamily="18" charset="0"/>
              </a:rPr>
              <a:t>.). </a:t>
            </a:r>
            <a:r>
              <a:rPr lang="en-US" sz="1200" i="1" dirty="0" smtClean="0">
                <a:latin typeface="Times New Roman" pitchFamily="18" charset="0"/>
                <a:cs typeface="Times New Roman" pitchFamily="18" charset="0"/>
              </a:rPr>
              <a:t>Jean </a:t>
            </a:r>
            <a:r>
              <a:rPr lang="en-US" sz="1200" i="1" dirty="0" smtClean="0">
                <a:latin typeface="Times New Roman" pitchFamily="18" charset="0"/>
                <a:cs typeface="Times New Roman" pitchFamily="18" charset="0"/>
              </a:rPr>
              <a:t>Watson.  </a:t>
            </a:r>
            <a:r>
              <a:rPr lang="en-US" sz="1200" dirty="0" smtClean="0">
                <a:latin typeface="Times New Roman" pitchFamily="18" charset="0"/>
                <a:cs typeface="Times New Roman" pitchFamily="18" charset="0"/>
              </a:rPr>
              <a:t>Retrieved from  </a:t>
            </a:r>
            <a:endParaRPr lang="en-US" sz="1200" dirty="0" smtClean="0">
              <a:latin typeface="Times New Roman" pitchFamily="18" charset="0"/>
              <a:cs typeface="Times New Roman" pitchFamily="18" charset="0"/>
            </a:endParaRPr>
          </a:p>
          <a:p>
            <a:pPr>
              <a:lnSpc>
                <a:spcPct val="200000"/>
              </a:lnSpc>
            </a:pPr>
            <a:r>
              <a:rPr lang="en-US" sz="1200" dirty="0" smtClean="0">
                <a:latin typeface="Times New Roman" pitchFamily="18" charset="0"/>
                <a:cs typeface="Times New Roman" pitchFamily="18" charset="0"/>
              </a:rPr>
              <a:t>	</a:t>
            </a:r>
            <a:r>
              <a:rPr lang="en-US" sz="1200" dirty="0" smtClean="0">
                <a:latin typeface="Times New Roman" pitchFamily="18" charset="0"/>
                <a:cs typeface="Times New Roman" pitchFamily="18" charset="0"/>
                <a:hlinkClick r:id="rId2"/>
              </a:rPr>
              <a:t>http://www.watsoncaringscience.org/j_watson/index.html</a:t>
            </a:r>
            <a:r>
              <a:rPr lang="en-US" sz="1200" dirty="0" smtClean="0">
                <a:latin typeface="Times New Roman" pitchFamily="18" charset="0"/>
                <a:cs typeface="Times New Roman" pitchFamily="18" charset="0"/>
              </a:rPr>
              <a:t>. </a:t>
            </a:r>
          </a:p>
          <a:p>
            <a:pPr>
              <a:lnSpc>
                <a:spcPct val="200000"/>
              </a:lnSpc>
            </a:pPr>
            <a:r>
              <a:rPr lang="en-US" sz="1200" dirty="0" smtClean="0">
                <a:latin typeface="Times New Roman" pitchFamily="18" charset="0"/>
                <a:cs typeface="Times New Roman" pitchFamily="18" charset="0"/>
              </a:rPr>
              <a:t>Watson</a:t>
            </a:r>
            <a:r>
              <a:rPr lang="en-US" sz="1200" dirty="0" smtClean="0">
                <a:latin typeface="Times New Roman" pitchFamily="18" charset="0"/>
                <a:cs typeface="Times New Roman" pitchFamily="18" charset="0"/>
              </a:rPr>
              <a:t>, M. J. (2010). Watson caring science institute: International caritas </a:t>
            </a:r>
            <a:r>
              <a:rPr lang="en-US" sz="1200" dirty="0" smtClean="0">
                <a:latin typeface="Times New Roman" pitchFamily="18" charset="0"/>
                <a:cs typeface="Times New Roman" pitchFamily="18" charset="0"/>
              </a:rPr>
              <a:t>consortium.  Retrieved from 	 	</a:t>
            </a:r>
            <a:r>
              <a:rPr lang="en-US" sz="1200" dirty="0" smtClean="0">
                <a:latin typeface="Times New Roman" pitchFamily="18" charset="0"/>
                <a:cs typeface="Times New Roman" pitchFamily="18" charset="0"/>
                <a:hlinkClick r:id="rId3"/>
              </a:rPr>
              <a:t>http</a:t>
            </a:r>
            <a:r>
              <a:rPr lang="en-US" sz="1200" dirty="0" smtClean="0">
                <a:latin typeface="Times New Roman" pitchFamily="18" charset="0"/>
                <a:cs typeface="Times New Roman" pitchFamily="18" charset="0"/>
                <a:hlinkClick r:id="rId3"/>
              </a:rPr>
              <a:t>://www.wastsoncaringscience.org/j_watson/index.html</a:t>
            </a:r>
            <a:endParaRPr lang="en-US" sz="12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Jean Watson</a:t>
            </a:r>
            <a:endParaRPr lang="en-US" dirty="0"/>
          </a:p>
        </p:txBody>
      </p:sp>
      <p:sp>
        <p:nvSpPr>
          <p:cNvPr id="3" name="TextBox 2"/>
          <p:cNvSpPr txBox="1"/>
          <p:nvPr/>
        </p:nvSpPr>
        <p:spPr>
          <a:xfrm>
            <a:off x="685800" y="1828800"/>
            <a:ext cx="7848600" cy="4401205"/>
          </a:xfrm>
          <a:prstGeom prst="rect">
            <a:avLst/>
          </a:prstGeom>
          <a:noFill/>
        </p:spPr>
        <p:txBody>
          <a:bodyPr wrap="square" rtlCol="0">
            <a:spAutoFit/>
          </a:bodyPr>
          <a:lstStyle/>
          <a:p>
            <a:pPr>
              <a:buClr>
                <a:schemeClr val="accent1"/>
              </a:buClr>
              <a:buFont typeface="Wingdings" pitchFamily="2" charset="2"/>
              <a:buChar char="Ø"/>
            </a:pPr>
            <a:r>
              <a:rPr lang="en-US" sz="2000" dirty="0" smtClean="0">
                <a:latin typeface="Times New Roman" pitchFamily="18" charset="0"/>
                <a:cs typeface="Times New Roman" pitchFamily="18" charset="0"/>
              </a:rPr>
              <a:t>1940: Born in Appalachian Mountains of West Virginia.</a:t>
            </a:r>
          </a:p>
          <a:p>
            <a:endParaRPr lang="en-US" sz="2000" dirty="0" smtClean="0">
              <a:latin typeface="Times New Roman" pitchFamily="18" charset="0"/>
              <a:cs typeface="Times New Roman" pitchFamily="18" charset="0"/>
            </a:endParaRPr>
          </a:p>
          <a:p>
            <a:pPr>
              <a:buClr>
                <a:schemeClr val="accent1"/>
              </a:buClr>
              <a:buFont typeface="Wingdings" pitchFamily="2" charset="2"/>
              <a:buChar char="Ø"/>
            </a:pPr>
            <a:r>
              <a:rPr lang="en-US" sz="2000" dirty="0" smtClean="0">
                <a:latin typeface="Times New Roman" pitchFamily="18" charset="0"/>
                <a:cs typeface="Times New Roman" pitchFamily="18" charset="0"/>
              </a:rPr>
              <a:t>1958-61: RN diploma, Lewis-Gale School Nursing, Roanoke, VA.</a:t>
            </a:r>
          </a:p>
          <a:p>
            <a:pPr lvl="1">
              <a:buClr>
                <a:schemeClr val="accent1"/>
              </a:buClr>
            </a:pPr>
            <a:endParaRPr lang="en-US" sz="2000" dirty="0" smtClean="0">
              <a:latin typeface="Times New Roman" pitchFamily="18" charset="0"/>
              <a:cs typeface="Times New Roman" pitchFamily="18" charset="0"/>
            </a:endParaRPr>
          </a:p>
          <a:p>
            <a:pPr>
              <a:buClr>
                <a:schemeClr val="accent1"/>
              </a:buClr>
              <a:buFont typeface="Wingdings" pitchFamily="2" charset="2"/>
              <a:buChar char="Ø"/>
            </a:pPr>
            <a:r>
              <a:rPr lang="en-US" sz="2000" dirty="0" smtClean="0">
                <a:latin typeface="Times New Roman" pitchFamily="18" charset="0"/>
                <a:cs typeface="Times New Roman" pitchFamily="18" charset="0"/>
              </a:rPr>
              <a:t>1962-64: BSN at University of Colorado, Boulder, CO</a:t>
            </a:r>
          </a:p>
          <a:p>
            <a:pPr>
              <a:buClr>
                <a:schemeClr val="accent1"/>
              </a:buClr>
              <a:buFont typeface="Wingdings" pitchFamily="2" charset="2"/>
              <a:buChar char="Ø"/>
            </a:pPr>
            <a:endParaRPr lang="en-US" sz="2000" dirty="0" smtClean="0">
              <a:latin typeface="Times New Roman" pitchFamily="18" charset="0"/>
              <a:cs typeface="Times New Roman" pitchFamily="18" charset="0"/>
            </a:endParaRPr>
          </a:p>
          <a:p>
            <a:pPr>
              <a:buClr>
                <a:schemeClr val="accent1"/>
              </a:buClr>
              <a:buFont typeface="Wingdings" pitchFamily="2" charset="2"/>
              <a:buChar char="Ø"/>
            </a:pPr>
            <a:r>
              <a:rPr lang="en-US" sz="2000" dirty="0" smtClean="0">
                <a:latin typeface="Times New Roman" pitchFamily="18" charset="0"/>
                <a:cs typeface="Times New Roman" pitchFamily="18" charset="0"/>
              </a:rPr>
              <a:t>1964-66: M.S. Psychiatric Mental-Health nursing; </a:t>
            </a:r>
          </a:p>
          <a:p>
            <a:pPr>
              <a:buClr>
                <a:schemeClr val="accent1"/>
              </a:buClr>
            </a:pPr>
            <a:endParaRPr lang="en-US" sz="2000" dirty="0" smtClean="0">
              <a:latin typeface="Times New Roman" pitchFamily="18" charset="0"/>
              <a:cs typeface="Times New Roman" pitchFamily="18" charset="0"/>
            </a:endParaRPr>
          </a:p>
          <a:p>
            <a:pPr lvl="1">
              <a:buClr>
                <a:schemeClr val="accent1"/>
              </a:buClr>
              <a:buFont typeface="Wingdings" pitchFamily="2" charset="2"/>
              <a:buChar char="Ø"/>
            </a:pPr>
            <a:r>
              <a:rPr lang="en-US" sz="2000" dirty="0" smtClean="0">
                <a:latin typeface="Times New Roman" pitchFamily="18" charset="0"/>
                <a:cs typeface="Times New Roman" pitchFamily="18" charset="0"/>
              </a:rPr>
              <a:t> Minor: Psychology, UOC Medical Center, Denver, CO</a:t>
            </a:r>
          </a:p>
          <a:p>
            <a:pPr>
              <a:buClr>
                <a:schemeClr val="accent1"/>
              </a:buClr>
              <a:buFont typeface="Wingdings" pitchFamily="2" charset="2"/>
              <a:buChar char="Ø"/>
            </a:pPr>
            <a:endParaRPr lang="en-US" sz="2000" dirty="0" smtClean="0">
              <a:latin typeface="Times New Roman" pitchFamily="18" charset="0"/>
              <a:cs typeface="Times New Roman" pitchFamily="18" charset="0"/>
            </a:endParaRPr>
          </a:p>
          <a:p>
            <a:pPr>
              <a:buClr>
                <a:schemeClr val="accent1"/>
              </a:buClr>
              <a:buFont typeface="Wingdings" pitchFamily="2" charset="2"/>
              <a:buChar char="Ø"/>
            </a:pPr>
            <a:r>
              <a:rPr lang="en-US" sz="2000" dirty="0" smtClean="0">
                <a:latin typeface="Times New Roman" pitchFamily="18" charset="0"/>
                <a:cs typeface="Times New Roman" pitchFamily="18" charset="0"/>
              </a:rPr>
              <a:t>1969-70: </a:t>
            </a:r>
            <a:r>
              <a:rPr lang="en-US" sz="2000" dirty="0" smtClean="0">
                <a:latin typeface="Times New Roman" pitchFamily="18" charset="0"/>
                <a:cs typeface="Times New Roman" pitchFamily="18" charset="0"/>
              </a:rPr>
              <a:t>Graduate School, University of Colorado, </a:t>
            </a:r>
            <a:r>
              <a:rPr lang="en-US" sz="2000" dirty="0" smtClean="0">
                <a:latin typeface="Times New Roman" pitchFamily="18" charset="0"/>
                <a:cs typeface="Times New Roman" pitchFamily="18" charset="0"/>
              </a:rPr>
              <a:t>Boulder, CO </a:t>
            </a:r>
          </a:p>
          <a:p>
            <a:pPr>
              <a:buClr>
                <a:schemeClr val="accent1"/>
              </a:buClr>
              <a:buFont typeface="Wingdings" pitchFamily="2" charset="2"/>
              <a:buChar char="Ø"/>
            </a:pPr>
            <a:endParaRPr lang="en-US" sz="2000" dirty="0" smtClean="0">
              <a:latin typeface="Times New Roman" pitchFamily="18" charset="0"/>
              <a:cs typeface="Times New Roman" pitchFamily="18" charset="0"/>
            </a:endParaRPr>
          </a:p>
          <a:p>
            <a:pPr>
              <a:buClr>
                <a:schemeClr val="accent1"/>
              </a:buClr>
              <a:buFont typeface="Wingdings" pitchFamily="2" charset="2"/>
              <a:buChar char="Ø"/>
            </a:pPr>
            <a:r>
              <a:rPr lang="en-US" sz="2000" dirty="0" smtClean="0">
                <a:latin typeface="Times New Roman" pitchFamily="18" charset="0"/>
                <a:cs typeface="Times New Roman" pitchFamily="18" charset="0"/>
              </a:rPr>
              <a:t>1969-73 Ph.D. Educational Psychology / Counseling UOC, Boulder, CO</a:t>
            </a:r>
          </a:p>
          <a:p>
            <a:endParaRPr lang="en-US" sz="20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Jean Watson </a:t>
            </a:r>
            <a:endParaRPr lang="en-US" dirty="0"/>
          </a:p>
        </p:txBody>
      </p:sp>
      <p:sp>
        <p:nvSpPr>
          <p:cNvPr id="4" name="TextBox 3"/>
          <p:cNvSpPr txBox="1"/>
          <p:nvPr/>
        </p:nvSpPr>
        <p:spPr>
          <a:xfrm>
            <a:off x="685801" y="1524000"/>
            <a:ext cx="7620000" cy="5078313"/>
          </a:xfrm>
          <a:prstGeom prst="rect">
            <a:avLst/>
          </a:prstGeom>
          <a:noFill/>
        </p:spPr>
        <p:txBody>
          <a:bodyPr wrap="square" rtlCol="0">
            <a:spAutoFit/>
          </a:bodyPr>
          <a:lstStyle/>
          <a:p>
            <a:pPr>
              <a:lnSpc>
                <a:spcPct val="200000"/>
              </a:lnSpc>
              <a:buClr>
                <a:schemeClr val="accent1"/>
              </a:buClr>
              <a:buFont typeface="Wingdings" pitchFamily="2" charset="2"/>
              <a:buChar char="Ø"/>
            </a:pPr>
            <a:r>
              <a:rPr lang="en-US" dirty="0" smtClean="0"/>
              <a:t> Dr. Jean Watson;</a:t>
            </a:r>
          </a:p>
          <a:p>
            <a:pPr lvl="1">
              <a:lnSpc>
                <a:spcPct val="200000"/>
              </a:lnSpc>
              <a:buClr>
                <a:schemeClr val="accent1"/>
              </a:buClr>
              <a:buFont typeface="Wingdings" pitchFamily="2" charset="2"/>
              <a:buChar char="Ø"/>
            </a:pPr>
            <a:r>
              <a:rPr lang="en-US" dirty="0" smtClean="0"/>
              <a:t> Distinguished Professor of </a:t>
            </a:r>
            <a:r>
              <a:rPr lang="en-US" dirty="0" smtClean="0"/>
              <a:t>Nursing. </a:t>
            </a:r>
            <a:endParaRPr lang="en-US" dirty="0" smtClean="0"/>
          </a:p>
          <a:p>
            <a:pPr lvl="1">
              <a:lnSpc>
                <a:spcPct val="200000"/>
              </a:lnSpc>
              <a:buClr>
                <a:schemeClr val="accent1"/>
              </a:buClr>
              <a:buFont typeface="Wingdings" pitchFamily="2" charset="2"/>
              <a:buChar char="Ø"/>
            </a:pPr>
            <a:r>
              <a:rPr lang="en-US" dirty="0" smtClean="0"/>
              <a:t> Holds an endowed Chair in:</a:t>
            </a:r>
          </a:p>
          <a:p>
            <a:pPr lvl="2">
              <a:lnSpc>
                <a:spcPct val="200000"/>
              </a:lnSpc>
              <a:buClr>
                <a:schemeClr val="accent1"/>
              </a:buClr>
              <a:buFont typeface="Wingdings" pitchFamily="2" charset="2"/>
              <a:buChar char="Ø"/>
            </a:pPr>
            <a:r>
              <a:rPr lang="en-US" dirty="0" smtClean="0"/>
              <a:t> Caring Science at the University of Colorado, Denver.</a:t>
            </a:r>
          </a:p>
          <a:p>
            <a:pPr lvl="2">
              <a:lnSpc>
                <a:spcPct val="200000"/>
              </a:lnSpc>
              <a:buClr>
                <a:schemeClr val="accent1"/>
              </a:buClr>
              <a:buFont typeface="Wingdings" pitchFamily="2" charset="2"/>
              <a:buChar char="Ø"/>
            </a:pPr>
            <a:r>
              <a:rPr lang="en-US" dirty="0" smtClean="0"/>
              <a:t>Anschutz Medical Center Campus.</a:t>
            </a:r>
          </a:p>
          <a:p>
            <a:pPr>
              <a:lnSpc>
                <a:spcPct val="200000"/>
              </a:lnSpc>
              <a:buClr>
                <a:schemeClr val="accent1"/>
              </a:buClr>
              <a:buFont typeface="Wingdings" pitchFamily="2" charset="2"/>
              <a:buChar char="Ø"/>
            </a:pPr>
            <a:r>
              <a:rPr lang="en-US" dirty="0" smtClean="0"/>
              <a:t> Latest activities include:</a:t>
            </a:r>
          </a:p>
          <a:p>
            <a:pPr lvl="1">
              <a:lnSpc>
                <a:spcPct val="200000"/>
              </a:lnSpc>
              <a:buClr>
                <a:schemeClr val="accent1"/>
              </a:buClr>
              <a:buFont typeface="Wingdings" pitchFamily="2" charset="2"/>
              <a:buChar char="Ø"/>
            </a:pPr>
            <a:r>
              <a:rPr lang="en-US" dirty="0" smtClean="0"/>
              <a:t> Founder and Director of non-profit foundation: </a:t>
            </a:r>
          </a:p>
          <a:p>
            <a:pPr lvl="2">
              <a:lnSpc>
                <a:spcPct val="200000"/>
              </a:lnSpc>
              <a:buClr>
                <a:schemeClr val="accent1"/>
              </a:buClr>
              <a:buFont typeface="Wingdings" pitchFamily="2" charset="2"/>
              <a:buChar char="Ø"/>
            </a:pPr>
            <a:r>
              <a:rPr lang="en-US" dirty="0" smtClean="0"/>
              <a:t>Watson Caring Science </a:t>
            </a:r>
            <a:r>
              <a:rPr lang="en-US" dirty="0" smtClean="0"/>
              <a:t>Institute.</a:t>
            </a:r>
            <a:endParaRPr lang="en-US" dirty="0" smtClean="0"/>
          </a:p>
          <a:p>
            <a:pPr>
              <a:lnSpc>
                <a:spcPct val="200000"/>
              </a:lnSpc>
              <a:buClr>
                <a:schemeClr val="accent1"/>
              </a:buClr>
            </a:pPr>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Development of Watson's theory</a:t>
            </a:r>
            <a:endParaRPr lang="en-US" dirty="0"/>
          </a:p>
        </p:txBody>
      </p:sp>
      <p:sp>
        <p:nvSpPr>
          <p:cNvPr id="5" name="TextBox 4"/>
          <p:cNvSpPr txBox="1"/>
          <p:nvPr/>
        </p:nvSpPr>
        <p:spPr>
          <a:xfrm>
            <a:off x="533400" y="1972032"/>
            <a:ext cx="7850482" cy="4031873"/>
          </a:xfrm>
          <a:prstGeom prst="rect">
            <a:avLst/>
          </a:prstGeom>
          <a:noFill/>
        </p:spPr>
        <p:txBody>
          <a:bodyPr wrap="none" rtlCol="0">
            <a:spAutoFit/>
          </a:bodyPr>
          <a:lstStyle/>
          <a:p>
            <a:pPr>
              <a:buClr>
                <a:schemeClr val="accent1"/>
              </a:buClr>
              <a:buFont typeface="Wingdings" pitchFamily="2" charset="2"/>
              <a:buChar char="Ø"/>
            </a:pPr>
            <a:r>
              <a:rPr lang="en-US" dirty="0" smtClean="0"/>
              <a:t> </a:t>
            </a:r>
            <a:r>
              <a:rPr lang="en-US" sz="2000" dirty="0" smtClean="0">
                <a:latin typeface="Times New Roman" pitchFamily="18" charset="0"/>
                <a:cs typeface="Times New Roman" pitchFamily="18" charset="0"/>
              </a:rPr>
              <a:t>Developed in 1979, revised in 1985 and 1988b. </a:t>
            </a:r>
          </a:p>
          <a:p>
            <a:pPr>
              <a:buClr>
                <a:schemeClr val="accent1"/>
              </a:buClr>
              <a:buFont typeface="Wingdings" pitchFamily="2" charset="2"/>
              <a:buChar char="Ø"/>
            </a:pPr>
            <a:endParaRPr lang="en-US" sz="2000" dirty="0" smtClean="0">
              <a:latin typeface="Times New Roman" pitchFamily="18" charset="0"/>
              <a:cs typeface="Times New Roman" pitchFamily="18" charset="0"/>
            </a:endParaRPr>
          </a:p>
          <a:p>
            <a:pPr>
              <a:buClr>
                <a:schemeClr val="accent1"/>
              </a:buClr>
              <a:buFont typeface="Wingdings" pitchFamily="2" charset="2"/>
              <a:buChar char="Ø"/>
            </a:pPr>
            <a:r>
              <a:rPr lang="en-US" sz="2000" dirty="0" smtClean="0">
                <a:latin typeface="Times New Roman" pitchFamily="18" charset="0"/>
                <a:cs typeface="Times New Roman" pitchFamily="18" charset="0"/>
              </a:rPr>
              <a:t>Watson began to develop research because she felt:  </a:t>
            </a:r>
          </a:p>
          <a:p>
            <a:pPr>
              <a:buClr>
                <a:schemeClr val="accent1"/>
              </a:buClr>
            </a:pPr>
            <a:endParaRPr lang="en-US" sz="2000" dirty="0" smtClean="0">
              <a:latin typeface="Times New Roman" pitchFamily="18" charset="0"/>
              <a:cs typeface="Times New Roman" pitchFamily="18" charset="0"/>
            </a:endParaRPr>
          </a:p>
          <a:p>
            <a:pPr lvl="1">
              <a:buClr>
                <a:schemeClr val="accent1"/>
              </a:buClr>
              <a:buFont typeface="Wingdings" pitchFamily="2" charset="2"/>
              <a:buChar char="Ø"/>
            </a:pPr>
            <a:r>
              <a:rPr lang="en-US" sz="2000" dirty="0" smtClean="0">
                <a:latin typeface="Times New Roman" pitchFamily="18" charset="0"/>
                <a:cs typeface="Times New Roman" pitchFamily="18" charset="0"/>
              </a:rPr>
              <a:t> Caring stance threatened by tasks and technology demands.</a:t>
            </a:r>
          </a:p>
          <a:p>
            <a:pPr lvl="1">
              <a:buClr>
                <a:schemeClr val="accent1"/>
              </a:buClr>
            </a:pPr>
            <a:endParaRPr lang="en-US" sz="2000" dirty="0" smtClean="0">
              <a:latin typeface="Times New Roman" pitchFamily="18" charset="0"/>
              <a:cs typeface="Times New Roman" pitchFamily="18" charset="0"/>
            </a:endParaRPr>
          </a:p>
          <a:p>
            <a:pPr lvl="1">
              <a:buClr>
                <a:schemeClr val="accent1"/>
              </a:buClr>
              <a:buFont typeface="Wingdings" pitchFamily="2" charset="2"/>
              <a:buChar char="Ø"/>
            </a:pPr>
            <a:r>
              <a:rPr lang="en-US" sz="2000" dirty="0" smtClean="0">
                <a:latin typeface="Times New Roman" pitchFamily="18" charset="0"/>
                <a:cs typeface="Times New Roman" pitchFamily="18" charset="0"/>
              </a:rPr>
              <a:t> Believed main focus should be on carative factors.</a:t>
            </a:r>
          </a:p>
          <a:p>
            <a:pPr>
              <a:buClr>
                <a:schemeClr val="accent1"/>
              </a:buClr>
              <a:buFont typeface="Wingdings" pitchFamily="2" charset="2"/>
              <a:buChar char="Ø"/>
            </a:pPr>
            <a:endParaRPr lang="en-US" sz="2000" dirty="0" smtClean="0">
              <a:latin typeface="Times New Roman" pitchFamily="18" charset="0"/>
              <a:cs typeface="Times New Roman" pitchFamily="18" charset="0"/>
            </a:endParaRPr>
          </a:p>
          <a:p>
            <a:pPr>
              <a:buClr>
                <a:schemeClr val="accent1"/>
              </a:buClr>
              <a:buFont typeface="Wingdings" pitchFamily="2" charset="2"/>
              <a:buChar char="Ø"/>
            </a:pPr>
            <a:r>
              <a:rPr lang="en-US" sz="2000" dirty="0" smtClean="0">
                <a:latin typeface="Times New Roman" pitchFamily="18" charset="0"/>
                <a:cs typeface="Times New Roman" pitchFamily="18" charset="0"/>
              </a:rPr>
              <a:t> Focus of research on human caring and loss.</a:t>
            </a:r>
          </a:p>
          <a:p>
            <a:pPr>
              <a:buClr>
                <a:schemeClr val="accent1"/>
              </a:buClr>
            </a:pPr>
            <a:endParaRPr lang="en-US" sz="2000" dirty="0" smtClean="0">
              <a:latin typeface="Times New Roman" pitchFamily="18" charset="0"/>
              <a:cs typeface="Times New Roman" pitchFamily="18" charset="0"/>
            </a:endParaRPr>
          </a:p>
          <a:p>
            <a:pPr marL="0" lvl="1">
              <a:buClr>
                <a:schemeClr val="accent1"/>
              </a:buClr>
              <a:buFont typeface="Wingdings" pitchFamily="2" charset="2"/>
              <a:buChar char="Ø"/>
            </a:pPr>
            <a:r>
              <a:rPr lang="en-US" sz="2000" dirty="0" smtClean="0">
                <a:latin typeface="Times New Roman" pitchFamily="18" charset="0"/>
                <a:cs typeface="Times New Roman" pitchFamily="18" charset="0"/>
              </a:rPr>
              <a:t> Attempts define outcome nursing activity regarding humanistic aspects. </a:t>
            </a:r>
          </a:p>
          <a:p>
            <a:endParaRPr lang="en-US" sz="2000" dirty="0" smtClean="0">
              <a:latin typeface="Times New Roman" pitchFamily="18" charset="0"/>
              <a:cs typeface="Times New Roman" pitchFamily="18" charset="0"/>
            </a:endParaRPr>
          </a:p>
          <a:p>
            <a:endParaRPr lang="en-US" dirty="0" smtClean="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err="1" smtClean="0"/>
              <a:t>watson’s</a:t>
            </a:r>
            <a:r>
              <a:rPr lang="en-US" dirty="0" smtClean="0"/>
              <a:t> basic concept of theory</a:t>
            </a:r>
            <a:endParaRPr lang="en-US" dirty="0"/>
          </a:p>
        </p:txBody>
      </p:sp>
      <p:sp>
        <p:nvSpPr>
          <p:cNvPr id="3" name="TextBox 2"/>
          <p:cNvSpPr txBox="1"/>
          <p:nvPr/>
        </p:nvSpPr>
        <p:spPr>
          <a:xfrm>
            <a:off x="457200" y="1825171"/>
            <a:ext cx="8229600" cy="3691844"/>
          </a:xfrm>
          <a:prstGeom prst="rect">
            <a:avLst/>
          </a:prstGeom>
          <a:noFill/>
        </p:spPr>
        <p:txBody>
          <a:bodyPr wrap="square" rtlCol="0">
            <a:spAutoFit/>
          </a:bodyPr>
          <a:lstStyle/>
          <a:p>
            <a:pPr lvl="0">
              <a:lnSpc>
                <a:spcPct val="200000"/>
              </a:lnSpc>
              <a:buClr>
                <a:schemeClr val="accent1"/>
              </a:buClr>
              <a:buFont typeface="Wingdings" pitchFamily="2" charset="2"/>
              <a:buChar char="Ø"/>
            </a:pPr>
            <a:r>
              <a:rPr lang="en-US" dirty="0" smtClean="0">
                <a:latin typeface="Times New Roman" pitchFamily="18"/>
              </a:rPr>
              <a:t> </a:t>
            </a:r>
            <a:r>
              <a:rPr lang="en-US" sz="2000" dirty="0" smtClean="0">
                <a:latin typeface="Times New Roman" pitchFamily="18"/>
              </a:rPr>
              <a:t>Philosophy and Science of Caring developed in 1979. </a:t>
            </a:r>
          </a:p>
          <a:p>
            <a:pPr lvl="0">
              <a:lnSpc>
                <a:spcPct val="200000"/>
              </a:lnSpc>
              <a:buClr>
                <a:schemeClr val="accent1"/>
              </a:buClr>
              <a:buFont typeface="Wingdings" pitchFamily="2" charset="2"/>
              <a:buChar char="Ø"/>
            </a:pPr>
            <a:r>
              <a:rPr lang="en-US" sz="2000" dirty="0" smtClean="0">
                <a:latin typeface="Times New Roman" pitchFamily="18"/>
              </a:rPr>
              <a:t> Theory of human caring considered a caring science.</a:t>
            </a:r>
          </a:p>
          <a:p>
            <a:pPr lvl="1">
              <a:lnSpc>
                <a:spcPct val="200000"/>
              </a:lnSpc>
              <a:buClr>
                <a:schemeClr val="accent1"/>
              </a:buClr>
              <a:buFont typeface="Wingdings" pitchFamily="2" charset="2"/>
              <a:buChar char="Ø"/>
            </a:pPr>
            <a:r>
              <a:rPr lang="en-US" sz="2000" dirty="0" smtClean="0">
                <a:latin typeface="Times New Roman" pitchFamily="18"/>
              </a:rPr>
              <a:t> Includes the arts, sciences, and humanities.</a:t>
            </a:r>
          </a:p>
          <a:p>
            <a:pPr lvl="0">
              <a:lnSpc>
                <a:spcPct val="200000"/>
              </a:lnSpc>
              <a:buClr>
                <a:schemeClr val="accent1"/>
              </a:buClr>
              <a:buFont typeface="Wingdings" pitchFamily="2" charset="2"/>
              <a:buChar char="Ø"/>
            </a:pPr>
            <a:r>
              <a:rPr lang="en-US" sz="2000" dirty="0" smtClean="0">
                <a:latin typeface="Times New Roman" pitchFamily="18"/>
              </a:rPr>
              <a:t> Science of caring built on two basic premises:</a:t>
            </a:r>
          </a:p>
          <a:p>
            <a:pPr lvl="1">
              <a:lnSpc>
                <a:spcPct val="200000"/>
              </a:lnSpc>
              <a:buClr>
                <a:schemeClr val="accent1"/>
              </a:buClr>
              <a:buFont typeface="Wingdings" pitchFamily="2" charset="2"/>
              <a:buChar char="Ø"/>
            </a:pPr>
            <a:r>
              <a:rPr lang="en-US" sz="2000" dirty="0" smtClean="0">
                <a:latin typeface="Times New Roman" pitchFamily="18"/>
              </a:rPr>
              <a:t> Centers on caring and existence in society.</a:t>
            </a:r>
          </a:p>
          <a:p>
            <a:pPr lvl="1">
              <a:lnSpc>
                <a:spcPct val="200000"/>
              </a:lnSpc>
              <a:buClr>
                <a:schemeClr val="accent1"/>
              </a:buClr>
              <a:buFont typeface="Wingdings" pitchFamily="2" charset="2"/>
              <a:buChar char="Ø"/>
            </a:pPr>
            <a:r>
              <a:rPr lang="en-US" sz="2000" dirty="0" smtClean="0">
                <a:latin typeface="Times New Roman" pitchFamily="18"/>
              </a:rPr>
              <a:t> Explores discrepancy between theory and practice</a:t>
            </a:r>
            <a:r>
              <a:rPr lang="en-US" dirty="0" smtClean="0">
                <a:latin typeface="Times New Roman" pitchFamily="18"/>
              </a:rPr>
              <a:t>.</a:t>
            </a:r>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1752" y="228600"/>
            <a:ext cx="8686800" cy="1600200"/>
          </a:xfrm>
        </p:spPr>
        <p:txBody>
          <a:bodyPr>
            <a:normAutofit/>
          </a:bodyPr>
          <a:lstStyle/>
          <a:p>
            <a:r>
              <a:rPr lang="en-US" sz="2800" dirty="0" smtClean="0"/>
              <a:t>Watson's basic </a:t>
            </a:r>
            <a:r>
              <a:rPr lang="en-US" sz="2800" dirty="0" smtClean="0"/>
              <a:t>concept of </a:t>
            </a:r>
            <a:r>
              <a:rPr lang="en-US" sz="2800" dirty="0" smtClean="0"/>
              <a:t>theory (cont’d)</a:t>
            </a:r>
            <a:endParaRPr lang="en-US" sz="2800" dirty="0"/>
          </a:p>
        </p:txBody>
      </p:sp>
      <p:sp>
        <p:nvSpPr>
          <p:cNvPr id="3" name="TextBox 2"/>
          <p:cNvSpPr txBox="1"/>
          <p:nvPr/>
        </p:nvSpPr>
        <p:spPr>
          <a:xfrm>
            <a:off x="381000" y="1600200"/>
            <a:ext cx="7924799" cy="5075158"/>
          </a:xfrm>
          <a:prstGeom prst="rect">
            <a:avLst/>
          </a:prstGeom>
          <a:noFill/>
        </p:spPr>
        <p:txBody>
          <a:bodyPr wrap="square" rtlCol="0">
            <a:spAutoFit/>
          </a:bodyPr>
          <a:lstStyle/>
          <a:p>
            <a:pPr>
              <a:lnSpc>
                <a:spcPct val="200000"/>
              </a:lnSpc>
              <a:buClr>
                <a:schemeClr val="accent1"/>
              </a:buClr>
              <a:buFont typeface="Wingdings" pitchFamily="2" charset="2"/>
              <a:buChar char="Ø"/>
            </a:pPr>
            <a:r>
              <a:rPr lang="en-US" dirty="0" smtClean="0">
                <a:latin typeface="Times New Roman" pitchFamily="18"/>
              </a:rPr>
              <a:t> </a:t>
            </a:r>
            <a:r>
              <a:rPr lang="en-US" sz="2000" dirty="0" smtClean="0">
                <a:latin typeface="Times New Roman" pitchFamily="18"/>
              </a:rPr>
              <a:t>Seven </a:t>
            </a:r>
            <a:r>
              <a:rPr lang="en-US" sz="2000" dirty="0" smtClean="0">
                <a:latin typeface="Times New Roman" pitchFamily="18"/>
              </a:rPr>
              <a:t>basic </a:t>
            </a:r>
            <a:r>
              <a:rPr lang="en-US" sz="2000" dirty="0" smtClean="0">
                <a:latin typeface="Times New Roman" pitchFamily="18"/>
              </a:rPr>
              <a:t>assumptions </a:t>
            </a:r>
            <a:r>
              <a:rPr lang="en-US" sz="2000" dirty="0" smtClean="0">
                <a:latin typeface="Times New Roman" pitchFamily="18"/>
              </a:rPr>
              <a:t>of Caring:</a:t>
            </a:r>
          </a:p>
          <a:p>
            <a:pPr lvl="1">
              <a:lnSpc>
                <a:spcPct val="200000"/>
              </a:lnSpc>
              <a:buClr>
                <a:schemeClr val="accent1"/>
              </a:buClr>
              <a:buFont typeface="Wingdings" pitchFamily="2" charset="2"/>
              <a:buChar char="Ø"/>
            </a:pPr>
            <a:r>
              <a:rPr lang="en-US" sz="2000" dirty="0" smtClean="0">
                <a:latin typeface="Times New Roman" pitchFamily="18"/>
              </a:rPr>
              <a:t> Caring effectively demonstrated and practiced only inter-personally.</a:t>
            </a:r>
          </a:p>
          <a:p>
            <a:pPr lvl="1">
              <a:lnSpc>
                <a:spcPct val="200000"/>
              </a:lnSpc>
              <a:buClr>
                <a:schemeClr val="accent1"/>
              </a:buClr>
              <a:buFont typeface="Wingdings" pitchFamily="2" charset="2"/>
              <a:buChar char="Ø"/>
            </a:pPr>
            <a:r>
              <a:rPr lang="en-US" sz="2000" dirty="0" smtClean="0">
                <a:latin typeface="Times New Roman" pitchFamily="18"/>
              </a:rPr>
              <a:t> Carative factors resulting in satisfaction </a:t>
            </a:r>
            <a:r>
              <a:rPr lang="en-US" sz="2000" dirty="0" smtClean="0">
                <a:latin typeface="Times New Roman" pitchFamily="18"/>
              </a:rPr>
              <a:t>of </a:t>
            </a:r>
            <a:r>
              <a:rPr lang="en-US" sz="2000" dirty="0" smtClean="0">
                <a:latin typeface="Times New Roman" pitchFamily="18"/>
              </a:rPr>
              <a:t>human needs.</a:t>
            </a:r>
          </a:p>
          <a:p>
            <a:pPr lvl="1">
              <a:lnSpc>
                <a:spcPct val="200000"/>
              </a:lnSpc>
              <a:buClr>
                <a:schemeClr val="accent1"/>
              </a:buClr>
              <a:buFont typeface="Wingdings" pitchFamily="2" charset="2"/>
              <a:buChar char="Ø"/>
            </a:pPr>
            <a:r>
              <a:rPr lang="en-US" sz="2000" dirty="0" smtClean="0">
                <a:latin typeface="Times New Roman" pitchFamily="18"/>
              </a:rPr>
              <a:t> Effective caring promotes health and individual or family growth.</a:t>
            </a:r>
          </a:p>
          <a:p>
            <a:pPr lvl="1">
              <a:lnSpc>
                <a:spcPct val="200000"/>
              </a:lnSpc>
              <a:buClr>
                <a:schemeClr val="accent1"/>
              </a:buClr>
              <a:buFont typeface="Wingdings" pitchFamily="2" charset="2"/>
              <a:buChar char="Ø"/>
            </a:pPr>
            <a:r>
              <a:rPr lang="en-US" sz="2000" dirty="0" smtClean="0">
                <a:latin typeface="Times New Roman" pitchFamily="18"/>
              </a:rPr>
              <a:t> Caring responses accept a person as may become.</a:t>
            </a:r>
          </a:p>
          <a:p>
            <a:pPr lvl="1">
              <a:lnSpc>
                <a:spcPct val="200000"/>
              </a:lnSpc>
              <a:buClr>
                <a:schemeClr val="accent1"/>
              </a:buClr>
              <a:buFont typeface="Wingdings" pitchFamily="2" charset="2"/>
              <a:buChar char="Ø"/>
            </a:pPr>
            <a:r>
              <a:rPr lang="en-US" sz="2000" dirty="0" smtClean="0">
                <a:latin typeface="Times New Roman" pitchFamily="18"/>
              </a:rPr>
              <a:t> Caring environment offers development of potential.</a:t>
            </a:r>
          </a:p>
          <a:p>
            <a:pPr lvl="1">
              <a:lnSpc>
                <a:spcPct val="200000"/>
              </a:lnSpc>
              <a:buClr>
                <a:schemeClr val="accent1"/>
              </a:buClr>
              <a:buFont typeface="Wingdings" pitchFamily="2" charset="2"/>
              <a:buChar char="Ø"/>
            </a:pPr>
            <a:r>
              <a:rPr lang="en-US" sz="2000" dirty="0" smtClean="0">
                <a:latin typeface="Times New Roman" pitchFamily="18"/>
              </a:rPr>
              <a:t> Caring is more “</a:t>
            </a:r>
            <a:r>
              <a:rPr lang="en-US" sz="2000" dirty="0" err="1" smtClean="0">
                <a:latin typeface="Times New Roman" pitchFamily="18"/>
              </a:rPr>
              <a:t>healthogenic</a:t>
            </a:r>
            <a:r>
              <a:rPr lang="en-US" sz="2000" dirty="0" smtClean="0">
                <a:latin typeface="Times New Roman" pitchFamily="18"/>
              </a:rPr>
              <a:t>” than is curing</a:t>
            </a:r>
            <a:r>
              <a:rPr lang="en-US" sz="2000" dirty="0" smtClean="0">
                <a:latin typeface="Times New Roman" pitchFamily="18"/>
              </a:rPr>
              <a:t>. </a:t>
            </a:r>
            <a:endParaRPr lang="en-US" sz="2000" dirty="0" smtClean="0">
              <a:latin typeface="Times New Roman" pitchFamily="18"/>
            </a:endParaRPr>
          </a:p>
          <a:p>
            <a:pPr lvl="1">
              <a:lnSpc>
                <a:spcPct val="200000"/>
              </a:lnSpc>
              <a:buClr>
                <a:schemeClr val="accent1"/>
              </a:buClr>
              <a:buFont typeface="Wingdings" pitchFamily="2" charset="2"/>
              <a:buChar char="Ø"/>
            </a:pPr>
            <a:r>
              <a:rPr lang="en-US" sz="2000" dirty="0" smtClean="0">
                <a:latin typeface="Times New Roman" pitchFamily="18"/>
              </a:rPr>
              <a:t> The practice of nursing is central to nursing. </a:t>
            </a:r>
            <a:endParaRPr lang="en-US" sz="2000"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dirty="0" err="1" smtClean="0"/>
              <a:t>watson’s</a:t>
            </a:r>
            <a:r>
              <a:rPr lang="en-US" sz="2800" dirty="0" smtClean="0"/>
              <a:t> basic concept of theory (cont’d)</a:t>
            </a:r>
            <a:endParaRPr lang="en-US" sz="2800" dirty="0"/>
          </a:p>
        </p:txBody>
      </p:sp>
      <p:sp>
        <p:nvSpPr>
          <p:cNvPr id="3" name="TextBox 2"/>
          <p:cNvSpPr txBox="1"/>
          <p:nvPr/>
        </p:nvSpPr>
        <p:spPr>
          <a:xfrm>
            <a:off x="685800" y="1752600"/>
            <a:ext cx="7772400" cy="4678204"/>
          </a:xfrm>
          <a:prstGeom prst="rect">
            <a:avLst/>
          </a:prstGeom>
          <a:noFill/>
        </p:spPr>
        <p:txBody>
          <a:bodyPr wrap="square" rtlCol="0">
            <a:spAutoFit/>
          </a:bodyPr>
          <a:lstStyle/>
          <a:p>
            <a:pPr lvl="0">
              <a:lnSpc>
                <a:spcPct val="200000"/>
              </a:lnSpc>
              <a:buClr>
                <a:schemeClr val="accent1"/>
              </a:buClr>
              <a:buFont typeface="Wingdings" pitchFamily="2" charset="2"/>
              <a:buChar char="Ø"/>
            </a:pPr>
            <a:r>
              <a:rPr lang="en-US" dirty="0" smtClean="0">
                <a:latin typeface="Times New Roman" pitchFamily="18"/>
                <a:cs typeface="Times New Roman" pitchFamily="18"/>
              </a:rPr>
              <a:t> </a:t>
            </a:r>
            <a:r>
              <a:rPr lang="en-US" sz="2000" dirty="0" smtClean="0">
                <a:latin typeface="Times New Roman" pitchFamily="18"/>
                <a:cs typeface="Times New Roman" pitchFamily="18"/>
              </a:rPr>
              <a:t>The Carative Factors:  	</a:t>
            </a:r>
          </a:p>
          <a:p>
            <a:pPr lvl="1">
              <a:lnSpc>
                <a:spcPct val="200000"/>
              </a:lnSpc>
              <a:buClr>
                <a:schemeClr val="accent1"/>
              </a:buClr>
              <a:buFont typeface="Wingdings" pitchFamily="2" charset="2"/>
              <a:buChar char="Ø"/>
            </a:pPr>
            <a:r>
              <a:rPr lang="en-US" sz="2000" dirty="0" smtClean="0">
                <a:latin typeface="Times New Roman" pitchFamily="18"/>
                <a:cs typeface="Times New Roman" pitchFamily="18"/>
              </a:rPr>
              <a:t>Formation of  humanistic-altruistic system of values.</a:t>
            </a:r>
          </a:p>
          <a:p>
            <a:pPr lvl="1">
              <a:lnSpc>
                <a:spcPct val="200000"/>
              </a:lnSpc>
              <a:buClr>
                <a:schemeClr val="accent1"/>
              </a:buClr>
              <a:buFont typeface="Wingdings" pitchFamily="2" charset="2"/>
              <a:buChar char="Ø"/>
            </a:pPr>
            <a:r>
              <a:rPr lang="en-US" sz="2000" dirty="0" smtClean="0">
                <a:latin typeface="Times New Roman" pitchFamily="18"/>
                <a:cs typeface="Times New Roman" pitchFamily="18"/>
              </a:rPr>
              <a:t> Instillation of faith-hope.</a:t>
            </a:r>
          </a:p>
          <a:p>
            <a:pPr lvl="1">
              <a:lnSpc>
                <a:spcPct val="200000"/>
              </a:lnSpc>
              <a:buClr>
                <a:schemeClr val="accent1"/>
              </a:buClr>
              <a:buFont typeface="Wingdings" pitchFamily="2" charset="2"/>
              <a:buChar char="Ø"/>
            </a:pPr>
            <a:r>
              <a:rPr lang="en-US" sz="2000" dirty="0" smtClean="0">
                <a:latin typeface="Times New Roman" pitchFamily="18"/>
                <a:cs typeface="Times New Roman" pitchFamily="18"/>
              </a:rPr>
              <a:t> Cultivation of sensitivity to one's self and others.</a:t>
            </a:r>
          </a:p>
          <a:p>
            <a:pPr lvl="1">
              <a:lnSpc>
                <a:spcPct val="200000"/>
              </a:lnSpc>
              <a:buClr>
                <a:schemeClr val="accent1"/>
              </a:buClr>
              <a:buFont typeface="Wingdings" pitchFamily="2" charset="2"/>
              <a:buChar char="Ø"/>
            </a:pPr>
            <a:r>
              <a:rPr lang="en-US" sz="2000" dirty="0" smtClean="0">
                <a:latin typeface="Times New Roman" pitchFamily="18"/>
                <a:cs typeface="Times New Roman" pitchFamily="18"/>
              </a:rPr>
              <a:t> Development of a helping-trust relationship.</a:t>
            </a:r>
          </a:p>
          <a:p>
            <a:pPr lvl="1">
              <a:lnSpc>
                <a:spcPct val="200000"/>
              </a:lnSpc>
              <a:buClr>
                <a:schemeClr val="accent1"/>
              </a:buClr>
              <a:buFont typeface="Wingdings" pitchFamily="2" charset="2"/>
              <a:buChar char="Ø"/>
            </a:pPr>
            <a:r>
              <a:rPr lang="en-US" sz="2000" dirty="0" smtClean="0">
                <a:latin typeface="Times New Roman" pitchFamily="18"/>
                <a:cs typeface="Times New Roman" pitchFamily="18"/>
              </a:rPr>
              <a:t> Promotion/acceptance of expression, positive, and </a:t>
            </a:r>
            <a:r>
              <a:rPr lang="en-US" sz="2000" dirty="0" smtClean="0">
                <a:latin typeface="Times New Roman" pitchFamily="18"/>
                <a:cs typeface="Times New Roman" pitchFamily="18"/>
              </a:rPr>
              <a:t>negative 	                                                                                                                                                                                         </a:t>
            </a:r>
            <a:r>
              <a:rPr lang="en-US" sz="2000" dirty="0" smtClean="0">
                <a:latin typeface="Times New Roman" pitchFamily="18"/>
                <a:cs typeface="Times New Roman" pitchFamily="18"/>
              </a:rPr>
              <a:t>feelings.</a:t>
            </a:r>
            <a:r>
              <a:rPr lang="en-US" sz="2000" dirty="0" smtClean="0">
                <a:latin typeface="Times New Roman" pitchFamily="18"/>
                <a:cs typeface="Times New Roman" pitchFamily="18"/>
              </a:rPr>
              <a:t>       </a:t>
            </a:r>
            <a:endParaRPr lang="en-US" dirty="0" smtClean="0">
              <a:latin typeface="Times New Roman" pitchFamily="18"/>
              <a:cs typeface="Times New Roman" pitchFamily="18"/>
            </a:endParaRPr>
          </a:p>
          <a:p>
            <a:pPr>
              <a:buClr>
                <a:schemeClr val="accent1"/>
              </a:buClr>
            </a:pPr>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dirty="0" err="1" smtClean="0"/>
              <a:t>watson’s</a:t>
            </a:r>
            <a:r>
              <a:rPr lang="en-US" sz="2800" dirty="0" smtClean="0"/>
              <a:t> basic concept of theory (cont’d)</a:t>
            </a:r>
            <a:endParaRPr lang="en-US" sz="2800" dirty="0"/>
          </a:p>
        </p:txBody>
      </p:sp>
      <p:sp>
        <p:nvSpPr>
          <p:cNvPr id="5" name="TextBox 4"/>
          <p:cNvSpPr txBox="1"/>
          <p:nvPr/>
        </p:nvSpPr>
        <p:spPr>
          <a:xfrm>
            <a:off x="468085" y="1676400"/>
            <a:ext cx="7649029" cy="4748896"/>
          </a:xfrm>
          <a:prstGeom prst="rect">
            <a:avLst/>
          </a:prstGeom>
          <a:noFill/>
        </p:spPr>
        <p:txBody>
          <a:bodyPr wrap="square" rtlCol="0">
            <a:spAutoFit/>
          </a:bodyPr>
          <a:lstStyle/>
          <a:p>
            <a:pPr lvl="0">
              <a:lnSpc>
                <a:spcPct val="200000"/>
              </a:lnSpc>
              <a:buClr>
                <a:schemeClr val="accent1"/>
              </a:buClr>
              <a:buFont typeface="Wingdings" pitchFamily="2" charset="2"/>
              <a:buChar char="Ø"/>
            </a:pPr>
            <a:r>
              <a:rPr lang="en-US" dirty="0" smtClean="0">
                <a:latin typeface="Times New Roman" pitchFamily="18"/>
                <a:cs typeface="Times New Roman" pitchFamily="18"/>
              </a:rPr>
              <a:t> </a:t>
            </a:r>
            <a:r>
              <a:rPr lang="en-US" sz="2000" dirty="0" smtClean="0">
                <a:latin typeface="Times New Roman" pitchFamily="18"/>
                <a:cs typeface="Times New Roman" pitchFamily="18"/>
              </a:rPr>
              <a:t>The Carative Factors (cont’d):</a:t>
            </a:r>
          </a:p>
          <a:p>
            <a:pPr lvl="1">
              <a:lnSpc>
                <a:spcPct val="200000"/>
              </a:lnSpc>
              <a:buClr>
                <a:schemeClr val="accent1"/>
              </a:buClr>
              <a:buFont typeface="Wingdings" pitchFamily="2" charset="2"/>
              <a:buChar char="Ø"/>
            </a:pPr>
            <a:r>
              <a:rPr lang="en-US" sz="2000" dirty="0" smtClean="0">
                <a:latin typeface="Times New Roman" pitchFamily="18"/>
                <a:cs typeface="Times New Roman" pitchFamily="18"/>
              </a:rPr>
              <a:t>Scientific problem-solving method used for decision making.</a:t>
            </a:r>
          </a:p>
          <a:p>
            <a:pPr lvl="1">
              <a:lnSpc>
                <a:spcPct val="200000"/>
              </a:lnSpc>
              <a:buClr>
                <a:schemeClr val="accent1"/>
              </a:buClr>
              <a:buFont typeface="Wingdings" pitchFamily="2" charset="2"/>
              <a:buChar char="Ø"/>
            </a:pPr>
            <a:r>
              <a:rPr lang="en-US" sz="2000" dirty="0" smtClean="0">
                <a:latin typeface="Times New Roman" pitchFamily="18"/>
                <a:cs typeface="Times New Roman" pitchFamily="18"/>
              </a:rPr>
              <a:t> Promotion of interpersonal teaching-learning.</a:t>
            </a:r>
          </a:p>
          <a:p>
            <a:pPr lvl="1">
              <a:lnSpc>
                <a:spcPct val="200000"/>
              </a:lnSpc>
              <a:buClr>
                <a:schemeClr val="accent1"/>
              </a:buClr>
              <a:buFont typeface="Wingdings" pitchFamily="2" charset="2"/>
              <a:buChar char="Ø"/>
            </a:pPr>
            <a:r>
              <a:rPr lang="en-US" sz="2000" dirty="0" smtClean="0">
                <a:latin typeface="Times New Roman" pitchFamily="18"/>
                <a:cs typeface="Times New Roman" pitchFamily="18"/>
              </a:rPr>
              <a:t>Provision for supportive, protective, and/or corrective:</a:t>
            </a:r>
          </a:p>
          <a:p>
            <a:pPr lvl="2">
              <a:lnSpc>
                <a:spcPct val="200000"/>
              </a:lnSpc>
              <a:buClr>
                <a:schemeClr val="accent1"/>
              </a:buClr>
              <a:buFont typeface="Wingdings" pitchFamily="2" charset="2"/>
              <a:buChar char="Ø"/>
            </a:pPr>
            <a:r>
              <a:rPr lang="en-US" sz="2000" dirty="0" smtClean="0">
                <a:latin typeface="Times New Roman" pitchFamily="18"/>
                <a:cs typeface="Times New Roman" pitchFamily="18"/>
              </a:rPr>
              <a:t> mental, physical, socio-cultural, and spiritual </a:t>
            </a:r>
            <a:r>
              <a:rPr lang="en-US" sz="2000" dirty="0" smtClean="0">
                <a:latin typeface="Times New Roman" pitchFamily="18"/>
                <a:cs typeface="Times New Roman" pitchFamily="18"/>
              </a:rPr>
              <a:t>environment.</a:t>
            </a:r>
            <a:endParaRPr lang="en-US" sz="2000" dirty="0" smtClean="0">
              <a:latin typeface="Times New Roman" pitchFamily="18"/>
              <a:cs typeface="Times New Roman" pitchFamily="18"/>
            </a:endParaRPr>
          </a:p>
          <a:p>
            <a:pPr lvl="1">
              <a:buClr>
                <a:schemeClr val="accent1"/>
              </a:buClr>
            </a:pPr>
            <a:endParaRPr lang="en-US" sz="2000" dirty="0" smtClean="0">
              <a:latin typeface="Times New Roman" pitchFamily="18"/>
              <a:cs typeface="Times New Roman" pitchFamily="18"/>
            </a:endParaRPr>
          </a:p>
          <a:p>
            <a:pPr lvl="1">
              <a:buClr>
                <a:schemeClr val="accent1"/>
              </a:buClr>
              <a:buFont typeface="Wingdings" pitchFamily="2" charset="2"/>
              <a:buChar char="Ø"/>
            </a:pPr>
            <a:r>
              <a:rPr lang="en-US" sz="2000" dirty="0" smtClean="0">
                <a:latin typeface="Times New Roman" pitchFamily="18"/>
                <a:cs typeface="Times New Roman" pitchFamily="18"/>
              </a:rPr>
              <a:t> Assistance with the gratification of human needs.</a:t>
            </a:r>
          </a:p>
          <a:p>
            <a:pPr lvl="0">
              <a:buClr>
                <a:schemeClr val="accent1"/>
              </a:buClr>
              <a:buFont typeface="Wingdings" pitchFamily="2" charset="2"/>
              <a:buChar char="Ø"/>
            </a:pPr>
            <a:endParaRPr lang="en-US" sz="2000" dirty="0" smtClean="0">
              <a:latin typeface="Times New Roman" pitchFamily="18"/>
              <a:cs typeface="Times New Roman" pitchFamily="18"/>
            </a:endParaRPr>
          </a:p>
          <a:p>
            <a:pPr lvl="1">
              <a:buClr>
                <a:schemeClr val="accent1"/>
              </a:buClr>
              <a:buFont typeface="Wingdings" pitchFamily="2" charset="2"/>
              <a:buChar char="Ø"/>
            </a:pPr>
            <a:r>
              <a:rPr lang="en-US" sz="2000" dirty="0" smtClean="0">
                <a:latin typeface="Times New Roman" pitchFamily="18"/>
                <a:cs typeface="Times New Roman" pitchFamily="18"/>
              </a:rPr>
              <a:t> The allowance for existential-phenomenological forces.</a:t>
            </a:r>
          </a:p>
          <a:p>
            <a:endParaRPr lang="en-US" sz="2000"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latin typeface="Times New Roman" pitchFamily="18" charset="0"/>
                <a:cs typeface="Times New Roman" pitchFamily="18" charset="0"/>
              </a:rPr>
              <a:t>Implementation Theory into nursing practice </a:t>
            </a:r>
            <a:endParaRPr lang="en-US" dirty="0"/>
          </a:p>
        </p:txBody>
      </p:sp>
      <p:sp>
        <p:nvSpPr>
          <p:cNvPr id="3" name="TextBox 2"/>
          <p:cNvSpPr txBox="1"/>
          <p:nvPr/>
        </p:nvSpPr>
        <p:spPr>
          <a:xfrm>
            <a:off x="685800" y="1676400"/>
            <a:ext cx="8077200" cy="4647426"/>
          </a:xfrm>
          <a:prstGeom prst="rect">
            <a:avLst/>
          </a:prstGeom>
          <a:noFill/>
        </p:spPr>
        <p:txBody>
          <a:bodyPr wrap="square" rtlCol="0">
            <a:spAutoFit/>
          </a:bodyPr>
          <a:lstStyle/>
          <a:p>
            <a:pPr>
              <a:buClr>
                <a:schemeClr val="accent1"/>
              </a:buClr>
              <a:buFont typeface="Wingdings" pitchFamily="2" charset="2"/>
              <a:buChar char="Ø"/>
            </a:pPr>
            <a:r>
              <a:rPr lang="en-US" sz="2000" dirty="0" smtClean="0">
                <a:latin typeface="Times New Roman" pitchFamily="18" charset="0"/>
                <a:cs typeface="Times New Roman" pitchFamily="18" charset="0"/>
              </a:rPr>
              <a:t> Theory imaginative grouping </a:t>
            </a:r>
            <a:r>
              <a:rPr lang="en-US" sz="2000" dirty="0" smtClean="0">
                <a:latin typeface="Times New Roman" pitchFamily="18" charset="0"/>
                <a:cs typeface="Times New Roman" pitchFamily="18" charset="0"/>
              </a:rPr>
              <a:t>knowledge, </a:t>
            </a:r>
            <a:r>
              <a:rPr lang="en-US" sz="2000" dirty="0" smtClean="0">
                <a:latin typeface="Times New Roman" pitchFamily="18" charset="0"/>
                <a:cs typeface="Times New Roman" pitchFamily="18" charset="0"/>
              </a:rPr>
              <a:t>ideas, </a:t>
            </a:r>
            <a:r>
              <a:rPr lang="en-US" sz="2000" dirty="0" smtClean="0">
                <a:latin typeface="Times New Roman" pitchFamily="18" charset="0"/>
                <a:cs typeface="Times New Roman" pitchFamily="18" charset="0"/>
              </a:rPr>
              <a:t>and </a:t>
            </a:r>
            <a:r>
              <a:rPr lang="en-US" sz="2000" dirty="0" smtClean="0">
                <a:latin typeface="Times New Roman" pitchFamily="18" charset="0"/>
                <a:cs typeface="Times New Roman" pitchFamily="18" charset="0"/>
              </a:rPr>
              <a:t>experiences.</a:t>
            </a:r>
          </a:p>
          <a:p>
            <a:pPr>
              <a:buClr>
                <a:schemeClr val="accent1"/>
              </a:buClr>
            </a:pPr>
            <a:endParaRPr lang="en-US" sz="2000" dirty="0" smtClean="0">
              <a:latin typeface="Times New Roman" pitchFamily="18" charset="0"/>
              <a:cs typeface="Times New Roman" pitchFamily="18" charset="0"/>
            </a:endParaRPr>
          </a:p>
          <a:p>
            <a:pPr algn="just">
              <a:buClr>
                <a:schemeClr val="accent1"/>
              </a:buClr>
              <a:buFont typeface="Wingdings" pitchFamily="2" charset="2"/>
              <a:buChar char="Ø"/>
            </a:pPr>
            <a:r>
              <a:rPr lang="en-US" sz="2000" dirty="0" smtClean="0">
                <a:latin typeface="Times New Roman" pitchFamily="18" charset="0"/>
                <a:cs typeface="Times New Roman" pitchFamily="18" charset="0"/>
              </a:rPr>
              <a:t> Science </a:t>
            </a:r>
            <a:r>
              <a:rPr lang="en-US" sz="2000" dirty="0" smtClean="0">
                <a:latin typeface="Times New Roman" pitchFamily="18" charset="0"/>
                <a:cs typeface="Times New Roman" pitchFamily="18" charset="0"/>
              </a:rPr>
              <a:t>of caring </a:t>
            </a:r>
            <a:r>
              <a:rPr lang="en-US" sz="2000" dirty="0" smtClean="0">
                <a:latin typeface="Times New Roman" pitchFamily="18" charset="0"/>
                <a:cs typeface="Times New Roman" pitchFamily="18" charset="0"/>
              </a:rPr>
              <a:t>suggests nurses </a:t>
            </a:r>
            <a:r>
              <a:rPr lang="en-US" sz="2000" dirty="0" smtClean="0">
                <a:latin typeface="Times New Roman" pitchFamily="18" charset="0"/>
                <a:cs typeface="Times New Roman" pitchFamily="18" charset="0"/>
              </a:rPr>
              <a:t>recognize and </a:t>
            </a:r>
            <a:r>
              <a:rPr lang="en-US" sz="2000" dirty="0" smtClean="0">
                <a:latin typeface="Times New Roman" pitchFamily="18" charset="0"/>
                <a:cs typeface="Times New Roman" pitchFamily="18" charset="0"/>
              </a:rPr>
              <a:t>assist.</a:t>
            </a:r>
          </a:p>
          <a:p>
            <a:pPr algn="just">
              <a:buClr>
                <a:schemeClr val="accent1"/>
              </a:buClr>
              <a:buFont typeface="Wingdings" pitchFamily="2" charset="2"/>
              <a:buChar char="Ø"/>
            </a:pPr>
            <a:endParaRPr lang="en-US" sz="2000" dirty="0" smtClean="0">
              <a:latin typeface="Times New Roman" pitchFamily="18" charset="0"/>
              <a:cs typeface="Times New Roman" pitchFamily="18" charset="0"/>
            </a:endParaRPr>
          </a:p>
          <a:p>
            <a:pPr algn="just">
              <a:buClr>
                <a:schemeClr val="accent1"/>
              </a:buClr>
              <a:buFont typeface="Wingdings" pitchFamily="2" charset="2"/>
              <a:buChar char="Ø"/>
            </a:pPr>
            <a:r>
              <a:rPr lang="en-US" sz="2000" dirty="0" smtClean="0">
                <a:latin typeface="Times New Roman" pitchFamily="18" charset="0"/>
                <a:cs typeface="Times New Roman" pitchFamily="18" charset="0"/>
              </a:rPr>
              <a:t> Indicates </a:t>
            </a:r>
            <a:r>
              <a:rPr lang="en-US" sz="2000" dirty="0" smtClean="0">
                <a:latin typeface="Times New Roman" pitchFamily="18" charset="0"/>
                <a:cs typeface="Times New Roman" pitchFamily="18" charset="0"/>
              </a:rPr>
              <a:t>that needs are interrelated</a:t>
            </a:r>
            <a:r>
              <a:rPr lang="en-US" sz="2000" dirty="0" smtClean="0">
                <a:latin typeface="Times New Roman" pitchFamily="18" charset="0"/>
                <a:cs typeface="Times New Roman" pitchFamily="18" charset="0"/>
              </a:rPr>
              <a:t>.</a:t>
            </a:r>
          </a:p>
          <a:p>
            <a:pPr algn="just">
              <a:buClr>
                <a:schemeClr val="accent1"/>
              </a:buClr>
              <a:buFont typeface="Wingdings" pitchFamily="2" charset="2"/>
              <a:buChar char="Ø"/>
            </a:pPr>
            <a:endParaRPr lang="en-US" sz="2000" dirty="0" smtClean="0">
              <a:latin typeface="Times New Roman" pitchFamily="18" charset="0"/>
              <a:cs typeface="Times New Roman" pitchFamily="18" charset="0"/>
            </a:endParaRPr>
          </a:p>
          <a:p>
            <a:pPr algn="just">
              <a:buClr>
                <a:schemeClr val="accent1"/>
              </a:buClr>
              <a:buFont typeface="Wingdings" pitchFamily="2" charset="2"/>
              <a:buChar char="Ø"/>
            </a:pPr>
            <a:r>
              <a:rPr lang="en-US" sz="2000" dirty="0" smtClean="0">
                <a:latin typeface="Times New Roman" pitchFamily="18" charset="0"/>
                <a:cs typeface="Times New Roman" pitchFamily="18" charset="0"/>
              </a:rPr>
              <a:t> Study has shown:</a:t>
            </a:r>
          </a:p>
          <a:p>
            <a:pPr algn="just">
              <a:buClr>
                <a:schemeClr val="accent1"/>
              </a:buClr>
            </a:pPr>
            <a:endParaRPr lang="en-US" sz="2000" dirty="0" smtClean="0">
              <a:latin typeface="Times New Roman" pitchFamily="18" charset="0"/>
              <a:cs typeface="Times New Roman" pitchFamily="18" charset="0"/>
            </a:endParaRPr>
          </a:p>
          <a:p>
            <a:pPr lvl="1" algn="just">
              <a:buClr>
                <a:schemeClr val="accent1"/>
              </a:buClr>
              <a:buFont typeface="Wingdings" pitchFamily="2" charset="2"/>
              <a:buChar char="Ø"/>
            </a:pPr>
            <a:r>
              <a:rPr lang="en-US" sz="2000" dirty="0" smtClean="0">
                <a:latin typeface="Times New Roman" pitchFamily="18" charset="0"/>
                <a:cs typeface="Times New Roman" pitchFamily="18" charset="0"/>
              </a:rPr>
              <a:t> Increased </a:t>
            </a:r>
            <a:r>
              <a:rPr lang="en-US" sz="2000" dirty="0" smtClean="0">
                <a:latin typeface="Times New Roman" pitchFamily="18" charset="0"/>
                <a:cs typeface="Times New Roman" pitchFamily="18" charset="0"/>
              </a:rPr>
              <a:t>job satisfaction among </a:t>
            </a:r>
            <a:r>
              <a:rPr lang="en-US" sz="2000" dirty="0" smtClean="0">
                <a:latin typeface="Times New Roman" pitchFamily="18" charset="0"/>
                <a:cs typeface="Times New Roman" pitchFamily="18" charset="0"/>
              </a:rPr>
              <a:t>staff.</a:t>
            </a:r>
          </a:p>
          <a:p>
            <a:pPr lvl="1" algn="just">
              <a:buClr>
                <a:schemeClr val="accent1"/>
              </a:buClr>
              <a:buFont typeface="Wingdings" pitchFamily="2" charset="2"/>
              <a:buChar char="Ø"/>
            </a:pPr>
            <a:endParaRPr lang="en-US" sz="2000" dirty="0" smtClean="0">
              <a:latin typeface="Times New Roman" pitchFamily="18" charset="0"/>
              <a:cs typeface="Times New Roman" pitchFamily="18" charset="0"/>
            </a:endParaRPr>
          </a:p>
          <a:p>
            <a:pPr lvl="1" algn="just">
              <a:buClr>
                <a:schemeClr val="accent1"/>
              </a:buClr>
              <a:buFont typeface="Wingdings" pitchFamily="2" charset="2"/>
              <a:buChar char="Ø"/>
            </a:pPr>
            <a:r>
              <a:rPr lang="en-US" sz="2000" dirty="0" smtClean="0">
                <a:latin typeface="Times New Roman" pitchFamily="18" charset="0"/>
                <a:cs typeface="Times New Roman" pitchFamily="18" charset="0"/>
              </a:rPr>
              <a:t> Shortened hospital stay.</a:t>
            </a:r>
          </a:p>
          <a:p>
            <a:pPr lvl="1" algn="just">
              <a:buClr>
                <a:schemeClr val="accent1"/>
              </a:buClr>
              <a:buFont typeface="Wingdings" pitchFamily="2" charset="2"/>
              <a:buChar char="Ø"/>
            </a:pPr>
            <a:endParaRPr lang="en-US" sz="2000" dirty="0" smtClean="0">
              <a:latin typeface="Times New Roman" pitchFamily="18" charset="0"/>
              <a:cs typeface="Times New Roman" pitchFamily="18" charset="0"/>
            </a:endParaRPr>
          </a:p>
          <a:p>
            <a:pPr lvl="1" algn="just">
              <a:buClr>
                <a:schemeClr val="accent1"/>
              </a:buClr>
              <a:buFont typeface="Wingdings" pitchFamily="2" charset="2"/>
              <a:buChar char="Ø"/>
            </a:pPr>
            <a:r>
              <a:rPr lang="en-US" sz="2000" dirty="0" smtClean="0">
                <a:latin typeface="Times New Roman" pitchFamily="18" charset="0"/>
                <a:cs typeface="Times New Roman" pitchFamily="18" charset="0"/>
              </a:rPr>
              <a:t> Reduced </a:t>
            </a:r>
            <a:r>
              <a:rPr lang="en-US" sz="2000" dirty="0" smtClean="0">
                <a:latin typeface="Times New Roman" pitchFamily="18" charset="0"/>
                <a:cs typeface="Times New Roman" pitchFamily="18" charset="0"/>
              </a:rPr>
              <a:t>health care costs</a:t>
            </a:r>
          </a:p>
          <a:p>
            <a:pPr>
              <a:buNone/>
            </a:pPr>
            <a:endParaRPr lang="en-US" dirty="0" smtClean="0"/>
          </a:p>
          <a:p>
            <a:endParaRPr lang="en-US"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Trek">
  <a:themeElements>
    <a:clrScheme name="Trek">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Trek">
      <a:majorFont>
        <a:latin typeface="Franklin Gothic Medium"/>
        <a:ea typeface=""/>
        <a:cs typeface=""/>
        <a:font script="Jpan" typeface="HG創英角ｺﾞｼｯｸUB"/>
        <a:font script="Hang" typeface="돋움"/>
        <a:font script="Hans" typeface="隶书"/>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Franklin Gothic Book"/>
        <a:ea typeface=""/>
        <a:cs typeface=""/>
        <a:font script="Jpan" typeface="HGｺﾞｼｯｸE"/>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blipFill>
          <a:blip xmlns:r="http://schemas.openxmlformats.org/officeDocument/2006/relationships" r:embed="rId1">
            <a:duotone>
              <a:schemeClr val="phClr">
                <a:shade val="90000"/>
                <a:satMod val="150000"/>
              </a:schemeClr>
              <a:schemeClr val="phClr">
                <a:tint val="88000"/>
                <a:satMod val="105000"/>
              </a:schemeClr>
            </a:duotone>
          </a:blip>
          <a:tile tx="0" ty="0" sx="95000" sy="95000" flip="none" algn="t"/>
        </a:blipFill>
        <a:blipFill>
          <a:blip xmlns:r="http://schemas.openxmlformats.org/officeDocument/2006/relationships" r:embed="rId2">
            <a:duotone>
              <a:schemeClr val="phClr">
                <a:shade val="30000"/>
                <a:satMod val="455000"/>
              </a:schemeClr>
              <a:schemeClr val="phClr">
                <a:tint val="95000"/>
                <a:satMod val="120000"/>
              </a:schemeClr>
            </a:duotone>
          </a:blip>
          <a:stretch>
            <a:fillRect/>
          </a:stretch>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2353</TotalTime>
  <Words>2146</Words>
  <Application>Microsoft Office PowerPoint</Application>
  <PresentationFormat>On-screen Show (4:3)</PresentationFormat>
  <Paragraphs>245</Paragraphs>
  <Slides>17</Slides>
  <Notes>14</Notes>
  <HiddenSlides>0</HiddenSlides>
  <MMClips>0</MMClips>
  <ScaleCrop>false</ScaleCrop>
  <HeadingPairs>
    <vt:vector size="4" baseType="variant">
      <vt:variant>
        <vt:lpstr>Theme</vt:lpstr>
      </vt:variant>
      <vt:variant>
        <vt:i4>1</vt:i4>
      </vt:variant>
      <vt:variant>
        <vt:lpstr>Slide Titles</vt:lpstr>
      </vt:variant>
      <vt:variant>
        <vt:i4>17</vt:i4>
      </vt:variant>
    </vt:vector>
  </HeadingPairs>
  <TitlesOfParts>
    <vt:vector size="18" baseType="lpstr">
      <vt:lpstr>Trek</vt:lpstr>
      <vt:lpstr>Jean Watson                                                    </vt:lpstr>
      <vt:lpstr>Jean Watson</vt:lpstr>
      <vt:lpstr>Jean Watson </vt:lpstr>
      <vt:lpstr>Development of Watson's theory</vt:lpstr>
      <vt:lpstr>watson’s basic concept of theory</vt:lpstr>
      <vt:lpstr>Watson's basic concept of theory (cont’d)</vt:lpstr>
      <vt:lpstr>watson’s basic concept of theory (cont’d)</vt:lpstr>
      <vt:lpstr>watson’s basic concept of theory (cont’d)</vt:lpstr>
      <vt:lpstr>Implementation Theory into nursing practice </vt:lpstr>
      <vt:lpstr>Implement theory into nursing Practice (cont’d)</vt:lpstr>
      <vt:lpstr>IMPLEMENT THEORY INTO NURSING PRACTICE (cont’d) </vt:lpstr>
      <vt:lpstr>Implementation Theory into nursing practice (cont’d)</vt:lpstr>
      <vt:lpstr>Jean Watson Summary</vt:lpstr>
      <vt:lpstr>Summary (cont’d)</vt:lpstr>
      <vt:lpstr>Slide 15</vt:lpstr>
      <vt:lpstr>Slide 16</vt:lpstr>
      <vt:lpstr>Slide 17</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sheila roth</dc:creator>
  <cp:lastModifiedBy>sheila roth</cp:lastModifiedBy>
  <cp:revision>198</cp:revision>
  <dcterms:created xsi:type="dcterms:W3CDTF">2010-10-14T03:44:05Z</dcterms:created>
  <dcterms:modified xsi:type="dcterms:W3CDTF">2010-10-16T20:27:29Z</dcterms:modified>
</cp:coreProperties>
</file>