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270" r:id="rId3"/>
    <p:sldId id="261" r:id="rId4"/>
    <p:sldId id="266" r:id="rId5"/>
    <p:sldId id="262" r:id="rId6"/>
    <p:sldId id="263" r:id="rId7"/>
    <p:sldId id="264" r:id="rId8"/>
    <p:sldId id="267" r:id="rId9"/>
    <p:sldId id="268" r:id="rId10"/>
    <p:sldId id="269" r:id="rId11"/>
    <p:sldId id="257" r:id="rId12"/>
    <p:sldId id="272" r:id="rId13"/>
    <p:sldId id="265"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78674" autoAdjust="0"/>
  </p:normalViewPr>
  <p:slideViewPr>
    <p:cSldViewPr>
      <p:cViewPr varScale="1">
        <p:scale>
          <a:sx n="57" d="100"/>
          <a:sy n="57" d="100"/>
        </p:scale>
        <p:origin x="-17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Retrieved</a:t>
            </a:r>
            <a:r>
              <a:rPr lang="en-US" baseline="0" dirty="0" smtClean="0"/>
              <a:t> from currentnursing.com/</a:t>
            </a:r>
            <a:r>
              <a:rPr lang="en-US" baseline="0" dirty="0" err="1" smtClean="0"/>
              <a:t>nursingtheory</a:t>
            </a:r>
            <a:r>
              <a:rPr lang="en-US" baseline="0" dirty="0" smtClean="0"/>
              <a:t>/watson.html.</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a:t>
            </a:r>
            <a:r>
              <a:rPr lang="en-US" baseline="0" dirty="0" smtClean="0"/>
              <a:t> Watson was born in the 1940 in West Virginia.  She started her education in nursing and earned her R.N. Diploma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on and received her Ph.D. in Education Psychology and counseling from the University of Colorado in Boulder.  While working on her Ph.D. Watsons graduate study was focused on social and clinical psychology.(Watson Caring Science Institute, </a:t>
            </a:r>
            <a:r>
              <a:rPr lang="en-US" baseline="0" dirty="0" err="1" smtClean="0"/>
              <a:t>n.d</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 Watson is still practicing at the University of Colorado Denver</a:t>
            </a:r>
            <a:r>
              <a:rPr lang="en-US" baseline="0" dirty="0" smtClean="0"/>
              <a:t> where she is a Distinguished Professor of Nursing and Endowed Chair in Caring Science.  Watson in a published writer with of 14 books on caring. Watson is a distinguished lecturer, she has presented to numerous university's around the world.</a:t>
            </a:r>
            <a:r>
              <a:rPr lang="en-US" dirty="0" smtClean="0"/>
              <a:t> Watson is the founder of the original Center for Human Caring in Colorado.  In 2008,</a:t>
            </a:r>
            <a:r>
              <a:rPr lang="en-US" baseline="0" dirty="0" smtClean="0"/>
              <a:t> Watson founded a new non-profit foundation called Watson Caring Science Institute, where she serves as the director.(Watson Caring Science Institute, </a:t>
            </a:r>
            <a:r>
              <a:rPr lang="en-US" baseline="0" dirty="0" err="1" smtClean="0"/>
              <a:t>n.d</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i="0" baseline="0" dirty="0" smtClean="0"/>
              <a:t>          Watson’s </a:t>
            </a:r>
            <a:r>
              <a:rPr lang="en-US" i="0" baseline="0" dirty="0" smtClean="0"/>
              <a:t>theory was “developed in 1979, and revised in 1985 and 1988b.”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 (2010) states, “Watson’s philosophy of caring 1979 attempts to define the outcome of nursing activity in regard to the; humanistic aspects of life” (2010).</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a:buNone/>
            </a:pPr>
            <a:r>
              <a:rPr lang="en-US" sz="1800" baseline="0" dirty="0" smtClean="0">
                <a:latin typeface="Times New Roman" pitchFamily="18"/>
              </a:rPr>
              <a:t>          </a:t>
            </a:r>
            <a:r>
              <a:rPr lang="en-US" sz="1800" dirty="0" smtClean="0">
                <a:latin typeface="Times New Roman" pitchFamily="18"/>
              </a:rPr>
              <a:t>The </a:t>
            </a:r>
            <a:r>
              <a:rPr lang="en-US" sz="1800" dirty="0" smtClean="0">
                <a:latin typeface="Times New Roman" pitchFamily="18"/>
              </a:rPr>
              <a:t>Philosophy and Science of Caring,” also known as human science, was developed in 1979. (Chitty &amp; Black, 2011) The theory of human caring is considered a caring science that includes the arts, sciences, and humanities. The science of caring in nursing is built on two basic premises:</a:t>
            </a:r>
          </a:p>
          <a:p>
            <a:pPr marL="0" lvl="3" indent="0" algn="l" rtl="0" hangingPunct="0"/>
            <a:r>
              <a:rPr lang="en-US" sz="1800" dirty="0" smtClean="0">
                <a:latin typeface="Times New Roman" pitchFamily="18"/>
              </a:rPr>
              <a:t>The initial premise centers on caring (and nursing) and its ubiquitous existence in every society through the </a:t>
            </a:r>
            <a:r>
              <a:rPr lang="en-US" sz="1800" dirty="0" err="1" smtClean="0">
                <a:latin typeface="Times New Roman" pitchFamily="18"/>
              </a:rPr>
              <a:t>annal</a:t>
            </a:r>
            <a:r>
              <a:rPr lang="en-US" sz="1800" dirty="0" smtClean="0">
                <a:latin typeface="Times New Roman" pitchFamily="18"/>
              </a:rPr>
              <a:t> of history.  The  second premises 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a:rPr>
              <a:t>          </a:t>
            </a:r>
            <a:r>
              <a:rPr lang="en-US" sz="1200" dirty="0" smtClean="0">
                <a:latin typeface="Times New Roman" pitchFamily="18"/>
              </a:rPr>
              <a:t>Watson's </a:t>
            </a:r>
            <a:r>
              <a:rPr lang="en-US" sz="1200" dirty="0" smtClean="0">
                <a:latin typeface="Times New Roman" pitchFamily="18"/>
              </a:rPr>
              <a:t>theory of Caring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a:t>
            </a:r>
            <a:r>
              <a:rPr lang="en-US" sz="1200" dirty="0" smtClean="0">
                <a:latin typeface="Times New Roman" pitchFamily="18"/>
                <a:cs typeface="Times New Roman" pitchFamily="18"/>
              </a:rPr>
              <a:t>. </a:t>
            </a:r>
            <a:r>
              <a:rPr lang="en-US" dirty="0" smtClean="0">
                <a:latin typeface="Times New Roman" pitchFamily="18"/>
              </a:rPr>
              <a:t>Caring </a:t>
            </a:r>
            <a:r>
              <a:rPr lang="en-US" dirty="0" smtClean="0">
                <a:latin typeface="Times New Roman" pitchFamily="18"/>
              </a:rPr>
              <a:t>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a:t>
            </a:r>
            <a:r>
              <a:rPr lang="en-US" dirty="0" err="1" smtClean="0">
                <a:latin typeface="Times New Roman" pitchFamily="18"/>
              </a:rPr>
              <a:t>healthogenic</a:t>
            </a:r>
            <a:r>
              <a:rPr lang="en-US" dirty="0" smtClean="0">
                <a:latin typeface="Times New Roman" pitchFamily="18"/>
              </a:rPr>
              <a:t>”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dirty="0" smtClean="0">
                <a:latin typeface="Times New Roman" pitchFamily="18"/>
              </a:rPr>
              <a:t>The practice of nursing is central to nursing. (Bailey, 2009)</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dirty="0" smtClean="0"/>
              <a:t>Jean </a:t>
            </a:r>
            <a:r>
              <a:rPr lang="en-US" dirty="0" smtClean="0"/>
              <a:t>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There</a:t>
            </a:r>
            <a:r>
              <a:rPr lang="en-US" baseline="0" dirty="0" smtClean="0"/>
              <a:t> </a:t>
            </a:r>
            <a:r>
              <a:rPr lang="en-US" baseline="0" dirty="0" smtClean="0"/>
              <a:t>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a:t>
            </a:r>
            <a:r>
              <a:rPr lang="en-US" i="1" baseline="0" dirty="0" smtClean="0"/>
              <a:t>Caring, </a:t>
            </a:r>
            <a:r>
              <a:rPr lang="en-US" i="0" baseline="0" dirty="0" smtClean="0"/>
              <a:t>9(3): 26-30. 	Retrieved from http://</a:t>
            </a:r>
            <a:r>
              <a:rPr lang="en-US" i="0" baseline="0" dirty="0" smtClean="0"/>
              <a:t>search.ebscohost.com/eqproxy.lakeviewcol.edu:2048/login.aspx?direct=true&amp;db=rzh&amp;AN=20009021796</a:t>
            </a:r>
            <a:r>
              <a:rPr lang="en-US" i="0" baseline="0" dirty="0" smtClean="0"/>
              <a:t>.</a:t>
            </a:r>
          </a:p>
          <a:p>
            <a:r>
              <a:rPr lang="en-US" i="0" baseline="0" dirty="0" smtClean="0"/>
              <a:t> </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10/15/2010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hyperlink" Target="http://search.ebcohost.com.ezproy.lakeviewcol.edu:2048/login.aspx?direct=tru&amp;db=rzh&amp;AN=2009754494&amp;sit" TargetMode="External"/><Relationship Id="rId3" Type="http://schemas.openxmlformats.org/officeDocument/2006/relationships/hyperlink" Target="http://web.ebscohost.com.exproxy.lakeviewcol.edu:2048/login.aspx?direct=true&amp;db=rzh&amp;AN=2010235968&amp;site=nrc-live" TargetMode="External"/><Relationship Id="rId7" Type="http://schemas.openxmlformats.org/officeDocument/2006/relationships/hyperlink" Target="http://search.ebscohost.com/eqproxy.lakeviewcol.edu:2048/login.aspx?direct=true&amp;db=rzh&amp;AN=2000921796"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hyperlink" Target="http://currentnursing.com/nursing_theory/watson.html" TargetMode="External"/><Relationship Id="rId5" Type="http://schemas.openxmlformats.org/officeDocument/2006/relationships/hyperlink" Target="http://currentnursing.com/nursing_theory/development_of_nursing_theories.html" TargetMode="External"/><Relationship Id="rId4" Type="http://schemas.openxmlformats.org/officeDocument/2006/relationships/hyperlink" Target="http://www.cinahl.com/cgi-bin/refsvc?jid=1502&amp;accno=2004070467"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wastsoncaringscience.org/j_watson/index.html" TargetMode="External"/><Relationship Id="rId2" Type="http://schemas.openxmlformats.org/officeDocument/2006/relationships/hyperlink" Target="http://www.watsoncaringscience.org/j_watson/index.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       </a:t>
            </a:r>
            <a:br>
              <a:rPr lang="en-US" dirty="0" smtClean="0"/>
            </a:br>
            <a:r>
              <a:rPr lang="en-US" dirty="0" smtClean="0"/>
              <a:t>                                            </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3" cstate="print"/>
          <a:stretch>
            <a:fillRect/>
          </a:stretch>
        </p:blipFill>
        <p:spPr>
          <a:xfrm>
            <a:off x="5562600" y="457200"/>
            <a:ext cx="2381250" cy="4886325"/>
          </a:xfrm>
          <a:prstGeom prst="rect">
            <a:avLst/>
          </a:prstGeom>
        </p:spPr>
      </p:pic>
      <p:sp>
        <p:nvSpPr>
          <p:cNvPr id="8" name="TextBox 7"/>
          <p:cNvSpPr txBox="1"/>
          <p:nvPr/>
        </p:nvSpPr>
        <p:spPr>
          <a:xfrm>
            <a:off x="5867400" y="5486400"/>
            <a:ext cx="1740028" cy="369332"/>
          </a:xfrm>
          <a:prstGeom prst="rect">
            <a:avLst/>
          </a:prstGeom>
          <a:noFill/>
        </p:spPr>
        <p:txBody>
          <a:bodyPr wrap="none" rtlCol="0">
            <a:spAutoFit/>
          </a:bodyPr>
          <a:lstStyle/>
          <a:p>
            <a:r>
              <a:rPr lang="en-US" i="1" dirty="0" smtClean="0"/>
              <a:t>Watson, (2010)</a:t>
            </a:r>
            <a:r>
              <a:rPr lang="en-US" i="1" dirty="0" smtClean="0"/>
              <a:t> </a:t>
            </a:r>
            <a:endParaRPr lang="en-US" dirty="0"/>
          </a:p>
        </p:txBody>
      </p:sp>
      <p:sp>
        <p:nvSpPr>
          <p:cNvPr id="9" name="TextBox 8"/>
          <p:cNvSpPr txBox="1"/>
          <p:nvPr/>
        </p:nvSpPr>
        <p:spPr>
          <a:xfrm>
            <a:off x="284018" y="727607"/>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err="1" smtClean="0">
                <a:latin typeface="Times New Roman" pitchFamily="18" charset="0"/>
                <a:cs typeface="Times New Roman" pitchFamily="18" charset="0"/>
              </a:rPr>
              <a:t>Tenika</a:t>
            </a:r>
            <a:r>
              <a:rPr lang="en-US" sz="1200" dirty="0" smtClean="0">
                <a:latin typeface="Times New Roman" pitchFamily="18" charset="0"/>
                <a:cs typeface="Times New Roman" pitchFamily="18" charset="0"/>
              </a:rPr>
              <a:t>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33828" y="2104572"/>
            <a:ext cx="8534709" cy="3447098"/>
          </a:xfrm>
          <a:prstGeom prst="rect">
            <a:avLst/>
          </a:prstGeom>
          <a:noFill/>
        </p:spPr>
        <p:txBody>
          <a:bodyPr wrap="none" rtlCol="0">
            <a:spAutoFit/>
          </a:bodyPr>
          <a:lstStyle/>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Nurses must be competent in technical and caring skills.</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Nursing education </a:t>
            </a:r>
            <a:r>
              <a:rPr lang="en-US" sz="2000" dirty="0" smtClean="0">
                <a:latin typeface="Times New Roman" pitchFamily="18" charset="0"/>
                <a:cs typeface="Times New Roman" pitchFamily="18" charset="0"/>
              </a:rPr>
              <a:t>now </a:t>
            </a:r>
            <a:r>
              <a:rPr lang="en-US" sz="2000" dirty="0" smtClean="0">
                <a:latin typeface="Times New Roman" pitchFamily="18" charset="0"/>
                <a:cs typeface="Times New Roman" pitchFamily="18" charset="0"/>
              </a:rPr>
              <a:t>incorporates holistic care.</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Caring and emotional factors are tied  into nursing diagnosis and interventions</a:t>
            </a:r>
            <a:r>
              <a:rPr lang="en-US" dirty="0" smtClean="0"/>
              <a: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a:t>
            </a:r>
            <a:r>
              <a:rPr lang="en-US" sz="2000" dirty="0" smtClean="0">
                <a:latin typeface="Times New Roman" pitchFamily="18" charset="0"/>
                <a:cs typeface="Times New Roman" pitchFamily="18" charset="0"/>
              </a:rPr>
              <a:t>feelings. </a:t>
            </a:r>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Helps to understand nature seeking care for.</a:t>
            </a: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a:t>
            </a:r>
            <a:r>
              <a:rPr lang="en-US" sz="2000" dirty="0" smtClean="0">
                <a:latin typeface="Times New Roman" pitchFamily="18" charset="0"/>
                <a:cs typeface="Times New Roman" pitchFamily="18" charset="0"/>
              </a:rPr>
              <a:t>ones own </a:t>
            </a:r>
            <a:r>
              <a:rPr lang="en-US" sz="2000" dirty="0" smtClean="0">
                <a:latin typeface="Times New Roman" pitchFamily="18" charset="0"/>
                <a:cs typeface="Times New Roman" pitchFamily="18" charset="0"/>
              </a:rPr>
              <a:t>values and beliefs.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4" name="TextBox 3"/>
          <p:cNvSpPr txBox="1"/>
          <p:nvPr/>
        </p:nvSpPr>
        <p:spPr>
          <a:xfrm>
            <a:off x="914400" y="1905000"/>
            <a:ext cx="4253665" cy="923330"/>
          </a:xfrm>
          <a:prstGeom prst="rect">
            <a:avLst/>
          </a:prstGeom>
          <a:noFill/>
        </p:spPr>
        <p:txBody>
          <a:bodyPr wrap="none" rtlCol="0">
            <a:spAutoFit/>
          </a:bodyPr>
          <a:lstStyle/>
          <a:p>
            <a:pPr>
              <a:buClr>
                <a:schemeClr val="accent1"/>
              </a:buClr>
              <a:buFont typeface="Wingdings" pitchFamily="2" charset="2"/>
              <a:buChar char="Ø"/>
            </a:pPr>
            <a:r>
              <a:rPr lang="en-US" dirty="0" smtClean="0"/>
              <a:t> Educational background extensive.</a:t>
            </a:r>
          </a:p>
          <a:p>
            <a:pPr>
              <a:buClr>
                <a:schemeClr val="accent1"/>
              </a:buClr>
              <a:buFont typeface="Wingdings" pitchFamily="2" charset="2"/>
              <a:buChar char="Ø"/>
            </a:pPr>
            <a:r>
              <a:rPr lang="en-US" dirty="0" smtClean="0"/>
              <a:t> </a:t>
            </a:r>
            <a:r>
              <a:rPr lang="en-US" dirty="0" smtClean="0"/>
              <a:t>Extensive background in mental health.</a:t>
            </a:r>
          </a:p>
          <a:p>
            <a:pPr>
              <a:buClr>
                <a:schemeClr val="accent1"/>
              </a:buClr>
              <a:buFont typeface="Wingdings" pitchFamily="2" charset="2"/>
              <a:buChar char="Ø"/>
            </a:pPr>
            <a:r>
              <a:rPr lang="en-US" dirty="0" smtClean="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609600" y="1066800"/>
            <a:ext cx="7924800" cy="6555641"/>
          </a:xfrm>
          <a:prstGeom prst="rect">
            <a:avLst/>
          </a:prstGeom>
          <a:noFill/>
        </p:spPr>
        <p:txBody>
          <a:bodyPr wrap="square" rtlCol="0">
            <a:spAutoFit/>
          </a:bodyPr>
          <a:lstStyle/>
          <a:p>
            <a:pPr lvl="0"/>
            <a:endParaRPr lang="en-US" dirty="0" smtClean="0">
              <a:latin typeface="Times New Roman" pitchFamily="18"/>
            </a:endParaRPr>
          </a:p>
          <a:p>
            <a:r>
              <a:rPr lang="en-US" sz="1200" dirty="0" smtClean="0">
                <a:latin typeface="Times New Roman" pitchFamily="18"/>
              </a:rPr>
              <a:t>Bailey, D.N. (2009). Caring defined: </a:t>
            </a:r>
            <a:r>
              <a:rPr lang="en-US" sz="1200" dirty="0" smtClean="0">
                <a:latin typeface="Times New Roman" pitchFamily="18"/>
              </a:rPr>
              <a:t>A </a:t>
            </a:r>
            <a:r>
              <a:rPr lang="en-US" sz="1200" dirty="0" smtClean="0">
                <a:latin typeface="Times New Roman" pitchFamily="18"/>
              </a:rPr>
              <a:t>comparison and analysis. </a:t>
            </a:r>
            <a:r>
              <a:rPr lang="en-US" sz="1200" i="1" dirty="0" smtClean="0">
                <a:latin typeface="Times New Roman" pitchFamily="18"/>
              </a:rPr>
              <a:t>International journal for human caring. </a:t>
            </a:r>
            <a:r>
              <a:rPr lang="en-US" sz="1200" dirty="0" smtClean="0">
                <a:latin typeface="Times New Roman" pitchFamily="18"/>
              </a:rPr>
              <a:t>13(1), 17-18. </a:t>
            </a:r>
          </a:p>
          <a:p>
            <a:r>
              <a:rPr lang="en-US" sz="1200" dirty="0" smtClean="0">
                <a:latin typeface="Times New Roman" pitchFamily="18"/>
              </a:rPr>
              <a:t>	Retrieved  from 	</a:t>
            </a:r>
            <a:r>
              <a:rPr lang="en-US" sz="1050" dirty="0" smtClean="0">
                <a:latin typeface="Times New Roman" pitchFamily="18"/>
                <a:hlinkClick r:id="rId3"/>
              </a:rPr>
              <a:t>http://</a:t>
            </a:r>
            <a:r>
              <a:rPr lang="en-US" sz="1050" u="sng" dirty="0" smtClean="0">
                <a:latin typeface="Times New Roman" pitchFamily="18"/>
                <a:hlinkClick r:id="rId3"/>
              </a:rPr>
              <a:t>web.ebscohost.com.exproxy.lakeviewcol.edu:2048/login.aspx?direct=true&amp;db=rzh&amp;AN=2010235968&amp;s </a:t>
            </a:r>
            <a:r>
              <a:rPr lang="en-US" sz="1050" u="sng" dirty="0" err="1" smtClean="0">
                <a:latin typeface="Times New Roman" pitchFamily="18"/>
                <a:hlinkClick r:id="rId3"/>
              </a:rPr>
              <a:t>ite</a:t>
            </a:r>
            <a:r>
              <a:rPr lang="en-US" sz="1050" u="sng" dirty="0" smtClean="0">
                <a:latin typeface="Times New Roman" pitchFamily="18"/>
                <a:hlinkClick r:id="rId3"/>
              </a:rPr>
              <a:t>=</a:t>
            </a:r>
            <a:r>
              <a:rPr lang="en-US" sz="1050" u="sng" dirty="0" err="1" smtClean="0">
                <a:latin typeface="Times New Roman" pitchFamily="18"/>
                <a:hlinkClick r:id="rId3"/>
              </a:rPr>
              <a:t>nrc</a:t>
            </a:r>
            <a:r>
              <a:rPr lang="en-US" sz="1050" u="sng" dirty="0" smtClean="0">
                <a:latin typeface="Times New Roman" pitchFamily="18"/>
                <a:hlinkClick r:id="rId3"/>
              </a:rPr>
              <a:t>-live</a:t>
            </a:r>
          </a:p>
          <a:p>
            <a:endParaRPr lang="en-US" sz="1200" u="sng" dirty="0" smtClean="0">
              <a:latin typeface="Times New Roman" pitchFamily="18"/>
              <a:hlinkClick r:id="rId3"/>
            </a:endParaRPr>
          </a:p>
          <a:p>
            <a:r>
              <a:rPr lang="en-US" sz="1200" dirty="0" smtClean="0">
                <a:latin typeface="Times New Roman" pitchFamily="18" charset="0"/>
                <a:cs typeface="Times New Roman" pitchFamily="18" charset="0"/>
              </a:rPr>
              <a:t>Cara, C. (2003). A pragmatic view of Jean Watson's caring theory. </a:t>
            </a:r>
            <a:r>
              <a:rPr lang="en-US" sz="1200" i="1" dirty="0" smtClean="0">
                <a:latin typeface="Times New Roman" pitchFamily="18" charset="0"/>
                <a:cs typeface="Times New Roman" pitchFamily="18" charset="0"/>
              </a:rPr>
              <a:t>International journal for human caring.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7(3), 51-61 </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Retrieved  </a:t>
            </a:r>
            <a:r>
              <a:rPr lang="en-US" sz="1200" dirty="0" smtClean="0">
                <a:latin typeface="Times New Roman" pitchFamily="18" charset="0"/>
                <a:cs typeface="Times New Roman" pitchFamily="18" charset="0"/>
              </a:rPr>
              <a:t>from</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4"/>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3"/>
            </a:endParaRPr>
          </a:p>
          <a:p>
            <a:pPr lvl="0"/>
            <a:r>
              <a:rPr lang="en-US" sz="1200" dirty="0" smtClean="0">
                <a:latin typeface="Times New Roman" pitchFamily="18"/>
              </a:rPr>
              <a:t>Chitty, K. &amp; Black, B. (2011). Nursing theory: the basis for professional nursing. In </a:t>
            </a:r>
            <a:r>
              <a:rPr lang="en-US" sz="1200" i="1" dirty="0" smtClean="0">
                <a:latin typeface="Times New Roman" pitchFamily="18"/>
              </a:rPr>
              <a:t>Professional nursing: Concepts &amp; 	challenges</a:t>
            </a:r>
            <a:r>
              <a:rPr lang="en-US" sz="1200" dirty="0" smtClean="0">
                <a:latin typeface="Times New Roman" pitchFamily="18"/>
              </a:rPr>
              <a:t>. Maryland Heights,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a:t>
            </a:r>
            <a:r>
              <a:rPr lang="en-US" sz="1200" dirty="0" smtClean="0">
                <a:latin typeface="Times New Roman" pitchFamily="18" charset="0"/>
                <a:cs typeface="Times New Roman" pitchFamily="18" charset="0"/>
              </a:rPr>
              <a:t>Nursing, (2010). Development </a:t>
            </a:r>
            <a:r>
              <a:rPr lang="en-US" sz="1200" dirty="0" smtClean="0">
                <a:latin typeface="Times New Roman" pitchFamily="18" charset="0"/>
                <a:cs typeface="Times New Roman" pitchFamily="18" charset="0"/>
              </a:rPr>
              <a:t>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Retrieved from 	</a:t>
            </a:r>
            <a:r>
              <a:rPr lang="en-US" sz="1200" dirty="0" smtClean="0">
                <a:latin typeface="Times New Roman" pitchFamily="18" charset="0"/>
                <a:cs typeface="Times New Roman" pitchFamily="18" charset="0"/>
                <a:hlinkClick r:id="rId5"/>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Nursing 20101013 Nursing 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October 	13). </a:t>
            </a:r>
            <a:r>
              <a:rPr lang="en-US" sz="1200" dirty="0" smtClean="0">
                <a:latin typeface="Times New Roman" pitchFamily="18" charset="0"/>
                <a:cs typeface="Times New Roman" pitchFamily="18" charset="0"/>
              </a:rPr>
              <a:t>Retrieved  </a:t>
            </a:r>
            <a:r>
              <a:rPr lang="en-US" sz="1200" dirty="0" smtClean="0">
                <a:latin typeface="Times New Roman" pitchFamily="18" charset="0"/>
                <a:cs typeface="Times New Roman" pitchFamily="18" charset="0"/>
              </a:rPr>
              <a:t>from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a:t>
            </a:r>
            <a:r>
              <a:rPr lang="en-US" sz="1200" dirty="0" smtClean="0">
                <a:latin typeface="Times New Roman" pitchFamily="18" charset="0"/>
                <a:cs typeface="Times New Roman" pitchFamily="18" charset="0"/>
                <a:hlinkClick r:id="rId6"/>
              </a:rPr>
              <a:t>://currentnursing.com/nursing_theory/watson.html</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Ryan, L. (2005). The journey to integrate Watson’s caring theory with clinical practice. </a:t>
            </a:r>
            <a:r>
              <a:rPr lang="en-US" sz="1200" i="1" dirty="0" smtClean="0">
                <a:latin typeface="Times New Roman" pitchFamily="18" charset="0"/>
                <a:cs typeface="Times New Roman" pitchFamily="18" charset="0"/>
              </a:rPr>
              <a:t>International Journal for Human </a:t>
            </a:r>
            <a:r>
              <a:rPr lang="en-US" sz="1200" i="1" dirty="0" smtClean="0">
                <a:latin typeface="Times New Roman" pitchFamily="18" charset="0"/>
                <a:cs typeface="Times New Roman" pitchFamily="18" charset="0"/>
              </a:rPr>
              <a:t>	Caring</a:t>
            </a:r>
            <a:r>
              <a:rPr lang="en-US" sz="1200" i="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9(3): 26-30</a:t>
            </a:r>
            <a:r>
              <a:rPr lang="en-US" sz="1200" dirty="0" smtClean="0">
                <a:latin typeface="Times New Roman" pitchFamily="18" charset="0"/>
                <a:cs typeface="Times New Roman" pitchFamily="18" charset="0"/>
              </a:rPr>
              <a:t>. Retrieved </a:t>
            </a:r>
            <a:r>
              <a:rPr lang="en-US" sz="1200" dirty="0" smtClean="0">
                <a:latin typeface="Times New Roman" pitchFamily="18" charset="0"/>
                <a:cs typeface="Times New Roman" pitchFamily="18" charset="0"/>
              </a:rPr>
              <a:t>from </a:t>
            </a:r>
            <a:r>
              <a:rPr lang="en-US" sz="1200" dirty="0" smtClean="0">
                <a:latin typeface="Times New Roman" pitchFamily="18" charset="0"/>
                <a:cs typeface="Times New Roman" pitchFamily="18" charset="0"/>
              </a:rPr>
              <a:t>	</a:t>
            </a:r>
            <a:r>
              <a:rPr lang="en-US" sz="1100" dirty="0" smtClean="0">
                <a:latin typeface="Times New Roman" pitchFamily="18" charset="0"/>
                <a:cs typeface="Times New Roman" pitchFamily="18" charset="0"/>
                <a:hlinkClick r:id="rId7"/>
              </a:rPr>
              <a:t>http</a:t>
            </a:r>
            <a:r>
              <a:rPr lang="en-US" sz="1100" dirty="0" smtClean="0">
                <a:latin typeface="Times New Roman" pitchFamily="18" charset="0"/>
                <a:cs typeface="Times New Roman" pitchFamily="18" charset="0"/>
                <a:hlinkClick r:id="rId7"/>
              </a:rPr>
              <a:t>://</a:t>
            </a:r>
            <a:r>
              <a:rPr lang="en-US" sz="1100" dirty="0" smtClean="0">
                <a:latin typeface="Times New Roman" pitchFamily="18" charset="0"/>
                <a:cs typeface="Times New Roman" pitchFamily="18" charset="0"/>
                <a:hlinkClick r:id="rId7"/>
              </a:rPr>
              <a:t>search.ebscohost.com/eqproxy.lakeviewcol.edu:2048/login.aspx?direct=true&amp;db=rzh&amp;AN=2000921796</a:t>
            </a:r>
            <a:r>
              <a:rPr lang="en-US" sz="1100" dirty="0" smtClean="0">
                <a:latin typeface="Times New Roman" pitchFamily="18" charset="0"/>
                <a:cs typeface="Times New Roman" pitchFamily="18" charset="0"/>
              </a:rPr>
              <a:t>.  </a:t>
            </a:r>
            <a:endParaRPr lang="en-US" sz="11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r>
              <a:rPr lang="en-US" sz="1200" dirty="0" smtClean="0">
                <a:latin typeface="Times New Roman" pitchFamily="18" charset="0"/>
                <a:cs typeface="Times New Roman" pitchFamily="18" charset="0"/>
              </a:rPr>
              <a:t> </a:t>
            </a:r>
            <a:endParaRPr lang="en-US" sz="1200" dirty="0" smtClean="0">
              <a:latin typeface="Times New Roman" pitchFamily="18"/>
            </a:endParaRPr>
          </a:p>
          <a:p>
            <a:pPr lvl="0"/>
            <a:r>
              <a:rPr lang="en-US" sz="1200" dirty="0" err="1" smtClean="0">
                <a:latin typeface="Times New Roman" pitchFamily="18"/>
              </a:rPr>
              <a:t>Sitzman</a:t>
            </a:r>
            <a:r>
              <a:rPr lang="en-US" sz="1200" dirty="0" smtClean="0">
                <a:latin typeface="Times New Roman" pitchFamily="18"/>
              </a:rPr>
              <a:t>, K.L. (2007). Teaching-learning professional caring based on Jean Watson's theory of human caring. </a:t>
            </a:r>
            <a:r>
              <a:rPr lang="en-US" sz="1200" i="1" dirty="0" smtClean="0">
                <a:latin typeface="Times New Roman" pitchFamily="18"/>
              </a:rPr>
              <a:t>International  	journal for human care. </a:t>
            </a:r>
            <a:r>
              <a:rPr lang="en-US" sz="1200" dirty="0" smtClean="0">
                <a:latin typeface="Times New Roman" pitchFamily="18"/>
              </a:rPr>
              <a:t>11(4</a:t>
            </a:r>
            <a:r>
              <a:rPr lang="en-US" sz="1200" dirty="0" smtClean="0">
                <a:latin typeface="Times New Roman" pitchFamily="18"/>
              </a:rPr>
              <a:t>), </a:t>
            </a:r>
            <a:r>
              <a:rPr lang="en-US" sz="1200" dirty="0" smtClean="0">
                <a:latin typeface="Times New Roman" pitchFamily="18"/>
              </a:rPr>
              <a:t>9-10. Retrieved from 	</a:t>
            </a:r>
            <a:r>
              <a:rPr lang="en-US" sz="1050" dirty="0" smtClean="0">
                <a:latin typeface="Times New Roman" pitchFamily="18"/>
                <a:hlinkClick r:id="rId8"/>
              </a:rPr>
              <a:t>http://search.ebcohost.com.ezproy.lakeviewcol.edu:2048/login.aspx?direct=tru</a:t>
            </a:r>
            <a:r>
              <a:rPr lang="en-US" sz="1050" u="sng" dirty="0" smtClean="0">
                <a:solidFill>
                  <a:srgbClr val="C00000"/>
                </a:solidFill>
                <a:latin typeface="Times New Roman" pitchFamily="18"/>
                <a:hlinkClick r:id="rId8"/>
              </a:rPr>
              <a:t>&amp;db=rzh&amp;AN=2009754494&amp;sit</a:t>
            </a:r>
            <a:r>
              <a:rPr lang="en-US" sz="1050" u="sng" dirty="0" smtClean="0">
                <a:solidFill>
                  <a:srgbClr val="C00000"/>
                </a:solidFill>
                <a:latin typeface="Times New Roman" pitchFamily="18"/>
              </a:rPr>
              <a:t>e+nrc-live </a:t>
            </a:r>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 (cont’d)</a:t>
            </a:r>
            <a:endParaRPr lang="en-US" sz="1200" dirty="0">
              <a:latin typeface="Times New Roman" pitchFamily="18" charset="0"/>
              <a:cs typeface="Times New Roman" pitchFamily="18" charset="0"/>
            </a:endParaRPr>
          </a:p>
        </p:txBody>
      </p:sp>
      <p:sp>
        <p:nvSpPr>
          <p:cNvPr id="3" name="TextBox 2"/>
          <p:cNvSpPr txBox="1"/>
          <p:nvPr/>
        </p:nvSpPr>
        <p:spPr>
          <a:xfrm>
            <a:off x="990600" y="1295400"/>
            <a:ext cx="6826292" cy="461665"/>
          </a:xfrm>
          <a:prstGeom prst="rect">
            <a:avLst/>
          </a:prstGeom>
          <a:noFill/>
        </p:spPr>
        <p:txBody>
          <a:bodyPr wrap="none" rtlCol="0">
            <a:spAutoFit/>
          </a:bodyPr>
          <a:lstStyle/>
          <a:p>
            <a:r>
              <a:rPr lang="en-US" sz="1200" dirty="0" smtClean="0">
                <a:latin typeface="Times New Roman" pitchFamily="18" charset="0"/>
                <a:cs typeface="Times New Roman" pitchFamily="18" charset="0"/>
              </a:rPr>
              <a:t>Watson Caring Science Institute-International Caritas Consortium.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Jean Watson</a:t>
            </a:r>
            <a:r>
              <a:rPr lang="en-US" sz="1200" i="1" dirty="0" smtClean="0"/>
              <a:t>.</a:t>
            </a:r>
            <a:r>
              <a:rPr lang="en-US" sz="1200" dirty="0" smtClean="0"/>
              <a:t> </a:t>
            </a:r>
            <a:r>
              <a:rPr lang="en-US" sz="1200" dirty="0" smtClean="0">
                <a:latin typeface="Times New Roman" pitchFamily="18" charset="0"/>
                <a:cs typeface="Times New Roman" pitchFamily="18" charset="0"/>
              </a:rPr>
              <a:t>Retrieved</a:t>
            </a:r>
            <a:r>
              <a:rPr lang="en-US" sz="1200" dirty="0" smtClean="0"/>
              <a:t> </a:t>
            </a:r>
            <a:r>
              <a:rPr lang="en-US" sz="1200" dirty="0" smtClean="0">
                <a:latin typeface="Times New Roman" pitchFamily="18" charset="0"/>
                <a:cs typeface="Times New Roman" pitchFamily="18" charset="0"/>
              </a:rPr>
              <a:t>from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2"/>
              </a:rPr>
              <a:t>http</a:t>
            </a:r>
            <a:r>
              <a:rPr lang="en-US" sz="1200" dirty="0" smtClean="0">
                <a:latin typeface="Times New Roman" pitchFamily="18" charset="0"/>
                <a:cs typeface="Times New Roman" pitchFamily="18" charset="0"/>
                <a:hlinkClick r:id="rId2"/>
              </a:rPr>
              <a:t>://</a:t>
            </a:r>
            <a:r>
              <a:rPr lang="en-US" sz="1200" dirty="0" smtClean="0">
                <a:latin typeface="Times New Roman" pitchFamily="18" charset="0"/>
                <a:cs typeface="Times New Roman" pitchFamily="18" charset="0"/>
                <a:hlinkClick r:id="rId2"/>
              </a:rPr>
              <a:t>www.watsoncaringscience.org/j_watson/index.html</a:t>
            </a:r>
            <a:r>
              <a:rPr lang="en-US" sz="1200" dirty="0" smtClean="0">
                <a:latin typeface="Times New Roman" pitchFamily="18" charset="0"/>
                <a:cs typeface="Times New Roman" pitchFamily="18" charset="0"/>
              </a:rPr>
              <a:t>.  </a:t>
            </a:r>
            <a:endParaRPr lang="en-US" sz="1200" i="1" dirty="0" smtClean="0">
              <a:latin typeface="Times New Roman" pitchFamily="18" charset="0"/>
              <a:cs typeface="Times New Roman" pitchFamily="18" charset="0"/>
            </a:endParaRPr>
          </a:p>
        </p:txBody>
      </p:sp>
      <p:sp>
        <p:nvSpPr>
          <p:cNvPr id="4" name="TextBox 3"/>
          <p:cNvSpPr txBox="1"/>
          <p:nvPr/>
        </p:nvSpPr>
        <p:spPr>
          <a:xfrm>
            <a:off x="947651" y="1868978"/>
            <a:ext cx="6324600" cy="463050"/>
          </a:xfrm>
          <a:prstGeom prst="rect">
            <a:avLst/>
          </a:prstGeom>
          <a:noFill/>
        </p:spPr>
        <p:txBody>
          <a:bodyPr wrap="square" rtlCol="0">
            <a:spAutoFit/>
          </a:bodyPr>
          <a:lstStyle/>
          <a:p>
            <a:r>
              <a:rPr lang="en-US" sz="1200" dirty="0" smtClean="0">
                <a:latin typeface="Times New Roman" pitchFamily="18" charset="0"/>
                <a:cs typeface="Times New Roman" pitchFamily="18" charset="0"/>
              </a:rPr>
              <a:t>  Watson</a:t>
            </a:r>
            <a:r>
              <a:rPr lang="en-US" sz="1200" dirty="0" smtClean="0">
                <a:latin typeface="Times New Roman" pitchFamily="18" charset="0"/>
                <a:cs typeface="Times New Roman" pitchFamily="18" charset="0"/>
              </a:rPr>
              <a:t>, M. J. (2010). Watson caring </a:t>
            </a:r>
            <a:r>
              <a:rPr lang="en-US" sz="1200" dirty="0" err="1" smtClean="0">
                <a:latin typeface="Times New Roman" pitchFamily="18" charset="0"/>
                <a:cs typeface="Times New Roman" pitchFamily="18" charset="0"/>
              </a:rPr>
              <a:t>cience</a:t>
            </a:r>
            <a:r>
              <a:rPr lang="en-US" sz="1200" dirty="0" smtClean="0">
                <a:latin typeface="Times New Roman" pitchFamily="18" charset="0"/>
                <a:cs typeface="Times New Roman" pitchFamily="18" charset="0"/>
              </a:rPr>
              <a:t> institute: International caritas consortium.. </a:t>
            </a:r>
            <a:r>
              <a:rPr lang="en-US" sz="1200" dirty="0" smtClean="0">
                <a:latin typeface="Times New Roman" pitchFamily="18" charset="0"/>
                <a:cs typeface="Times New Roman" pitchFamily="18" charset="0"/>
              </a:rPr>
              <a:t>Retrieved </a:t>
            </a: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a:rPr>
              <a:t>http://www.wastsoncaringscience.org/j_watson/index.html</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1964-66: M.S. Psychiatric Mental-Health nursing;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1969-70: </a:t>
            </a:r>
            <a:r>
              <a:rPr lang="en-US" sz="2000" dirty="0" smtClean="0">
                <a:latin typeface="Times New Roman" pitchFamily="18" charset="0"/>
                <a:cs typeface="Times New Roman" pitchFamily="18" charset="0"/>
              </a:rPr>
              <a:t>Graduate School, University of Colorado, </a:t>
            </a:r>
            <a:r>
              <a:rPr lang="en-US" sz="2000" dirty="0" smtClean="0">
                <a:latin typeface="Times New Roman" pitchFamily="18" charset="0"/>
                <a:cs typeface="Times New Roman" pitchFamily="18" charset="0"/>
              </a:rPr>
              <a:t>Boulder, CO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t> Dr. Jean Watson;</a:t>
            </a:r>
          </a:p>
          <a:p>
            <a:pPr lvl="1">
              <a:lnSpc>
                <a:spcPct val="200000"/>
              </a:lnSpc>
              <a:buClr>
                <a:schemeClr val="accent1"/>
              </a:buClr>
              <a:buFont typeface="Wingdings" pitchFamily="2" charset="2"/>
              <a:buChar char="Ø"/>
            </a:pPr>
            <a:r>
              <a:rPr lang="en-US" dirty="0" smtClean="0"/>
              <a:t> Distinguished Professor of </a:t>
            </a:r>
            <a:r>
              <a:rPr lang="en-US" dirty="0" smtClean="0"/>
              <a:t>Nursing. </a:t>
            </a:r>
            <a:endParaRPr lang="en-US" dirty="0" smtClean="0"/>
          </a:p>
          <a:p>
            <a:pPr lvl="1">
              <a:lnSpc>
                <a:spcPct val="200000"/>
              </a:lnSpc>
              <a:buClr>
                <a:schemeClr val="accent1"/>
              </a:buClr>
              <a:buFont typeface="Wingdings" pitchFamily="2" charset="2"/>
              <a:buChar char="Ø"/>
            </a:pPr>
            <a:r>
              <a:rPr lang="en-US" dirty="0" smtClean="0"/>
              <a:t> Holds an endowed Chair in:</a:t>
            </a:r>
          </a:p>
          <a:p>
            <a:pPr lvl="2">
              <a:lnSpc>
                <a:spcPct val="200000"/>
              </a:lnSpc>
              <a:buClr>
                <a:schemeClr val="accent1"/>
              </a:buClr>
              <a:buFont typeface="Wingdings" pitchFamily="2" charset="2"/>
              <a:buChar char="Ø"/>
            </a:pPr>
            <a:r>
              <a:rPr lang="en-US" dirty="0" smtClean="0"/>
              <a:t> Caring Science at the University of Colorado, Denver.</a:t>
            </a:r>
          </a:p>
          <a:p>
            <a:pPr lvl="2">
              <a:lnSpc>
                <a:spcPct val="200000"/>
              </a:lnSpc>
              <a:buClr>
                <a:schemeClr val="accent1"/>
              </a:buClr>
              <a:buFont typeface="Wingdings" pitchFamily="2" charset="2"/>
              <a:buChar char="Ø"/>
            </a:pPr>
            <a:r>
              <a:rPr lang="en-US" dirty="0" smtClean="0"/>
              <a:t>Anschutz Medical Center Campus.</a:t>
            </a:r>
          </a:p>
          <a:p>
            <a:pPr>
              <a:lnSpc>
                <a:spcPct val="200000"/>
              </a:lnSpc>
              <a:buClr>
                <a:schemeClr val="accent1"/>
              </a:buClr>
              <a:buFont typeface="Wingdings" pitchFamily="2" charset="2"/>
              <a:buChar char="Ø"/>
            </a:pPr>
            <a:r>
              <a:rPr lang="en-US" dirty="0" smtClean="0"/>
              <a:t> Latest activities include:</a:t>
            </a:r>
          </a:p>
          <a:p>
            <a:pPr lvl="1">
              <a:lnSpc>
                <a:spcPct val="200000"/>
              </a:lnSpc>
              <a:buClr>
                <a:schemeClr val="accent1"/>
              </a:buClr>
              <a:buFont typeface="Wingdings" pitchFamily="2" charset="2"/>
              <a:buChar char="Ø"/>
            </a:pPr>
            <a:r>
              <a:rPr lang="en-US" dirty="0" smtClean="0"/>
              <a:t> Founder and Director of non-profit foundation: </a:t>
            </a:r>
          </a:p>
          <a:p>
            <a:pPr lvl="2">
              <a:lnSpc>
                <a:spcPct val="200000"/>
              </a:lnSpc>
              <a:buClr>
                <a:schemeClr val="accent1"/>
              </a:buClr>
              <a:buFont typeface="Wingdings" pitchFamily="2" charset="2"/>
              <a:buChar char="Ø"/>
            </a:pPr>
            <a:r>
              <a:rPr lang="en-US" dirty="0" smtClean="0"/>
              <a:t>Watson Caring Science </a:t>
            </a:r>
            <a:r>
              <a:rPr lang="en-US" dirty="0" smtClean="0"/>
              <a:t>Institute.</a:t>
            </a:r>
            <a:endParaRPr lang="en-US" dirty="0" smtClean="0"/>
          </a:p>
          <a:p>
            <a:pPr>
              <a:lnSpc>
                <a:spcPct val="200000"/>
              </a:lnSpc>
              <a:buClr>
                <a:schemeClr val="accent1"/>
              </a:buCl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1988b.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Focus of research on human caring and loss.</a:t>
            </a:r>
          </a:p>
          <a:p>
            <a:pPr>
              <a:buClr>
                <a:schemeClr val="accent1"/>
              </a:buClr>
            </a:pPr>
            <a:endParaRPr lang="en-US" sz="2000" dirty="0" smtClean="0">
              <a:latin typeface="Times New Roman" pitchFamily="18" charset="0"/>
              <a:cs typeface="Times New Roman" pitchFamily="18" charset="0"/>
            </a:endParaRPr>
          </a:p>
          <a:p>
            <a:pPr marL="0" lvl="1">
              <a:buClr>
                <a:schemeClr val="accent1"/>
              </a:buClr>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watson’s</a:t>
            </a:r>
            <a:r>
              <a:rPr lang="en-US" dirty="0" smtClean="0"/>
              <a:t> basic concept of theory</a:t>
            </a:r>
            <a:endParaRPr lang="en-US" dirty="0"/>
          </a:p>
        </p:txBody>
      </p:sp>
      <p:sp>
        <p:nvSpPr>
          <p:cNvPr id="3" name="TextBox 2"/>
          <p:cNvSpPr txBox="1"/>
          <p:nvPr/>
        </p:nvSpPr>
        <p:spPr>
          <a:xfrm>
            <a:off x="457200" y="1825171"/>
            <a:ext cx="8229600" cy="369184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Clr>
                <a:schemeClr val="accent1"/>
              </a:buClr>
              <a:buFont typeface="Wingdings" pitchFamily="2" charset="2"/>
              <a:buChar char="Ø"/>
            </a:pPr>
            <a:r>
              <a:rPr lang="en-US" sz="2000" dirty="0" smtClean="0">
                <a:latin typeface="Times New Roman" pitchFamily="18"/>
              </a:rPr>
              <a:t> Theory of human caring considered a caring science.</a:t>
            </a:r>
          </a:p>
          <a:p>
            <a:pPr lvl="1">
              <a:lnSpc>
                <a:spcPct val="200000"/>
              </a:lnSpc>
              <a:buClr>
                <a:schemeClr val="accent1"/>
              </a:buClr>
              <a:buFont typeface="Wingdings" pitchFamily="2" charset="2"/>
              <a:buChar char="Ø"/>
            </a:pPr>
            <a:r>
              <a:rPr lang="en-US" sz="2000" dirty="0" smtClean="0">
                <a:latin typeface="Times New Roman" pitchFamily="18"/>
              </a:rPr>
              <a:t> Includes the arts, sciences, and humanities.</a:t>
            </a:r>
          </a:p>
          <a:p>
            <a:pPr lvl="0">
              <a:lnSpc>
                <a:spcPct val="200000"/>
              </a:lnSpc>
              <a:buClr>
                <a:schemeClr val="accent1"/>
              </a:buClr>
              <a:buFont typeface="Wingdings" pitchFamily="2" charset="2"/>
              <a:buChar char="Ø"/>
            </a:pPr>
            <a:r>
              <a:rPr lang="en-US" sz="2000" dirty="0" smtClean="0">
                <a:latin typeface="Times New Roman" pitchFamily="18"/>
              </a:rPr>
              <a:t> Science of caring built on two basic premises:</a:t>
            </a:r>
          </a:p>
          <a:p>
            <a:pPr lvl="1">
              <a:lnSpc>
                <a:spcPct val="200000"/>
              </a:lnSpc>
              <a:buClr>
                <a:schemeClr val="accent1"/>
              </a:buClr>
              <a:buFont typeface="Wingdings" pitchFamily="2" charset="2"/>
              <a:buChar char="Ø"/>
            </a:pPr>
            <a:r>
              <a:rPr lang="en-US" sz="2000" dirty="0" smtClean="0">
                <a:latin typeface="Times New Roman" pitchFamily="18"/>
              </a:rPr>
              <a:t> Centers on caring and existence in society.</a:t>
            </a:r>
          </a:p>
          <a:p>
            <a:pPr lvl="1">
              <a:lnSpc>
                <a:spcPct val="200000"/>
              </a:lnSpc>
              <a:buClr>
                <a:schemeClr val="accent1"/>
              </a:buClr>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a:t>
            </a:r>
            <a:r>
              <a:rPr lang="en-US" sz="2800" dirty="0" smtClean="0"/>
              <a:t>concept of </a:t>
            </a:r>
            <a:r>
              <a:rPr lang="en-US" sz="2800" dirty="0" smtClean="0"/>
              <a:t>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Seven </a:t>
            </a:r>
            <a:r>
              <a:rPr lang="en-US" sz="2000" dirty="0" smtClean="0">
                <a:latin typeface="Times New Roman" pitchFamily="18"/>
              </a:rPr>
              <a:t>basic </a:t>
            </a:r>
            <a:r>
              <a:rPr lang="en-US" sz="2000" dirty="0" smtClean="0">
                <a:latin typeface="Times New Roman" pitchFamily="18"/>
              </a:rPr>
              <a:t>assumptions </a:t>
            </a:r>
            <a:r>
              <a:rPr lang="en-US" sz="2000" dirty="0" smtClean="0">
                <a:latin typeface="Times New Roman" pitchFamily="18"/>
              </a:rPr>
              <a:t>of Caring:</a:t>
            </a:r>
          </a:p>
          <a:p>
            <a:pPr lvl="1">
              <a:lnSpc>
                <a:spcPct val="200000"/>
              </a:lnSpc>
              <a:buClr>
                <a:schemeClr val="accent1"/>
              </a:buClr>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Clr>
                <a:schemeClr val="accent1"/>
              </a:buClr>
              <a:buFont typeface="Wingdings" pitchFamily="2" charset="2"/>
              <a:buChar char="Ø"/>
            </a:pPr>
            <a:r>
              <a:rPr lang="en-US" sz="2000" dirty="0" smtClean="0">
                <a:latin typeface="Times New Roman" pitchFamily="18"/>
              </a:rPr>
              <a:t> Carative factors resulting in satisfaction </a:t>
            </a:r>
            <a:r>
              <a:rPr lang="en-US" sz="2000" dirty="0" smtClean="0">
                <a:latin typeface="Times New Roman" pitchFamily="18"/>
              </a:rPr>
              <a:t>of </a:t>
            </a:r>
            <a:r>
              <a:rPr lang="en-US" sz="2000" dirty="0" smtClean="0">
                <a:latin typeface="Times New Roman" pitchFamily="18"/>
              </a:rPr>
              <a:t>human needs.</a:t>
            </a:r>
          </a:p>
          <a:p>
            <a:pPr lvl="1">
              <a:lnSpc>
                <a:spcPct val="200000"/>
              </a:lnSpc>
              <a:buClr>
                <a:schemeClr val="accent1"/>
              </a:buClr>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Clr>
                <a:schemeClr val="accent1"/>
              </a:buClr>
              <a:buFont typeface="Wingdings" pitchFamily="2" charset="2"/>
              <a:buChar char="Ø"/>
            </a:pPr>
            <a:r>
              <a:rPr lang="en-US" sz="2000" dirty="0" smtClean="0">
                <a:latin typeface="Times New Roman" pitchFamily="18"/>
              </a:rPr>
              <a:t> Caring responses accept a person as may become.</a:t>
            </a:r>
          </a:p>
          <a:p>
            <a:pPr lvl="1">
              <a:lnSpc>
                <a:spcPct val="200000"/>
              </a:lnSpc>
              <a:buClr>
                <a:schemeClr val="accent1"/>
              </a:buClr>
              <a:buFont typeface="Wingdings" pitchFamily="2" charset="2"/>
              <a:buChar char="Ø"/>
            </a:pPr>
            <a:r>
              <a:rPr lang="en-US" sz="2000" dirty="0" smtClean="0">
                <a:latin typeface="Times New Roman" pitchFamily="18"/>
              </a:rPr>
              <a:t> Caring environment offers development of potential.</a:t>
            </a:r>
          </a:p>
          <a:p>
            <a:pPr lvl="1">
              <a:lnSpc>
                <a:spcPct val="200000"/>
              </a:lnSpc>
              <a:buClr>
                <a:schemeClr val="accent1"/>
              </a:buClr>
              <a:buFont typeface="Wingdings" pitchFamily="2" charset="2"/>
              <a:buChar char="Ø"/>
            </a:pPr>
            <a:r>
              <a:rPr lang="en-US" sz="2000" dirty="0" smtClean="0">
                <a:latin typeface="Times New Roman" pitchFamily="18"/>
              </a:rPr>
              <a:t> Caring is more “</a:t>
            </a:r>
            <a:r>
              <a:rPr lang="en-US" sz="2000" dirty="0" err="1" smtClean="0">
                <a:latin typeface="Times New Roman" pitchFamily="18"/>
              </a:rPr>
              <a:t>healthogenic</a:t>
            </a:r>
            <a:r>
              <a:rPr lang="en-US" sz="2000" dirty="0" smtClean="0">
                <a:latin typeface="Times New Roman" pitchFamily="18"/>
              </a:rPr>
              <a:t>” than is curing</a:t>
            </a:r>
            <a:r>
              <a:rPr lang="en-US" sz="2000" dirty="0" smtClean="0">
                <a:latin typeface="Times New Roman" pitchFamily="18"/>
              </a:rPr>
              <a:t>. </a:t>
            </a:r>
            <a:endParaRPr lang="en-US" sz="2000" dirty="0" smtClean="0">
              <a:latin typeface="Times New Roman" pitchFamily="18"/>
            </a:endParaRPr>
          </a:p>
          <a:p>
            <a:pPr lvl="1">
              <a:lnSpc>
                <a:spcPct val="200000"/>
              </a:lnSpc>
              <a:buClr>
                <a:schemeClr val="accent1"/>
              </a:buClr>
              <a:buFont typeface="Wingdings" pitchFamily="2" charset="2"/>
              <a:buChar char="Ø"/>
            </a:pPr>
            <a:r>
              <a:rPr lang="en-US" sz="2000" dirty="0" smtClean="0">
                <a:latin typeface="Times New Roman" pitchFamily="18"/>
              </a:rPr>
              <a:t> The practice of nursing is central to nursing. </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3" name="TextBox 2"/>
          <p:cNvSpPr txBox="1"/>
          <p:nvPr/>
        </p:nvSpPr>
        <p:spPr>
          <a:xfrm>
            <a:off x="685800" y="1752600"/>
            <a:ext cx="7772400" cy="467820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Promotion/acceptance of expression, positive, and </a:t>
            </a:r>
            <a:r>
              <a:rPr lang="en-US" sz="2000" dirty="0" smtClean="0">
                <a:latin typeface="Times New Roman" pitchFamily="18"/>
                <a:cs typeface="Times New Roman" pitchFamily="18"/>
              </a:rPr>
              <a:t>negative 	                                                                                                                                                                                         </a:t>
            </a:r>
            <a:r>
              <a:rPr lang="en-US" sz="2000" dirty="0" smtClean="0">
                <a:latin typeface="Times New Roman" pitchFamily="18"/>
                <a:cs typeface="Times New Roman" pitchFamily="18"/>
              </a:rPr>
              <a:t>feelings.</a:t>
            </a:r>
            <a:r>
              <a:rPr lang="en-US" sz="2000" dirty="0" smtClean="0">
                <a:latin typeface="Times New Roman" pitchFamily="18"/>
                <a:cs typeface="Times New Roman" pitchFamily="18"/>
              </a:rPr>
              <a:t>       </a:t>
            </a:r>
            <a:endParaRPr lang="en-US" dirty="0" smtClean="0">
              <a:latin typeface="Times New Roman" pitchFamily="18"/>
              <a:cs typeface="Times New Roman" pitchFamily="18"/>
            </a:endParaRPr>
          </a:p>
          <a:p>
            <a:pPr>
              <a:buClr>
                <a:schemeClr val="accent1"/>
              </a:buCl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Clr>
                <a:schemeClr val="accent1"/>
              </a:buClr>
              <a:buFont typeface="Wingdings" pitchFamily="2" charset="2"/>
              <a:buChar char="Ø"/>
            </a:pPr>
            <a:r>
              <a:rPr lang="en-US" sz="2000" dirty="0" smtClean="0">
                <a:latin typeface="Times New Roman" pitchFamily="18"/>
                <a:cs typeface="Times New Roman" pitchFamily="18"/>
              </a:rPr>
              <a:t> mental, physical, socio-cultural, and spiritual </a:t>
            </a:r>
            <a:r>
              <a:rPr lang="en-US" sz="2000" dirty="0" smtClean="0">
                <a:latin typeface="Times New Roman" pitchFamily="18"/>
                <a:cs typeface="Times New Roman" pitchFamily="18"/>
              </a:rPr>
              <a:t>environment.</a:t>
            </a:r>
            <a:endParaRPr lang="en-US" sz="2000" dirty="0" smtClean="0">
              <a:latin typeface="Times New Roman" pitchFamily="18"/>
              <a:cs typeface="Times New Roman" pitchFamily="18"/>
            </a:endParaRPr>
          </a:p>
          <a:p>
            <a:pPr lvl="1">
              <a:buClr>
                <a:schemeClr val="accent1"/>
              </a:buClr>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Assistance with the gratification of human needs.</a:t>
            </a:r>
          </a:p>
          <a:p>
            <a:pPr lvl="0">
              <a:buClr>
                <a:schemeClr val="accent1"/>
              </a:buClr>
              <a:buFont typeface="Wingdings" pitchFamily="2" charset="2"/>
              <a:buChar char="Ø"/>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Practice</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Carative factors guide nurses.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Spirituality is a strength.</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trust, confidence is gained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friends are made.</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The person-to-person </a:t>
            </a:r>
            <a:r>
              <a:rPr lang="en-US" sz="2000" dirty="0" smtClean="0">
                <a:latin typeface="Times New Roman" pitchFamily="18" charset="0"/>
                <a:cs typeface="Times New Roman" pitchFamily="18" charset="0"/>
              </a:rPr>
              <a:t>relationship </a:t>
            </a:r>
            <a:r>
              <a:rPr lang="en-US" sz="2000" dirty="0" smtClean="0">
                <a:latin typeface="Times New Roman" pitchFamily="18" charset="0"/>
                <a:cs typeface="Times New Roman" pitchFamily="18" charset="0"/>
              </a:rPr>
              <a:t>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1221</TotalTime>
  <Words>1749</Words>
  <Application>Microsoft Office PowerPoint</Application>
  <PresentationFormat>On-screen Show (4:3)</PresentationFormat>
  <Paragraphs>171</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Trek</vt:lpstr>
      <vt:lpstr>Jean Watson                                                    </vt:lpstr>
      <vt:lpstr>Jean Watson</vt:lpstr>
      <vt:lpstr>Jean Watson </vt:lpstr>
      <vt:lpstr>Development of Watson's theory</vt:lpstr>
      <vt:lpstr>watson’s basic concept of theory</vt:lpstr>
      <vt:lpstr>Watson's basic concept of theory (cont’d)</vt:lpstr>
      <vt:lpstr>watson’s basic concept of theory (cont’d)</vt:lpstr>
      <vt:lpstr>watson’s basic concept of theory (cont’d)</vt:lpstr>
      <vt:lpstr>Implement theory into nursing Practice</vt:lpstr>
      <vt:lpstr>IMPLEMENT THEORY INTO NURSING PRACTICE (cont’d) </vt:lpstr>
      <vt:lpstr>Implementation Theory into nursing practice (cont’d)</vt:lpstr>
      <vt:lpstr>Summary</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sheila roth</cp:lastModifiedBy>
  <cp:revision>149</cp:revision>
  <dcterms:created xsi:type="dcterms:W3CDTF">2010-10-14T03:44:05Z</dcterms:created>
  <dcterms:modified xsi:type="dcterms:W3CDTF">2010-10-16T01:35:13Z</dcterms:modified>
</cp:coreProperties>
</file>