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notesSlides/notesSlide17.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9"/>
  </p:notesMasterIdLst>
  <p:sldIdLst>
    <p:sldId id="256" r:id="rId2"/>
    <p:sldId id="270" r:id="rId3"/>
    <p:sldId id="261" r:id="rId4"/>
    <p:sldId id="266" r:id="rId5"/>
    <p:sldId id="262" r:id="rId6"/>
    <p:sldId id="263" r:id="rId7"/>
    <p:sldId id="264" r:id="rId8"/>
    <p:sldId id="267" r:id="rId9"/>
    <p:sldId id="273" r:id="rId10"/>
    <p:sldId id="268" r:id="rId11"/>
    <p:sldId id="269" r:id="rId12"/>
    <p:sldId id="257" r:id="rId13"/>
    <p:sldId id="272" r:id="rId14"/>
    <p:sldId id="274" r:id="rId15"/>
    <p:sldId id="265" r:id="rId16"/>
    <p:sldId id="271" r:id="rId17"/>
    <p:sldId id="27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368" autoAdjust="0"/>
    <p:restoredTop sz="69825" autoAdjust="0"/>
  </p:normalViewPr>
  <p:slideViewPr>
    <p:cSldViewPr>
      <p:cViewPr varScale="1">
        <p:scale>
          <a:sx n="75" d="100"/>
          <a:sy n="75" d="100"/>
        </p:scale>
        <p:origin x="-846" y="-90"/>
      </p:cViewPr>
      <p:guideLst>
        <p:guide orient="horz" pos="2160"/>
        <p:guide pos="2880"/>
      </p:guideLst>
    </p:cSldViewPr>
  </p:slideViewPr>
  <p:notesTextViewPr>
    <p:cViewPr>
      <p:scale>
        <a:sx n="100" d="100"/>
        <a:sy n="100" d="100"/>
      </p:scale>
      <p:origin x="0" y="0"/>
    </p:cViewPr>
  </p:notesTextViewPr>
  <p:notesViewPr>
    <p:cSldViewPr>
      <p:cViewPr>
        <p:scale>
          <a:sx n="80" d="100"/>
          <a:sy n="80" d="100"/>
        </p:scale>
        <p:origin x="-1290" y="35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31B9D9-B07F-4879-AEF4-26169B3D92EC}" type="datetimeFigureOut">
              <a:rPr lang="en-US" smtClean="0"/>
              <a:pPr/>
              <a:t>10/18/2010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C626DC-B97A-4E32-93E3-61C004C19EFA}"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200000"/>
              </a:lnSpc>
              <a:spcBef>
                <a:spcPts val="0"/>
              </a:spcBef>
              <a:spcAft>
                <a:spcPts val="0"/>
              </a:spcAft>
              <a:buClrTx/>
              <a:buSzTx/>
              <a:buFontTx/>
              <a:buNone/>
              <a:tabLst/>
              <a:defRPr/>
            </a:pPr>
            <a:r>
              <a:rPr lang="en-US" baseline="0" dirty="0" smtClean="0"/>
              <a:t>          </a:t>
            </a:r>
            <a:r>
              <a:rPr lang="en-US" dirty="0" smtClean="0"/>
              <a:t>Jean Watson’s theory addresses the</a:t>
            </a:r>
            <a:r>
              <a:rPr lang="en-US" baseline="0" dirty="0" smtClean="0"/>
              <a:t> trusting relationship built between a nurse and their patient. Through creating an environment of trust, understanding, and openness, the patient and nurse can work together to meet the patient’s needs. The nurse is encouraged to share their true self to create a feeling of genuineness. This trusting relationship leads to the patient sharing their true thoughts and fears. Spirituality is a strength while creating this bond. Nurses pledge to maintain an environment that supports human caring as well as primary physical needs. This allows the nurse to respect life and realize the human to human relationship is priority. Clear professional boundaries are set in the beginning of the relationship, but by allowing this bond to take place, the nurse and patient’s relationship transforms into a one of a kind bond. (Chitty &amp; Black, </a:t>
            </a:r>
            <a:r>
              <a:rPr lang="en-US" b="1" u="sng" baseline="0" dirty="0" smtClean="0">
                <a:solidFill>
                  <a:srgbClr val="FF0000"/>
                </a:solidFill>
              </a:rPr>
              <a:t>2011</a:t>
            </a:r>
            <a:r>
              <a:rPr lang="en-US" baseline="0" dirty="0" smtClean="0"/>
              <a:t>, pp</a:t>
            </a:r>
            <a:r>
              <a:rPr lang="en-US" baseline="0" dirty="0" smtClean="0"/>
              <a:t>. 305-310)</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a:t>
            </a:r>
            <a:r>
              <a:rPr lang="en-US" dirty="0" smtClean="0"/>
              <a:t>There</a:t>
            </a:r>
            <a:r>
              <a:rPr lang="en-US" baseline="0" dirty="0" smtClean="0"/>
              <a:t> are many ways that Watson’s theory is implemented into the nursing practice today. Job descriptions are now calling for nurses that are both competent in technological skills and the carative factors of the caring theory. In the interview process, an employer usually asks the candidates to share a story that demonstrates how they had a positive impact on a patient’s outcome. Employers want their nurses to have a caring spirit and be able to relate to the patient. Nursing education now teaches students how to care for the body, mind, and spirit, not just physical ailments. In the future, computer documentation in hospitals will begin to link carative factors with nursing diagnoses and interventions. Allowing the nurse to see they are making a difference gives them the support and encouragement they need to build a true bond with the patient based on caring. (Ryan, pp. 26-30)</a:t>
            </a:r>
          </a:p>
          <a:p>
            <a:endParaRPr lang="en-US" baseline="0" dirty="0" smtClean="0"/>
          </a:p>
          <a:p>
            <a:r>
              <a:rPr lang="en-US" baseline="0" dirty="0" smtClean="0"/>
              <a:t>Ryan, L. (2005). The journey to integrate Watson’s caring theory with clinical practice. </a:t>
            </a:r>
            <a:r>
              <a:rPr lang="en-US" i="1" baseline="0" dirty="0" smtClean="0"/>
              <a:t>International Journal for Human Caring, </a:t>
            </a:r>
            <a:r>
              <a:rPr lang="en-US" i="0" baseline="0" dirty="0" smtClean="0"/>
              <a:t>9(3): 26-30. 	Retrieved from http://search.ebscohost.com/eqproxy.lakeviewcol.edu:2048/login.aspx?direct=true&amp;db=rzh&amp;AN=20009021796.</a:t>
            </a:r>
          </a:p>
          <a:p>
            <a:r>
              <a:rPr lang="en-US" i="0" baseline="0" dirty="0" smtClean="0"/>
              <a:t> </a:t>
            </a:r>
            <a:endParaRPr lang="en-US" baseline="0" dirty="0" smtClean="0"/>
          </a:p>
          <a:p>
            <a:r>
              <a:rPr lang="en-US" b="1" u="sng" dirty="0" smtClean="0"/>
              <a:t>You don’t need to include the entire reference entry on a slide. A correctly formatted citation is sufficient.</a:t>
            </a:r>
            <a:endParaRPr lang="en-US" b="1" u="sng" dirty="0" smtClean="0"/>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Jean Watson proposes, as part of her theory, that communication is the key to establishing a trusting relationship with patients (Anonymous, 2010).  If the nurse understands every</a:t>
            </a:r>
            <a:r>
              <a:rPr lang="en-US" baseline="0" dirty="0" smtClean="0"/>
              <a:t> aspect of the patient, (i.e., beliefs, thoughts, feelings etc.), the nurse will be able to care for the patient more holistically.</a:t>
            </a:r>
            <a:r>
              <a:rPr lang="en-US" dirty="0" smtClean="0"/>
              <a:t>  For the nurse to accomplish holistic care, he</a:t>
            </a:r>
            <a:r>
              <a:rPr lang="en-US" baseline="0" dirty="0" smtClean="0"/>
              <a:t> or she </a:t>
            </a:r>
            <a:r>
              <a:rPr lang="en-US" dirty="0" smtClean="0"/>
              <a:t>must be aware of her own beliefs, values, and feelings.  Once the nurse is aware of these</a:t>
            </a:r>
            <a:r>
              <a:rPr lang="en-US" baseline="0" dirty="0" smtClean="0"/>
              <a:t>, he or she will be able to separate them from the patients;</a:t>
            </a:r>
            <a:r>
              <a:rPr lang="en-US" dirty="0" smtClean="0"/>
              <a:t> allowing for non-judgmental and respectful care.  For the environment</a:t>
            </a:r>
            <a:r>
              <a:rPr lang="en-US" baseline="0" dirty="0" smtClean="0"/>
              <a:t> to be conducive to holistic care, the nurse must keep it clean and prevent it from chaos and disorder.  The nurse must also h</a:t>
            </a:r>
            <a:r>
              <a:rPr lang="en-US" dirty="0" smtClean="0"/>
              <a:t>onor </a:t>
            </a:r>
            <a:r>
              <a:rPr lang="en-US" b="1" u="sng" dirty="0" smtClean="0">
                <a:solidFill>
                  <a:srgbClr val="FF0000"/>
                </a:solidFill>
              </a:rPr>
              <a:t>the patients </a:t>
            </a:r>
            <a:r>
              <a:rPr lang="en-US" dirty="0" smtClean="0"/>
              <a:t>spiritual requests, quiet moments, prayer with family or healthcare providers, and any rituals that might be important to the patient.  (Anonymous, 2010)</a:t>
            </a:r>
          </a:p>
          <a:p>
            <a:r>
              <a:rPr lang="en-US" dirty="0" smtClean="0"/>
              <a:t> </a:t>
            </a:r>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Jean Watson’s nursing education began in 1958. She graduated 15 years later with her PhD in education, psychology, and counseling.  Watson</a:t>
            </a:r>
            <a:r>
              <a:rPr lang="en-US" baseline="0" dirty="0" smtClean="0"/>
              <a:t> has been given </a:t>
            </a:r>
            <a:r>
              <a:rPr lang="en-US" dirty="0" smtClean="0"/>
              <a:t>multiple awards and distinguished positions throughout</a:t>
            </a:r>
            <a:r>
              <a:rPr lang="en-US" baseline="0" dirty="0" smtClean="0"/>
              <a:t> the years.  She is best known </a:t>
            </a:r>
            <a:r>
              <a:rPr lang="en-US" dirty="0" smtClean="0"/>
              <a:t>for her theory and philosophy of caring. Her theory began to develop when</a:t>
            </a:r>
            <a:r>
              <a:rPr lang="en-US" baseline="0" dirty="0" smtClean="0"/>
              <a:t> she acknowledged</a:t>
            </a:r>
            <a:r>
              <a:rPr lang="en-US" dirty="0" smtClean="0"/>
              <a:t> nursing was becoming more technical, task oriented, and less caring.</a:t>
            </a:r>
          </a:p>
          <a:p>
            <a:endParaRPr lang="en-US" dirty="0" smtClean="0"/>
          </a:p>
          <a:p>
            <a:endParaRPr lang="en-US" dirty="0" smtClean="0"/>
          </a:p>
          <a:p>
            <a:endParaRPr lang="en-US" dirty="0" smtClean="0"/>
          </a:p>
          <a:p>
            <a:r>
              <a:rPr lang="en-US" b="1" u="sng" dirty="0" smtClean="0"/>
              <a:t>I am not particularly concerned that this information is not cited because you are just summarizing what has been presented in the previous slides. However, to avoid any question I suggest you start the summary slides off with a simple disclaimer-type statement, such as: “The information on the next slide(s) simply provide a summary of the information that has been discussed throughout this presentation…” or something like that.</a:t>
            </a:r>
            <a:endParaRPr lang="en-US" b="1" u="sng"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Watson’s theory is based on seven assumptions and ten carative</a:t>
            </a:r>
            <a:r>
              <a:rPr lang="en-US" baseline="0" dirty="0" smtClean="0"/>
              <a:t> factors. Through her theory, she has influenced a change in the approach used to educate nursing students. Students today are taught not only about the physical ailments but also that of th</a:t>
            </a:r>
            <a:r>
              <a:rPr lang="en-US" dirty="0" smtClean="0"/>
              <a:t>e mind and spirit. She</a:t>
            </a:r>
            <a:r>
              <a:rPr lang="en-US" baseline="0" dirty="0" smtClean="0"/>
              <a:t> was also instrumental in changing how employers seek candidates for employment.  Today, employers have placed an emphasis on candidates possessing caring attributes along with competence and intelligence</a:t>
            </a:r>
            <a:r>
              <a:rPr lang="en-US" baseline="0" dirty="0" smtClean="0"/>
              <a:t>.</a:t>
            </a:r>
          </a:p>
          <a:p>
            <a:endParaRPr lang="en-US" dirty="0" smtClean="0"/>
          </a:p>
          <a:p>
            <a:endParaRPr lang="en-US" dirty="0" smtClean="0"/>
          </a:p>
          <a:p>
            <a:r>
              <a:rPr lang="en-US" b="1" u="sng" dirty="0" smtClean="0"/>
              <a:t>See comment on previous slide.</a:t>
            </a:r>
            <a:endParaRPr lang="en-US" b="1" u="sng" dirty="0" smtClean="0"/>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EC626DC-B97A-4E32-93E3-61C004C19EFA}"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eriod"/>
            </a:pPr>
            <a:r>
              <a:rPr lang="en-US" b="1" dirty="0" smtClean="0"/>
              <a:t>Photographs need to be cited on the slides, not on the reference page.</a:t>
            </a:r>
          </a:p>
          <a:p>
            <a:pPr marL="228600" indent="-228600">
              <a:buAutoNum type="arabicPeriod"/>
            </a:pPr>
            <a:r>
              <a:rPr lang="en-US" b="1" dirty="0" smtClean="0"/>
              <a:t>The Current Nursing entries need to be further alphabetized according to article title.</a:t>
            </a:r>
            <a:endParaRPr lang="en-US" b="1"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17</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a:t>
            </a:r>
            <a:r>
              <a:rPr lang="en-US" dirty="0" smtClean="0"/>
              <a:t>Jean</a:t>
            </a:r>
            <a:r>
              <a:rPr lang="en-US" baseline="0" dirty="0" smtClean="0"/>
              <a:t> Watson was born in </a:t>
            </a:r>
            <a:r>
              <a:rPr lang="en-US" b="1" u="sng" baseline="0" dirty="0" smtClean="0">
                <a:solidFill>
                  <a:srgbClr val="FF0000"/>
                </a:solidFill>
              </a:rPr>
              <a:t>the</a:t>
            </a:r>
            <a:r>
              <a:rPr lang="en-US" baseline="0" dirty="0" smtClean="0"/>
              <a:t> 1940 in West Virginia.  She started her education in nursing and earned her R.N. </a:t>
            </a:r>
            <a:r>
              <a:rPr lang="en-US" b="1" u="sng" baseline="0" dirty="0" smtClean="0">
                <a:solidFill>
                  <a:srgbClr val="FF0000"/>
                </a:solidFill>
              </a:rPr>
              <a:t>D</a:t>
            </a:r>
            <a:r>
              <a:rPr lang="en-US" baseline="0" dirty="0" smtClean="0"/>
              <a:t>iploma from Lewis-Gale School of Nursing in in 1961.  After graduation she went on to obtain her B.S. in nursing from the University of Colorado in Boulder in 1964.  In 1966 she earned her M.S. in psychiatric mental-health nursing with a minor in psychology from the University of Colorado Medical Center in Denver.  From 1996-1973 she worked on and received her Ph.D. in Education Psychology and counseling from the University of Colorado in Boulder.  While working on her Ph.D. Watso</a:t>
            </a:r>
            <a:r>
              <a:rPr lang="en-US" b="1" u="sng" baseline="0" dirty="0" smtClean="0">
                <a:solidFill>
                  <a:srgbClr val="FF0000"/>
                </a:solidFill>
              </a:rPr>
              <a:t>ns</a:t>
            </a:r>
            <a:r>
              <a:rPr lang="en-US" u="sng" baseline="0" dirty="0" smtClean="0">
                <a:solidFill>
                  <a:srgbClr val="FF0000"/>
                </a:solidFill>
              </a:rPr>
              <a:t> </a:t>
            </a:r>
            <a:r>
              <a:rPr lang="en-US" baseline="0" dirty="0" smtClean="0"/>
              <a:t>graduate study was focused on social and clinical psychology.(Watson Caring Science Institute, n.d)</a:t>
            </a:r>
          </a:p>
          <a:p>
            <a:endParaRPr lang="en-US" b="1" u="sng" dirty="0" smtClean="0"/>
          </a:p>
          <a:p>
            <a:endParaRPr lang="en-US" b="1" u="sng" dirty="0" smtClean="0"/>
          </a:p>
          <a:p>
            <a:r>
              <a:rPr lang="en-US" b="1" u="sng" dirty="0" smtClean="0"/>
              <a:t>There were a few typos. Excellent citation formatting at the end of the paragraph?</a:t>
            </a:r>
            <a:endParaRPr lang="en-US" b="1" u="sng"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a:t>
            </a:r>
            <a:r>
              <a:rPr lang="en-US" dirty="0" smtClean="0"/>
              <a:t>Jean Watson is still practicing at the University of </a:t>
            </a:r>
            <a:r>
              <a:rPr lang="en-US" b="1" u="sng" dirty="0" smtClean="0">
                <a:solidFill>
                  <a:srgbClr val="FF0000"/>
                </a:solidFill>
              </a:rPr>
              <a:t>Colorado Denve</a:t>
            </a:r>
            <a:r>
              <a:rPr lang="en-US" dirty="0" smtClean="0">
                <a:solidFill>
                  <a:srgbClr val="FF0000"/>
                </a:solidFill>
              </a:rPr>
              <a:t>r</a:t>
            </a:r>
            <a:r>
              <a:rPr lang="en-US" baseline="0" dirty="0" smtClean="0">
                <a:solidFill>
                  <a:srgbClr val="FF0000"/>
                </a:solidFill>
              </a:rPr>
              <a:t> </a:t>
            </a:r>
            <a:r>
              <a:rPr lang="en-US" baseline="0" dirty="0" smtClean="0"/>
              <a:t>where she is a Distinguished Professor of Nursing and Endowed Chair in Caring Science.  Watson is a published writer with </a:t>
            </a:r>
            <a:r>
              <a:rPr lang="en-US" b="1" u="sng" baseline="0" dirty="0" smtClean="0">
                <a:solidFill>
                  <a:srgbClr val="FF0000"/>
                </a:solidFill>
              </a:rPr>
              <a:t>of</a:t>
            </a:r>
            <a:r>
              <a:rPr lang="en-US" baseline="0" dirty="0" smtClean="0"/>
              <a:t> 14 books on caring. Watson is a distinguished lecturer</a:t>
            </a:r>
            <a:r>
              <a:rPr lang="en-US" b="1" u="sng" baseline="0" dirty="0" smtClean="0"/>
              <a:t>, </a:t>
            </a:r>
            <a:r>
              <a:rPr lang="en-US" baseline="0" dirty="0" smtClean="0"/>
              <a:t>she has presented to numerous </a:t>
            </a:r>
            <a:r>
              <a:rPr lang="en-US" b="1" u="sng" baseline="0" dirty="0" smtClean="0">
                <a:solidFill>
                  <a:srgbClr val="FF0000"/>
                </a:solidFill>
              </a:rPr>
              <a:t>university's </a:t>
            </a:r>
            <a:r>
              <a:rPr lang="en-US" baseline="0" dirty="0" smtClean="0"/>
              <a:t>around the world.</a:t>
            </a:r>
            <a:r>
              <a:rPr lang="en-US" dirty="0" smtClean="0"/>
              <a:t> Watson is the founder of the original Center for Human Caring in Colorado.  In 2008,</a:t>
            </a:r>
            <a:r>
              <a:rPr lang="en-US" baseline="0" dirty="0" smtClean="0"/>
              <a:t> Watson founded a new non-profit foundation called Watson Caring Science Institute, where she serves as the director.(Watson Caring Science Institute, n.d)</a:t>
            </a:r>
          </a:p>
          <a:p>
            <a:endParaRPr lang="en-US" dirty="0" smtClean="0"/>
          </a:p>
          <a:p>
            <a:endParaRPr lang="en-US" dirty="0" smtClean="0"/>
          </a:p>
          <a:p>
            <a:r>
              <a:rPr lang="en-US" b="1" u="sng" dirty="0" smtClean="0"/>
              <a:t>A few typos…again, good citation formatting.</a:t>
            </a:r>
            <a:endParaRPr lang="en-US" b="1" u="sng"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a:lnSpc>
                <a:spcPct val="200000"/>
              </a:lnSpc>
            </a:pPr>
            <a:r>
              <a:rPr lang="en-US" i="0" baseline="0" dirty="0" smtClean="0"/>
              <a:t>          Watson’s theory was “developed in 1979, and revised in 1985 and 1988</a:t>
            </a:r>
            <a:r>
              <a:rPr lang="en-US" b="1" i="0" u="sng" baseline="0" dirty="0" smtClean="0">
                <a:solidFill>
                  <a:srgbClr val="FF0000"/>
                </a:solidFill>
              </a:rPr>
              <a:t>b</a:t>
            </a:r>
            <a:r>
              <a:rPr lang="en-US" i="0" baseline="0" dirty="0" smtClean="0"/>
              <a:t>.”  (Cara, 2003)  Watson developed her research because she felt,“…the caring stance that nursing has always held is being threatened by the tasks and technology demands of the curative factors” (Current Nursing, 2010).  She believed the main focus of nursing should be on the “carative” factors.  The focus of her research is directed at human caring and loss.  Current Nursing</a:t>
            </a:r>
            <a:r>
              <a:rPr lang="en-US" b="1" i="0" u="sng" baseline="0" dirty="0" smtClean="0"/>
              <a:t>, </a:t>
            </a:r>
            <a:r>
              <a:rPr lang="en-US" i="0" baseline="0" dirty="0" smtClean="0"/>
              <a:t>(2010) states, “Watson’s philosophy of caring 1979 attempts to define the outcome of nursing activity in regard to the; humanistic aspects of life” </a:t>
            </a:r>
            <a:r>
              <a:rPr lang="en-US" b="1" i="0" u="sng" baseline="0" dirty="0" smtClean="0">
                <a:solidFill>
                  <a:srgbClr val="FF0000"/>
                </a:solidFill>
              </a:rPr>
              <a:t>(2010</a:t>
            </a:r>
            <a:r>
              <a:rPr lang="en-US" i="0" baseline="0" dirty="0" smtClean="0">
                <a:solidFill>
                  <a:srgbClr val="FF0000"/>
                </a:solidFill>
              </a:rPr>
              <a:t>).</a:t>
            </a:r>
          </a:p>
          <a:p>
            <a:pPr>
              <a:lnSpc>
                <a:spcPct val="200000"/>
              </a:lnSpc>
            </a:pPr>
            <a:endParaRPr lang="en-US" dirty="0" smtClean="0"/>
          </a:p>
          <a:p>
            <a:pPr>
              <a:lnSpc>
                <a:spcPct val="200000"/>
              </a:lnSpc>
            </a:pPr>
            <a:r>
              <a:rPr lang="en-US" b="1" u="sng" dirty="0" smtClean="0"/>
              <a:t>The reason the citation is marked at the end is because this information is redundant. If you had a page number or paragraph number, that would go there in place of the date.</a:t>
            </a:r>
            <a:endParaRPr lang="en-US" b="1" u="sng"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19600"/>
            <a:ext cx="5486400" cy="4114800"/>
          </a:xfrm>
        </p:spPr>
        <p:txBody>
          <a:bodyPr>
            <a:normAutofit/>
          </a:bodyPr>
          <a:lstStyle/>
          <a:p>
            <a:pPr marL="0" lvl="0" indent="0" algn="l">
              <a:buNone/>
            </a:pPr>
            <a:r>
              <a:rPr lang="en-US" sz="1800" baseline="0" dirty="0" smtClean="0">
                <a:latin typeface="Times New Roman" pitchFamily="18"/>
              </a:rPr>
              <a:t>          </a:t>
            </a:r>
            <a:r>
              <a:rPr lang="en-US" sz="1800" dirty="0" smtClean="0">
                <a:latin typeface="Times New Roman" pitchFamily="18"/>
              </a:rPr>
              <a:t>The Philosophy and Science of Caring,” also known as human science, was developed in 1979. (Chitty &amp; Black, 2011) The theory of human caring is considered a caring science that includes the arts, sciences, and humanities. The science of caring in nursing is built on two basic premises</a:t>
            </a:r>
            <a:r>
              <a:rPr lang="en-US" sz="1800" u="sng" dirty="0" smtClean="0">
                <a:solidFill>
                  <a:srgbClr val="FF0000"/>
                </a:solidFill>
                <a:latin typeface="Times New Roman" pitchFamily="18"/>
              </a:rPr>
              <a:t>: T</a:t>
            </a:r>
            <a:r>
              <a:rPr lang="en-US" sz="1800" dirty="0" smtClean="0">
                <a:latin typeface="Times New Roman" pitchFamily="18"/>
              </a:rPr>
              <a:t>he initial premise centers on caring (and nursing) and its ubiquitous existence in every society through the annals of history.  The second premise</a:t>
            </a:r>
            <a:r>
              <a:rPr lang="en-US" sz="1800" b="1" u="sng" dirty="0" smtClean="0">
                <a:solidFill>
                  <a:srgbClr val="FF0000"/>
                </a:solidFill>
                <a:latin typeface="Times New Roman" pitchFamily="18"/>
              </a:rPr>
              <a:t>s </a:t>
            </a:r>
            <a:r>
              <a:rPr lang="en-US" sz="1800" dirty="0" smtClean="0">
                <a:latin typeface="Times New Roman" pitchFamily="18"/>
              </a:rPr>
              <a:t>explores the discrepancy that occurs between theory and practice, resulting in a disjunction between scientific and humanistic ideals of the nursing profession.(Bailey, 2009)</a:t>
            </a:r>
            <a:endParaRPr lang="en-US" sz="1800" dirty="0">
              <a:latin typeface="Times New Roman" pitchFamily="18"/>
            </a:endParaRPr>
          </a:p>
        </p:txBody>
      </p:sp>
      <p:sp>
        <p:nvSpPr>
          <p:cNvPr id="4" name="Slide Number Placeholder 3"/>
          <p:cNvSpPr>
            <a:spLocks noGrp="1"/>
          </p:cNvSpPr>
          <p:nvPr>
            <p:ph type="sldNum" sz="quarter" idx="10"/>
          </p:nvPr>
        </p:nvSpPr>
        <p:spPr/>
        <p:txBody>
          <a:bodyPr/>
          <a:lstStyle/>
          <a:p>
            <a:fld id="{0EC626DC-B97A-4E32-93E3-61C004C19EFA}"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latin typeface="Times New Roman" pitchFamily="18"/>
              </a:rPr>
              <a:t>          </a:t>
            </a:r>
            <a:r>
              <a:rPr lang="en-US" sz="1200" dirty="0" smtClean="0">
                <a:latin typeface="Times New Roman" pitchFamily="18"/>
              </a:rPr>
              <a:t>Watson's theory of </a:t>
            </a:r>
            <a:r>
              <a:rPr lang="en-US" sz="1200" u="sng" dirty="0" smtClean="0">
                <a:solidFill>
                  <a:srgbClr val="FF0000"/>
                </a:solidFill>
                <a:latin typeface="Times New Roman" pitchFamily="18"/>
              </a:rPr>
              <a:t>C</a:t>
            </a:r>
            <a:r>
              <a:rPr lang="en-US" sz="1200" dirty="0" smtClean="0">
                <a:latin typeface="Times New Roman" pitchFamily="18"/>
              </a:rPr>
              <a:t>aring includes seven basic assumptions of caring. The assumptions are used as a self-reflection tool for the professional nurse to  </a:t>
            </a:r>
            <a:r>
              <a:rPr lang="en-US" sz="1200" dirty="0" smtClean="0">
                <a:latin typeface="Times New Roman" pitchFamily="18"/>
                <a:cs typeface="Times New Roman" pitchFamily="18"/>
              </a:rPr>
              <a:t>continually entrench him/herself in a humanistic values system. </a:t>
            </a:r>
            <a:r>
              <a:rPr lang="en-US" dirty="0" smtClean="0">
                <a:latin typeface="Times New Roman" pitchFamily="18"/>
              </a:rPr>
              <a:t>Caring can be effectively demonstrated and practiced only inter-personally.</a:t>
            </a:r>
          </a:p>
          <a:p>
            <a:pPr lvl="0">
              <a:buFont typeface="Wingdings" pitchFamily="2" charset="2"/>
              <a:buNone/>
            </a:pPr>
            <a:r>
              <a:rPr lang="en-US" dirty="0" smtClean="0">
                <a:latin typeface="Times New Roman" pitchFamily="18"/>
              </a:rPr>
              <a:t>Caring consists of carative factors that result in the satisfaction of certain human needs. Effective caring promotes health and individual or family growth. Caring responses accept a person not only as he/she is now but as what he/she may become.</a:t>
            </a:r>
            <a:r>
              <a:rPr lang="en-US" baseline="0" dirty="0" smtClean="0">
                <a:latin typeface="Times New Roman" pitchFamily="18"/>
              </a:rPr>
              <a:t> </a:t>
            </a:r>
            <a:r>
              <a:rPr lang="en-US" dirty="0" smtClean="0">
                <a:latin typeface="Times New Roman" pitchFamily="18"/>
              </a:rPr>
              <a:t>A caring environment is one that offers the development of potential while allowing the person to choose the best action for him/herself at a given point of time.</a:t>
            </a:r>
            <a:r>
              <a:rPr lang="en-US" baseline="0" dirty="0" smtClean="0">
                <a:latin typeface="Times New Roman" pitchFamily="18"/>
              </a:rPr>
              <a:t> </a:t>
            </a:r>
            <a:r>
              <a:rPr lang="en-US" dirty="0" smtClean="0">
                <a:latin typeface="Times New Roman" pitchFamily="18"/>
              </a:rPr>
              <a:t>Caring is more “healthogenic” than is curing. The practice of caring integrates biophysical knowledge with knowledge of human behavior to generate or promote health and to provide ministrations to those who are ill. A science of caring is therefore complimentary to the science of curing.</a:t>
            </a:r>
            <a:r>
              <a:rPr lang="en-US" baseline="0" dirty="0" smtClean="0">
                <a:latin typeface="Times New Roman" pitchFamily="18"/>
              </a:rPr>
              <a:t> </a:t>
            </a:r>
            <a:r>
              <a:rPr lang="en-US" u="sng" dirty="0" smtClean="0">
                <a:solidFill>
                  <a:srgbClr val="FF0000"/>
                </a:solidFill>
                <a:latin typeface="Times New Roman" pitchFamily="18"/>
              </a:rPr>
              <a:t>The practice of nursing is central to nursing. </a:t>
            </a:r>
            <a:r>
              <a:rPr lang="en-US" dirty="0" smtClean="0">
                <a:latin typeface="Times New Roman" pitchFamily="18"/>
              </a:rPr>
              <a:t>(Bailey, 2009)</a:t>
            </a:r>
          </a:p>
          <a:p>
            <a:endParaRPr lang="en-US" dirty="0" smtClean="0"/>
          </a:p>
          <a:p>
            <a:endParaRPr lang="en-US" dirty="0" smtClean="0"/>
          </a:p>
          <a:p>
            <a:r>
              <a:rPr lang="en-US" b="1" u="sng" dirty="0" smtClean="0"/>
              <a:t>I didn’t quite get the last sentence (??)</a:t>
            </a:r>
            <a:endParaRPr lang="en-US" b="1" u="sng"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Watson established ten carative factors with her theory</a:t>
            </a:r>
            <a:r>
              <a:rPr lang="en-US" dirty="0" smtClean="0"/>
              <a:t>.  </a:t>
            </a:r>
            <a:r>
              <a:rPr lang="en-US" b="1" u="sng" dirty="0" smtClean="0"/>
              <a:t>Even though this is only one sentence, it still needs to be cited because it is information from another source.</a:t>
            </a:r>
            <a:endParaRPr lang="en-US" b="1" u="sng"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EC626DC-B97A-4E32-93E3-61C004C19EFA}"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Watson provides many useful concepts for implementation in nursing. The science of caring by Watson discussed   in depth on the Current Nursing </a:t>
            </a:r>
            <a:r>
              <a:rPr lang="en-US" sz="1200" kern="1200" dirty="0" smtClean="0">
                <a:solidFill>
                  <a:schemeClr val="tx1"/>
                </a:solidFill>
                <a:latin typeface="+mn-lt"/>
                <a:ea typeface="+mn-ea"/>
                <a:cs typeface="+mn-cs"/>
              </a:rPr>
              <a:t> </a:t>
            </a:r>
            <a:r>
              <a:rPr lang="en-US" sz="1200" kern="1200" dirty="0" smtClean="0">
                <a:solidFill>
                  <a:srgbClr val="FF0000"/>
                </a:solidFill>
                <a:latin typeface="+mn-lt"/>
                <a:ea typeface="+mn-ea"/>
                <a:cs typeface="+mn-cs"/>
              </a:rPr>
              <a:t>(2010</a:t>
            </a:r>
            <a:r>
              <a:rPr lang="en-US" sz="1200" kern="1200" dirty="0" smtClean="0">
                <a:solidFill>
                  <a:schemeClr val="tx1"/>
                </a:solidFill>
                <a:latin typeface="+mn-lt"/>
                <a:ea typeface="+mn-ea"/>
                <a:cs typeface="+mn-cs"/>
              </a:rPr>
              <a:t>) website </a:t>
            </a:r>
            <a:r>
              <a:rPr lang="en-US" sz="1200" b="1" u="sng" strike="sngStrike" kern="1200" dirty="0" smtClean="0">
                <a:solidFill>
                  <a:srgbClr val="FF0000"/>
                </a:solidFill>
                <a:latin typeface="+mn-lt"/>
                <a:ea typeface="+mn-ea"/>
                <a:cs typeface="+mn-cs"/>
              </a:rPr>
              <a:t>(2010) </a:t>
            </a:r>
            <a:r>
              <a:rPr lang="en-US" sz="1200" kern="1200" dirty="0" smtClean="0">
                <a:solidFill>
                  <a:schemeClr val="tx1"/>
                </a:solidFill>
                <a:latin typeface="+mn-lt"/>
                <a:ea typeface="+mn-ea"/>
                <a:cs typeface="+mn-cs"/>
              </a:rPr>
              <a:t>shows us that interrelated needs must be meet to help out patients.  Jean Watson’s theories </a:t>
            </a:r>
            <a:r>
              <a:rPr lang="en-US" sz="1200" b="1" u="sng" kern="1200" dirty="0" smtClean="0">
                <a:solidFill>
                  <a:srgbClr val="FF0000"/>
                </a:solidFill>
                <a:latin typeface="+mn-lt"/>
                <a:ea typeface="+mn-ea"/>
                <a:cs typeface="+mn-cs"/>
              </a:rPr>
              <a:t>ranges </a:t>
            </a:r>
            <a:r>
              <a:rPr lang="en-US" sz="1200" kern="1200" dirty="0" smtClean="0">
                <a:solidFill>
                  <a:schemeClr val="tx1"/>
                </a:solidFill>
                <a:latin typeface="+mn-lt"/>
                <a:ea typeface="+mn-ea"/>
                <a:cs typeface="+mn-cs"/>
              </a:rPr>
              <a:t>from the biophysical through the intrapersona</a:t>
            </a:r>
            <a:r>
              <a:rPr lang="en-US" sz="1200" b="1" u="sng" kern="1200" dirty="0" smtClean="0">
                <a:solidFill>
                  <a:srgbClr val="FF0000"/>
                </a:solidFill>
                <a:latin typeface="+mn-lt"/>
                <a:ea typeface="+mn-ea"/>
                <a:cs typeface="+mn-cs"/>
              </a:rPr>
              <a:t>l,</a:t>
            </a:r>
            <a:r>
              <a:rPr lang="en-US" sz="1200" kern="1200" dirty="0" smtClean="0">
                <a:solidFill>
                  <a:schemeClr val="tx1"/>
                </a:solidFill>
                <a:latin typeface="+mn-lt"/>
                <a:ea typeface="+mn-ea"/>
                <a:cs typeface="+mn-cs"/>
              </a:rPr>
              <a:t> each nurse takes an active role in the client’s struggle towards self-actualization. </a:t>
            </a:r>
            <a:r>
              <a:rPr lang="en-US" sz="1200" b="1" u="sng" kern="1200" dirty="0" smtClean="0">
                <a:solidFill>
                  <a:srgbClr val="FF0000"/>
                </a:solidFill>
                <a:latin typeface="+mn-lt"/>
                <a:ea typeface="+mn-ea"/>
                <a:cs typeface="+mn-cs"/>
              </a:rPr>
              <a:t>And finally with Watson theory as discussed in the Journal of Nursing Care and Quality in a study on dementia patients it helped significantly with everything from patient care to patient cost</a:t>
            </a:r>
            <a:r>
              <a:rPr lang="en-US" sz="1200" kern="1200" dirty="0" smtClean="0">
                <a:solidFill>
                  <a:schemeClr val="tx1"/>
                </a:solidFill>
                <a:latin typeface="+mn-lt"/>
                <a:ea typeface="+mn-ea"/>
                <a:cs typeface="+mn-cs"/>
              </a:rPr>
              <a:t> (Marchx, 1995). </a:t>
            </a:r>
            <a:endParaRPr lang="en-US" sz="1200" kern="1200" dirty="0" smtClean="0">
              <a:solidFill>
                <a:schemeClr val="tx1"/>
              </a:solidFill>
              <a:latin typeface="+mn-lt"/>
              <a:ea typeface="+mn-ea"/>
              <a:cs typeface="+mn-cs"/>
            </a:endParaRPr>
          </a:p>
          <a:p>
            <a:endParaRPr lang="en-US" dirty="0" smtClean="0"/>
          </a:p>
          <a:p>
            <a:r>
              <a:rPr lang="en-US" sz="1200" b="1" u="sng" kern="1200" dirty="0" smtClean="0">
                <a:solidFill>
                  <a:schemeClr val="tx1"/>
                </a:solidFill>
                <a:latin typeface="+mn-lt"/>
                <a:ea typeface="+mn-ea"/>
                <a:cs typeface="+mn-cs"/>
              </a:rPr>
              <a:t>The last sentence is awkward and hard to comprehend.</a:t>
            </a:r>
          </a:p>
          <a:p>
            <a:r>
              <a:rPr lang="en-US" b="1" u="sng" dirty="0" smtClean="0"/>
              <a:t>Also, the citation is placed correctly if it is only meant to cover that one sentence. However, I think you meant it to cover the previous two sentences.</a:t>
            </a:r>
            <a:endParaRPr lang="en-US" sz="1200" b="1" u="sng"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0EC626DC-B97A-4E32-93E3-61C004C19EFA}"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60D6E389-723C-4227-A79E-C6DD20D5F49C}" type="datetimeFigureOut">
              <a:rPr lang="en-US" smtClean="0"/>
              <a:pPr/>
              <a:t>10/18/2010</a:t>
            </a:fld>
            <a:endParaRPr lang="en-US" dirty="0"/>
          </a:p>
        </p:txBody>
      </p:sp>
      <p:sp>
        <p:nvSpPr>
          <p:cNvPr id="2" name="Footer Placeholder 1"/>
          <p:cNvSpPr>
            <a:spLocks noGrp="1"/>
          </p:cNvSpPr>
          <p:nvPr>
            <p:ph type="ftr" sz="quarter" idx="11"/>
          </p:nvPr>
        </p:nvSpPr>
        <p:spPr/>
        <p:txBody>
          <a:bodyPr/>
          <a:lstStyle/>
          <a:p>
            <a:endParaRPr lang="en-US" dirty="0"/>
          </a:p>
        </p:txBody>
      </p:sp>
      <p:sp>
        <p:nvSpPr>
          <p:cNvPr id="15" name="Slide Number Placeholder 14"/>
          <p:cNvSpPr>
            <a:spLocks noGrp="1"/>
          </p:cNvSpPr>
          <p:nvPr>
            <p:ph type="sldNum" sz="quarter" idx="12"/>
          </p:nvPr>
        </p:nvSpPr>
        <p:spPr>
          <a:xfrm>
            <a:off x="8229600" y="6473952"/>
            <a:ext cx="758952" cy="246888"/>
          </a:xfrm>
        </p:spPr>
        <p:txBody>
          <a:bodyPr/>
          <a:lstStyle/>
          <a:p>
            <a:fld id="{CB5E0680-956E-41C0-A91D-F697651A3D2E}"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0D6E389-723C-4227-A79E-C6DD20D5F49C}" type="datetimeFigureOut">
              <a:rPr lang="en-US" smtClean="0"/>
              <a:pPr/>
              <a:t>10/18/2010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0D6E389-723C-4227-A79E-C6DD20D5F49C}" type="datetimeFigureOut">
              <a:rPr lang="en-US" smtClean="0"/>
              <a:pPr/>
              <a:t>10/18/2010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60D6E389-723C-4227-A79E-C6DD20D5F49C}" type="datetimeFigureOut">
              <a:rPr lang="en-US" smtClean="0"/>
              <a:pPr/>
              <a:t>10/18/2010</a:t>
            </a:fld>
            <a:endParaRPr lang="en-US" dirty="0"/>
          </a:p>
        </p:txBody>
      </p:sp>
      <p:sp>
        <p:nvSpPr>
          <p:cNvPr id="19" name="Footer Placeholder 18"/>
          <p:cNvSpPr>
            <a:spLocks noGrp="1"/>
          </p:cNvSpPr>
          <p:nvPr>
            <p:ph type="ftr" sz="quarter" idx="11"/>
          </p:nvPr>
        </p:nvSpPr>
        <p:spPr>
          <a:xfrm>
            <a:off x="3581400" y="76200"/>
            <a:ext cx="2895600" cy="288925"/>
          </a:xfrm>
        </p:spPr>
        <p:txBody>
          <a:bodyPr/>
          <a:lstStyle/>
          <a:p>
            <a:endParaRPr lang="en-US" dirty="0"/>
          </a:p>
        </p:txBody>
      </p:sp>
      <p:sp>
        <p:nvSpPr>
          <p:cNvPr id="16" name="Slide Number Placeholder 15"/>
          <p:cNvSpPr>
            <a:spLocks noGrp="1"/>
          </p:cNvSpPr>
          <p:nvPr>
            <p:ph type="sldNum" sz="quarter" idx="12"/>
          </p:nvPr>
        </p:nvSpPr>
        <p:spPr>
          <a:xfrm>
            <a:off x="8229600" y="6473952"/>
            <a:ext cx="758952" cy="246888"/>
          </a:xfrm>
        </p:spPr>
        <p:txBody>
          <a:bodyPr/>
          <a:lstStyle/>
          <a:p>
            <a:fld id="{CB5E0680-956E-41C0-A91D-F697651A3D2E}"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60D6E389-723C-4227-A79E-C6DD20D5F49C}" type="datetimeFigureOut">
              <a:rPr lang="en-US" smtClean="0"/>
              <a:pPr/>
              <a:t>10/18/2010</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6" name="Slide Number Placeholder 15"/>
          <p:cNvSpPr>
            <a:spLocks noGrp="1"/>
          </p:cNvSpPr>
          <p:nvPr>
            <p:ph type="sldNum" sz="quarter" idx="12"/>
          </p:nvPr>
        </p:nvSpPr>
        <p:spPr/>
        <p:txBody>
          <a:bodyPr/>
          <a:lstStyle/>
          <a:p>
            <a:fld id="{CB5E0680-956E-41C0-A91D-F697651A3D2E}" type="slidenum">
              <a:rPr lang="en-US" smtClean="0"/>
              <a:pPr/>
              <a:t>‹#›</a:t>
            </a:fld>
            <a:endParaRPr lang="en-US" dirty="0"/>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60D6E389-723C-4227-A79E-C6DD20D5F49C}" type="datetimeFigureOut">
              <a:rPr lang="en-US" smtClean="0"/>
              <a:pPr/>
              <a:t>10/18/2010</a:t>
            </a:fld>
            <a:endParaRPr lang="en-US" dirty="0"/>
          </a:p>
        </p:txBody>
      </p:sp>
      <p:sp>
        <p:nvSpPr>
          <p:cNvPr id="10" name="Footer Placeholder 9"/>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60D6E389-723C-4227-A79E-C6DD20D5F49C}" type="datetimeFigureOut">
              <a:rPr lang="en-US" smtClean="0"/>
              <a:pPr/>
              <a:t>10/18/2010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229600" y="6477000"/>
            <a:ext cx="762000" cy="246888"/>
          </a:xfrm>
        </p:spPr>
        <p:txBody>
          <a:bodyPr/>
          <a:lstStyle/>
          <a:p>
            <a:fld id="{CB5E0680-956E-41C0-A91D-F697651A3D2E}" type="slidenum">
              <a:rPr lang="en-US" smtClean="0"/>
              <a:pPr/>
              <a:t>‹#›</a:t>
            </a:fld>
            <a:endParaRPr lang="en-US" dirty="0"/>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60D6E389-723C-4227-A79E-C6DD20D5F49C}" type="datetimeFigureOut">
              <a:rPr lang="en-US" smtClean="0"/>
              <a:pPr/>
              <a:t>10/18/2010</a:t>
            </a:fld>
            <a:endParaRPr lang="en-US" dirty="0"/>
          </a:p>
        </p:txBody>
      </p:sp>
      <p:sp>
        <p:nvSpPr>
          <p:cNvPr id="21" name="Footer Placeholder 20"/>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0D6E389-723C-4227-A79E-C6DD20D5F49C}" type="datetimeFigureOut">
              <a:rPr lang="en-US" smtClean="0"/>
              <a:pPr/>
              <a:t>10/18/2010</a:t>
            </a:fld>
            <a:endParaRPr lang="en-US" dirty="0"/>
          </a:p>
        </p:txBody>
      </p:sp>
      <p:sp>
        <p:nvSpPr>
          <p:cNvPr id="24" name="Footer Placeholder 23"/>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60D6E389-723C-4227-A79E-C6DD20D5F49C}" type="datetimeFigureOut">
              <a:rPr lang="en-US" smtClean="0"/>
              <a:pPr/>
              <a:t>10/18/2010</a:t>
            </a:fld>
            <a:endParaRPr lang="en-US" dirty="0"/>
          </a:p>
        </p:txBody>
      </p:sp>
      <p:sp>
        <p:nvSpPr>
          <p:cNvPr id="29" name="Footer Placeholder 28"/>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dirty="0" smtClean="0"/>
              <a:t>Click icon to add picture</a:t>
            </a:r>
            <a:endParaRPr kumimoji="0" lang="en-US" dirty="0"/>
          </a:p>
        </p:txBody>
      </p:sp>
      <p:sp>
        <p:nvSpPr>
          <p:cNvPr id="7" name="Date Placeholder 6"/>
          <p:cNvSpPr>
            <a:spLocks noGrp="1"/>
          </p:cNvSpPr>
          <p:nvPr>
            <p:ph type="dt" sz="half" idx="10"/>
          </p:nvPr>
        </p:nvSpPr>
        <p:spPr/>
        <p:txBody>
          <a:bodyPr/>
          <a:lstStyle/>
          <a:p>
            <a:fld id="{60D6E389-723C-4227-A79E-C6DD20D5F49C}" type="datetimeFigureOut">
              <a:rPr lang="en-US" smtClean="0"/>
              <a:pPr/>
              <a:t>10/18/2010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CB5E0680-956E-41C0-A91D-F697651A3D2E}" type="slidenum">
              <a:rPr lang="en-US" smtClean="0"/>
              <a:pPr/>
              <a:t>‹#›</a:t>
            </a:fld>
            <a:endParaRPr lang="en-US" dirty="0"/>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60D6E389-723C-4227-A79E-C6DD20D5F49C}" type="datetimeFigureOut">
              <a:rPr lang="en-US" smtClean="0"/>
              <a:pPr/>
              <a:t>10/18/2010</a:t>
            </a:fld>
            <a:endParaRPr lang="en-US" dirty="0"/>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dirty="0"/>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CB5E0680-956E-41C0-A91D-F697651A3D2E}" type="slidenum">
              <a:rPr lang="en-US" smtClean="0"/>
              <a:pPr/>
              <a:t>‹#›</a:t>
            </a:fld>
            <a:endParaRPr lang="en-US" dirty="0"/>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watsoncaringscience.org/"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rds.yahoo.com/_ylt=A0PDoS3fPbpMKxkAN86jzbkF/SIG=11q8mnvc3/EXP=1287360351/**http:/www.allcare.org/vna_index.shtml" TargetMode="External"/><Relationship Id="rId2" Type="http://schemas.openxmlformats.org/officeDocument/2006/relationships/notesSlide" Target="../notesSlides/notesSlide11.xml"/><Relationship Id="rId1" Type="http://schemas.openxmlformats.org/officeDocument/2006/relationships/slideLayout" Target="../slideLayouts/slideLayout6.xml"/><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4.xml"/><Relationship Id="rId1" Type="http://schemas.openxmlformats.org/officeDocument/2006/relationships/slideLayout" Target="../slideLayouts/slideLayout6.xml"/><Relationship Id="rId4" Type="http://schemas.openxmlformats.org/officeDocument/2006/relationships/hyperlink" Target="http://www.asu.edu/nursing/courses/nur361/leader24"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currentnursing.com/nursing_theory/Watson.html" TargetMode="External"/><Relationship Id="rId7" Type="http://schemas.openxmlformats.org/officeDocument/2006/relationships/hyperlink" Target="http://currentnursing.com/nursing_theory/development_of_nursing_theories.html" TargetMode="External"/><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hyperlink" Target="http://web.ebscohost.com.exproxy.lakeviewcol.edu:2048/login.aspx?direct=true&amp;db=rzh&amp;AN=2010235968&amp;site=nrc-live" TargetMode="External"/><Relationship Id="rId5" Type="http://schemas.openxmlformats.org/officeDocument/2006/relationships/hyperlink" Target="http://www.cinahl.com/cgi-bin/refsvc?jid=1502&amp;accno=2004070467" TargetMode="External"/><Relationship Id="rId4" Type="http://schemas.openxmlformats.org/officeDocument/2006/relationships/hyperlink" Target="http://web.ebscohost.com.exproxy.lakeviewcol.edu:2048/login.aspx?direct" TargetMode="External"/></Relationships>
</file>

<file path=ppt/slides/_rels/slide16.xml.rels><?xml version="1.0" encoding="UTF-8" standalone="yes"?>
<Relationships xmlns="http://schemas.openxmlformats.org/package/2006/relationships"><Relationship Id="rId8" Type="http://schemas.openxmlformats.org/officeDocument/2006/relationships/hyperlink" Target="http://watsoncaringscience.org.00921796/" TargetMode="External"/><Relationship Id="rId3" Type="http://schemas.openxmlformats.org/officeDocument/2006/relationships/hyperlink" Target="http://currentnursing.com/nursing_theory/watson.html" TargetMode="External"/><Relationship Id="rId7" Type="http://schemas.openxmlformats.org/officeDocument/2006/relationships/hyperlink" Target="http://www.asu.edu/nursing/courses/nur361/leader24" TargetMode="External"/><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hyperlink" Target="http://www.allcare.org/vna_index.shtml/" TargetMode="External"/><Relationship Id="rId5" Type="http://schemas.openxmlformats.org/officeDocument/2006/relationships/hyperlink" Target="http://www.ncbi.nlm.nih.gov/pubmed/7640385" TargetMode="External"/><Relationship Id="rId4" Type="http://schemas.openxmlformats.org/officeDocument/2006/relationships/hyperlink" Target="http://currentnursing.com/nursing_theory/Watson.html" TargetMode="External"/><Relationship Id="rId9" Type="http://schemas.openxmlformats.org/officeDocument/2006/relationships/hyperlink" Target="http://www.ucdenver.edu/academics/colleges/nursing/Pages/default.aspx"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www.zazzle.com/caring_is...544655093/" TargetMode="External"/><Relationship Id="rId7" Type="http://schemas.openxmlformats.org/officeDocument/2006/relationships/hyperlink" Target="http://www.wastsoncaringscience.org/j_watson/index.html" TargetMode="External"/><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hyperlink" Target="http://www.watsoncaringscience.org/j_watson/index.html" TargetMode="External"/><Relationship Id="rId5" Type="http://schemas.openxmlformats.org/officeDocument/2006/relationships/hyperlink" Target="http://search.ebcohost.com.ezproy.lakeviewcol.edu:2048/login.aspx?direct=tru&amp;db=rzh&amp;AN=2009754494&amp;sit" TargetMode="External"/><Relationship Id="rId4" Type="http://schemas.openxmlformats.org/officeDocument/2006/relationships/hyperlink" Target="http://search.ebscohost.com/eqproxy.lakeviewcol.edu:2048/login.aspx?direct=true&amp;db=rzh&amp;AN=2000921796"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hyperlink" Target="http://www.zazzle.com/caring_is...544655093/"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hyperlink" Target="http://www.ucdenver.edu/academics/colleges/nursing/Pages/default.aspx"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Jean Watson       </a:t>
            </a:r>
            <a:br>
              <a:rPr lang="en-US" dirty="0" smtClean="0"/>
            </a:br>
            <a:r>
              <a:rPr lang="en-US" dirty="0" smtClean="0"/>
              <a:t>                                            </a:t>
            </a:r>
            <a:endParaRPr lang="en-US" dirty="0"/>
          </a:p>
        </p:txBody>
      </p:sp>
      <p:sp>
        <p:nvSpPr>
          <p:cNvPr id="3" name="Subtitle 2"/>
          <p:cNvSpPr>
            <a:spLocks noGrp="1"/>
          </p:cNvSpPr>
          <p:nvPr>
            <p:ph type="subTitle" idx="1"/>
          </p:nvPr>
        </p:nvSpPr>
        <p:spPr/>
        <p:txBody>
          <a:bodyPr/>
          <a:lstStyle/>
          <a:p>
            <a:r>
              <a:rPr lang="en-US" dirty="0" smtClean="0"/>
              <a:t>Theory of Transpersonal Care</a:t>
            </a:r>
            <a:endParaRPr lang="en-US" dirty="0"/>
          </a:p>
        </p:txBody>
      </p:sp>
      <p:sp>
        <p:nvSpPr>
          <p:cNvPr id="4" name="TextBox 3"/>
          <p:cNvSpPr txBox="1"/>
          <p:nvPr/>
        </p:nvSpPr>
        <p:spPr>
          <a:xfrm>
            <a:off x="609600" y="685800"/>
            <a:ext cx="184731" cy="369332"/>
          </a:xfrm>
          <a:prstGeom prst="rect">
            <a:avLst/>
          </a:prstGeom>
          <a:noFill/>
        </p:spPr>
        <p:txBody>
          <a:bodyPr wrap="none" rtlCol="0">
            <a:spAutoFit/>
          </a:bodyPr>
          <a:lstStyle/>
          <a:p>
            <a:endParaRPr lang="en-US" dirty="0"/>
          </a:p>
        </p:txBody>
      </p:sp>
      <p:pic>
        <p:nvPicPr>
          <p:cNvPr id="7" name="Picture 6" descr="jwatson_rt_01.gif"/>
          <p:cNvPicPr>
            <a:picLocks noChangeAspect="1"/>
          </p:cNvPicPr>
          <p:nvPr/>
        </p:nvPicPr>
        <p:blipFill>
          <a:blip r:embed="rId3" cstate="print"/>
          <a:stretch>
            <a:fillRect/>
          </a:stretch>
        </p:blipFill>
        <p:spPr>
          <a:xfrm>
            <a:off x="5562600" y="457200"/>
            <a:ext cx="2381250" cy="4886325"/>
          </a:xfrm>
          <a:prstGeom prst="rect">
            <a:avLst/>
          </a:prstGeom>
        </p:spPr>
      </p:pic>
      <p:sp>
        <p:nvSpPr>
          <p:cNvPr id="8" name="TextBox 7"/>
          <p:cNvSpPr txBox="1"/>
          <p:nvPr/>
        </p:nvSpPr>
        <p:spPr>
          <a:xfrm>
            <a:off x="5791200" y="5486400"/>
            <a:ext cx="2198743" cy="369332"/>
          </a:xfrm>
          <a:prstGeom prst="rect">
            <a:avLst/>
          </a:prstGeom>
          <a:noFill/>
        </p:spPr>
        <p:txBody>
          <a:bodyPr wrap="none" rtlCol="0">
            <a:spAutoFit/>
          </a:bodyPr>
          <a:lstStyle/>
          <a:p>
            <a:r>
              <a:rPr lang="en-US" sz="1200" i="1" dirty="0" smtClean="0">
                <a:latin typeface="Times New Roman" pitchFamily="18" charset="0"/>
                <a:cs typeface="Times New Roman" pitchFamily="18" charset="0"/>
                <a:hlinkClick r:id="rId4"/>
              </a:rPr>
              <a:t>http://watsoncaringscience.org</a:t>
            </a:r>
            <a:r>
              <a:rPr lang="en-US" sz="1200" i="1" dirty="0" smtClean="0">
                <a:latin typeface="Times New Roman" pitchFamily="18" charset="0"/>
                <a:cs typeface="Times New Roman" pitchFamily="18" charset="0"/>
              </a:rPr>
              <a:t> </a:t>
            </a:r>
            <a:r>
              <a:rPr lang="en-US" i="1" dirty="0" smtClean="0"/>
              <a:t> </a:t>
            </a:r>
            <a:endParaRPr lang="en-US" dirty="0"/>
          </a:p>
        </p:txBody>
      </p:sp>
      <p:sp>
        <p:nvSpPr>
          <p:cNvPr id="9" name="TextBox 8"/>
          <p:cNvSpPr txBox="1"/>
          <p:nvPr/>
        </p:nvSpPr>
        <p:spPr>
          <a:xfrm>
            <a:off x="284018" y="727607"/>
            <a:ext cx="2209800" cy="2123658"/>
          </a:xfrm>
          <a:prstGeom prst="rect">
            <a:avLst/>
          </a:prstGeom>
          <a:noFill/>
        </p:spPr>
        <p:txBody>
          <a:bodyPr wrap="square" rtlCol="0">
            <a:spAutoFit/>
          </a:bodyPr>
          <a:lstStyle/>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Lakeview College of Nursing</a:t>
            </a:r>
          </a:p>
          <a:p>
            <a:r>
              <a:rPr lang="en-US" sz="1200" dirty="0" smtClean="0">
                <a:latin typeface="Times New Roman" pitchFamily="18" charset="0"/>
                <a:cs typeface="Times New Roman" pitchFamily="18" charset="0"/>
              </a:rPr>
              <a:t>RN 200 – Fall, 2010</a:t>
            </a:r>
          </a:p>
          <a:p>
            <a:r>
              <a:rPr lang="en-US" sz="1200" dirty="0" smtClean="0">
                <a:latin typeface="Times New Roman" pitchFamily="18" charset="0"/>
                <a:cs typeface="Times New Roman" pitchFamily="18" charset="0"/>
              </a:rPr>
              <a:t>Lori Lindsey-Clarkston, RN</a:t>
            </a:r>
          </a:p>
          <a:p>
            <a:r>
              <a:rPr lang="en-US" sz="1200" dirty="0" smtClean="0">
                <a:latin typeface="Times New Roman" pitchFamily="18" charset="0"/>
                <a:cs typeface="Times New Roman" pitchFamily="18" charset="0"/>
              </a:rPr>
              <a:t>Lori Turner, RN</a:t>
            </a:r>
          </a:p>
          <a:p>
            <a:r>
              <a:rPr lang="en-US" sz="1200" dirty="0" smtClean="0">
                <a:latin typeface="Times New Roman" pitchFamily="18" charset="0"/>
                <a:cs typeface="Times New Roman" pitchFamily="18" charset="0"/>
              </a:rPr>
              <a:t>Michael Kruse, RN</a:t>
            </a:r>
          </a:p>
          <a:p>
            <a:r>
              <a:rPr lang="en-US" sz="1200" dirty="0" smtClean="0">
                <a:latin typeface="Times New Roman" pitchFamily="18" charset="0"/>
                <a:cs typeface="Times New Roman" pitchFamily="18" charset="0"/>
              </a:rPr>
              <a:t>Nicole Steele, RN</a:t>
            </a:r>
          </a:p>
          <a:p>
            <a:r>
              <a:rPr lang="en-US" sz="1200" dirty="0" smtClean="0">
                <a:latin typeface="Times New Roman" pitchFamily="18" charset="0"/>
                <a:cs typeface="Times New Roman" pitchFamily="18" charset="0"/>
              </a:rPr>
              <a:t>Rachel Davis, RN</a:t>
            </a:r>
          </a:p>
          <a:p>
            <a:r>
              <a:rPr lang="en-US" sz="1200" dirty="0" smtClean="0">
                <a:latin typeface="Times New Roman" pitchFamily="18" charset="0"/>
                <a:cs typeface="Times New Roman" pitchFamily="18" charset="0"/>
              </a:rPr>
              <a:t>Sheila Roth, RN</a:t>
            </a:r>
          </a:p>
          <a:p>
            <a:r>
              <a:rPr lang="en-US" sz="1200" dirty="0" smtClean="0">
                <a:latin typeface="Times New Roman" pitchFamily="18" charset="0"/>
                <a:cs typeface="Times New Roman" pitchFamily="18" charset="0"/>
              </a:rPr>
              <a:t>Tenika McMillan, RN</a:t>
            </a:r>
          </a:p>
          <a:p>
            <a:endParaRPr lang="en-US" sz="12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09600"/>
            <a:ext cx="8534400" cy="841248"/>
          </a:xfrm>
        </p:spPr>
        <p:txBody>
          <a:bodyPr>
            <a:normAutofit fontScale="90000"/>
          </a:bodyPr>
          <a:lstStyle/>
          <a:p>
            <a:r>
              <a:rPr lang="en-US" sz="2800" b="1" dirty="0" smtClean="0">
                <a:latin typeface="Times New Roman" pitchFamily="18" charset="0"/>
                <a:cs typeface="Times New Roman" pitchFamily="18" charset="0"/>
              </a:rPr>
              <a:t>Implement theory into nursing Practice (cont’d)</a:t>
            </a:r>
            <a:endParaRPr lang="en-US" sz="2800" b="1" dirty="0">
              <a:latin typeface="Times New Roman" pitchFamily="18" charset="0"/>
              <a:cs typeface="Times New Roman" pitchFamily="18" charset="0"/>
            </a:endParaRPr>
          </a:p>
        </p:txBody>
      </p:sp>
      <p:sp>
        <p:nvSpPr>
          <p:cNvPr id="3" name="TextBox 2"/>
          <p:cNvSpPr txBox="1"/>
          <p:nvPr/>
        </p:nvSpPr>
        <p:spPr>
          <a:xfrm>
            <a:off x="457200" y="2057400"/>
            <a:ext cx="6414128" cy="3477875"/>
          </a:xfrm>
          <a:prstGeom prst="rect">
            <a:avLst/>
          </a:prstGeom>
          <a:noFill/>
        </p:spPr>
        <p:txBody>
          <a:bodyPr wrap="none" rtlCol="0">
            <a:spAutoFit/>
          </a:bodyPr>
          <a:lstStyle/>
          <a:p>
            <a:pPr>
              <a:buClr>
                <a:schemeClr val="accent1"/>
              </a:buClr>
              <a:buFont typeface="Wingdings" pitchFamily="2" charset="2"/>
              <a:buChar char="Ø"/>
            </a:pPr>
            <a:r>
              <a:rPr lang="en-US" sz="2000" dirty="0" smtClean="0">
                <a:latin typeface="Times New Roman" pitchFamily="18" charset="0"/>
                <a:cs typeface="Times New Roman" pitchFamily="18" charset="0"/>
              </a:rPr>
              <a:t>Nurses called to create an environment of trust.</a:t>
            </a:r>
          </a:p>
          <a:p>
            <a:pPr>
              <a:buClr>
                <a:schemeClr val="accent1"/>
              </a:buClr>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Carative factors guide nurses.</a:t>
            </a:r>
          </a:p>
          <a:p>
            <a:pPr>
              <a:buClr>
                <a:schemeClr val="accent1"/>
              </a:buClr>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Support human caring and provide for physical needs.</a:t>
            </a:r>
          </a:p>
          <a:p>
            <a:pPr>
              <a:buClr>
                <a:schemeClr val="accent1"/>
              </a:buClr>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Spirituality is a strength.</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Through trust, confidence is gained and friends are made.</a:t>
            </a:r>
          </a:p>
          <a:p>
            <a:pPr>
              <a:buClr>
                <a:schemeClr val="accent1"/>
              </a:buClr>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The person-to-person relationship is priority.</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686800" cy="1524000"/>
          </a:xfrm>
        </p:spPr>
        <p:txBody>
          <a:bodyPr>
            <a:normAutofit fontScale="90000"/>
          </a:bodyPr>
          <a:lstStyle/>
          <a:p>
            <a:r>
              <a:rPr lang="en-US" sz="3100" b="1" dirty="0" smtClean="0">
                <a:latin typeface="Times New Roman" pitchFamily="18" charset="0"/>
                <a:cs typeface="Times New Roman" pitchFamily="18" charset="0"/>
              </a:rPr>
              <a:t>IMPLEMENT THEORY INTO NURSING PRACTICE (cont’d)</a:t>
            </a: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endParaRPr lang="en-US" b="1" dirty="0"/>
          </a:p>
        </p:txBody>
      </p:sp>
      <p:sp>
        <p:nvSpPr>
          <p:cNvPr id="3" name="TextBox 2"/>
          <p:cNvSpPr txBox="1"/>
          <p:nvPr/>
        </p:nvSpPr>
        <p:spPr>
          <a:xfrm>
            <a:off x="304801" y="1524000"/>
            <a:ext cx="4876800" cy="4678204"/>
          </a:xfrm>
          <a:prstGeom prst="rect">
            <a:avLst/>
          </a:prstGeom>
          <a:noFill/>
        </p:spPr>
        <p:txBody>
          <a:bodyPr wrap="square" rtlCol="0">
            <a:spAutoFit/>
          </a:bodyPr>
          <a:lstStyle/>
          <a:p>
            <a:pPr>
              <a:buClr>
                <a:schemeClr val="accent1"/>
              </a:buClr>
              <a:buFont typeface="Wingdings" pitchFamily="2" charset="2"/>
              <a:buChar char="Ø"/>
            </a:pPr>
            <a:r>
              <a:rPr lang="en-US" sz="2000" dirty="0" smtClean="0">
                <a:latin typeface="Times New Roman" pitchFamily="18" charset="0"/>
                <a:cs typeface="Times New Roman" pitchFamily="18" charset="0"/>
              </a:rPr>
              <a:t>Nurses must be competent in technical and caring skills.</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Interview process has changed due to Watson’s theory.</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Nursing education now incorporates holistic care.</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Through using carative factors, nurses can realize their impact.</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Caring and emotional factors are tied into nursing diagnosis and interventions</a:t>
            </a:r>
            <a:r>
              <a:rPr lang="en-US" dirty="0" smtClean="0"/>
              <a:t>.</a:t>
            </a:r>
          </a:p>
          <a:p>
            <a:endParaRPr lang="en-US" dirty="0"/>
          </a:p>
        </p:txBody>
      </p:sp>
      <p:sp>
        <p:nvSpPr>
          <p:cNvPr id="5" name="TextBox 4"/>
          <p:cNvSpPr txBox="1"/>
          <p:nvPr/>
        </p:nvSpPr>
        <p:spPr>
          <a:xfrm>
            <a:off x="5715000" y="6248400"/>
            <a:ext cx="4038600" cy="830997"/>
          </a:xfrm>
          <a:prstGeom prst="rect">
            <a:avLst/>
          </a:prstGeom>
          <a:noFill/>
        </p:spPr>
        <p:txBody>
          <a:bodyPr wrap="square" rtlCol="0">
            <a:spAutoFit/>
          </a:bodyPr>
          <a:lstStyle/>
          <a:p>
            <a:r>
              <a:rPr lang="en-US" sz="1200" dirty="0" smtClean="0">
                <a:latin typeface="Times New Roman" pitchFamily="18" charset="0"/>
                <a:cs typeface="Times New Roman" pitchFamily="18" charset="0"/>
                <a:hlinkClick r:id="rId3" tooltip="http://www.allcare.org/vna_index.shtml"/>
              </a:rPr>
              <a:t>www.allcare.org/vna_index.shtml/</a:t>
            </a:r>
            <a:endParaRPr lang="en-US" sz="1200" dirty="0" smtClean="0">
              <a:latin typeface="Times New Roman" pitchFamily="18" charset="0"/>
              <a:cs typeface="Times New Roman" pitchFamily="18" charset="0"/>
            </a:endParaRPr>
          </a:p>
          <a:p>
            <a:r>
              <a:rPr lang="en-US" dirty="0" smtClean="0"/>
              <a:t/>
            </a:r>
            <a:br>
              <a:rPr lang="en-US" dirty="0" smtClean="0"/>
            </a:br>
            <a:endParaRPr lang="en-US" dirty="0"/>
          </a:p>
        </p:txBody>
      </p:sp>
      <p:pic>
        <p:nvPicPr>
          <p:cNvPr id="6" name="Picture 5" descr="hospice_photo.jpg"/>
          <p:cNvPicPr>
            <a:picLocks noChangeAspect="1"/>
          </p:cNvPicPr>
          <p:nvPr/>
        </p:nvPicPr>
        <p:blipFill>
          <a:blip r:embed="rId4" cstate="print"/>
          <a:stretch>
            <a:fillRect/>
          </a:stretch>
        </p:blipFill>
        <p:spPr>
          <a:xfrm>
            <a:off x="5181600" y="1295400"/>
            <a:ext cx="3685309" cy="4800600"/>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839200" cy="838200"/>
          </a:xfrm>
        </p:spPr>
        <p:txBody>
          <a:bodyPr>
            <a:noAutofit/>
          </a:bodyPr>
          <a:lstStyle/>
          <a:p>
            <a:r>
              <a:rPr lang="en-US" sz="2800" b="1" dirty="0" smtClean="0">
                <a:latin typeface="Times New Roman" pitchFamily="18" charset="0"/>
                <a:cs typeface="Times New Roman" pitchFamily="18" charset="0"/>
              </a:rPr>
              <a:t>Implementation Theory into nursing practice (cont’d)</a:t>
            </a:r>
            <a:endParaRPr lang="en-US" sz="2800" b="1" dirty="0">
              <a:latin typeface="Times New Roman" pitchFamily="18" charset="0"/>
              <a:cs typeface="Times New Roman" pitchFamily="18" charset="0"/>
            </a:endParaRPr>
          </a:p>
        </p:txBody>
      </p:sp>
      <p:sp>
        <p:nvSpPr>
          <p:cNvPr id="3" name="Content Placeholder 2"/>
          <p:cNvSpPr>
            <a:spLocks noGrp="1"/>
          </p:cNvSpPr>
          <p:nvPr>
            <p:ph idx="1"/>
          </p:nvPr>
        </p:nvSpPr>
        <p:spPr>
          <a:xfrm>
            <a:off x="366486" y="1915886"/>
            <a:ext cx="8229600" cy="4343400"/>
          </a:xfrm>
        </p:spPr>
        <p:txBody>
          <a:bodyPr>
            <a:normAutofit/>
          </a:bodyPr>
          <a:lstStyle/>
          <a:p>
            <a:pPr>
              <a:buFont typeface="Wingdings" pitchFamily="2" charset="2"/>
              <a:buChar char="Ø"/>
            </a:pPr>
            <a:r>
              <a:rPr lang="en-US" sz="2000" dirty="0" smtClean="0">
                <a:latin typeface="Times New Roman" pitchFamily="18" charset="0"/>
                <a:cs typeface="Times New Roman" pitchFamily="18" charset="0"/>
              </a:rPr>
              <a:t>Communication is key to establishing trusting relationship.</a:t>
            </a:r>
          </a:p>
          <a:p>
            <a:pPr>
              <a:buFont typeface="Wingdings" pitchFamily="2" charset="2"/>
              <a:buChar char="Ø"/>
            </a:pPr>
            <a:endParaRPr lang="en-US" sz="2000" dirty="0" smtClean="0">
              <a:latin typeface="Times New Roman" pitchFamily="18" charset="0"/>
              <a:cs typeface="Times New Roman" pitchFamily="18" charset="0"/>
            </a:endParaRPr>
          </a:p>
          <a:p>
            <a:pPr>
              <a:buFont typeface="Wingdings" pitchFamily="2" charset="2"/>
              <a:buChar char="Ø"/>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Getting to know the whole person;</a:t>
            </a:r>
          </a:p>
          <a:p>
            <a:pPr lvl="1">
              <a:buFont typeface="Wingdings" pitchFamily="2" charset="2"/>
              <a:buChar char="Ø"/>
            </a:pPr>
            <a:r>
              <a:rPr lang="en-US" sz="2000" dirty="0" smtClean="0">
                <a:latin typeface="Times New Roman" pitchFamily="18" charset="0"/>
                <a:cs typeface="Times New Roman" pitchFamily="18" charset="0"/>
              </a:rPr>
              <a:t>Beliefs, thoughts, and feelings. </a:t>
            </a:r>
          </a:p>
          <a:p>
            <a:pPr lvl="1">
              <a:buFont typeface="Wingdings" pitchFamily="2" charset="2"/>
              <a:buChar char="Ø"/>
            </a:pPr>
            <a:r>
              <a:rPr lang="en-US" sz="2000" b="1" u="sng" dirty="0" smtClean="0">
                <a:solidFill>
                  <a:srgbClr val="FF0000"/>
                </a:solidFill>
                <a:latin typeface="Times New Roman" pitchFamily="18" charset="0"/>
                <a:cs typeface="Times New Roman" pitchFamily="18" charset="0"/>
              </a:rPr>
              <a:t>Helps to understand nature seeking care for</a:t>
            </a:r>
            <a:r>
              <a:rPr lang="en-US" sz="2000" b="1" u="sng" dirty="0" smtClean="0">
                <a:solidFill>
                  <a:srgbClr val="FF0000"/>
                </a:solidFill>
                <a:latin typeface="Times New Roman" pitchFamily="18" charset="0"/>
                <a:cs typeface="Times New Roman" pitchFamily="18" charset="0"/>
              </a:rPr>
              <a:t>.??</a:t>
            </a:r>
            <a:endParaRPr lang="en-US" sz="2000" b="1" u="sng" dirty="0" smtClean="0">
              <a:solidFill>
                <a:srgbClr val="FF0000"/>
              </a:solidFill>
              <a:latin typeface="Times New Roman" pitchFamily="18" charset="0"/>
              <a:cs typeface="Times New Roman" pitchFamily="18" charset="0"/>
            </a:endParaRPr>
          </a:p>
          <a:p>
            <a:pPr lvl="1">
              <a:buFont typeface="Wingdings" pitchFamily="2" charset="2"/>
              <a:buChar char="Ø"/>
            </a:pPr>
            <a:endParaRPr lang="en-US" sz="2000" dirty="0" smtClean="0">
              <a:latin typeface="Times New Roman" pitchFamily="18" charset="0"/>
              <a:cs typeface="Times New Roman" pitchFamily="18" charset="0"/>
            </a:endParaRPr>
          </a:p>
          <a:p>
            <a:pPr>
              <a:buFont typeface="Wingdings" pitchFamily="2" charset="2"/>
              <a:buChar char="Ø"/>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Nurse must know </a:t>
            </a:r>
            <a:r>
              <a:rPr lang="en-US" sz="2000" b="1" u="sng" dirty="0" smtClean="0">
                <a:solidFill>
                  <a:srgbClr val="FF0000"/>
                </a:solidFill>
                <a:latin typeface="Times New Roman" pitchFamily="18" charset="0"/>
                <a:cs typeface="Times New Roman" pitchFamily="18" charset="0"/>
              </a:rPr>
              <a:t>ones</a:t>
            </a:r>
            <a:r>
              <a:rPr lang="en-US" sz="2000" dirty="0" smtClean="0">
                <a:latin typeface="Times New Roman" pitchFamily="18" charset="0"/>
                <a:cs typeface="Times New Roman" pitchFamily="18" charset="0"/>
              </a:rPr>
              <a:t> own values and beliefs. </a:t>
            </a:r>
          </a:p>
          <a:p>
            <a:pPr>
              <a:buFont typeface="Wingdings" pitchFamily="2" charset="2"/>
              <a:buChar char="Ø"/>
            </a:pPr>
            <a:endParaRPr lang="en-US" sz="2000" dirty="0" smtClean="0">
              <a:latin typeface="Times New Roman" pitchFamily="18" charset="0"/>
              <a:cs typeface="Times New Roman" pitchFamily="18" charset="0"/>
            </a:endParaRPr>
          </a:p>
          <a:p>
            <a:pPr>
              <a:buFont typeface="Wingdings" pitchFamily="2" charset="2"/>
              <a:buChar char="Ø"/>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Environment to be conducive to holistic care;</a:t>
            </a:r>
          </a:p>
          <a:p>
            <a:pPr lvl="1">
              <a:buFont typeface="Wingdings" pitchFamily="2" charset="2"/>
              <a:buChar char="Ø"/>
            </a:pPr>
            <a:r>
              <a:rPr lang="en-US" sz="2000" dirty="0" smtClean="0">
                <a:latin typeface="Times New Roman" pitchFamily="18" charset="0"/>
                <a:cs typeface="Times New Roman" pitchFamily="18" charset="0"/>
              </a:rPr>
              <a:t>it must be supportive, protective, and spiritual.</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Jean Watson Summary</a:t>
            </a:r>
            <a:endParaRPr lang="en-US" dirty="0"/>
          </a:p>
        </p:txBody>
      </p:sp>
      <p:sp>
        <p:nvSpPr>
          <p:cNvPr id="4" name="TextBox 3"/>
          <p:cNvSpPr txBox="1"/>
          <p:nvPr/>
        </p:nvSpPr>
        <p:spPr>
          <a:xfrm>
            <a:off x="762000" y="1828800"/>
            <a:ext cx="7315200" cy="3416320"/>
          </a:xfrm>
          <a:prstGeom prst="rect">
            <a:avLst/>
          </a:prstGeom>
          <a:noFill/>
        </p:spPr>
        <p:txBody>
          <a:bodyPr wrap="square" rtlCol="0">
            <a:spAutoFit/>
          </a:bodyPr>
          <a:lstStyle/>
          <a:p>
            <a:pPr>
              <a:buClr>
                <a:schemeClr val="accent1"/>
              </a:buClr>
              <a:buFont typeface="Wingdings" pitchFamily="2" charset="2"/>
              <a:buChar char="Ø"/>
            </a:pPr>
            <a:r>
              <a:rPr lang="en-US" dirty="0" smtClean="0"/>
              <a:t> </a:t>
            </a:r>
            <a:r>
              <a:rPr lang="en-US" sz="2000" dirty="0" smtClean="0">
                <a:latin typeface="Times New Roman" pitchFamily="18" charset="0"/>
                <a:cs typeface="Times New Roman" pitchFamily="18" charset="0"/>
              </a:rPr>
              <a:t>Jean Watson began her nursing education in 1958.</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Graduated with PhD in education and psychology/counseling.</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Holds multiple awards and distinguished positions.</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Known for her theory and philosophy of caring. </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Nursing becoming technical and task oriented less caring.</a:t>
            </a:r>
          </a:p>
          <a:p>
            <a:pPr>
              <a:buClr>
                <a:schemeClr val="accent1"/>
              </a:buClr>
              <a:buFont typeface="Wingdings" pitchFamily="2" charset="2"/>
              <a:buChar char="Ø"/>
            </a:pPr>
            <a:endParaRPr lang="en-US" dirty="0" smtClean="0"/>
          </a:p>
          <a:p>
            <a:pPr>
              <a:buClr>
                <a:schemeClr val="accent1"/>
              </a:buClr>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(cont’d)</a:t>
            </a:r>
            <a:endParaRPr lang="en-US" dirty="0"/>
          </a:p>
        </p:txBody>
      </p:sp>
      <p:sp>
        <p:nvSpPr>
          <p:cNvPr id="3" name="TextBox 2"/>
          <p:cNvSpPr txBox="1"/>
          <p:nvPr/>
        </p:nvSpPr>
        <p:spPr>
          <a:xfrm>
            <a:off x="457200" y="1676400"/>
            <a:ext cx="5715000" cy="2308324"/>
          </a:xfrm>
          <a:prstGeom prst="rect">
            <a:avLst/>
          </a:prstGeom>
          <a:noFill/>
        </p:spPr>
        <p:txBody>
          <a:bodyPr wrap="square" rtlCol="0">
            <a:spAutoFit/>
          </a:bodyPr>
          <a:lstStyle/>
          <a:p>
            <a:pPr>
              <a:buClr>
                <a:schemeClr val="accent1"/>
              </a:buClr>
              <a:buFont typeface="Wingdings" pitchFamily="2" charset="2"/>
              <a:buChar char="Ø"/>
            </a:pPr>
            <a:r>
              <a:rPr lang="en-US" dirty="0" smtClean="0"/>
              <a:t> Concept of theories based on seven assumptions.</a:t>
            </a:r>
          </a:p>
          <a:p>
            <a:pPr>
              <a:buClr>
                <a:schemeClr val="accent1"/>
              </a:buClr>
              <a:buFont typeface="Wingdings" pitchFamily="2" charset="2"/>
              <a:buChar char="Ø"/>
            </a:pPr>
            <a:endParaRPr lang="en-US" dirty="0" smtClean="0"/>
          </a:p>
          <a:p>
            <a:pPr>
              <a:buClr>
                <a:schemeClr val="accent1"/>
              </a:buClr>
              <a:buFont typeface="Wingdings" pitchFamily="2" charset="2"/>
              <a:buChar char="Ø"/>
            </a:pPr>
            <a:r>
              <a:rPr lang="en-US" dirty="0" smtClean="0"/>
              <a:t> Ten carative factors.</a:t>
            </a:r>
          </a:p>
          <a:p>
            <a:pPr>
              <a:buClr>
                <a:schemeClr val="accent1"/>
              </a:buClr>
              <a:buFont typeface="Wingdings" pitchFamily="2" charset="2"/>
              <a:buChar char="Ø"/>
            </a:pPr>
            <a:endParaRPr lang="en-US" dirty="0" smtClean="0"/>
          </a:p>
          <a:p>
            <a:pPr>
              <a:buClr>
                <a:schemeClr val="accent1"/>
              </a:buClr>
              <a:buFont typeface="Wingdings" pitchFamily="2" charset="2"/>
              <a:buChar char="Ø"/>
            </a:pPr>
            <a:r>
              <a:rPr lang="en-US" dirty="0" smtClean="0"/>
              <a:t> Changed how nursing students are educated.</a:t>
            </a:r>
          </a:p>
          <a:p>
            <a:pPr>
              <a:buClr>
                <a:schemeClr val="accent1"/>
              </a:buClr>
            </a:pPr>
            <a:endParaRPr lang="en-US" dirty="0" smtClean="0"/>
          </a:p>
          <a:p>
            <a:pPr>
              <a:buClr>
                <a:schemeClr val="accent1"/>
              </a:buClr>
              <a:buFont typeface="Wingdings" pitchFamily="2" charset="2"/>
              <a:buChar char="Ø"/>
            </a:pPr>
            <a:r>
              <a:rPr lang="en-US" dirty="0" smtClean="0"/>
              <a:t> Employers seek candidates for hire with caring factors.</a:t>
            </a:r>
          </a:p>
          <a:p>
            <a:pPr>
              <a:buClr>
                <a:schemeClr val="accent1"/>
              </a:buClr>
              <a:buFont typeface="Wingdings" pitchFamily="2" charset="2"/>
              <a:buChar char="Ø"/>
            </a:pPr>
            <a:endParaRPr lang="en-US" dirty="0"/>
          </a:p>
        </p:txBody>
      </p:sp>
      <p:pic>
        <p:nvPicPr>
          <p:cNvPr id="5" name="Picture 4" descr="Jean_Watson.jpg"/>
          <p:cNvPicPr>
            <a:picLocks noChangeAspect="1"/>
          </p:cNvPicPr>
          <p:nvPr/>
        </p:nvPicPr>
        <p:blipFill>
          <a:blip r:embed="rId3" cstate="print"/>
          <a:stretch>
            <a:fillRect/>
          </a:stretch>
        </p:blipFill>
        <p:spPr>
          <a:xfrm>
            <a:off x="2286000" y="3810000"/>
            <a:ext cx="4797722" cy="2555748"/>
          </a:xfrm>
          <a:prstGeom prst="rect">
            <a:avLst/>
          </a:prstGeom>
          <a:ln>
            <a:noFill/>
          </a:ln>
          <a:effectLst>
            <a:softEdge rad="112500"/>
          </a:effectLst>
        </p:spPr>
      </p:pic>
      <p:sp>
        <p:nvSpPr>
          <p:cNvPr id="6" name="TextBox 5"/>
          <p:cNvSpPr txBox="1"/>
          <p:nvPr/>
        </p:nvSpPr>
        <p:spPr>
          <a:xfrm>
            <a:off x="2819400" y="6400800"/>
            <a:ext cx="3574633" cy="276999"/>
          </a:xfrm>
          <a:prstGeom prst="rect">
            <a:avLst/>
          </a:prstGeom>
          <a:noFill/>
        </p:spPr>
        <p:txBody>
          <a:bodyPr wrap="none" rtlCol="0">
            <a:spAutoFit/>
          </a:bodyPr>
          <a:lstStyle/>
          <a:p>
            <a:r>
              <a:rPr lang="en-US" sz="1200" dirty="0" smtClean="0">
                <a:solidFill>
                  <a:srgbClr val="C00000"/>
                </a:solidFill>
                <a:latin typeface="Times New Roman" pitchFamily="18" charset="0"/>
                <a:cs typeface="Times New Roman" pitchFamily="18" charset="0"/>
                <a:hlinkClick r:id="rId4"/>
              </a:rPr>
              <a:t>http://</a:t>
            </a:r>
            <a:r>
              <a:rPr lang="en-US" sz="1200" u="sng" dirty="0" smtClean="0">
                <a:latin typeface="Times New Roman" pitchFamily="18" charset="0"/>
                <a:cs typeface="Times New Roman" pitchFamily="18" charset="0"/>
                <a:hlinkClick r:id="rId4"/>
              </a:rPr>
              <a:t>www.asu.edu/nursing/courses/nur361/leader24</a:t>
            </a:r>
            <a:r>
              <a:rPr lang="en-US" sz="1200" u="sng" dirty="0" smtClean="0">
                <a:latin typeface="Times New Roman" pitchFamily="18" charset="0"/>
                <a:cs typeface="Times New Roman" pitchFamily="18" charset="0"/>
              </a:rPr>
              <a:t> </a:t>
            </a:r>
            <a:endParaRPr lang="en-US" sz="1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167520" y="762000"/>
            <a:ext cx="870751" cy="276999"/>
          </a:xfrm>
          <a:prstGeom prst="rect">
            <a:avLst/>
          </a:prstGeom>
          <a:noFill/>
        </p:spPr>
        <p:txBody>
          <a:bodyPr wrap="none" rtlCol="0">
            <a:spAutoFit/>
          </a:bodyPr>
          <a:lstStyle/>
          <a:p>
            <a:pPr algn="ctr"/>
            <a:r>
              <a:rPr lang="en-US" sz="1200" dirty="0" smtClean="0">
                <a:latin typeface="Times New Roman" pitchFamily="18" charset="0"/>
                <a:cs typeface="Times New Roman" pitchFamily="18" charset="0"/>
              </a:rPr>
              <a:t>References</a:t>
            </a:r>
            <a:endParaRPr lang="en-US" sz="1200" dirty="0">
              <a:latin typeface="Times New Roman" pitchFamily="18" charset="0"/>
              <a:cs typeface="Times New Roman" pitchFamily="18" charset="0"/>
            </a:endParaRPr>
          </a:p>
        </p:txBody>
      </p:sp>
      <p:sp>
        <p:nvSpPr>
          <p:cNvPr id="4" name="TextBox 3"/>
          <p:cNvSpPr txBox="1"/>
          <p:nvPr/>
        </p:nvSpPr>
        <p:spPr>
          <a:xfrm>
            <a:off x="152400" y="1143000"/>
            <a:ext cx="8839200" cy="6878806"/>
          </a:xfrm>
          <a:prstGeom prst="rect">
            <a:avLst/>
          </a:prstGeom>
          <a:noFill/>
        </p:spPr>
        <p:txBody>
          <a:bodyPr wrap="square" rtlCol="0">
            <a:spAutoFit/>
          </a:bodyPr>
          <a:lstStyle/>
          <a:p>
            <a:pPr lvl="0">
              <a:lnSpc>
                <a:spcPct val="200000"/>
              </a:lnSpc>
            </a:pPr>
            <a:r>
              <a:rPr lang="en-US" sz="1200" dirty="0" smtClean="0">
                <a:latin typeface="Times New Roman" pitchFamily="18" charset="0"/>
                <a:cs typeface="Times New Roman" pitchFamily="18" charset="0"/>
              </a:rPr>
              <a:t>Anonymous (2010). Jean</a:t>
            </a:r>
            <a:r>
              <a:rPr lang="en-US" sz="1200" b="1" u="sng" dirty="0" smtClean="0">
                <a:solidFill>
                  <a:srgbClr val="FF0000"/>
                </a:solidFill>
                <a:latin typeface="Times New Roman" pitchFamily="18" charset="0"/>
                <a:cs typeface="Times New Roman" pitchFamily="18" charset="0"/>
              </a:rPr>
              <a:t> w</a:t>
            </a:r>
            <a:r>
              <a:rPr lang="en-US" sz="1200" dirty="0" smtClean="0">
                <a:latin typeface="Times New Roman" pitchFamily="18" charset="0"/>
                <a:cs typeface="Times New Roman" pitchFamily="18" charset="0"/>
              </a:rPr>
              <a:t>atson  philosophy of nursing.  </a:t>
            </a:r>
            <a:r>
              <a:rPr lang="en-US" sz="1200" i="1" dirty="0" smtClean="0">
                <a:latin typeface="Times New Roman" pitchFamily="18" charset="0"/>
                <a:cs typeface="Times New Roman" pitchFamily="18" charset="0"/>
              </a:rPr>
              <a:t>Faith and hope: Establishing a trusting relationship</a:t>
            </a:r>
            <a:r>
              <a:rPr lang="en-US" sz="1200" dirty="0" smtClean="0">
                <a:latin typeface="Times New Roman" pitchFamily="18" charset="0"/>
                <a:cs typeface="Times New Roman" pitchFamily="18" charset="0"/>
              </a:rPr>
              <a:t>.  Retrieved October 13, 2010 </a:t>
            </a:r>
          </a:p>
          <a:p>
            <a:pPr lvl="0">
              <a:lnSpc>
                <a:spcPct val="200000"/>
              </a:lnSpc>
            </a:pPr>
            <a:r>
              <a:rPr lang="en-US" sz="1200" dirty="0" smtClean="0">
                <a:latin typeface="Times New Roman" pitchFamily="18" charset="0"/>
                <a:cs typeface="Times New Roman" pitchFamily="18" charset="0"/>
              </a:rPr>
              <a:t>	from </a:t>
            </a:r>
            <a:r>
              <a:rPr lang="en-US" sz="1200" dirty="0" smtClean="0">
                <a:latin typeface="Times New Roman" pitchFamily="18" charset="0"/>
                <a:cs typeface="Times New Roman" pitchFamily="18" charset="0"/>
                <a:hlinkClick r:id="rId3"/>
              </a:rPr>
              <a:t>http://currentnursing.com/nursing_theory/Watson.html</a:t>
            </a:r>
            <a:r>
              <a:rPr lang="en-US" sz="1200" dirty="0" smtClean="0">
                <a:latin typeface="Times New Roman" pitchFamily="18" charset="0"/>
                <a:cs typeface="Times New Roman" pitchFamily="18" charset="0"/>
              </a:rPr>
              <a:t>. </a:t>
            </a:r>
            <a:endParaRPr lang="en-US" sz="1200" dirty="0" smtClean="0">
              <a:latin typeface="Times New Roman" pitchFamily="18"/>
            </a:endParaRPr>
          </a:p>
          <a:p>
            <a:endParaRPr lang="en-US" sz="1200" dirty="0" smtClean="0">
              <a:latin typeface="Times New Roman" pitchFamily="18"/>
            </a:endParaRPr>
          </a:p>
          <a:p>
            <a:r>
              <a:rPr lang="en-US" sz="1200" dirty="0" smtClean="0">
                <a:latin typeface="Times New Roman" pitchFamily="18"/>
              </a:rPr>
              <a:t>Bailey, D.N. (2009). Caring defined: A comparison and analysis. </a:t>
            </a:r>
            <a:r>
              <a:rPr lang="en-US" sz="1200" i="1" dirty="0" smtClean="0">
                <a:latin typeface="Times New Roman" pitchFamily="18"/>
              </a:rPr>
              <a:t>International</a:t>
            </a:r>
            <a:r>
              <a:rPr lang="en-US" sz="1200" b="1" i="1" u="sng" dirty="0" smtClean="0">
                <a:solidFill>
                  <a:srgbClr val="FF0000"/>
                </a:solidFill>
                <a:latin typeface="Times New Roman" pitchFamily="18"/>
              </a:rPr>
              <a:t> j</a:t>
            </a:r>
            <a:r>
              <a:rPr lang="en-US" sz="1200" i="1" dirty="0" smtClean="0">
                <a:latin typeface="Times New Roman" pitchFamily="18"/>
              </a:rPr>
              <a:t>ournal for </a:t>
            </a:r>
            <a:r>
              <a:rPr lang="en-US" sz="1200" b="1" i="1" u="sng" dirty="0" smtClean="0">
                <a:solidFill>
                  <a:srgbClr val="FF0000"/>
                </a:solidFill>
                <a:latin typeface="Times New Roman" pitchFamily="18"/>
              </a:rPr>
              <a:t>h</a:t>
            </a:r>
            <a:r>
              <a:rPr lang="en-US" sz="1200" i="1" dirty="0" smtClean="0">
                <a:latin typeface="Times New Roman" pitchFamily="18"/>
              </a:rPr>
              <a:t>uman </a:t>
            </a:r>
            <a:r>
              <a:rPr lang="en-US" sz="1200" b="1" i="1" u="sng" dirty="0" smtClean="0">
                <a:solidFill>
                  <a:srgbClr val="FF0000"/>
                </a:solidFill>
                <a:latin typeface="Times New Roman" pitchFamily="18"/>
              </a:rPr>
              <a:t>c</a:t>
            </a:r>
            <a:r>
              <a:rPr lang="en-US" sz="1200" i="1" dirty="0" smtClean="0">
                <a:latin typeface="Times New Roman" pitchFamily="18"/>
              </a:rPr>
              <a:t>aring</a:t>
            </a:r>
            <a:r>
              <a:rPr lang="en-US" sz="1200" b="1" i="1" u="sng" dirty="0" smtClean="0">
                <a:solidFill>
                  <a:srgbClr val="FF0000"/>
                </a:solidFill>
                <a:latin typeface="Times New Roman" pitchFamily="18"/>
              </a:rPr>
              <a:t>.</a:t>
            </a:r>
            <a:r>
              <a:rPr lang="en-US" sz="1200" i="1" dirty="0" smtClean="0">
                <a:latin typeface="Times New Roman" pitchFamily="18"/>
              </a:rPr>
              <a:t> </a:t>
            </a:r>
            <a:r>
              <a:rPr lang="en-US" sz="1200" b="1" u="sng" dirty="0" smtClean="0">
                <a:solidFill>
                  <a:srgbClr val="FF0000"/>
                </a:solidFill>
                <a:latin typeface="Times New Roman" pitchFamily="18"/>
              </a:rPr>
              <a:t>13</a:t>
            </a:r>
            <a:r>
              <a:rPr lang="en-US" sz="1200" dirty="0" smtClean="0">
                <a:latin typeface="Times New Roman" pitchFamily="18"/>
              </a:rPr>
              <a:t>(1), 17-18. </a:t>
            </a:r>
          </a:p>
          <a:p>
            <a:endParaRPr lang="en-US" sz="1200" dirty="0" smtClean="0">
              <a:latin typeface="Times New Roman" pitchFamily="18"/>
            </a:endParaRPr>
          </a:p>
          <a:p>
            <a:r>
              <a:rPr lang="en-US" sz="1200" dirty="0" smtClean="0">
                <a:latin typeface="Times New Roman" pitchFamily="18"/>
              </a:rPr>
              <a:t>	Retrieved from  </a:t>
            </a:r>
          </a:p>
          <a:p>
            <a:endParaRPr lang="en-US" sz="1200" dirty="0" smtClean="0">
              <a:latin typeface="Times New Roman" pitchFamily="18"/>
            </a:endParaRPr>
          </a:p>
          <a:p>
            <a:r>
              <a:rPr lang="en-US" sz="1200" dirty="0" smtClean="0">
                <a:latin typeface="Times New Roman" pitchFamily="18"/>
              </a:rPr>
              <a:t>	</a:t>
            </a:r>
            <a:r>
              <a:rPr lang="en-US" sz="1200" u="sng" dirty="0" smtClean="0">
                <a:latin typeface="Times New Roman" pitchFamily="18"/>
                <a:hlinkClick r:id="rId4"/>
              </a:rPr>
              <a:t>http://</a:t>
            </a:r>
            <a:r>
              <a:rPr lang="en-US" sz="1200" u="sng" dirty="0" smtClean="0">
                <a:solidFill>
                  <a:srgbClr val="C00000"/>
                </a:solidFill>
                <a:latin typeface="Times New Roman" pitchFamily="18"/>
                <a:hlinkClick r:id="rId4"/>
              </a:rPr>
              <a:t>web.ebscohost.com.exproxy.lakeviewcol.edu:2048/login.aspx?direct</a:t>
            </a:r>
            <a:r>
              <a:rPr lang="en-US" sz="1200" u="sng" dirty="0" smtClean="0">
                <a:solidFill>
                  <a:srgbClr val="C00000"/>
                </a:solidFill>
                <a:latin typeface="Times New Roman" pitchFamily="18"/>
              </a:rPr>
              <a:t>=true&amp;db=rzh&amp;AN=2010235968&amp;s  ite=nrc-live.  </a:t>
            </a:r>
          </a:p>
          <a:p>
            <a:r>
              <a:rPr lang="en-US" sz="1200" dirty="0" smtClean="0">
                <a:latin typeface="Times New Roman" pitchFamily="18"/>
              </a:rPr>
              <a:t>	</a:t>
            </a:r>
          </a:p>
          <a:p>
            <a:r>
              <a:rPr lang="en-US" sz="1200" dirty="0" smtClean="0">
                <a:latin typeface="Times New Roman" pitchFamily="18" charset="0"/>
                <a:cs typeface="Times New Roman" pitchFamily="18" charset="0"/>
              </a:rPr>
              <a:t>Cara, C. (2003). A pragmatic view of Jean Watson's caring theory. </a:t>
            </a:r>
            <a:r>
              <a:rPr lang="en-US" sz="1200" i="1" dirty="0" smtClean="0">
                <a:latin typeface="Times New Roman" pitchFamily="18" charset="0"/>
                <a:cs typeface="Times New Roman" pitchFamily="18" charset="0"/>
              </a:rPr>
              <a:t>International </a:t>
            </a:r>
            <a:r>
              <a:rPr lang="en-US" sz="1200" b="1" i="1" dirty="0" smtClean="0">
                <a:solidFill>
                  <a:srgbClr val="FF0000"/>
                </a:solidFill>
                <a:latin typeface="Times New Roman" pitchFamily="18" charset="0"/>
                <a:cs typeface="Times New Roman" pitchFamily="18" charset="0"/>
              </a:rPr>
              <a:t>j</a:t>
            </a:r>
            <a:r>
              <a:rPr lang="en-US" sz="1200" i="1" dirty="0" smtClean="0">
                <a:latin typeface="Times New Roman" pitchFamily="18" charset="0"/>
                <a:cs typeface="Times New Roman" pitchFamily="18" charset="0"/>
              </a:rPr>
              <a:t>ournal for </a:t>
            </a:r>
            <a:r>
              <a:rPr lang="en-US" sz="1200" b="1" i="1" u="sng" dirty="0" smtClean="0">
                <a:solidFill>
                  <a:srgbClr val="FF0000"/>
                </a:solidFill>
                <a:latin typeface="Times New Roman" pitchFamily="18" charset="0"/>
                <a:cs typeface="Times New Roman" pitchFamily="18" charset="0"/>
              </a:rPr>
              <a:t>h</a:t>
            </a:r>
            <a:r>
              <a:rPr lang="en-US" sz="1200" i="1" dirty="0" smtClean="0">
                <a:latin typeface="Times New Roman" pitchFamily="18" charset="0"/>
                <a:cs typeface="Times New Roman" pitchFamily="18" charset="0"/>
              </a:rPr>
              <a:t>uman </a:t>
            </a:r>
            <a:r>
              <a:rPr lang="en-US" sz="1200" b="1" i="1" u="sng" dirty="0" smtClean="0">
                <a:solidFill>
                  <a:srgbClr val="FF0000"/>
                </a:solidFill>
                <a:latin typeface="Times New Roman" pitchFamily="18" charset="0"/>
                <a:cs typeface="Times New Roman" pitchFamily="18" charset="0"/>
              </a:rPr>
              <a:t>c</a:t>
            </a:r>
            <a:r>
              <a:rPr lang="en-US" sz="1200" i="1" dirty="0" smtClean="0">
                <a:latin typeface="Times New Roman" pitchFamily="18" charset="0"/>
                <a:cs typeface="Times New Roman" pitchFamily="18" charset="0"/>
              </a:rPr>
              <a:t>aring</a:t>
            </a:r>
            <a:r>
              <a:rPr lang="en-US" sz="1200" b="1" i="1" u="sng" dirty="0" smtClean="0">
                <a:solidFill>
                  <a:srgbClr val="FF0000"/>
                </a:solidFill>
                <a:latin typeface="Times New Roman" pitchFamily="18" charset="0"/>
                <a:cs typeface="Times New Roman" pitchFamily="18" charset="0"/>
              </a:rPr>
              <a:t>.</a:t>
            </a:r>
            <a:r>
              <a:rPr lang="en-US" sz="1200" i="1" dirty="0" smtClean="0">
                <a:latin typeface="Times New Roman" pitchFamily="18" charset="0"/>
                <a:cs typeface="Times New Roman" pitchFamily="18" charset="0"/>
              </a:rPr>
              <a:t> </a:t>
            </a:r>
            <a:r>
              <a:rPr lang="en-US" sz="1200" b="1" u="sng" dirty="0" smtClean="0">
                <a:solidFill>
                  <a:srgbClr val="FF0000"/>
                </a:solidFill>
                <a:latin typeface="Times New Roman" pitchFamily="18" charset="0"/>
                <a:cs typeface="Times New Roman" pitchFamily="18" charset="0"/>
              </a:rPr>
              <a:t>7</a:t>
            </a:r>
            <a:r>
              <a:rPr lang="en-US" sz="1200" dirty="0" smtClean="0">
                <a:latin typeface="Times New Roman" pitchFamily="18" charset="0"/>
                <a:cs typeface="Times New Roman" pitchFamily="18" charset="0"/>
              </a:rPr>
              <a:t>(3), 51-61 </a:t>
            </a: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	(22 ref). Retrieved from</a:t>
            </a: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hlinkClick r:id="rId5"/>
              </a:rPr>
              <a:t>http://www.cinahl.com/cgi-bin/refsvc?jid=1502&amp;accno=2004070467</a:t>
            </a:r>
            <a:r>
              <a:rPr lang="en-US" sz="1200" dirty="0" smtClean="0">
                <a:latin typeface="Times New Roman" pitchFamily="18" charset="0"/>
                <a:cs typeface="Times New Roman" pitchFamily="18" charset="0"/>
              </a:rPr>
              <a:t>. </a:t>
            </a:r>
          </a:p>
          <a:p>
            <a:pPr lvl="0"/>
            <a:endParaRPr lang="en-US" sz="1200" u="sng" dirty="0" smtClean="0">
              <a:latin typeface="Times New Roman" pitchFamily="18"/>
              <a:hlinkClick r:id="rId6"/>
            </a:endParaRPr>
          </a:p>
          <a:p>
            <a:pPr lvl="0"/>
            <a:r>
              <a:rPr lang="en-US" sz="1200" dirty="0" smtClean="0">
                <a:latin typeface="Times New Roman" pitchFamily="18"/>
              </a:rPr>
              <a:t>Chitty, K. &amp; Black, B. (2011). Nursing theory: </a:t>
            </a:r>
            <a:r>
              <a:rPr lang="en-US" sz="1200" b="1" u="sng" dirty="0" smtClean="0">
                <a:solidFill>
                  <a:srgbClr val="FF0000"/>
                </a:solidFill>
                <a:latin typeface="Times New Roman" pitchFamily="18"/>
              </a:rPr>
              <a:t>t</a:t>
            </a:r>
            <a:r>
              <a:rPr lang="en-US" sz="1200" dirty="0" smtClean="0">
                <a:latin typeface="Times New Roman" pitchFamily="18"/>
              </a:rPr>
              <a:t>he basis for professional nursing. In </a:t>
            </a:r>
            <a:r>
              <a:rPr lang="en-US" sz="1200" i="1" dirty="0" smtClean="0">
                <a:latin typeface="Times New Roman" pitchFamily="18"/>
              </a:rPr>
              <a:t>Professional nursing: Concepts &amp; challenges</a:t>
            </a:r>
            <a:r>
              <a:rPr lang="en-US" sz="1200" dirty="0" smtClean="0">
                <a:latin typeface="Times New Roman" pitchFamily="18"/>
              </a:rPr>
              <a:t>. </a:t>
            </a:r>
          </a:p>
          <a:p>
            <a:pPr lvl="0"/>
            <a:endParaRPr lang="en-US" sz="1200" dirty="0" smtClean="0">
              <a:latin typeface="Times New Roman" pitchFamily="18"/>
            </a:endParaRPr>
          </a:p>
          <a:p>
            <a:pPr lvl="0"/>
            <a:r>
              <a:rPr lang="en-US" sz="1200" dirty="0" smtClean="0">
                <a:latin typeface="Times New Roman" pitchFamily="18"/>
              </a:rPr>
              <a:t>	Maryland Heights, MO: Sanders Elsevier</a:t>
            </a:r>
          </a:p>
          <a:p>
            <a:pPr lvl="0"/>
            <a:endParaRPr lang="en-US" sz="1200" dirty="0" smtClean="0">
              <a:latin typeface="Times New Roman" pitchFamily="18"/>
            </a:endParaRPr>
          </a:p>
          <a:p>
            <a:r>
              <a:rPr lang="en-US" sz="1200" dirty="0" smtClean="0">
                <a:latin typeface="Times New Roman" pitchFamily="18" charset="0"/>
                <a:cs typeface="Times New Roman" pitchFamily="18" charset="0"/>
              </a:rPr>
              <a:t>Current Nursing, (2010). Development of nursing theories. </a:t>
            </a:r>
            <a:r>
              <a:rPr lang="en-US" sz="1200" i="1" dirty="0" smtClean="0">
                <a:latin typeface="Times New Roman" pitchFamily="18" charset="0"/>
                <a:cs typeface="Times New Roman" pitchFamily="18" charset="0"/>
              </a:rPr>
              <a:t>Current Nursing </a:t>
            </a:r>
            <a:r>
              <a:rPr lang="en-US" sz="1200" dirty="0" smtClean="0">
                <a:latin typeface="Times New Roman" pitchFamily="18" charset="0"/>
                <a:cs typeface="Times New Roman" pitchFamily="18" charset="0"/>
              </a:rPr>
              <a:t>(2010, October 13). Retrieved from</a:t>
            </a:r>
          </a:p>
          <a:p>
            <a:r>
              <a:rPr lang="en-US" sz="1200" dirty="0" smtClean="0">
                <a:latin typeface="Times New Roman" pitchFamily="18" charset="0"/>
                <a:cs typeface="Times New Roman" pitchFamily="18" charset="0"/>
              </a:rPr>
              <a:t> </a:t>
            </a:r>
          </a:p>
          <a:p>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hlinkClick r:id="rId7"/>
              </a:rPr>
              <a:t>http://currentnursing.com/nursing_theory/development_of_nursing_theories.html</a:t>
            </a:r>
            <a:r>
              <a:rPr lang="en-US" sz="1200" dirty="0" smtClean="0">
                <a:latin typeface="Times New Roman" pitchFamily="18" charset="0"/>
                <a:cs typeface="Times New Roman" pitchFamily="18" charset="0"/>
              </a:rPr>
              <a:t>. </a:t>
            </a:r>
          </a:p>
          <a:p>
            <a:pPr lvl="0"/>
            <a:endParaRPr lang="en-US" sz="1200"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pPr>
              <a:defRPr/>
            </a:pPr>
            <a:endParaRPr lang="en-US" sz="1200" dirty="0" smtClean="0">
              <a:latin typeface="Times New Roman" pitchFamily="18" charset="0"/>
              <a:cs typeface="Times New Roman" pitchFamily="18" charset="0"/>
            </a:endParaRPr>
          </a:p>
          <a:p>
            <a:pPr>
              <a:defRPr/>
            </a:pPr>
            <a:endParaRPr lang="en-US" sz="1200" dirty="0" smtClean="0"/>
          </a:p>
          <a:p>
            <a:endParaRPr lang="en-US" sz="1200" dirty="0" smtClean="0"/>
          </a:p>
          <a:p>
            <a:endParaRPr lang="en-US" sz="1200"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pPr lvl="0"/>
            <a:endParaRPr lang="en-US" sz="1050" u="sng" dirty="0" smtClean="0">
              <a:solidFill>
                <a:srgbClr val="C00000"/>
              </a:solidFill>
              <a:latin typeface="Times New Roman" pitchFamily="18"/>
            </a:endParaRPr>
          </a:p>
          <a:p>
            <a:pPr lvl="0"/>
            <a:endParaRPr lang="en-US" sz="1050" u="sng" dirty="0" smtClean="0">
              <a:solidFill>
                <a:srgbClr val="C00000"/>
              </a:solidFill>
              <a:latin typeface="Times New Roman" pitchFamily="18"/>
            </a:endParaRPr>
          </a:p>
          <a:p>
            <a:pPr lvl="0"/>
            <a:endParaRPr lang="en-US" sz="1200" u="sng" dirty="0" smtClean="0">
              <a:solidFill>
                <a:srgbClr val="C00000"/>
              </a:solidFill>
              <a:latin typeface="Times New Roman" pitchFamily="18"/>
            </a:endParaRPr>
          </a:p>
          <a:p>
            <a:pPr lvl="0"/>
            <a:endParaRPr lang="en-US" sz="1200" u="sng" dirty="0" smtClean="0">
              <a:solidFill>
                <a:srgbClr val="C00000"/>
              </a:solidFill>
              <a:latin typeface="Times New Roman" pitchFamily="18"/>
            </a:endParaRPr>
          </a:p>
          <a:p>
            <a:pPr lvl="0"/>
            <a:endParaRPr lang="en-US" sz="1200" u="sng" dirty="0" smtClean="0">
              <a:solidFill>
                <a:srgbClr val="C00000"/>
              </a:solidFill>
              <a:latin typeface="Times New Roman" pitchFamily="18"/>
            </a:endParaRPr>
          </a:p>
          <a:p>
            <a:pPr lvl="0"/>
            <a:r>
              <a:rPr lang="en-US" sz="1200" u="sng" dirty="0" smtClean="0">
                <a:solidFill>
                  <a:srgbClr val="C00000"/>
                </a:solidFill>
              </a:rPr>
              <a:t> </a:t>
            </a:r>
            <a:endParaRPr lang="en-US" sz="1200" u="sng" dirty="0">
              <a:solidFill>
                <a:srgbClr val="C0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05200" y="685800"/>
            <a:ext cx="1599833" cy="276999"/>
          </a:xfrm>
          <a:prstGeom prst="rect">
            <a:avLst/>
          </a:prstGeom>
          <a:noFill/>
        </p:spPr>
        <p:txBody>
          <a:bodyPr wrap="square" rtlCol="0">
            <a:spAutoFit/>
          </a:bodyPr>
          <a:lstStyle/>
          <a:p>
            <a:pPr algn="ctr"/>
            <a:r>
              <a:rPr lang="en-US" sz="1200" dirty="0" smtClean="0">
                <a:latin typeface="Times New Roman" pitchFamily="18" charset="0"/>
                <a:cs typeface="Times New Roman" pitchFamily="18" charset="0"/>
              </a:rPr>
              <a:t>References </a:t>
            </a:r>
            <a:r>
              <a:rPr lang="en-US" sz="1200" b="1" u="sng" strike="sngStrike" dirty="0" smtClean="0">
                <a:solidFill>
                  <a:srgbClr val="FF0000"/>
                </a:solidFill>
                <a:latin typeface="Times New Roman" pitchFamily="18" charset="0"/>
                <a:cs typeface="Times New Roman" pitchFamily="18" charset="0"/>
              </a:rPr>
              <a:t>(cont’d)</a:t>
            </a:r>
            <a:endParaRPr lang="en-US" sz="1200" b="1" u="sng" strike="sngStrike" dirty="0">
              <a:solidFill>
                <a:srgbClr val="FF0000"/>
              </a:solidFill>
              <a:latin typeface="Times New Roman" pitchFamily="18" charset="0"/>
              <a:cs typeface="Times New Roman" pitchFamily="18" charset="0"/>
            </a:endParaRPr>
          </a:p>
        </p:txBody>
      </p:sp>
      <p:sp>
        <p:nvSpPr>
          <p:cNvPr id="3" name="TextBox 2"/>
          <p:cNvSpPr txBox="1"/>
          <p:nvPr/>
        </p:nvSpPr>
        <p:spPr>
          <a:xfrm>
            <a:off x="685800" y="1219200"/>
            <a:ext cx="8305800" cy="7478970"/>
          </a:xfrm>
          <a:prstGeom prst="rect">
            <a:avLst/>
          </a:prstGeom>
          <a:noFill/>
        </p:spPr>
        <p:txBody>
          <a:bodyPr wrap="square" rtlCol="0">
            <a:spAutoFit/>
          </a:bodyPr>
          <a:lstStyle/>
          <a:p>
            <a:r>
              <a:rPr lang="en-US" sz="1200" b="1" u="sng" dirty="0" smtClean="0">
                <a:solidFill>
                  <a:srgbClr val="FF0000"/>
                </a:solidFill>
                <a:latin typeface="Times New Roman" pitchFamily="18" charset="0"/>
                <a:cs typeface="Times New Roman" pitchFamily="18" charset="0"/>
              </a:rPr>
              <a:t>Current</a:t>
            </a:r>
            <a:r>
              <a:rPr lang="en-US" sz="1200" dirty="0" smtClean="0">
                <a:latin typeface="Times New Roman" pitchFamily="18" charset="0"/>
                <a:cs typeface="Times New Roman" pitchFamily="18" charset="0"/>
              </a:rPr>
              <a:t> Nursing, (2010). Nursing Theories: A companion to nursing theories and models. </a:t>
            </a:r>
            <a:r>
              <a:rPr lang="en-US" sz="1200" i="1" dirty="0" smtClean="0">
                <a:latin typeface="Times New Roman" pitchFamily="18" charset="0"/>
                <a:cs typeface="Times New Roman" pitchFamily="18" charset="0"/>
              </a:rPr>
              <a:t>Current</a:t>
            </a:r>
            <a:r>
              <a:rPr lang="en-US" sz="1200" dirty="0" smtClean="0">
                <a:latin typeface="Times New Roman" pitchFamily="18" charset="0"/>
                <a:cs typeface="Times New Roman" pitchFamily="18" charset="0"/>
              </a:rPr>
              <a:t> </a:t>
            </a:r>
            <a:r>
              <a:rPr lang="en-US" sz="1200" i="1" dirty="0" smtClean="0">
                <a:latin typeface="Times New Roman" pitchFamily="18" charset="0"/>
                <a:cs typeface="Times New Roman" pitchFamily="18" charset="0"/>
              </a:rPr>
              <a:t>Nursing</a:t>
            </a:r>
            <a:r>
              <a:rPr lang="en-US" sz="1200" dirty="0" smtClean="0">
                <a:latin typeface="Times New Roman" pitchFamily="18" charset="0"/>
                <a:cs typeface="Times New Roman" pitchFamily="18" charset="0"/>
              </a:rPr>
              <a:t> (2010, October 13).</a:t>
            </a: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 	Retrieved from </a:t>
            </a:r>
            <a:r>
              <a:rPr lang="en-US" sz="1200" dirty="0" smtClean="0">
                <a:latin typeface="Times New Roman" pitchFamily="18" charset="0"/>
                <a:cs typeface="Times New Roman" pitchFamily="18" charset="0"/>
                <a:hlinkClick r:id="rId3"/>
              </a:rPr>
              <a:t>http://currentnursing.com/nursing_theory/watson.html</a:t>
            </a:r>
            <a:r>
              <a:rPr lang="en-US" sz="1200" dirty="0" smtClean="0">
                <a:latin typeface="Times New Roman" pitchFamily="18" charset="0"/>
                <a:cs typeface="Times New Roman" pitchFamily="18" charset="0"/>
              </a:rPr>
              <a:t>. </a:t>
            </a:r>
          </a:p>
          <a:p>
            <a:pPr>
              <a:defRPr/>
            </a:pPr>
            <a:endParaRPr lang="en-US" sz="1200" dirty="0" smtClean="0">
              <a:latin typeface="Times New Roman" pitchFamily="18" charset="0"/>
              <a:cs typeface="Times New Roman" pitchFamily="18" charset="0"/>
            </a:endParaRPr>
          </a:p>
          <a:p>
            <a:pPr>
              <a:defRPr/>
            </a:pPr>
            <a:r>
              <a:rPr lang="en-US" sz="1200" dirty="0" smtClean="0">
                <a:latin typeface="Times New Roman" pitchFamily="18" charset="0"/>
                <a:cs typeface="Times New Roman" pitchFamily="18" charset="0"/>
              </a:rPr>
              <a:t>Current Nursing, (2010). Jean Watson’s Philosophy of Nursing. </a:t>
            </a:r>
            <a:r>
              <a:rPr lang="en-US" sz="1200" i="1" dirty="0" smtClean="0">
                <a:latin typeface="Times New Roman" pitchFamily="18" charset="0"/>
                <a:cs typeface="Times New Roman" pitchFamily="18" charset="0"/>
              </a:rPr>
              <a:t>Current Nursing </a:t>
            </a:r>
            <a:r>
              <a:rPr lang="en-US" sz="1200" dirty="0" smtClean="0">
                <a:latin typeface="Times New Roman" pitchFamily="18" charset="0"/>
                <a:cs typeface="Times New Roman" pitchFamily="18" charset="0"/>
              </a:rPr>
              <a:t>(2010, October 15) . Retrieved from</a:t>
            </a:r>
          </a:p>
          <a:p>
            <a:pPr>
              <a:defRPr/>
            </a:pPr>
            <a:r>
              <a:rPr lang="en-US" sz="1200" dirty="0" smtClean="0">
                <a:latin typeface="Times New Roman" pitchFamily="18" charset="0"/>
                <a:cs typeface="Times New Roman" pitchFamily="18" charset="0"/>
              </a:rPr>
              <a:t> </a:t>
            </a:r>
          </a:p>
          <a:p>
            <a:pPr>
              <a:defRPr/>
            </a:pPr>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hlinkClick r:id="rId4"/>
              </a:rPr>
              <a:t>http://currentnursing.com/nursing_theory/Watson.html</a:t>
            </a:r>
            <a:r>
              <a:rPr lang="en-US" sz="1200" dirty="0" smtClean="0">
                <a:latin typeface="Times New Roman" pitchFamily="18" charset="0"/>
                <a:cs typeface="Times New Roman" pitchFamily="18" charset="0"/>
              </a:rPr>
              <a:t>.</a:t>
            </a: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Marchx, B. B. (1995) . Watson's theory of caring: </a:t>
            </a:r>
            <a:r>
              <a:rPr lang="en-US" sz="1200" b="1" u="sng" dirty="0" smtClean="0">
                <a:solidFill>
                  <a:srgbClr val="FF0000"/>
                </a:solidFill>
                <a:latin typeface="Times New Roman" pitchFamily="18" charset="0"/>
                <a:cs typeface="Times New Roman" pitchFamily="18" charset="0"/>
              </a:rPr>
              <a:t>a</a:t>
            </a:r>
            <a:r>
              <a:rPr lang="en-US" sz="1200" dirty="0" smtClean="0">
                <a:latin typeface="Times New Roman" pitchFamily="18" charset="0"/>
                <a:cs typeface="Times New Roman" pitchFamily="18" charset="0"/>
              </a:rPr>
              <a:t> model for implementation in practice</a:t>
            </a:r>
            <a:r>
              <a:rPr lang="en-US" sz="1200" b="1" u="sng" dirty="0" smtClean="0">
                <a:solidFill>
                  <a:srgbClr val="FF0000"/>
                </a:solidFill>
                <a:latin typeface="Times New Roman" pitchFamily="18" charset="0"/>
                <a:cs typeface="Times New Roman" pitchFamily="18" charset="0"/>
              </a:rPr>
              <a:t>. Journal of Nursing Care and</a:t>
            </a:r>
          </a:p>
          <a:p>
            <a:r>
              <a:rPr lang="en-US" sz="1200" b="1" u="sng" dirty="0" smtClean="0">
                <a:solidFill>
                  <a:srgbClr val="FF0000"/>
                </a:solidFill>
                <a:latin typeface="Times New Roman" pitchFamily="18" charset="0"/>
                <a:cs typeface="Times New Roman" pitchFamily="18" charset="0"/>
              </a:rPr>
              <a:t> 	</a:t>
            </a:r>
          </a:p>
          <a:p>
            <a:r>
              <a:rPr lang="en-US" sz="1200" b="1" u="sng" dirty="0" smtClean="0">
                <a:solidFill>
                  <a:srgbClr val="FF0000"/>
                </a:solidFill>
                <a:latin typeface="Times New Roman" pitchFamily="18" charset="0"/>
                <a:cs typeface="Times New Roman" pitchFamily="18" charset="0"/>
              </a:rPr>
              <a:t>	Quality</a:t>
            </a:r>
            <a:r>
              <a:rPr lang="en-US" sz="1200" dirty="0" smtClean="0">
                <a:latin typeface="Times New Roman" pitchFamily="18" charset="0"/>
                <a:cs typeface="Times New Roman" pitchFamily="18" charset="0"/>
              </a:rPr>
              <a:t>. 1995 Jul; </a:t>
            </a:r>
            <a:r>
              <a:rPr lang="en-US" sz="1200" b="1" dirty="0" smtClean="0">
                <a:solidFill>
                  <a:srgbClr val="FF0000"/>
                </a:solidFill>
                <a:latin typeface="Times New Roman" pitchFamily="18" charset="0"/>
                <a:cs typeface="Times New Roman" pitchFamily="18" charset="0"/>
              </a:rPr>
              <a:t>9</a:t>
            </a:r>
            <a:r>
              <a:rPr lang="en-US" sz="1200" dirty="0" smtClean="0">
                <a:latin typeface="Times New Roman" pitchFamily="18" charset="0"/>
                <a:cs typeface="Times New Roman" pitchFamily="18" charset="0"/>
              </a:rPr>
              <a:t>(4):43-54 Retrieved from </a:t>
            </a:r>
            <a:r>
              <a:rPr lang="en-US" sz="1200" dirty="0" smtClean="0">
                <a:latin typeface="Times New Roman" pitchFamily="18" charset="0"/>
                <a:cs typeface="Times New Roman" pitchFamily="18" charset="0"/>
                <a:hlinkClick r:id="rId5"/>
              </a:rPr>
              <a:t>http://www.ncbi.nlm.nih.gov/pubmed/7640385</a:t>
            </a:r>
            <a:r>
              <a:rPr lang="en-US" sz="1200" dirty="0" smtClean="0">
                <a:latin typeface="Times New Roman" pitchFamily="18" charset="0"/>
                <a:cs typeface="Times New Roman" pitchFamily="18" charset="0"/>
              </a:rPr>
              <a:t>. </a:t>
            </a:r>
          </a:p>
          <a:p>
            <a:endParaRPr lang="en-US" sz="1200" dirty="0" smtClean="0">
              <a:latin typeface="Times New Roman" pitchFamily="18" charset="0"/>
              <a:cs typeface="Times New Roman" pitchFamily="18" charset="0"/>
            </a:endParaRPr>
          </a:p>
          <a:p>
            <a:r>
              <a:rPr lang="en-US" sz="1200" b="1" strike="sngStrike" dirty="0" smtClean="0">
                <a:solidFill>
                  <a:srgbClr val="FF0000"/>
                </a:solidFill>
                <a:latin typeface="Times New Roman" pitchFamily="18" charset="0"/>
                <a:cs typeface="Times New Roman" pitchFamily="18" charset="0"/>
              </a:rPr>
              <a:t>[Photographs of nurses caring].  (</a:t>
            </a:r>
            <a:r>
              <a:rPr lang="en-US" sz="1200" b="1" strike="sngStrike" dirty="0" err="1" smtClean="0">
                <a:solidFill>
                  <a:srgbClr val="FF0000"/>
                </a:solidFill>
                <a:latin typeface="Times New Roman" pitchFamily="18" charset="0"/>
                <a:cs typeface="Times New Roman" pitchFamily="18" charset="0"/>
              </a:rPr>
              <a:t>n.d</a:t>
            </a:r>
            <a:r>
              <a:rPr lang="en-US" sz="1200" b="1" strike="sngStrike" dirty="0" smtClean="0">
                <a:solidFill>
                  <a:srgbClr val="FF0000"/>
                </a:solidFill>
                <a:latin typeface="Times New Roman" pitchFamily="18" charset="0"/>
                <a:cs typeface="Times New Roman" pitchFamily="18" charset="0"/>
              </a:rPr>
              <a:t>.).  (October 16, 2010).  Retrieved from </a:t>
            </a:r>
            <a:r>
              <a:rPr lang="en-US" sz="1050" b="1" strike="sngStrike" dirty="0" smtClean="0">
                <a:solidFill>
                  <a:srgbClr val="FF0000"/>
                </a:solidFill>
                <a:hlinkClick r:id="rId6" tooltip="http://www.allcare.org/vna_index.shtml"/>
              </a:rPr>
              <a:t>www.allcare.org/vna_index.shtml/</a:t>
            </a:r>
            <a:endParaRPr lang="en-US" sz="1050" b="1" strike="sngStrike" dirty="0" smtClean="0">
              <a:solidFill>
                <a:srgbClr val="FF0000"/>
              </a:solidFill>
            </a:endParaRPr>
          </a:p>
          <a:p>
            <a:endParaRPr lang="en-US" sz="1200" b="1" strike="sngStrike" dirty="0" smtClean="0">
              <a:solidFill>
                <a:srgbClr val="FF0000"/>
              </a:solidFill>
              <a:latin typeface="Times New Roman" pitchFamily="18" charset="0"/>
              <a:cs typeface="Times New Roman" pitchFamily="18" charset="0"/>
            </a:endParaRPr>
          </a:p>
          <a:p>
            <a:pPr>
              <a:lnSpc>
                <a:spcPct val="200000"/>
              </a:lnSpc>
            </a:pPr>
            <a:r>
              <a:rPr lang="en-US" sz="1200" b="1" strike="sngStrike" dirty="0" smtClean="0">
                <a:solidFill>
                  <a:srgbClr val="FF0000"/>
                </a:solidFill>
                <a:latin typeface="Times New Roman" pitchFamily="18" charset="0"/>
                <a:cs typeface="Times New Roman" pitchFamily="18" charset="0"/>
              </a:rPr>
              <a:t>[Photographs of Jean Watson].  (ca. 1958-2010).  (October 15, 2010). Retrieved from 	</a:t>
            </a:r>
            <a:r>
              <a:rPr lang="en-US" sz="1200" b="1" strike="sngStrike" dirty="0" smtClean="0">
                <a:solidFill>
                  <a:srgbClr val="FF0000"/>
                </a:solidFill>
                <a:latin typeface="Times New Roman" pitchFamily="18" charset="0"/>
                <a:cs typeface="Times New Roman" pitchFamily="18" charset="0"/>
                <a:hlinkClick r:id="rId7"/>
              </a:rPr>
              <a:t>http://www.asu.edu/nursing/courses/nur361/leader24</a:t>
            </a:r>
            <a:r>
              <a:rPr lang="en-US" sz="1200" b="1" strike="sngStrike" dirty="0" smtClean="0">
                <a:solidFill>
                  <a:srgbClr val="FF0000"/>
                </a:solidFill>
                <a:latin typeface="Times New Roman" pitchFamily="18" charset="0"/>
                <a:cs typeface="Times New Roman" pitchFamily="18" charset="0"/>
              </a:rPr>
              <a:t>.  </a:t>
            </a:r>
          </a:p>
          <a:p>
            <a:endParaRPr lang="en-US" sz="1200" b="1" strike="sngStrike" dirty="0" smtClean="0">
              <a:solidFill>
                <a:srgbClr val="FF0000"/>
              </a:solidFill>
              <a:latin typeface="Times New Roman" pitchFamily="18" charset="0"/>
              <a:cs typeface="Times New Roman" pitchFamily="18" charset="0"/>
            </a:endParaRPr>
          </a:p>
          <a:p>
            <a:r>
              <a:rPr lang="en-US" sz="1200" b="1" strike="sngStrike" dirty="0" smtClean="0">
                <a:solidFill>
                  <a:srgbClr val="FF0000"/>
                </a:solidFill>
                <a:latin typeface="Times New Roman" pitchFamily="18" charset="0"/>
                <a:cs typeface="Times New Roman" pitchFamily="18" charset="0"/>
              </a:rPr>
              <a:t>[Photographs of Jean Watson].  (ca.  1958-2010).  (October 15, 2010).  Retrieved from </a:t>
            </a:r>
          </a:p>
          <a:p>
            <a:r>
              <a:rPr lang="en-US" sz="1200" b="1" strike="sngStrike" dirty="0" smtClean="0">
                <a:solidFill>
                  <a:srgbClr val="FF0000"/>
                </a:solidFill>
                <a:latin typeface="Times New Roman" pitchFamily="18" charset="0"/>
                <a:cs typeface="Times New Roman" pitchFamily="18" charset="0"/>
              </a:rPr>
              <a:t>	</a:t>
            </a:r>
          </a:p>
          <a:p>
            <a:r>
              <a:rPr lang="en-US" sz="1200" b="1" strike="sngStrike" dirty="0" smtClean="0">
                <a:solidFill>
                  <a:srgbClr val="FF0000"/>
                </a:solidFill>
                <a:latin typeface="Times New Roman" pitchFamily="18" charset="0"/>
                <a:cs typeface="Times New Roman" pitchFamily="18" charset="0"/>
              </a:rPr>
              <a:t>	 </a:t>
            </a:r>
            <a:r>
              <a:rPr lang="en-US" sz="1200" b="1" i="1" strike="sngStrike" dirty="0" smtClean="0">
                <a:solidFill>
                  <a:srgbClr val="FF0000"/>
                </a:solidFill>
                <a:latin typeface="Times New Roman" pitchFamily="18" charset="0"/>
                <a:cs typeface="Times New Roman" pitchFamily="18" charset="0"/>
                <a:hlinkClick r:id="rId8"/>
              </a:rPr>
              <a:t>http://watsoncaringscience.org.</a:t>
            </a:r>
            <a:r>
              <a:rPr lang="en-US" sz="1200" b="1" strike="sngStrike" dirty="0" smtClean="0">
                <a:solidFill>
                  <a:srgbClr val="FF0000"/>
                </a:solidFill>
                <a:latin typeface="Times New Roman" pitchFamily="18" charset="0"/>
                <a:cs typeface="Times New Roman" pitchFamily="18" charset="0"/>
                <a:hlinkClick r:id="rId8"/>
              </a:rPr>
              <a:t>00921796</a:t>
            </a:r>
            <a:r>
              <a:rPr lang="en-US" sz="1200" b="1" strike="sngStrike" dirty="0" smtClean="0">
                <a:solidFill>
                  <a:srgbClr val="FF0000"/>
                </a:solidFill>
                <a:latin typeface="Times New Roman" pitchFamily="18" charset="0"/>
                <a:cs typeface="Times New Roman" pitchFamily="18" charset="0"/>
              </a:rPr>
              <a:t>. </a:t>
            </a:r>
          </a:p>
          <a:p>
            <a:endParaRPr lang="en-US" sz="1200" b="1" strike="sngStrike" dirty="0" smtClean="0">
              <a:solidFill>
                <a:srgbClr val="FF0000"/>
              </a:solidFill>
              <a:latin typeface="Times New Roman" pitchFamily="18" charset="0"/>
              <a:cs typeface="Times New Roman" pitchFamily="18" charset="0"/>
            </a:endParaRPr>
          </a:p>
          <a:p>
            <a:r>
              <a:rPr lang="en-US" sz="1200" b="1" strike="sngStrike" dirty="0" smtClean="0">
                <a:solidFill>
                  <a:srgbClr val="FF0000"/>
                </a:solidFill>
                <a:latin typeface="Times New Roman" pitchFamily="18" charset="0"/>
                <a:cs typeface="Times New Roman" pitchFamily="18" charset="0"/>
              </a:rPr>
              <a:t>[Photography of Jean Watson].  (ca. 1958-2010). (October 16, 2010).  Retrieved from</a:t>
            </a:r>
          </a:p>
          <a:p>
            <a:r>
              <a:rPr lang="en-US" sz="1200" b="1" strike="sngStrike" dirty="0" smtClean="0">
                <a:solidFill>
                  <a:srgbClr val="FF0000"/>
                </a:solidFill>
                <a:latin typeface="Times New Roman" pitchFamily="18" charset="0"/>
                <a:cs typeface="Times New Roman" pitchFamily="18" charset="0"/>
              </a:rPr>
              <a:t>	</a:t>
            </a:r>
          </a:p>
          <a:p>
            <a:r>
              <a:rPr lang="en-US" sz="1200" b="1" strike="sngStrike" dirty="0" smtClean="0">
                <a:solidFill>
                  <a:srgbClr val="FF0000"/>
                </a:solidFill>
                <a:latin typeface="Times New Roman" pitchFamily="18" charset="0"/>
                <a:cs typeface="Times New Roman" pitchFamily="18" charset="0"/>
              </a:rPr>
              <a:t>	</a:t>
            </a:r>
            <a:r>
              <a:rPr lang="en-US" sz="1200" b="1" strike="sngStrike" dirty="0" smtClean="0">
                <a:solidFill>
                  <a:srgbClr val="FF0000"/>
                </a:solidFill>
                <a:latin typeface="Times New Roman" pitchFamily="18" charset="0"/>
                <a:cs typeface="Times New Roman" pitchFamily="18" charset="0"/>
                <a:hlinkClick r:id="rId9" tooltip="http://www.ucdenver.edu/academics/colleges/nursing/Pages/default.aspx"/>
              </a:rPr>
              <a:t>www.ucdenver.edu/academics/colleges/nursing/Pages/default.aspx</a:t>
            </a:r>
            <a:endParaRPr lang="en-US" sz="1200" b="1" strike="sngStrike" dirty="0" smtClean="0">
              <a:solidFill>
                <a:srgbClr val="FF0000"/>
              </a:solidFill>
              <a:latin typeface="Times New Roman" pitchFamily="18" charset="0"/>
              <a:cs typeface="Times New Roman" pitchFamily="18" charset="0"/>
            </a:endParaRPr>
          </a:p>
          <a:p>
            <a:endParaRPr lang="en-US" sz="1200" b="1" strike="sngStrike" dirty="0" smtClean="0">
              <a:solidFill>
                <a:srgbClr val="FF0000"/>
              </a:solidFill>
              <a:latin typeface="Times New Roman" pitchFamily="18" charset="0"/>
              <a:cs typeface="Times New Roman" pitchFamily="18" charset="0"/>
            </a:endParaRPr>
          </a:p>
          <a:p>
            <a:pPr lvl="0"/>
            <a:r>
              <a:rPr lang="en-US" sz="1200" b="1" strike="sngStrike" dirty="0" smtClean="0">
                <a:solidFill>
                  <a:srgbClr val="FF0000"/>
                </a:solidFill>
                <a:latin typeface="Times New Roman" pitchFamily="18" charset="0"/>
                <a:cs typeface="Times New Roman" pitchFamily="18" charset="0"/>
              </a:rPr>
              <a:t> </a:t>
            </a:r>
            <a:endParaRPr lang="en-US" sz="1200" b="1" strike="sngStrike" dirty="0" smtClean="0">
              <a:solidFill>
                <a:srgbClr val="FF0000"/>
              </a:solidFill>
              <a:latin typeface="Times New Roman" pitchFamily="18"/>
            </a:endParaRPr>
          </a:p>
          <a:p>
            <a:endParaRPr lang="en-US" sz="1050" dirty="0" smtClean="0"/>
          </a:p>
          <a:p>
            <a:r>
              <a:rPr lang="en-US" sz="1050" dirty="0" smtClean="0"/>
              <a:t/>
            </a:r>
            <a:br>
              <a:rPr lang="en-US" sz="1050" dirty="0" smtClean="0"/>
            </a:br>
            <a:endParaRPr lang="en-US" sz="1050" dirty="0" smtClean="0"/>
          </a:p>
          <a:p>
            <a:endParaRPr lang="en-US" sz="1050" dirty="0" smtClean="0"/>
          </a:p>
          <a:p>
            <a:r>
              <a:rPr lang="en-US" sz="1050" dirty="0" smtClean="0"/>
              <a:t/>
            </a:r>
            <a:br>
              <a:rPr lang="en-US" sz="1050" dirty="0" smtClean="0"/>
            </a:br>
            <a:endParaRPr lang="en-US" sz="1050" dirty="0" smtClean="0"/>
          </a:p>
          <a:p>
            <a:endParaRPr lang="en-US" sz="1050" dirty="0" smtClean="0"/>
          </a:p>
          <a:p>
            <a:pPr lvl="0"/>
            <a:endParaRPr lang="en-US" sz="1050" dirty="0" smtClean="0">
              <a:latin typeface="Times New Roman" pitchFamily="18"/>
            </a:endParaRPr>
          </a:p>
          <a:p>
            <a:endParaRPr lang="en-US" sz="1200" dirty="0" smtClean="0">
              <a:latin typeface="Times New Roman" pitchFamily="18" charset="0"/>
              <a:cs typeface="Times New Roman" pitchFamily="18" charset="0"/>
            </a:endParaRPr>
          </a:p>
          <a:p>
            <a:endParaRPr lang="en-US" sz="1200" i="1"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 </a:t>
            </a:r>
          </a:p>
          <a:p>
            <a:endParaRPr lang="en-US" sz="1200" i="1" dirty="0" smtClean="0">
              <a:latin typeface="Times New Roman" pitchFamily="18" charset="0"/>
              <a:cs typeface="Times New Roman" pitchFamily="18" charset="0"/>
            </a:endParaRPr>
          </a:p>
        </p:txBody>
      </p:sp>
      <p:sp>
        <p:nvSpPr>
          <p:cNvPr id="4" name="TextBox 3"/>
          <p:cNvSpPr txBox="1"/>
          <p:nvPr/>
        </p:nvSpPr>
        <p:spPr>
          <a:xfrm>
            <a:off x="1371600" y="4572000"/>
            <a:ext cx="6324600" cy="276999"/>
          </a:xfrm>
          <a:prstGeom prst="rect">
            <a:avLst/>
          </a:prstGeom>
          <a:noFill/>
        </p:spPr>
        <p:txBody>
          <a:bodyPr wrap="square" rtlCol="0">
            <a:spAutoFit/>
          </a:bodyPr>
          <a:lstStyle/>
          <a:p>
            <a:r>
              <a:rPr lang="en-US" sz="1200" dirty="0" smtClean="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0377" y="914400"/>
            <a:ext cx="1430200" cy="646331"/>
          </a:xfrm>
          <a:prstGeom prst="rect">
            <a:avLst/>
          </a:prstGeom>
          <a:noFill/>
        </p:spPr>
        <p:txBody>
          <a:bodyPr wrap="none" rtlCol="0">
            <a:spAutoFit/>
          </a:bodyPr>
          <a:lstStyle/>
          <a:p>
            <a:pPr algn="ctr"/>
            <a:r>
              <a:rPr lang="en-US" sz="1200" dirty="0" smtClean="0">
                <a:latin typeface="Times New Roman" pitchFamily="18" charset="0"/>
                <a:cs typeface="Times New Roman" pitchFamily="18" charset="0"/>
              </a:rPr>
              <a:t>References </a:t>
            </a:r>
            <a:r>
              <a:rPr lang="en-US" sz="1200" b="1" u="sng" dirty="0" smtClean="0">
                <a:solidFill>
                  <a:srgbClr val="FF0000"/>
                </a:solidFill>
                <a:latin typeface="Times New Roman" pitchFamily="18" charset="0"/>
                <a:cs typeface="Times New Roman" pitchFamily="18" charset="0"/>
              </a:rPr>
              <a:t>(cont’d)</a:t>
            </a:r>
          </a:p>
          <a:p>
            <a:pPr algn="ctr"/>
            <a:endParaRPr lang="en-US" sz="1200" dirty="0" smtClean="0">
              <a:latin typeface="Times New Roman" pitchFamily="18" charset="0"/>
              <a:cs typeface="Times New Roman" pitchFamily="18" charset="0"/>
            </a:endParaRPr>
          </a:p>
          <a:p>
            <a:pPr algn="ctr"/>
            <a:endParaRPr lang="en-US" sz="1200" dirty="0">
              <a:latin typeface="Times New Roman" pitchFamily="18" charset="0"/>
              <a:cs typeface="Times New Roman" pitchFamily="18" charset="0"/>
            </a:endParaRPr>
          </a:p>
        </p:txBody>
      </p:sp>
      <p:sp>
        <p:nvSpPr>
          <p:cNvPr id="4" name="TextBox 3"/>
          <p:cNvSpPr txBox="1"/>
          <p:nvPr/>
        </p:nvSpPr>
        <p:spPr>
          <a:xfrm>
            <a:off x="228600" y="1447800"/>
            <a:ext cx="8686800" cy="4339650"/>
          </a:xfrm>
          <a:prstGeom prst="rect">
            <a:avLst/>
          </a:prstGeom>
          <a:noFill/>
        </p:spPr>
        <p:txBody>
          <a:bodyPr wrap="square" rtlCol="0">
            <a:spAutoFit/>
          </a:bodyPr>
          <a:lstStyle/>
          <a:p>
            <a:r>
              <a:rPr lang="en-US" sz="1200" b="1" u="sng" dirty="0" smtClean="0">
                <a:solidFill>
                  <a:srgbClr val="FF0000"/>
                </a:solidFill>
                <a:latin typeface="Times New Roman" pitchFamily="18" charset="0"/>
                <a:cs typeface="Times New Roman" pitchFamily="18" charset="0"/>
              </a:rPr>
              <a:t>[Photographs of Jean Watson pin].  (</a:t>
            </a:r>
            <a:r>
              <a:rPr lang="en-US" sz="1200" b="1" u="sng" dirty="0" err="1" smtClean="0">
                <a:solidFill>
                  <a:srgbClr val="FF0000"/>
                </a:solidFill>
                <a:latin typeface="Times New Roman" pitchFamily="18" charset="0"/>
                <a:cs typeface="Times New Roman" pitchFamily="18" charset="0"/>
              </a:rPr>
              <a:t>n.d</a:t>
            </a:r>
            <a:r>
              <a:rPr lang="en-US" sz="1200" b="1" u="sng" dirty="0" smtClean="0">
                <a:solidFill>
                  <a:srgbClr val="FF0000"/>
                </a:solidFill>
                <a:latin typeface="Times New Roman" pitchFamily="18" charset="0"/>
                <a:cs typeface="Times New Roman" pitchFamily="18" charset="0"/>
              </a:rPr>
              <a:t>.).  (October 16, 2010).  Retrieved from  </a:t>
            </a:r>
            <a:r>
              <a:rPr lang="en-US" sz="1200" b="1" u="sng" dirty="0" smtClean="0">
                <a:solidFill>
                  <a:srgbClr val="FF0000"/>
                </a:solidFill>
                <a:latin typeface="Times New Roman" pitchFamily="18" charset="0"/>
                <a:cs typeface="Times New Roman" pitchFamily="18" charset="0"/>
                <a:hlinkClick r:id="rId3" tooltip="http://www.zazzle.com/caring_is_the_essence_of_nursing_jean_watson_button-145435887544655093"/>
              </a:rPr>
              <a:t>www.zazzle.com/caring_is...544655093/</a:t>
            </a:r>
            <a:endParaRPr lang="en-US" sz="1200" b="1" u="sng" dirty="0" smtClean="0">
              <a:solidFill>
                <a:srgbClr val="FF0000"/>
              </a:solidFill>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Ryan, L. (2005). The journey to integrate Watson’s caring theory with clinical practice. </a:t>
            </a:r>
            <a:r>
              <a:rPr lang="en-US" sz="1200" i="1" dirty="0" smtClean="0">
                <a:latin typeface="Times New Roman" pitchFamily="18" charset="0"/>
                <a:cs typeface="Times New Roman" pitchFamily="18" charset="0"/>
              </a:rPr>
              <a:t>International Journal for Human Caring, </a:t>
            </a:r>
            <a:r>
              <a:rPr lang="en-US" sz="1200" dirty="0" smtClean="0">
                <a:latin typeface="Times New Roman" pitchFamily="18" charset="0"/>
                <a:cs typeface="Times New Roman" pitchFamily="18" charset="0"/>
              </a:rPr>
              <a:t>9(3):</a:t>
            </a: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 	26-30.  Retrieved from</a:t>
            </a:r>
          </a:p>
          <a:p>
            <a:r>
              <a:rPr lang="en-US" sz="1200" dirty="0" smtClean="0">
                <a:latin typeface="Times New Roman" pitchFamily="18" charset="0"/>
                <a:cs typeface="Times New Roman" pitchFamily="18" charset="0"/>
              </a:rPr>
              <a:t> </a:t>
            </a:r>
          </a:p>
          <a:p>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hlinkClick r:id="rId4"/>
              </a:rPr>
              <a:t>http://search.ebscohost.com/eqproxy.lakeviewcol.edu:2048/login.aspx?direct=true&amp;db=rzh&amp;AN=20</a:t>
            </a:r>
            <a:endParaRPr lang="en-US" sz="1200" dirty="0" smtClean="0">
              <a:latin typeface="Times New Roman" pitchFamily="18"/>
            </a:endParaRPr>
          </a:p>
          <a:p>
            <a:pPr lvl="0"/>
            <a:endParaRPr lang="en-US" sz="1200" dirty="0" smtClean="0">
              <a:latin typeface="Times New Roman" pitchFamily="18"/>
            </a:endParaRPr>
          </a:p>
          <a:p>
            <a:pPr lvl="0"/>
            <a:r>
              <a:rPr lang="en-US" sz="1200" dirty="0" err="1" smtClean="0">
                <a:latin typeface="Times New Roman" pitchFamily="18"/>
              </a:rPr>
              <a:t>Sitzman</a:t>
            </a:r>
            <a:r>
              <a:rPr lang="en-US" sz="1200" dirty="0" smtClean="0">
                <a:latin typeface="Times New Roman" pitchFamily="18"/>
              </a:rPr>
              <a:t>, K.L. (2007). Teaching-learning professional caring based on Jean Watson's theory of human caring. I</a:t>
            </a:r>
            <a:r>
              <a:rPr lang="en-US" sz="1200" i="1" dirty="0" smtClean="0">
                <a:latin typeface="Times New Roman" pitchFamily="18"/>
              </a:rPr>
              <a:t>nternational journal for</a:t>
            </a:r>
          </a:p>
          <a:p>
            <a:pPr lvl="0"/>
            <a:endParaRPr lang="en-US" sz="1200" i="1" dirty="0" smtClean="0">
              <a:latin typeface="Times New Roman" pitchFamily="18"/>
            </a:endParaRPr>
          </a:p>
          <a:p>
            <a:pPr lvl="0"/>
            <a:r>
              <a:rPr lang="en-US" sz="1200" i="1" dirty="0" smtClean="0">
                <a:latin typeface="Times New Roman" pitchFamily="18"/>
              </a:rPr>
              <a:t> 	human care.</a:t>
            </a:r>
            <a:r>
              <a:rPr lang="en-US" sz="1200" dirty="0" smtClean="0">
                <a:latin typeface="Times New Roman" pitchFamily="18"/>
              </a:rPr>
              <a:t>11(4), 9-10. Retrieved from</a:t>
            </a:r>
          </a:p>
          <a:p>
            <a:pPr lvl="0"/>
            <a:endParaRPr lang="en-US" sz="1200" dirty="0" smtClean="0">
              <a:latin typeface="Times New Roman" pitchFamily="18"/>
            </a:endParaRPr>
          </a:p>
          <a:p>
            <a:pPr lvl="0"/>
            <a:r>
              <a:rPr lang="en-US" sz="1200" dirty="0" smtClean="0">
                <a:latin typeface="Times New Roman" pitchFamily="18"/>
              </a:rPr>
              <a:t> 	</a:t>
            </a:r>
            <a:r>
              <a:rPr lang="en-US" sz="1200" dirty="0" smtClean="0">
                <a:latin typeface="Times New Roman" pitchFamily="18"/>
                <a:hlinkClick r:id="rId5"/>
              </a:rPr>
              <a:t>http://search.ebcohost.com.ezproy.lakeviewcol.edu:2048/login.aspx?direct=tru</a:t>
            </a:r>
            <a:r>
              <a:rPr lang="en-US" sz="1200" u="sng" dirty="0" smtClean="0">
                <a:solidFill>
                  <a:srgbClr val="C00000"/>
                </a:solidFill>
                <a:latin typeface="Times New Roman" pitchFamily="18"/>
                <a:hlinkClick r:id="rId5"/>
              </a:rPr>
              <a:t>&amp;db=rzh&amp;AN=2009 754494&amp;sit</a:t>
            </a:r>
            <a:r>
              <a:rPr lang="en-US" sz="1200" u="sng" dirty="0" smtClean="0">
                <a:solidFill>
                  <a:srgbClr val="C00000"/>
                </a:solidFill>
                <a:latin typeface="Times New Roman" pitchFamily="18"/>
              </a:rPr>
              <a:t>e+nrc-live</a:t>
            </a:r>
          </a:p>
          <a:p>
            <a:pPr lvl="0"/>
            <a:endParaRPr lang="en-US" sz="1200" dirty="0" smtClean="0">
              <a:latin typeface="Times New Roman" pitchFamily="18" charset="0"/>
              <a:cs typeface="Times New Roman" pitchFamily="18" charset="0"/>
            </a:endParaRPr>
          </a:p>
          <a:p>
            <a:pPr>
              <a:lnSpc>
                <a:spcPct val="200000"/>
              </a:lnSpc>
            </a:pPr>
            <a:r>
              <a:rPr lang="en-US" sz="1200" dirty="0" smtClean="0">
                <a:latin typeface="Times New Roman" pitchFamily="18" charset="0"/>
                <a:cs typeface="Times New Roman" pitchFamily="18" charset="0"/>
              </a:rPr>
              <a:t>Watson Caring Science Institute-International Caritas Consortium. (n.d.). </a:t>
            </a:r>
            <a:r>
              <a:rPr lang="en-US" sz="1200" i="1" dirty="0" smtClean="0">
                <a:latin typeface="Times New Roman" pitchFamily="18" charset="0"/>
                <a:cs typeface="Times New Roman" pitchFamily="18" charset="0"/>
              </a:rPr>
              <a:t>Jean Watson.  </a:t>
            </a:r>
            <a:r>
              <a:rPr lang="en-US" sz="1200" dirty="0" smtClean="0">
                <a:latin typeface="Times New Roman" pitchFamily="18" charset="0"/>
                <a:cs typeface="Times New Roman" pitchFamily="18" charset="0"/>
              </a:rPr>
              <a:t>Retrieved from  </a:t>
            </a:r>
          </a:p>
          <a:p>
            <a:pPr>
              <a:lnSpc>
                <a:spcPct val="200000"/>
              </a:lnSpc>
            </a:pPr>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hlinkClick r:id="rId6"/>
              </a:rPr>
              <a:t>http://www.watsoncaringscience.org/j_watson/index.html</a:t>
            </a:r>
            <a:r>
              <a:rPr lang="en-US" sz="1200" dirty="0" smtClean="0">
                <a:latin typeface="Times New Roman" pitchFamily="18" charset="0"/>
                <a:cs typeface="Times New Roman" pitchFamily="18" charset="0"/>
              </a:rPr>
              <a:t>. </a:t>
            </a:r>
          </a:p>
          <a:p>
            <a:pPr>
              <a:lnSpc>
                <a:spcPct val="200000"/>
              </a:lnSpc>
            </a:pPr>
            <a:r>
              <a:rPr lang="en-US" sz="1200" dirty="0" smtClean="0">
                <a:latin typeface="Times New Roman" pitchFamily="18" charset="0"/>
                <a:cs typeface="Times New Roman" pitchFamily="18" charset="0"/>
              </a:rPr>
              <a:t>Watson, M. J. (2010). Watson caring science institute: International caritas consortium.  Retrieved from 	 	</a:t>
            </a:r>
            <a:r>
              <a:rPr lang="en-US" sz="1200" dirty="0" smtClean="0">
                <a:latin typeface="Times New Roman" pitchFamily="18" charset="0"/>
                <a:cs typeface="Times New Roman" pitchFamily="18" charset="0"/>
                <a:hlinkClick r:id="rId7"/>
              </a:rPr>
              <a:t>http://www.wastsoncaringscience.org/j_watson/index.html</a:t>
            </a:r>
            <a:endParaRPr lang="en-US" sz="1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Jean Watson</a:t>
            </a:r>
            <a:endParaRPr lang="en-US" dirty="0"/>
          </a:p>
        </p:txBody>
      </p:sp>
      <p:sp>
        <p:nvSpPr>
          <p:cNvPr id="3" name="TextBox 2"/>
          <p:cNvSpPr txBox="1"/>
          <p:nvPr/>
        </p:nvSpPr>
        <p:spPr>
          <a:xfrm>
            <a:off x="685800" y="1828800"/>
            <a:ext cx="7848600" cy="4401205"/>
          </a:xfrm>
          <a:prstGeom prst="rect">
            <a:avLst/>
          </a:prstGeom>
          <a:noFill/>
        </p:spPr>
        <p:txBody>
          <a:bodyPr wrap="square" rtlCol="0">
            <a:spAutoFit/>
          </a:bodyPr>
          <a:lstStyle/>
          <a:p>
            <a:pPr>
              <a:buClr>
                <a:schemeClr val="accent1"/>
              </a:buClr>
              <a:buFont typeface="Wingdings" pitchFamily="2" charset="2"/>
              <a:buChar char="Ø"/>
            </a:pPr>
            <a:r>
              <a:rPr lang="en-US" sz="2000" dirty="0" smtClean="0">
                <a:latin typeface="Times New Roman" pitchFamily="18" charset="0"/>
                <a:cs typeface="Times New Roman" pitchFamily="18" charset="0"/>
              </a:rPr>
              <a:t>1940: Born in Appalachian Mountains of West Virginia.</a:t>
            </a:r>
          </a:p>
          <a:p>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1958-61: RN diploma, Lewis-Gale School Nursing, Roanoke, VA.</a:t>
            </a:r>
          </a:p>
          <a:p>
            <a:pPr lvl="1">
              <a:buClr>
                <a:schemeClr val="accent1"/>
              </a:buClr>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1962-64: BSN at University of Colorado, Boulder, CO</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1964-66: M.S. Psychiatric Mental-Health nursing; </a:t>
            </a:r>
          </a:p>
          <a:p>
            <a:pPr>
              <a:buClr>
                <a:schemeClr val="accent1"/>
              </a:buClr>
            </a:pPr>
            <a:endParaRPr lang="en-US" sz="2000" dirty="0" smtClean="0">
              <a:latin typeface="Times New Roman" pitchFamily="18" charset="0"/>
              <a:cs typeface="Times New Roman" pitchFamily="18" charset="0"/>
            </a:endParaRPr>
          </a:p>
          <a:p>
            <a:pPr lvl="1">
              <a:buClr>
                <a:schemeClr val="accent1"/>
              </a:buClr>
              <a:buFont typeface="Wingdings" pitchFamily="2" charset="2"/>
              <a:buChar char="Ø"/>
            </a:pPr>
            <a:r>
              <a:rPr lang="en-US" sz="2000" dirty="0" smtClean="0">
                <a:latin typeface="Times New Roman" pitchFamily="18" charset="0"/>
                <a:cs typeface="Times New Roman" pitchFamily="18" charset="0"/>
              </a:rPr>
              <a:t> Minor: Psychology, UOC Medical Center, Denver, CO</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1969-70: Graduate School, University of Colorado, Boulder, CO </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1969-73 Ph.D. Educational Psychology / Counseling UOC, Boulder, CO</a:t>
            </a:r>
          </a:p>
          <a:p>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Jean Watson </a:t>
            </a:r>
            <a:endParaRPr lang="en-US" dirty="0"/>
          </a:p>
        </p:txBody>
      </p:sp>
      <p:sp>
        <p:nvSpPr>
          <p:cNvPr id="4" name="TextBox 3"/>
          <p:cNvSpPr txBox="1"/>
          <p:nvPr/>
        </p:nvSpPr>
        <p:spPr>
          <a:xfrm>
            <a:off x="685801" y="1524000"/>
            <a:ext cx="7620000" cy="5078313"/>
          </a:xfrm>
          <a:prstGeom prst="rect">
            <a:avLst/>
          </a:prstGeom>
          <a:noFill/>
        </p:spPr>
        <p:txBody>
          <a:bodyPr wrap="square" rtlCol="0">
            <a:spAutoFit/>
          </a:bodyPr>
          <a:lstStyle/>
          <a:p>
            <a:pPr>
              <a:lnSpc>
                <a:spcPct val="200000"/>
              </a:lnSpc>
              <a:buClr>
                <a:schemeClr val="accent1"/>
              </a:buClr>
              <a:buFont typeface="Wingdings" pitchFamily="2" charset="2"/>
              <a:buChar char="Ø"/>
            </a:pPr>
            <a:r>
              <a:rPr lang="en-US" dirty="0" smtClean="0"/>
              <a:t> Dr. Jean Watson;</a:t>
            </a:r>
          </a:p>
          <a:p>
            <a:pPr lvl="1">
              <a:lnSpc>
                <a:spcPct val="200000"/>
              </a:lnSpc>
              <a:buClr>
                <a:schemeClr val="accent1"/>
              </a:buClr>
              <a:buFont typeface="Wingdings" pitchFamily="2" charset="2"/>
              <a:buChar char="Ø"/>
            </a:pPr>
            <a:r>
              <a:rPr lang="en-US" dirty="0" smtClean="0"/>
              <a:t> Distinguished </a:t>
            </a:r>
            <a:r>
              <a:rPr lang="en-US" b="1" u="sng" dirty="0" smtClean="0">
                <a:solidFill>
                  <a:srgbClr val="FF0000"/>
                </a:solidFill>
              </a:rPr>
              <a:t>P</a:t>
            </a:r>
            <a:r>
              <a:rPr lang="en-US" dirty="0" smtClean="0"/>
              <a:t>rofessor of </a:t>
            </a:r>
            <a:r>
              <a:rPr lang="en-US" b="1" u="sng" dirty="0" smtClean="0">
                <a:solidFill>
                  <a:srgbClr val="FF0000"/>
                </a:solidFill>
              </a:rPr>
              <a:t>N</a:t>
            </a:r>
            <a:r>
              <a:rPr lang="en-US" dirty="0" smtClean="0"/>
              <a:t>ursing. </a:t>
            </a:r>
          </a:p>
          <a:p>
            <a:pPr lvl="1">
              <a:lnSpc>
                <a:spcPct val="200000"/>
              </a:lnSpc>
              <a:buClr>
                <a:schemeClr val="accent1"/>
              </a:buClr>
              <a:buFont typeface="Wingdings" pitchFamily="2" charset="2"/>
              <a:buChar char="Ø"/>
            </a:pPr>
            <a:r>
              <a:rPr lang="en-US" dirty="0" smtClean="0"/>
              <a:t> Holds an endowed </a:t>
            </a:r>
            <a:r>
              <a:rPr lang="en-US" b="1" u="sng" dirty="0" smtClean="0">
                <a:solidFill>
                  <a:srgbClr val="FF0000"/>
                </a:solidFill>
              </a:rPr>
              <a:t>C</a:t>
            </a:r>
            <a:r>
              <a:rPr lang="en-US" dirty="0" smtClean="0"/>
              <a:t>hair in:</a:t>
            </a:r>
          </a:p>
          <a:p>
            <a:pPr lvl="2">
              <a:lnSpc>
                <a:spcPct val="200000"/>
              </a:lnSpc>
              <a:buClr>
                <a:schemeClr val="accent1"/>
              </a:buClr>
              <a:buFont typeface="Wingdings" pitchFamily="2" charset="2"/>
              <a:buChar char="Ø"/>
            </a:pPr>
            <a:r>
              <a:rPr lang="en-US" dirty="0" smtClean="0"/>
              <a:t> Caring Science at the University of Colorado, Denver.</a:t>
            </a:r>
          </a:p>
          <a:p>
            <a:pPr lvl="2">
              <a:lnSpc>
                <a:spcPct val="200000"/>
              </a:lnSpc>
              <a:buClr>
                <a:schemeClr val="accent1"/>
              </a:buClr>
              <a:buFont typeface="Wingdings" pitchFamily="2" charset="2"/>
              <a:buChar char="Ø"/>
            </a:pPr>
            <a:r>
              <a:rPr lang="en-US" dirty="0" smtClean="0"/>
              <a:t>Anschutz Medical Center Campus.</a:t>
            </a:r>
          </a:p>
          <a:p>
            <a:pPr>
              <a:lnSpc>
                <a:spcPct val="200000"/>
              </a:lnSpc>
              <a:buClr>
                <a:schemeClr val="accent1"/>
              </a:buClr>
              <a:buFont typeface="Wingdings" pitchFamily="2" charset="2"/>
              <a:buChar char="Ø"/>
            </a:pPr>
            <a:r>
              <a:rPr lang="en-US" dirty="0" smtClean="0"/>
              <a:t> Latest activities include:</a:t>
            </a:r>
          </a:p>
          <a:p>
            <a:pPr lvl="1">
              <a:lnSpc>
                <a:spcPct val="200000"/>
              </a:lnSpc>
              <a:buClr>
                <a:schemeClr val="accent1"/>
              </a:buClr>
              <a:buFont typeface="Wingdings" pitchFamily="2" charset="2"/>
              <a:buChar char="Ø"/>
            </a:pPr>
            <a:r>
              <a:rPr lang="en-US" dirty="0" smtClean="0"/>
              <a:t> Founder and </a:t>
            </a:r>
            <a:r>
              <a:rPr lang="en-US" b="1" u="sng" dirty="0" smtClean="0">
                <a:solidFill>
                  <a:srgbClr val="FF0000"/>
                </a:solidFill>
              </a:rPr>
              <a:t>D</a:t>
            </a:r>
            <a:r>
              <a:rPr lang="en-US" dirty="0" smtClean="0"/>
              <a:t>irector of non-profit foundation: </a:t>
            </a:r>
          </a:p>
          <a:p>
            <a:pPr lvl="2">
              <a:lnSpc>
                <a:spcPct val="200000"/>
              </a:lnSpc>
              <a:buClr>
                <a:schemeClr val="accent1"/>
              </a:buClr>
              <a:buFont typeface="Wingdings" pitchFamily="2" charset="2"/>
              <a:buChar char="Ø"/>
            </a:pPr>
            <a:r>
              <a:rPr lang="en-US" dirty="0" smtClean="0"/>
              <a:t>Watson Caring Science Institute.</a:t>
            </a:r>
          </a:p>
          <a:p>
            <a:pPr>
              <a:lnSpc>
                <a:spcPct val="200000"/>
              </a:lnSpc>
              <a:buClr>
                <a:schemeClr val="accent1"/>
              </a:buClr>
            </a:pPr>
            <a:endParaRPr lang="en-US" dirty="0"/>
          </a:p>
        </p:txBody>
      </p:sp>
      <p:pic>
        <p:nvPicPr>
          <p:cNvPr id="5" name="Picture 4" descr="Jean Watson button.jpg"/>
          <p:cNvPicPr>
            <a:picLocks noChangeAspect="1"/>
          </p:cNvPicPr>
          <p:nvPr/>
        </p:nvPicPr>
        <p:blipFill>
          <a:blip r:embed="rId3" cstate="print"/>
          <a:stretch>
            <a:fillRect/>
          </a:stretch>
        </p:blipFill>
        <p:spPr>
          <a:xfrm>
            <a:off x="6248400" y="3733800"/>
            <a:ext cx="2590800" cy="2667000"/>
          </a:xfrm>
          <a:prstGeom prst="ellipse">
            <a:avLst/>
          </a:prstGeom>
          <a:ln>
            <a:noFill/>
          </a:ln>
          <a:effectLst>
            <a:softEdge rad="112500"/>
          </a:effectLst>
        </p:spPr>
      </p:pic>
      <p:sp>
        <p:nvSpPr>
          <p:cNvPr id="6" name="TextBox 5"/>
          <p:cNvSpPr txBox="1"/>
          <p:nvPr/>
        </p:nvSpPr>
        <p:spPr>
          <a:xfrm>
            <a:off x="6248400" y="6477000"/>
            <a:ext cx="3200400" cy="1107996"/>
          </a:xfrm>
          <a:prstGeom prst="rect">
            <a:avLst/>
          </a:prstGeom>
          <a:noFill/>
        </p:spPr>
        <p:txBody>
          <a:bodyPr wrap="square" rtlCol="0">
            <a:spAutoFit/>
          </a:bodyPr>
          <a:lstStyle/>
          <a:p>
            <a:r>
              <a:rPr lang="en-US" sz="1200" dirty="0" smtClean="0">
                <a:latin typeface="Times New Roman" pitchFamily="18" charset="0"/>
                <a:cs typeface="Times New Roman" pitchFamily="18" charset="0"/>
                <a:hlinkClick r:id="rId4" tooltip="http://www.zazzle.com/caring_is_the_essence_of_nursing_jean_watson_button-145435887544655093"/>
              </a:rPr>
              <a:t>www.zazzle.com/caring_is...544655093/</a:t>
            </a:r>
            <a:endParaRPr lang="en-US" sz="1200" dirty="0" smtClean="0">
              <a:latin typeface="Times New Roman" pitchFamily="18" charset="0"/>
              <a:cs typeface="Times New Roman" pitchFamily="18" charset="0"/>
            </a:endParaRPr>
          </a:p>
          <a:p>
            <a:r>
              <a:rPr lang="en-US" dirty="0" smtClean="0"/>
              <a:t/>
            </a:r>
            <a:br>
              <a:rPr lang="en-US" dirty="0" smtClean="0"/>
            </a:br>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Development of Watson's theory</a:t>
            </a:r>
            <a:endParaRPr lang="en-US" dirty="0"/>
          </a:p>
        </p:txBody>
      </p:sp>
      <p:sp>
        <p:nvSpPr>
          <p:cNvPr id="5" name="TextBox 4"/>
          <p:cNvSpPr txBox="1"/>
          <p:nvPr/>
        </p:nvSpPr>
        <p:spPr>
          <a:xfrm>
            <a:off x="533400" y="1972032"/>
            <a:ext cx="7850482" cy="4031873"/>
          </a:xfrm>
          <a:prstGeom prst="rect">
            <a:avLst/>
          </a:prstGeom>
          <a:noFill/>
        </p:spPr>
        <p:txBody>
          <a:bodyPr wrap="none" rtlCol="0">
            <a:spAutoFit/>
          </a:bodyPr>
          <a:lstStyle/>
          <a:p>
            <a:pPr>
              <a:buClr>
                <a:schemeClr val="accent1"/>
              </a:buClr>
              <a:buFont typeface="Wingdings" pitchFamily="2" charset="2"/>
              <a:buChar char="Ø"/>
            </a:pPr>
            <a:r>
              <a:rPr lang="en-US" dirty="0" smtClean="0"/>
              <a:t> </a:t>
            </a:r>
            <a:r>
              <a:rPr lang="en-US" sz="2000" dirty="0" smtClean="0">
                <a:latin typeface="Times New Roman" pitchFamily="18" charset="0"/>
                <a:cs typeface="Times New Roman" pitchFamily="18" charset="0"/>
              </a:rPr>
              <a:t>Developed in 1979, revised in 1985 and 1988</a:t>
            </a:r>
            <a:r>
              <a:rPr lang="en-US" sz="2000" b="1" u="sng" dirty="0" smtClean="0">
                <a:solidFill>
                  <a:srgbClr val="FF0000"/>
                </a:solidFill>
                <a:latin typeface="Times New Roman" pitchFamily="18" charset="0"/>
                <a:cs typeface="Times New Roman" pitchFamily="18" charset="0"/>
              </a:rPr>
              <a:t>b. </a:t>
            </a:r>
            <a:r>
              <a:rPr lang="en-US" sz="2000" b="1" u="sng" dirty="0" smtClean="0">
                <a:solidFill>
                  <a:srgbClr val="FF0000"/>
                </a:solidFill>
                <a:latin typeface="Times New Roman" pitchFamily="18" charset="0"/>
                <a:cs typeface="Times New Roman" pitchFamily="18" charset="0"/>
              </a:rPr>
              <a:t>??</a:t>
            </a:r>
            <a:endParaRPr lang="en-US" sz="2000" b="1" u="sng" dirty="0" smtClean="0">
              <a:solidFill>
                <a:srgbClr val="FF0000"/>
              </a:solidFill>
              <a:latin typeface="Times New Roman" pitchFamily="18" charset="0"/>
              <a:cs typeface="Times New Roman" pitchFamily="18" charset="0"/>
            </a:endParaRP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Watson began to develop research because she felt:  </a:t>
            </a:r>
          </a:p>
          <a:p>
            <a:pPr>
              <a:buClr>
                <a:schemeClr val="accent1"/>
              </a:buClr>
            </a:pPr>
            <a:endParaRPr lang="en-US" sz="2000" dirty="0" smtClean="0">
              <a:latin typeface="Times New Roman" pitchFamily="18" charset="0"/>
              <a:cs typeface="Times New Roman" pitchFamily="18" charset="0"/>
            </a:endParaRPr>
          </a:p>
          <a:p>
            <a:pPr lvl="1">
              <a:buClr>
                <a:schemeClr val="accent1"/>
              </a:buClr>
              <a:buFont typeface="Wingdings" pitchFamily="2" charset="2"/>
              <a:buChar char="Ø"/>
            </a:pPr>
            <a:r>
              <a:rPr lang="en-US" sz="2000" dirty="0" smtClean="0">
                <a:latin typeface="Times New Roman" pitchFamily="18" charset="0"/>
                <a:cs typeface="Times New Roman" pitchFamily="18" charset="0"/>
              </a:rPr>
              <a:t> Caring stance threatened by tasks and technology demands.</a:t>
            </a:r>
          </a:p>
          <a:p>
            <a:pPr lvl="1">
              <a:buClr>
                <a:schemeClr val="accent1"/>
              </a:buClr>
            </a:pPr>
            <a:endParaRPr lang="en-US" sz="2000" dirty="0" smtClean="0">
              <a:latin typeface="Times New Roman" pitchFamily="18" charset="0"/>
              <a:cs typeface="Times New Roman" pitchFamily="18" charset="0"/>
            </a:endParaRPr>
          </a:p>
          <a:p>
            <a:pPr lvl="1">
              <a:buClr>
                <a:schemeClr val="accent1"/>
              </a:buClr>
              <a:buFont typeface="Wingdings" pitchFamily="2" charset="2"/>
              <a:buChar char="Ø"/>
            </a:pPr>
            <a:r>
              <a:rPr lang="en-US" sz="2000" dirty="0" smtClean="0">
                <a:latin typeface="Times New Roman" pitchFamily="18" charset="0"/>
                <a:cs typeface="Times New Roman" pitchFamily="18" charset="0"/>
              </a:rPr>
              <a:t> Believed main focus should be on carative factors.</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Focus of research on human caring and loss.</a:t>
            </a:r>
          </a:p>
          <a:p>
            <a:pPr>
              <a:buClr>
                <a:schemeClr val="accent1"/>
              </a:buClr>
            </a:pPr>
            <a:endParaRPr lang="en-US" sz="2000" dirty="0" smtClean="0">
              <a:latin typeface="Times New Roman" pitchFamily="18" charset="0"/>
              <a:cs typeface="Times New Roman" pitchFamily="18" charset="0"/>
            </a:endParaRPr>
          </a:p>
          <a:p>
            <a:pPr marL="0" lvl="1">
              <a:buClr>
                <a:schemeClr val="accent1"/>
              </a:buClr>
              <a:buFont typeface="Wingdings" pitchFamily="2" charset="2"/>
              <a:buChar char="Ø"/>
            </a:pPr>
            <a:r>
              <a:rPr lang="en-US" sz="2000" dirty="0" smtClean="0">
                <a:latin typeface="Times New Roman" pitchFamily="18" charset="0"/>
                <a:cs typeface="Times New Roman" pitchFamily="18" charset="0"/>
              </a:rPr>
              <a:t> Attempts define outcome nursing activity regarding humanistic aspects. </a:t>
            </a:r>
          </a:p>
          <a:p>
            <a:endParaRPr lang="en-US" sz="2000"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Watson's basic concept of theory</a:t>
            </a:r>
            <a:endParaRPr lang="en-US" dirty="0"/>
          </a:p>
        </p:txBody>
      </p:sp>
      <p:sp>
        <p:nvSpPr>
          <p:cNvPr id="3" name="TextBox 2"/>
          <p:cNvSpPr txBox="1"/>
          <p:nvPr/>
        </p:nvSpPr>
        <p:spPr>
          <a:xfrm>
            <a:off x="457200" y="1825171"/>
            <a:ext cx="8229600" cy="3785652"/>
          </a:xfrm>
          <a:prstGeom prst="rect">
            <a:avLst/>
          </a:prstGeom>
          <a:noFill/>
        </p:spPr>
        <p:txBody>
          <a:bodyPr wrap="square" rtlCol="0">
            <a:spAutoFit/>
          </a:bodyPr>
          <a:lstStyle/>
          <a:p>
            <a:pPr lvl="0">
              <a:lnSpc>
                <a:spcPct val="200000"/>
              </a:lnSpc>
              <a:buClr>
                <a:schemeClr val="accent1"/>
              </a:buClr>
              <a:buFont typeface="Wingdings" pitchFamily="2" charset="2"/>
              <a:buChar char="Ø"/>
            </a:pPr>
            <a:r>
              <a:rPr lang="en-US" dirty="0" smtClean="0">
                <a:latin typeface="Times New Roman" pitchFamily="18"/>
              </a:rPr>
              <a:t> </a:t>
            </a:r>
            <a:r>
              <a:rPr lang="en-US" sz="2000" dirty="0" smtClean="0">
                <a:latin typeface="Times New Roman" pitchFamily="18"/>
              </a:rPr>
              <a:t>Philosophy and Science of Caring developed in 1979. </a:t>
            </a:r>
          </a:p>
          <a:p>
            <a:pPr lvl="0">
              <a:lnSpc>
                <a:spcPct val="200000"/>
              </a:lnSpc>
              <a:buClr>
                <a:schemeClr val="accent1"/>
              </a:buClr>
              <a:buFont typeface="Wingdings" pitchFamily="2" charset="2"/>
              <a:buChar char="Ø"/>
            </a:pPr>
            <a:r>
              <a:rPr lang="en-US" sz="2000" dirty="0" smtClean="0">
                <a:latin typeface="Times New Roman" pitchFamily="18"/>
              </a:rPr>
              <a:t> Theory of human caring considered a caring science.</a:t>
            </a:r>
          </a:p>
          <a:p>
            <a:pPr lvl="1">
              <a:lnSpc>
                <a:spcPct val="200000"/>
              </a:lnSpc>
              <a:buClr>
                <a:schemeClr val="accent1"/>
              </a:buClr>
              <a:buFont typeface="Wingdings" pitchFamily="2" charset="2"/>
              <a:buChar char="Ø"/>
            </a:pPr>
            <a:r>
              <a:rPr lang="en-US" sz="2000" dirty="0" smtClean="0">
                <a:latin typeface="Times New Roman" pitchFamily="18"/>
              </a:rPr>
              <a:t> Includes the arts, sciences, and humanities.</a:t>
            </a:r>
          </a:p>
          <a:p>
            <a:pPr lvl="0">
              <a:lnSpc>
                <a:spcPct val="200000"/>
              </a:lnSpc>
              <a:buClr>
                <a:schemeClr val="accent1"/>
              </a:buClr>
              <a:buFont typeface="Wingdings" pitchFamily="2" charset="2"/>
              <a:buChar char="Ø"/>
            </a:pPr>
            <a:r>
              <a:rPr lang="en-US" sz="2000" dirty="0" smtClean="0">
                <a:latin typeface="Times New Roman" pitchFamily="18"/>
              </a:rPr>
              <a:t> Science of caring built on two basic premises:</a:t>
            </a:r>
          </a:p>
          <a:p>
            <a:pPr lvl="1">
              <a:lnSpc>
                <a:spcPct val="200000"/>
              </a:lnSpc>
              <a:buClr>
                <a:schemeClr val="accent1"/>
              </a:buClr>
              <a:buFont typeface="Wingdings" pitchFamily="2" charset="2"/>
              <a:buChar char="Ø"/>
            </a:pPr>
            <a:r>
              <a:rPr lang="en-US" sz="2000" dirty="0" smtClean="0">
                <a:latin typeface="Times New Roman" pitchFamily="18"/>
              </a:rPr>
              <a:t> Centers on caring and existence in society</a:t>
            </a:r>
            <a:r>
              <a:rPr lang="en-US" sz="2000" b="1" u="sng" dirty="0" smtClean="0">
                <a:solidFill>
                  <a:srgbClr val="FF0000"/>
                </a:solidFill>
                <a:latin typeface="Times New Roman" pitchFamily="18"/>
              </a:rPr>
              <a:t>.</a:t>
            </a:r>
          </a:p>
          <a:p>
            <a:pPr lvl="1">
              <a:lnSpc>
                <a:spcPct val="200000"/>
              </a:lnSpc>
              <a:buClr>
                <a:schemeClr val="accent1"/>
              </a:buClr>
              <a:buFont typeface="Wingdings" pitchFamily="2" charset="2"/>
              <a:buChar char="Ø"/>
            </a:pPr>
            <a:r>
              <a:rPr lang="en-US" sz="2000" dirty="0" smtClean="0">
                <a:latin typeface="Times New Roman" pitchFamily="18"/>
              </a:rPr>
              <a:t> Explores discrepancy between theory and practice</a:t>
            </a:r>
            <a:r>
              <a:rPr lang="en-US" dirty="0" smtClean="0">
                <a:latin typeface="Times New Roman" pitchFamily="18"/>
              </a:rPr>
              <a:t>.</a:t>
            </a:r>
            <a:endParaRPr lang="en-US" dirty="0"/>
          </a:p>
        </p:txBody>
      </p:sp>
      <p:pic>
        <p:nvPicPr>
          <p:cNvPr id="5" name="Picture 4" descr="j_watson%20-%20256.jpg"/>
          <p:cNvPicPr>
            <a:picLocks noChangeAspect="1"/>
          </p:cNvPicPr>
          <p:nvPr/>
        </p:nvPicPr>
        <p:blipFill>
          <a:blip r:embed="rId3" cstate="print"/>
          <a:stretch>
            <a:fillRect/>
          </a:stretch>
        </p:blipFill>
        <p:spPr>
          <a:xfrm>
            <a:off x="6400800" y="2514600"/>
            <a:ext cx="2362200" cy="26670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6" name="TextBox 5"/>
          <p:cNvSpPr txBox="1"/>
          <p:nvPr/>
        </p:nvSpPr>
        <p:spPr>
          <a:xfrm>
            <a:off x="4724400" y="6172200"/>
            <a:ext cx="4419600" cy="923330"/>
          </a:xfrm>
          <a:prstGeom prst="rect">
            <a:avLst/>
          </a:prstGeom>
          <a:noFill/>
        </p:spPr>
        <p:txBody>
          <a:bodyPr wrap="square" rtlCol="0">
            <a:spAutoFit/>
          </a:bodyPr>
          <a:lstStyle/>
          <a:p>
            <a:r>
              <a:rPr lang="en-US" sz="1200" dirty="0" smtClean="0">
                <a:latin typeface="Times New Roman" pitchFamily="18" charset="0"/>
                <a:cs typeface="Times New Roman" pitchFamily="18" charset="0"/>
                <a:hlinkClick r:id="rId4" tooltip="http://www.ucdenver.edu/academics/colleges/nursing/Pages/default.aspx"/>
              </a:rPr>
              <a:t>www.ucdenver.edu/academics/colleges/nursing/Pages/default.aspx</a:t>
            </a:r>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
            </a:r>
            <a:br>
              <a:rPr lang="en-US" sz="1200" dirty="0" smtClean="0">
                <a:latin typeface="Times New Roman" pitchFamily="18" charset="0"/>
                <a:cs typeface="Times New Roman" pitchFamily="18" charset="0"/>
              </a:rPr>
            </a:br>
            <a:endParaRPr lang="en-US" sz="1200" dirty="0" smtClean="0">
              <a:latin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686800" cy="1600200"/>
          </a:xfrm>
        </p:spPr>
        <p:txBody>
          <a:bodyPr>
            <a:normAutofit/>
          </a:bodyPr>
          <a:lstStyle/>
          <a:p>
            <a:r>
              <a:rPr lang="en-US" sz="2800" dirty="0" smtClean="0"/>
              <a:t>Watson's basic concept of theory (cont’d)</a:t>
            </a:r>
            <a:endParaRPr lang="en-US" sz="2800" dirty="0"/>
          </a:p>
        </p:txBody>
      </p:sp>
      <p:sp>
        <p:nvSpPr>
          <p:cNvPr id="3" name="TextBox 2"/>
          <p:cNvSpPr txBox="1"/>
          <p:nvPr/>
        </p:nvSpPr>
        <p:spPr>
          <a:xfrm>
            <a:off x="381000" y="1600200"/>
            <a:ext cx="7924799" cy="5075158"/>
          </a:xfrm>
          <a:prstGeom prst="rect">
            <a:avLst/>
          </a:prstGeom>
          <a:noFill/>
        </p:spPr>
        <p:txBody>
          <a:bodyPr wrap="square" rtlCol="0">
            <a:spAutoFit/>
          </a:bodyPr>
          <a:lstStyle/>
          <a:p>
            <a:pPr>
              <a:lnSpc>
                <a:spcPct val="200000"/>
              </a:lnSpc>
              <a:buClr>
                <a:schemeClr val="accent1"/>
              </a:buClr>
              <a:buFont typeface="Wingdings" pitchFamily="2" charset="2"/>
              <a:buChar char="Ø"/>
            </a:pPr>
            <a:r>
              <a:rPr lang="en-US" dirty="0" smtClean="0">
                <a:latin typeface="Times New Roman" pitchFamily="18"/>
              </a:rPr>
              <a:t> </a:t>
            </a:r>
            <a:r>
              <a:rPr lang="en-US" sz="2000" dirty="0" smtClean="0">
                <a:latin typeface="Times New Roman" pitchFamily="18"/>
              </a:rPr>
              <a:t>Seven basic assumptions of Caring:</a:t>
            </a:r>
          </a:p>
          <a:p>
            <a:pPr lvl="1">
              <a:lnSpc>
                <a:spcPct val="200000"/>
              </a:lnSpc>
              <a:buClr>
                <a:schemeClr val="accent1"/>
              </a:buClr>
              <a:buFont typeface="Wingdings" pitchFamily="2" charset="2"/>
              <a:buChar char="Ø"/>
            </a:pPr>
            <a:r>
              <a:rPr lang="en-US" sz="2000" dirty="0" smtClean="0">
                <a:latin typeface="Times New Roman" pitchFamily="18"/>
              </a:rPr>
              <a:t> Caring effectively demonstrated and practiced only inter-personally.</a:t>
            </a:r>
          </a:p>
          <a:p>
            <a:pPr lvl="1">
              <a:lnSpc>
                <a:spcPct val="200000"/>
              </a:lnSpc>
              <a:buClr>
                <a:schemeClr val="accent1"/>
              </a:buClr>
              <a:buFont typeface="Wingdings" pitchFamily="2" charset="2"/>
              <a:buChar char="Ø"/>
            </a:pPr>
            <a:r>
              <a:rPr lang="en-US" sz="2000" dirty="0" smtClean="0">
                <a:latin typeface="Times New Roman" pitchFamily="18"/>
              </a:rPr>
              <a:t> Carative factors resulting in satisfaction of human needs.</a:t>
            </a:r>
          </a:p>
          <a:p>
            <a:pPr lvl="1">
              <a:lnSpc>
                <a:spcPct val="200000"/>
              </a:lnSpc>
              <a:buClr>
                <a:schemeClr val="accent1"/>
              </a:buClr>
              <a:buFont typeface="Wingdings" pitchFamily="2" charset="2"/>
              <a:buChar char="Ø"/>
            </a:pPr>
            <a:r>
              <a:rPr lang="en-US" sz="2000" dirty="0" smtClean="0">
                <a:latin typeface="Times New Roman" pitchFamily="18"/>
              </a:rPr>
              <a:t> Effective caring promotes health and individual or family growth.</a:t>
            </a:r>
          </a:p>
          <a:p>
            <a:pPr lvl="1">
              <a:lnSpc>
                <a:spcPct val="200000"/>
              </a:lnSpc>
              <a:buClr>
                <a:schemeClr val="accent1"/>
              </a:buClr>
              <a:buFont typeface="Wingdings" pitchFamily="2" charset="2"/>
              <a:buChar char="Ø"/>
            </a:pPr>
            <a:r>
              <a:rPr lang="en-US" sz="2000" dirty="0" smtClean="0">
                <a:latin typeface="Times New Roman" pitchFamily="18"/>
              </a:rPr>
              <a:t> Caring responses accept a person </a:t>
            </a:r>
            <a:r>
              <a:rPr lang="en-US" sz="2000" b="1" u="sng" dirty="0" smtClean="0">
                <a:solidFill>
                  <a:srgbClr val="FF0000"/>
                </a:solidFill>
                <a:latin typeface="Times New Roman" pitchFamily="18"/>
              </a:rPr>
              <a:t>as may become</a:t>
            </a:r>
            <a:r>
              <a:rPr lang="en-US" sz="2000" b="1" u="sng" dirty="0" smtClean="0">
                <a:solidFill>
                  <a:srgbClr val="FF0000"/>
                </a:solidFill>
                <a:latin typeface="Times New Roman" pitchFamily="18"/>
              </a:rPr>
              <a:t>.??</a:t>
            </a:r>
            <a:endParaRPr lang="en-US" sz="2000" b="1" u="sng" dirty="0" smtClean="0">
              <a:solidFill>
                <a:srgbClr val="FF0000"/>
              </a:solidFill>
              <a:latin typeface="Times New Roman" pitchFamily="18"/>
            </a:endParaRPr>
          </a:p>
          <a:p>
            <a:pPr lvl="1">
              <a:lnSpc>
                <a:spcPct val="200000"/>
              </a:lnSpc>
              <a:buClr>
                <a:schemeClr val="accent1"/>
              </a:buClr>
              <a:buFont typeface="Wingdings" pitchFamily="2" charset="2"/>
              <a:buChar char="Ø"/>
            </a:pPr>
            <a:r>
              <a:rPr lang="en-US" sz="2000" dirty="0" smtClean="0">
                <a:latin typeface="Times New Roman" pitchFamily="18"/>
              </a:rPr>
              <a:t> Caring environment offers development of potential.</a:t>
            </a:r>
          </a:p>
          <a:p>
            <a:pPr lvl="1">
              <a:lnSpc>
                <a:spcPct val="200000"/>
              </a:lnSpc>
              <a:buClr>
                <a:schemeClr val="accent1"/>
              </a:buClr>
              <a:buFont typeface="Wingdings" pitchFamily="2" charset="2"/>
              <a:buChar char="Ø"/>
            </a:pPr>
            <a:r>
              <a:rPr lang="en-US" sz="2000" dirty="0" smtClean="0">
                <a:latin typeface="Times New Roman" pitchFamily="18"/>
              </a:rPr>
              <a:t> Caring is more “healthogenic” than is curing. </a:t>
            </a:r>
          </a:p>
          <a:p>
            <a:pPr lvl="1">
              <a:lnSpc>
                <a:spcPct val="200000"/>
              </a:lnSpc>
              <a:buClr>
                <a:schemeClr val="accent1"/>
              </a:buClr>
              <a:buFont typeface="Wingdings" pitchFamily="2" charset="2"/>
              <a:buChar char="Ø"/>
            </a:pPr>
            <a:r>
              <a:rPr lang="en-US" sz="2000" dirty="0" smtClean="0">
                <a:latin typeface="Times New Roman" pitchFamily="18"/>
              </a:rPr>
              <a:t> </a:t>
            </a:r>
            <a:r>
              <a:rPr lang="en-US" sz="2000" b="1" u="sng" dirty="0" smtClean="0">
                <a:solidFill>
                  <a:srgbClr val="FF0000"/>
                </a:solidFill>
                <a:latin typeface="Times New Roman" pitchFamily="18"/>
              </a:rPr>
              <a:t>The practice of nursing is central to nursing. ??</a:t>
            </a:r>
            <a:endParaRPr lang="en-US" sz="2000" b="1" u="sng" dirty="0">
              <a:solidFill>
                <a:srgbClr val="FF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Watson's basic concept of theory (cont’d)</a:t>
            </a:r>
            <a:endParaRPr lang="en-US" sz="2800" dirty="0"/>
          </a:p>
        </p:txBody>
      </p:sp>
      <p:sp>
        <p:nvSpPr>
          <p:cNvPr id="3" name="TextBox 2"/>
          <p:cNvSpPr txBox="1"/>
          <p:nvPr/>
        </p:nvSpPr>
        <p:spPr>
          <a:xfrm>
            <a:off x="685800" y="1752600"/>
            <a:ext cx="8077200" cy="4678204"/>
          </a:xfrm>
          <a:prstGeom prst="rect">
            <a:avLst/>
          </a:prstGeom>
          <a:noFill/>
        </p:spPr>
        <p:txBody>
          <a:bodyPr wrap="square" rtlCol="0">
            <a:spAutoFit/>
          </a:bodyPr>
          <a:lstStyle/>
          <a:p>
            <a:pPr lvl="0">
              <a:lnSpc>
                <a:spcPct val="200000"/>
              </a:lnSpc>
              <a:buClr>
                <a:schemeClr val="accent1"/>
              </a:buClr>
              <a:buFont typeface="Wingdings" pitchFamily="2" charset="2"/>
              <a:buChar char="Ø"/>
            </a:pPr>
            <a:r>
              <a:rPr lang="en-US" dirty="0" smtClean="0">
                <a:latin typeface="Times New Roman" pitchFamily="18"/>
                <a:cs typeface="Times New Roman" pitchFamily="18"/>
              </a:rPr>
              <a:t> </a:t>
            </a:r>
            <a:r>
              <a:rPr lang="en-US" sz="2000" dirty="0" smtClean="0">
                <a:latin typeface="Times New Roman" pitchFamily="18"/>
                <a:cs typeface="Times New Roman" pitchFamily="18"/>
              </a:rPr>
              <a:t>The Carative Factors:  	</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Formation of  humanistic-altruistic system of values.</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 Instillation of faith-hope.</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 Cultivation of sensitivity to one's self and others.</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 Development of a helping-trust relationship.</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 Promotion/acceptance of expression, positive, and negative                                                                                                                                                                  feelings.       </a:t>
            </a:r>
            <a:endParaRPr lang="en-US" dirty="0" smtClean="0">
              <a:latin typeface="Times New Roman" pitchFamily="18"/>
              <a:cs typeface="Times New Roman" pitchFamily="18"/>
            </a:endParaRPr>
          </a:p>
          <a:p>
            <a:pPr>
              <a:buClr>
                <a:schemeClr val="accent1"/>
              </a:buClr>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Watson's basic concept of theory (cont’d)</a:t>
            </a:r>
            <a:endParaRPr lang="en-US" sz="2800" dirty="0"/>
          </a:p>
        </p:txBody>
      </p:sp>
      <p:sp>
        <p:nvSpPr>
          <p:cNvPr id="5" name="TextBox 4"/>
          <p:cNvSpPr txBox="1"/>
          <p:nvPr/>
        </p:nvSpPr>
        <p:spPr>
          <a:xfrm>
            <a:off x="468085" y="1676400"/>
            <a:ext cx="7649029" cy="4748896"/>
          </a:xfrm>
          <a:prstGeom prst="rect">
            <a:avLst/>
          </a:prstGeom>
          <a:noFill/>
        </p:spPr>
        <p:txBody>
          <a:bodyPr wrap="square" rtlCol="0">
            <a:spAutoFit/>
          </a:bodyPr>
          <a:lstStyle/>
          <a:p>
            <a:pPr lvl="0">
              <a:lnSpc>
                <a:spcPct val="200000"/>
              </a:lnSpc>
              <a:buClr>
                <a:schemeClr val="accent1"/>
              </a:buClr>
              <a:buFont typeface="Wingdings" pitchFamily="2" charset="2"/>
              <a:buChar char="Ø"/>
            </a:pPr>
            <a:r>
              <a:rPr lang="en-US" dirty="0" smtClean="0">
                <a:latin typeface="Times New Roman" pitchFamily="18"/>
                <a:cs typeface="Times New Roman" pitchFamily="18"/>
              </a:rPr>
              <a:t> </a:t>
            </a:r>
            <a:r>
              <a:rPr lang="en-US" sz="2000" dirty="0" smtClean="0">
                <a:latin typeface="Times New Roman" pitchFamily="18"/>
                <a:cs typeface="Times New Roman" pitchFamily="18"/>
              </a:rPr>
              <a:t>The Carative Factors (cont’d):</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Scientific problem-solving method used for decision making.</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 Promotion of interpersonal teaching-learning.</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Provision for supportive, protective, and/or corrective:</a:t>
            </a:r>
          </a:p>
          <a:p>
            <a:pPr lvl="2">
              <a:lnSpc>
                <a:spcPct val="200000"/>
              </a:lnSpc>
              <a:buClr>
                <a:schemeClr val="accent1"/>
              </a:buClr>
              <a:buFont typeface="Wingdings" pitchFamily="2" charset="2"/>
              <a:buChar char="Ø"/>
            </a:pPr>
            <a:r>
              <a:rPr lang="en-US" sz="2000" dirty="0" smtClean="0">
                <a:latin typeface="Times New Roman" pitchFamily="18"/>
                <a:cs typeface="Times New Roman" pitchFamily="18"/>
              </a:rPr>
              <a:t> mental, physical, socio-cultural, and spiritual environment.</a:t>
            </a:r>
          </a:p>
          <a:p>
            <a:pPr lvl="1">
              <a:buClr>
                <a:schemeClr val="accent1"/>
              </a:buClr>
            </a:pPr>
            <a:endParaRPr lang="en-US" sz="2000" dirty="0" smtClean="0">
              <a:latin typeface="Times New Roman" pitchFamily="18"/>
              <a:cs typeface="Times New Roman" pitchFamily="18"/>
            </a:endParaRPr>
          </a:p>
          <a:p>
            <a:pPr lvl="1">
              <a:buClr>
                <a:schemeClr val="accent1"/>
              </a:buClr>
              <a:buFont typeface="Wingdings" pitchFamily="2" charset="2"/>
              <a:buChar char="Ø"/>
            </a:pPr>
            <a:r>
              <a:rPr lang="en-US" sz="2000" dirty="0" smtClean="0">
                <a:latin typeface="Times New Roman" pitchFamily="18"/>
                <a:cs typeface="Times New Roman" pitchFamily="18"/>
              </a:rPr>
              <a:t> Assistance with the gratification of human needs.</a:t>
            </a:r>
          </a:p>
          <a:p>
            <a:pPr lvl="0">
              <a:buClr>
                <a:schemeClr val="accent1"/>
              </a:buClr>
              <a:buFont typeface="Wingdings" pitchFamily="2" charset="2"/>
              <a:buChar char="Ø"/>
            </a:pPr>
            <a:endParaRPr lang="en-US" sz="2000" dirty="0" smtClean="0">
              <a:latin typeface="Times New Roman" pitchFamily="18"/>
              <a:cs typeface="Times New Roman" pitchFamily="18"/>
            </a:endParaRPr>
          </a:p>
          <a:p>
            <a:pPr lvl="1">
              <a:buClr>
                <a:schemeClr val="accent1"/>
              </a:buClr>
              <a:buFont typeface="Wingdings" pitchFamily="2" charset="2"/>
              <a:buChar char="Ø"/>
            </a:pPr>
            <a:r>
              <a:rPr lang="en-US" sz="2000" dirty="0" smtClean="0">
                <a:latin typeface="Times New Roman" pitchFamily="18"/>
                <a:cs typeface="Times New Roman" pitchFamily="18"/>
              </a:rPr>
              <a:t> The allowance for existential-phenomenological forces.</a:t>
            </a:r>
          </a:p>
          <a:p>
            <a:endParaRPr lang="en-US"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Implementation Theory into nursing practice </a:t>
            </a:r>
            <a:endParaRPr lang="en-US" dirty="0"/>
          </a:p>
        </p:txBody>
      </p:sp>
      <p:sp>
        <p:nvSpPr>
          <p:cNvPr id="3" name="TextBox 2"/>
          <p:cNvSpPr txBox="1"/>
          <p:nvPr/>
        </p:nvSpPr>
        <p:spPr>
          <a:xfrm>
            <a:off x="685800" y="1676400"/>
            <a:ext cx="7696200" cy="4647426"/>
          </a:xfrm>
          <a:prstGeom prst="rect">
            <a:avLst/>
          </a:prstGeom>
          <a:noFill/>
        </p:spPr>
        <p:txBody>
          <a:bodyPr wrap="square" rtlCol="0">
            <a:spAutoFit/>
          </a:bodyPr>
          <a:lstStyle/>
          <a:p>
            <a:pPr>
              <a:buClr>
                <a:schemeClr val="accent1"/>
              </a:buClr>
              <a:buFont typeface="Wingdings" pitchFamily="2" charset="2"/>
              <a:buChar char="Ø"/>
            </a:pPr>
            <a:r>
              <a:rPr lang="en-US" sz="2000" dirty="0" smtClean="0">
                <a:latin typeface="Times New Roman" pitchFamily="18" charset="0"/>
                <a:cs typeface="Times New Roman" pitchFamily="18" charset="0"/>
              </a:rPr>
              <a:t> Theory imaginative grouping knowledge, ideas, and experiences.</a:t>
            </a:r>
          </a:p>
          <a:p>
            <a:pPr>
              <a:buClr>
                <a:schemeClr val="accent1"/>
              </a:buClr>
            </a:pPr>
            <a:endParaRPr lang="en-US" sz="2000" dirty="0" smtClean="0">
              <a:latin typeface="Times New Roman" pitchFamily="18" charset="0"/>
              <a:cs typeface="Times New Roman" pitchFamily="18" charset="0"/>
            </a:endParaRPr>
          </a:p>
          <a:p>
            <a:pPr algn="just">
              <a:buClr>
                <a:schemeClr val="accent1"/>
              </a:buClr>
              <a:buFont typeface="Wingdings" pitchFamily="2" charset="2"/>
              <a:buChar char="Ø"/>
            </a:pPr>
            <a:r>
              <a:rPr lang="en-US" sz="2000" dirty="0" smtClean="0">
                <a:latin typeface="Times New Roman" pitchFamily="18" charset="0"/>
                <a:cs typeface="Times New Roman" pitchFamily="18" charset="0"/>
              </a:rPr>
              <a:t> Science of caring suggests nurses recognize and assist.</a:t>
            </a:r>
          </a:p>
          <a:p>
            <a:pPr algn="just">
              <a:buClr>
                <a:schemeClr val="accent1"/>
              </a:buClr>
              <a:buFont typeface="Wingdings" pitchFamily="2" charset="2"/>
              <a:buChar char="Ø"/>
            </a:pPr>
            <a:endParaRPr lang="en-US" sz="2000" dirty="0" smtClean="0">
              <a:latin typeface="Times New Roman" pitchFamily="18" charset="0"/>
              <a:cs typeface="Times New Roman" pitchFamily="18" charset="0"/>
            </a:endParaRPr>
          </a:p>
          <a:p>
            <a:pPr algn="just">
              <a:buClr>
                <a:schemeClr val="accent1"/>
              </a:buClr>
              <a:buFont typeface="Wingdings" pitchFamily="2" charset="2"/>
              <a:buChar char="Ø"/>
            </a:pPr>
            <a:r>
              <a:rPr lang="en-US" sz="2000" dirty="0" smtClean="0">
                <a:latin typeface="Times New Roman" pitchFamily="18" charset="0"/>
                <a:cs typeface="Times New Roman" pitchFamily="18" charset="0"/>
              </a:rPr>
              <a:t> Indicates that needs are interrelated.</a:t>
            </a:r>
          </a:p>
          <a:p>
            <a:pPr algn="just">
              <a:buClr>
                <a:schemeClr val="accent1"/>
              </a:buClr>
              <a:buFont typeface="Wingdings" pitchFamily="2" charset="2"/>
              <a:buChar char="Ø"/>
            </a:pPr>
            <a:endParaRPr lang="en-US" sz="2000" dirty="0" smtClean="0">
              <a:latin typeface="Times New Roman" pitchFamily="18" charset="0"/>
              <a:cs typeface="Times New Roman" pitchFamily="18" charset="0"/>
            </a:endParaRPr>
          </a:p>
          <a:p>
            <a:pPr algn="just">
              <a:buClr>
                <a:schemeClr val="accent1"/>
              </a:buClr>
              <a:buFont typeface="Wingdings" pitchFamily="2" charset="2"/>
              <a:buChar char="Ø"/>
            </a:pPr>
            <a:r>
              <a:rPr lang="en-US" sz="2000" dirty="0" smtClean="0">
                <a:latin typeface="Times New Roman" pitchFamily="18" charset="0"/>
                <a:cs typeface="Times New Roman" pitchFamily="18" charset="0"/>
              </a:rPr>
              <a:t> Study has shown:</a:t>
            </a:r>
          </a:p>
          <a:p>
            <a:pPr algn="just">
              <a:buClr>
                <a:schemeClr val="accent1"/>
              </a:buClr>
            </a:pPr>
            <a:endParaRPr lang="en-US" sz="2000" dirty="0" smtClean="0">
              <a:latin typeface="Times New Roman" pitchFamily="18" charset="0"/>
              <a:cs typeface="Times New Roman" pitchFamily="18" charset="0"/>
            </a:endParaRPr>
          </a:p>
          <a:p>
            <a:pPr lvl="1" algn="just">
              <a:buClr>
                <a:schemeClr val="accent1"/>
              </a:buClr>
              <a:buFont typeface="Wingdings" pitchFamily="2" charset="2"/>
              <a:buChar char="Ø"/>
            </a:pPr>
            <a:r>
              <a:rPr lang="en-US" sz="2000" dirty="0" smtClean="0">
                <a:latin typeface="Times New Roman" pitchFamily="18" charset="0"/>
                <a:cs typeface="Times New Roman" pitchFamily="18" charset="0"/>
              </a:rPr>
              <a:t> Increased job satisfaction among staff.</a:t>
            </a:r>
          </a:p>
          <a:p>
            <a:pPr lvl="1" algn="just">
              <a:buClr>
                <a:schemeClr val="accent1"/>
              </a:buClr>
              <a:buFont typeface="Wingdings" pitchFamily="2" charset="2"/>
              <a:buChar char="Ø"/>
            </a:pPr>
            <a:endParaRPr lang="en-US" sz="2000" dirty="0" smtClean="0">
              <a:latin typeface="Times New Roman" pitchFamily="18" charset="0"/>
              <a:cs typeface="Times New Roman" pitchFamily="18" charset="0"/>
            </a:endParaRPr>
          </a:p>
          <a:p>
            <a:pPr lvl="1" algn="just">
              <a:buClr>
                <a:schemeClr val="accent1"/>
              </a:buClr>
              <a:buFont typeface="Wingdings" pitchFamily="2" charset="2"/>
              <a:buChar char="Ø"/>
            </a:pPr>
            <a:r>
              <a:rPr lang="en-US" sz="2000" dirty="0" smtClean="0">
                <a:latin typeface="Times New Roman" pitchFamily="18" charset="0"/>
                <a:cs typeface="Times New Roman" pitchFamily="18" charset="0"/>
              </a:rPr>
              <a:t> Shortened hospital stay.</a:t>
            </a:r>
          </a:p>
          <a:p>
            <a:pPr lvl="1" algn="just">
              <a:buClr>
                <a:schemeClr val="accent1"/>
              </a:buClr>
              <a:buFont typeface="Wingdings" pitchFamily="2" charset="2"/>
              <a:buChar char="Ø"/>
            </a:pPr>
            <a:endParaRPr lang="en-US" sz="2000" dirty="0" smtClean="0">
              <a:latin typeface="Times New Roman" pitchFamily="18" charset="0"/>
              <a:cs typeface="Times New Roman" pitchFamily="18" charset="0"/>
            </a:endParaRPr>
          </a:p>
          <a:p>
            <a:pPr lvl="1" algn="just">
              <a:buClr>
                <a:schemeClr val="accent1"/>
              </a:buClr>
              <a:buFont typeface="Wingdings" pitchFamily="2" charset="2"/>
              <a:buChar char="Ø"/>
            </a:pPr>
            <a:r>
              <a:rPr lang="en-US" sz="2000" dirty="0" smtClean="0">
                <a:latin typeface="Times New Roman" pitchFamily="18" charset="0"/>
                <a:cs typeface="Times New Roman" pitchFamily="18" charset="0"/>
              </a:rPr>
              <a:t> Reduced health care costs</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2537</TotalTime>
  <Words>2451</Words>
  <Application>Microsoft Office PowerPoint</Application>
  <PresentationFormat>On-screen Show (4:3)</PresentationFormat>
  <Paragraphs>303</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Trek</vt:lpstr>
      <vt:lpstr>Jean Watson                                                    </vt:lpstr>
      <vt:lpstr>Jean Watson</vt:lpstr>
      <vt:lpstr>Jean Watson </vt:lpstr>
      <vt:lpstr>Development of Watson's theory</vt:lpstr>
      <vt:lpstr>Watson's basic concept of theory</vt:lpstr>
      <vt:lpstr>Watson's basic concept of theory (cont’d)</vt:lpstr>
      <vt:lpstr>Watson's basic concept of theory (cont’d)</vt:lpstr>
      <vt:lpstr>Watson's basic concept of theory (cont’d)</vt:lpstr>
      <vt:lpstr>Implementation Theory into nursing practice </vt:lpstr>
      <vt:lpstr>Implement theory into nursing Practice (cont’d)</vt:lpstr>
      <vt:lpstr>IMPLEMENT THEORY INTO NURSING PRACTICE (cont’d) </vt:lpstr>
      <vt:lpstr>Implementation Theory into nursing practice (cont’d)</vt:lpstr>
      <vt:lpstr>Jean Watson Summary</vt:lpstr>
      <vt:lpstr>Summary (cont’d)</vt:lpstr>
      <vt:lpstr>Slide 15</vt:lpstr>
      <vt:lpstr>Slide 16</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sheila roth</dc:creator>
  <cp:lastModifiedBy> </cp:lastModifiedBy>
  <cp:revision>228</cp:revision>
  <dcterms:created xsi:type="dcterms:W3CDTF">2010-10-14T03:44:05Z</dcterms:created>
  <dcterms:modified xsi:type="dcterms:W3CDTF">2010-10-18T23:13:16Z</dcterms:modified>
</cp:coreProperties>
</file>