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66"/>
      </p:cViewPr>
      <p:guideLst>
        <p:guide orient="horz" pos="2160"/>
        <p:guide pos="2880"/>
      </p:guideLst>
    </p:cSldViewPr>
  </p:slideViewPr>
  <p:notesTextViewPr>
    <p:cViewPr>
      <p:scale>
        <a:sx n="100" d="100"/>
        <a:sy n="100" d="100"/>
      </p:scale>
      <p:origin x="0" y="612"/>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BFAA76-101F-4C63-9CE9-67AABB9C325E}" type="datetimeFigureOut">
              <a:rPr lang="en-US" smtClean="0"/>
              <a:t>10/2/2011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CC8109-51DB-4DB6-92C3-0D43F0FA225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Callista</a:t>
            </a:r>
            <a:r>
              <a:rPr lang="en-US" baseline="0" dirty="0" smtClean="0"/>
              <a:t> Roy’s Theory of Adaptation involves four different levels of development. The physiologic-physical mode, self-concept/group identity mode, role function mode, and the interdependence mode. “Observable behavior is recognized and understood in the context of Roy’s physiologic, self-concept, role function, and interdependent modes” (Chitty &amp; Black, 2010, p. 313). These four levels make up the adaptation model that many nurses use today’s nursing practice. “Descriptions of the behaviors included in each mode </a:t>
            </a:r>
            <a:r>
              <a:rPr lang="en-US" baseline="0" dirty="0" err="1" smtClean="0"/>
              <a:t>provdie</a:t>
            </a:r>
            <a:r>
              <a:rPr lang="en-US" baseline="0" dirty="0" smtClean="0"/>
              <a:t> the nurse with a means of making evaluative </a:t>
            </a:r>
            <a:r>
              <a:rPr lang="en-US" baseline="0" dirty="0" err="1" smtClean="0"/>
              <a:t>judgements</a:t>
            </a:r>
            <a:r>
              <a:rPr lang="en-US" baseline="0" dirty="0" smtClean="0"/>
              <a:t> about the patient’s progress toward the goal of adaptation” (p. 313).</a:t>
            </a:r>
            <a:endParaRPr lang="en-US" dirty="0"/>
          </a:p>
        </p:txBody>
      </p:sp>
      <p:sp>
        <p:nvSpPr>
          <p:cNvPr id="4" name="Slide Number Placeholder 3"/>
          <p:cNvSpPr>
            <a:spLocks noGrp="1"/>
          </p:cNvSpPr>
          <p:nvPr>
            <p:ph type="sldNum" sz="quarter" idx="10"/>
          </p:nvPr>
        </p:nvSpPr>
        <p:spPr/>
        <p:txBody>
          <a:bodyPr/>
          <a:lstStyle/>
          <a:p>
            <a:fld id="{B8CC8109-51DB-4DB6-92C3-0D43F0FA2259}"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physiologic/physical</a:t>
            </a:r>
            <a:r>
              <a:rPr lang="en-US" baseline="0" dirty="0" smtClean="0"/>
              <a:t> mode has two different categories: the individual and the group. The individual aspect is composed of five different needs and four complex processes, while the group aspect is composed of different operating resources. Five needs make up the individual needs: oxygenation, nutrition, elimination, activity and rest, and protection (Roy). Oxygenation signifies life and death since we can not live without oxygen present in our lungs to help oxygenate our bloodstream. Good nutrition is needed to ensure that we live a healthy life and being able to sustain a longer life as well. If one were to have bad nutrition, they may have bad hygiene habits along with that. It is viable that a nurse be nutritional in order to have enough energy to care for her patients in a timely manner. Elimination has to occur in order to rid the body of food and carbon dioxide or anything else the body needs to get rid of in order to function properly. Activity and rest coincide when it comes to the health of the patient and the nurse. Rest is a basic need of everyday life because if one does not have enough sleep and rest then they will not be able to perform the tasks of their day properly. If a person goes long enough without rest and sleep, they will experience </a:t>
            </a:r>
            <a:r>
              <a:rPr lang="en-US" baseline="0" dirty="0" err="1" smtClean="0"/>
              <a:t>dillusions</a:t>
            </a:r>
            <a:r>
              <a:rPr lang="en-US" baseline="0" dirty="0" smtClean="0"/>
              <a:t> and other such </a:t>
            </a:r>
            <a:r>
              <a:rPr lang="en-US" baseline="0" dirty="0" err="1" smtClean="0"/>
              <a:t>phenomenons</a:t>
            </a:r>
            <a:r>
              <a:rPr lang="en-US" baseline="0" dirty="0" smtClean="0"/>
              <a:t>. Activity is very important to the well-being of every individual. Obesity is just one of many problems that can arise from one not having enough activity throughout their day.</a:t>
            </a:r>
          </a:p>
          <a:p>
            <a:endParaRPr lang="en-US" baseline="0" dirty="0" smtClean="0"/>
          </a:p>
          <a:p>
            <a:r>
              <a:rPr lang="en-US" baseline="0" dirty="0" smtClean="0"/>
              <a:t> There are also four different processes that an individual must go through in order to function properly: fluid and electrolyte, acid-base balance, neurologic function, and endocrine function (Roy). Fluid and electrolytes need to be balanced throughout the body and blood otherwise some serious problems/diseases may occur. Some examples of each are edemas (too much fluid in one area) and </a:t>
            </a:r>
            <a:r>
              <a:rPr lang="en-US" baseline="0" dirty="0" err="1" smtClean="0"/>
              <a:t>hyperkalemia</a:t>
            </a:r>
            <a:r>
              <a:rPr lang="en-US" baseline="0" dirty="0" smtClean="0"/>
              <a:t>/</a:t>
            </a:r>
            <a:r>
              <a:rPr lang="en-US" baseline="0" dirty="0" err="1" smtClean="0"/>
              <a:t>hypokalemia</a:t>
            </a:r>
            <a:r>
              <a:rPr lang="en-US" baseline="0" dirty="0" smtClean="0"/>
              <a:t> (high and low potassium levels). Acid-base balance is also very important to keep at a balanced level in order for certain organs to perform their duties properly. For example, the stomach has to stay acidic in order to digest and breakdown food so the body can use the energy or eliminate it. The brain is one of most important if not the most important organ that we as humans have. Without the brain, the rest of our organs and movement would not be possible. So, it is very important to make sure we have complete neurologic function otherwise we could not survive. Endocrine function has an essential role to play when it comes to secretion of hormones and other chemicals are used throughout the body.</a:t>
            </a:r>
          </a:p>
          <a:p>
            <a:endParaRPr lang="en-US" baseline="0" dirty="0" smtClean="0"/>
          </a:p>
          <a:p>
            <a:r>
              <a:rPr lang="en-US" baseline="0" dirty="0" smtClean="0"/>
              <a:t>Operating resources provide the basis for the needs of a group. They include participants, capacities, physical facilities, and fiscal resources. Everyone has to be able to participate in the group, otherwise the group will perform poorly. The other three resources of capacities, physical facilities, and fiscal resources also provide an essential role in the identity of the group. Group and individual needs are indeed different since a group involves the minds of many different individuals.</a:t>
            </a:r>
          </a:p>
          <a:p>
            <a:endParaRPr lang="en-US" baseline="0" dirty="0" smtClean="0"/>
          </a:p>
          <a:p>
            <a:r>
              <a:rPr lang="en-US" baseline="0" dirty="0" smtClean="0"/>
              <a:t>Individual and group needs must also be met for the self-concept mode. The individual needs consist of psychic and spiritual integrity of the individual. “</a:t>
            </a:r>
            <a:r>
              <a:rPr lang="en-US" dirty="0" smtClean="0"/>
              <a:t>Need is psychic and spiritual integrity so that one can be or exist with a sense of unity, meaning, and purposefulness in the universe” (Roy).</a:t>
            </a:r>
            <a:r>
              <a:rPr lang="en-US" baseline="0" dirty="0" smtClean="0"/>
              <a:t> Spiritual integrity is important for some patients since there may be different rituals and belief systems they follow when it comes to health and medicine. Nurses need to keep the different cultures and belief systems of different patients at an important basis in order to be able to provide the best care possible. The integrity of the group has to be kept in my mind since most groups take pride in the integrity and values they hold. “</a:t>
            </a:r>
            <a:r>
              <a:rPr lang="en-US" dirty="0" smtClean="0"/>
              <a:t>Need is group identity integrity through shared relations, goals, values, and co-responsibility for goal achievement; implies honest, soundness, and completeness of identifications with the group” (Roy). </a:t>
            </a:r>
            <a:br>
              <a:rPr lang="en-US" dirty="0" smtClean="0"/>
            </a:br>
            <a:r>
              <a:rPr lang="en-US" dirty="0" smtClean="0"/>
              <a:t/>
            </a:r>
            <a:br>
              <a:rPr lang="en-US" dirty="0" smtClean="0"/>
            </a:br>
            <a:endParaRPr lang="en-US" baseline="0" dirty="0" smtClean="0"/>
          </a:p>
        </p:txBody>
      </p:sp>
      <p:sp>
        <p:nvSpPr>
          <p:cNvPr id="4" name="Slide Number Placeholder 3"/>
          <p:cNvSpPr>
            <a:spLocks noGrp="1"/>
          </p:cNvSpPr>
          <p:nvPr>
            <p:ph type="sldNum" sz="quarter" idx="10"/>
          </p:nvPr>
        </p:nvSpPr>
        <p:spPr/>
        <p:txBody>
          <a:bodyPr/>
          <a:lstStyle/>
          <a:p>
            <a:fld id="{B8CC8109-51DB-4DB6-92C3-0D43F0FA2259}"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Role function and the</a:t>
            </a:r>
            <a:r>
              <a:rPr lang="en-US" baseline="0" dirty="0" smtClean="0"/>
              <a:t> interdependence modes are the last two modes of Roy’s adaptation model. The lone individual need for the role function mode is social integrity. Nurses, patients, and people in general all have a social integrity to uphold. That could mean social status as far as money wise, or it could also mean a certain group that individual is a part of. “</a:t>
            </a:r>
            <a:r>
              <a:rPr lang="en-US" dirty="0" smtClean="0"/>
              <a:t>Need is social integrity; knowing who one is in relation to others so one can acct; role set is the complex of positions individual holds; involves role development, instrumental and expressive behaviors, and role taking process” (Roy).</a:t>
            </a:r>
            <a:r>
              <a:rPr lang="en-US" baseline="0" dirty="0" smtClean="0"/>
              <a:t> In each group, every individual has a specific role whether they are the leader or a follower of the group. “</a:t>
            </a:r>
            <a:r>
              <a:rPr lang="en-US" dirty="0" smtClean="0"/>
              <a:t>Need is role clarity, understanding and committing to fulfill expected tasks so group can achieve common goals; process of integrating roles in managing different roles and their expectations” (Roy). If the roles</a:t>
            </a:r>
            <a:r>
              <a:rPr lang="en-US" baseline="0" dirty="0" smtClean="0"/>
              <a:t> of the group were not clear amongst the members, chaos could arise with too many leaders or having no leader of the group.</a:t>
            </a:r>
          </a:p>
          <a:p>
            <a:endParaRPr lang="en-US" baseline="0" dirty="0" smtClean="0"/>
          </a:p>
          <a:p>
            <a:r>
              <a:rPr lang="en-US" baseline="0" dirty="0" smtClean="0"/>
              <a:t> Just like the three other modes, the interdependence mode also has a separation of individual and group identities. The integrity of the individual include relational integrity which refers to the integrity of relationships based on affections shown towards patients and others. Based on the Roy Adaptation Model, the relational integrity means “t</a:t>
            </a:r>
            <a:r>
              <a:rPr lang="en-US" dirty="0" smtClean="0"/>
              <a:t>he giving and receiving of love, respect, and value through effective relations and communication” (Roy). As</a:t>
            </a:r>
            <a:r>
              <a:rPr lang="en-US" baseline="0" dirty="0" smtClean="0"/>
              <a:t> nurses, we have to learn to be caring and show respect towards all other people no matter if they are a patient or co-worker. Group need also has a relational integrity within it; however, it is based on a resource integrity instead of an affectional integrity. “</a:t>
            </a:r>
            <a:r>
              <a:rPr lang="en-US" dirty="0" smtClean="0"/>
              <a:t>learning and maturing in relationships and achieving needs for food, shelter, health, and security through independence with others” (Roy). Resources</a:t>
            </a:r>
            <a:r>
              <a:rPr lang="en-US" baseline="0" dirty="0" smtClean="0"/>
              <a:t> such as the basic needs of life must be met before any other action can occur.</a:t>
            </a:r>
            <a:r>
              <a:rPr lang="en-US" dirty="0" smtClean="0"/>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B8CC8109-51DB-4DB6-92C3-0D43F0FA2259}"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Callista</a:t>
            </a:r>
            <a:r>
              <a:rPr lang="en-US" baseline="0" dirty="0" smtClean="0"/>
              <a:t> Roy’s nursing process is very similar to that of the five step nursing process that all nurses have been accustomed to in today’s world. This six step process involves assessing the patient’s behavior and stimuli, diagnosing the patient’s problem, setting goals based on that diagnosis, interventions needed to help the patient back into good health, and evaluating the whole process to see if it was successful or if another intervention is needed. All steps are needed to help implement in the nursing practice of today’s modern world of medicine. </a:t>
            </a:r>
            <a:endParaRPr lang="en-US" dirty="0"/>
          </a:p>
        </p:txBody>
      </p:sp>
      <p:sp>
        <p:nvSpPr>
          <p:cNvPr id="4" name="Slide Number Placeholder 3"/>
          <p:cNvSpPr>
            <a:spLocks noGrp="1"/>
          </p:cNvSpPr>
          <p:nvPr>
            <p:ph type="sldNum" sz="quarter" idx="10"/>
          </p:nvPr>
        </p:nvSpPr>
        <p:spPr/>
        <p:txBody>
          <a:bodyPr/>
          <a:lstStyle/>
          <a:p>
            <a:fld id="{B8CC8109-51DB-4DB6-92C3-0D43F0FA2259}"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assessment of a patient must be followed through in order to gain knowledge about the patient’s background and the problems they are having at that time. Assessing the behavior is an important task for the nurse to fulfill since the behavior may interrupt or worsen the condition the patient came in with. How this step can be implemented into the nursing setting is that the nurse has to be aware of any unusual behaviors in order to treat and diagnose this person properly, thus being able to provide comfort for the patient. </a:t>
            </a:r>
          </a:p>
          <a:p>
            <a:endParaRPr lang="en-US" baseline="0" dirty="0" smtClean="0"/>
          </a:p>
          <a:p>
            <a:r>
              <a:rPr lang="en-US" baseline="0" dirty="0" smtClean="0"/>
              <a:t>Assessment of the stimuli follows assessing the behavior of the patient since the behavior directly involves the stimuli relating to the behavioral patterns. There are three different stimuli that must be observed: focal, contextual, and residual. Focal is the stimuli that immediately confront the person. Contextual stimuli involves all other stimuli present that are affecting the situation. T</a:t>
            </a:r>
            <a:r>
              <a:rPr lang="en-US" dirty="0" smtClean="0"/>
              <a:t>hose stimuli whose effect on the situation are unclear</a:t>
            </a:r>
            <a:r>
              <a:rPr lang="en-US" baseline="0" dirty="0" smtClean="0"/>
              <a:t> is referred as the residual stimuli (Roy). Once the assessment of both the behavioral patterns and the stimuli of those behaviors are observed then the nurse can proceed on to diagnosing the patient.</a:t>
            </a:r>
            <a:r>
              <a:rPr lang="en-US" dirty="0" smtClean="0"/>
              <a:t> </a:t>
            </a:r>
            <a:endParaRPr lang="en-US" dirty="0"/>
          </a:p>
        </p:txBody>
      </p:sp>
      <p:sp>
        <p:nvSpPr>
          <p:cNvPr id="4" name="Slide Number Placeholder 3"/>
          <p:cNvSpPr>
            <a:spLocks noGrp="1"/>
          </p:cNvSpPr>
          <p:nvPr>
            <p:ph type="sldNum" sz="quarter" idx="10"/>
          </p:nvPr>
        </p:nvSpPr>
        <p:spPr/>
        <p:txBody>
          <a:bodyPr/>
          <a:lstStyle/>
          <a:p>
            <a:fld id="{B8CC8109-51DB-4DB6-92C3-0D43F0FA2259}"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nursing diagnosis and setting the goals of that diagnosis are also very key parts that nurses can implement towards their field. Nurses diagnose the patient by looking at the assessment of behavior and stimuli in order come up with appropriate actions to aid the patient back to their normal health. Diagnosing the wrong diagnosis may prove to harmful to the patient and that’s why thorough assessment must be taken into account. Once the diagnosis is clear and correct then the nurse may proceed onto setting the goals of treating the patient. Setting goals to establish a clear statement about the behavior is critical to the nurse in providing good health care for that patient. How nurses implement this throughout their day is setting goals so the patient can reach those certain goals to see how the care plan is working for the particular patient. Setting goals can also help with time management for the nurse so she can prioritize her day and the goals of other patients as well.</a:t>
            </a:r>
          </a:p>
        </p:txBody>
      </p:sp>
      <p:sp>
        <p:nvSpPr>
          <p:cNvPr id="4" name="Slide Number Placeholder 3"/>
          <p:cNvSpPr>
            <a:spLocks noGrp="1"/>
          </p:cNvSpPr>
          <p:nvPr>
            <p:ph type="sldNum" sz="quarter" idx="10"/>
          </p:nvPr>
        </p:nvSpPr>
        <p:spPr/>
        <p:txBody>
          <a:bodyPr/>
          <a:lstStyle/>
          <a:p>
            <a:fld id="{B8CC8109-51DB-4DB6-92C3-0D43F0FA2259}"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a:t>
            </a:r>
            <a:r>
              <a:rPr lang="en-US" baseline="0" dirty="0" smtClean="0"/>
              <a:t> the basis of these assessments, the nurse develops nursing diagnoses to guide goal setting and interventions aimed at promoting adaptation. Simply stated, the nurse modifies the environment to facilitate patient adaptation” (Chitty &amp; Black, 2010, p. 313). The final two steps involve the intervention of the diagnosis and the evaluation of the whole care plan of the patient. Intervention involves determining how to best assist the patient with their main concern problem or any other problem the patient may have. The last step of Roy’s nursing process is evaluating the work that has been performed. “T</a:t>
            </a:r>
            <a:r>
              <a:rPr lang="en-US" dirty="0" smtClean="0"/>
              <a:t>he sixth and final step of the nursing process which involves judging the effectiveness of the nursing intervention in relation to the behavior after the nursing intervention in comparison with the goal established” (Roy). </a:t>
            </a:r>
            <a:r>
              <a:rPr lang="en-US" dirty="0" err="1" smtClean="0"/>
              <a:t>Callista</a:t>
            </a:r>
            <a:r>
              <a:rPr lang="en-US" baseline="0" dirty="0" smtClean="0"/>
              <a:t> Roy’s adaptation model and the process of the nursing steps are still widely used and implemented by </a:t>
            </a:r>
            <a:r>
              <a:rPr lang="en-US" baseline="0" smtClean="0"/>
              <a:t>nurses today.</a:t>
            </a:r>
            <a:endParaRPr lang="en-US" dirty="0" smtClean="0"/>
          </a:p>
          <a:p>
            <a:r>
              <a:rPr lang="en-US" dirty="0" smtClean="0"/>
              <a:t/>
            </a:r>
            <a:br>
              <a:rPr lang="en-US" dirty="0" smtClean="0"/>
            </a:br>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0"/>
          </p:nvPr>
        </p:nvSpPr>
        <p:spPr/>
        <p:txBody>
          <a:bodyPr/>
          <a:lstStyle/>
          <a:p>
            <a:fld id="{B8CC8109-51DB-4DB6-92C3-0D43F0FA2259}" type="slidenum">
              <a:rPr lang="en-US" smtClean="0"/>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98D13D-57DA-4C48-9D9C-D9569B366D37}" type="datetimeFigureOut">
              <a:rPr lang="en-US" smtClean="0"/>
              <a:t>10/1/2011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98D13D-57DA-4C48-9D9C-D9569B366D37}" type="datetimeFigureOut">
              <a:rPr lang="en-US" smtClean="0"/>
              <a:t>10/1/2011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98D13D-57DA-4C48-9D9C-D9569B366D37}" type="datetimeFigureOut">
              <a:rPr lang="en-US" smtClean="0"/>
              <a:t>10/1/2011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98D13D-57DA-4C48-9D9C-D9569B366D37}" type="datetimeFigureOut">
              <a:rPr lang="en-US" smtClean="0"/>
              <a:t>10/1/2011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98D13D-57DA-4C48-9D9C-D9569B366D37}" type="datetimeFigureOut">
              <a:rPr lang="en-US" smtClean="0"/>
              <a:t>10/1/2011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98D13D-57DA-4C48-9D9C-D9569B366D37}" type="datetimeFigureOut">
              <a:rPr lang="en-US" smtClean="0"/>
              <a:t>10/1/2011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98D13D-57DA-4C48-9D9C-D9569B366D37}" type="datetimeFigureOut">
              <a:rPr lang="en-US" smtClean="0"/>
              <a:t>10/1/2011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98D13D-57DA-4C48-9D9C-D9569B366D37}" type="datetimeFigureOut">
              <a:rPr lang="en-US" smtClean="0"/>
              <a:t>10/1/2011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98D13D-57DA-4C48-9D9C-D9569B366D37}" type="datetimeFigureOut">
              <a:rPr lang="en-US" smtClean="0"/>
              <a:t>10/1/2011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8D13D-57DA-4C48-9D9C-D9569B366D37}" type="datetimeFigureOut">
              <a:rPr lang="en-US" smtClean="0"/>
              <a:t>10/1/2011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98D13D-57DA-4C48-9D9C-D9569B366D37}" type="datetimeFigureOut">
              <a:rPr lang="en-US" smtClean="0"/>
              <a:t>10/1/2011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46018A-6B02-4BAD-B911-4682071D643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98D13D-57DA-4C48-9D9C-D9569B366D37}" type="datetimeFigureOut">
              <a:rPr lang="en-US" smtClean="0"/>
              <a:t>10/1/2011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6018A-6B02-4BAD-B911-4682071D643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
            <a:ext cx="7772400" cy="1470025"/>
          </a:xfrm>
        </p:spPr>
        <p:txBody>
          <a:bodyPr/>
          <a:lstStyle/>
          <a:p>
            <a:r>
              <a:rPr lang="en-US" dirty="0" smtClean="0">
                <a:latin typeface="Century" pitchFamily="18" charset="0"/>
              </a:rPr>
              <a:t>Basic Concepts of </a:t>
            </a:r>
            <a:r>
              <a:rPr lang="en-US" dirty="0" err="1" smtClean="0">
                <a:latin typeface="Century" pitchFamily="18" charset="0"/>
              </a:rPr>
              <a:t>Callista</a:t>
            </a:r>
            <a:r>
              <a:rPr lang="en-US" dirty="0" smtClean="0">
                <a:latin typeface="Century" pitchFamily="18" charset="0"/>
              </a:rPr>
              <a:t> Roy’s Theory of Adaptation</a:t>
            </a:r>
            <a:endParaRPr lang="en-US" dirty="0">
              <a:latin typeface="Century" pitchFamily="18" charset="0"/>
            </a:endParaRPr>
          </a:p>
        </p:txBody>
      </p:sp>
      <p:sp>
        <p:nvSpPr>
          <p:cNvPr id="3" name="Subtitle 2"/>
          <p:cNvSpPr>
            <a:spLocks noGrp="1"/>
          </p:cNvSpPr>
          <p:nvPr>
            <p:ph type="subTitle" idx="1"/>
          </p:nvPr>
        </p:nvSpPr>
        <p:spPr>
          <a:xfrm>
            <a:off x="685800" y="2286000"/>
            <a:ext cx="7620000" cy="4191000"/>
          </a:xfrm>
        </p:spPr>
        <p:txBody>
          <a:bodyPr>
            <a:normAutofit/>
          </a:bodyPr>
          <a:lstStyle/>
          <a:p>
            <a:pPr>
              <a:buFont typeface="Arial" pitchFamily="34" charset="0"/>
              <a:buChar char="•"/>
            </a:pPr>
            <a:r>
              <a:rPr lang="en-US" dirty="0" smtClean="0"/>
              <a:t> </a:t>
            </a:r>
            <a:r>
              <a:rPr lang="en-US" sz="3500" dirty="0">
                <a:solidFill>
                  <a:srgbClr val="FF0000"/>
                </a:solidFill>
                <a:latin typeface="Century" pitchFamily="18" charset="0"/>
              </a:rPr>
              <a:t>Physiologic-Physical Mode</a:t>
            </a:r>
          </a:p>
          <a:p>
            <a:pPr>
              <a:buFont typeface="Arial" pitchFamily="34" charset="0"/>
              <a:buChar char="•"/>
            </a:pPr>
            <a:r>
              <a:rPr lang="en-US" sz="3500" dirty="0">
                <a:solidFill>
                  <a:srgbClr val="FF0000"/>
                </a:solidFill>
                <a:latin typeface="Century" pitchFamily="18" charset="0"/>
              </a:rPr>
              <a:t>Self-concept- Group Identity Mode</a:t>
            </a:r>
          </a:p>
          <a:p>
            <a:pPr>
              <a:buFont typeface="Arial" pitchFamily="34" charset="0"/>
              <a:buChar char="•"/>
            </a:pPr>
            <a:r>
              <a:rPr lang="en-US" sz="3500" dirty="0">
                <a:solidFill>
                  <a:srgbClr val="FF0000"/>
                </a:solidFill>
                <a:latin typeface="Century" pitchFamily="18" charset="0"/>
              </a:rPr>
              <a:t>Role Function Mode</a:t>
            </a:r>
          </a:p>
          <a:p>
            <a:pPr>
              <a:buFont typeface="Arial" pitchFamily="34" charset="0"/>
              <a:buChar char="•"/>
            </a:pPr>
            <a:r>
              <a:rPr lang="en-US" sz="3500" dirty="0">
                <a:solidFill>
                  <a:srgbClr val="FF0000"/>
                </a:solidFill>
                <a:latin typeface="Century" pitchFamily="18" charset="0"/>
              </a:rPr>
              <a:t>Interdependence Mode</a:t>
            </a:r>
          </a:p>
          <a:p>
            <a:pPr algn="l"/>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0"/>
            <a:ext cx="8686800" cy="1470025"/>
          </a:xfrm>
        </p:spPr>
        <p:txBody>
          <a:bodyPr>
            <a:normAutofit/>
          </a:bodyPr>
          <a:lstStyle/>
          <a:p>
            <a:r>
              <a:rPr lang="en-US" sz="3800" dirty="0" smtClean="0">
                <a:latin typeface="Century" pitchFamily="18" charset="0"/>
              </a:rPr>
              <a:t>Physiologic-Physical Mode &amp;</a:t>
            </a:r>
            <a:br>
              <a:rPr lang="en-US" sz="3800" dirty="0" smtClean="0">
                <a:latin typeface="Century" pitchFamily="18" charset="0"/>
              </a:rPr>
            </a:br>
            <a:r>
              <a:rPr lang="en-US" sz="3800" dirty="0" smtClean="0">
                <a:latin typeface="Century" pitchFamily="18" charset="0"/>
              </a:rPr>
              <a:t> Self-Concept Mode</a:t>
            </a:r>
            <a:endParaRPr lang="en-US" sz="3800" dirty="0">
              <a:latin typeface="Century" pitchFamily="18" charset="0"/>
            </a:endParaRPr>
          </a:p>
        </p:txBody>
      </p:sp>
      <p:sp>
        <p:nvSpPr>
          <p:cNvPr id="3" name="Subtitle 2"/>
          <p:cNvSpPr>
            <a:spLocks noGrp="1"/>
          </p:cNvSpPr>
          <p:nvPr>
            <p:ph type="subTitle" idx="1"/>
          </p:nvPr>
        </p:nvSpPr>
        <p:spPr>
          <a:xfrm>
            <a:off x="304800" y="2057400"/>
            <a:ext cx="8686800" cy="4572000"/>
          </a:xfrm>
        </p:spPr>
        <p:txBody>
          <a:bodyPr>
            <a:normAutofit/>
          </a:bodyPr>
          <a:lstStyle/>
          <a:p>
            <a:pPr algn="l"/>
            <a:r>
              <a:rPr lang="en-US" dirty="0" smtClean="0">
                <a:solidFill>
                  <a:srgbClr val="002060"/>
                </a:solidFill>
                <a:latin typeface="Century" pitchFamily="18" charset="0"/>
              </a:rPr>
              <a:t>Physiologic-Physical Mode</a:t>
            </a:r>
          </a:p>
          <a:p>
            <a:pPr algn="l">
              <a:buFont typeface="Arial" pitchFamily="34" charset="0"/>
              <a:buChar char="•"/>
            </a:pPr>
            <a:r>
              <a:rPr lang="en-US" dirty="0" smtClean="0">
                <a:solidFill>
                  <a:srgbClr val="FF0000"/>
                </a:solidFill>
                <a:latin typeface="Century" pitchFamily="18" charset="0"/>
              </a:rPr>
              <a:t> </a:t>
            </a:r>
            <a:r>
              <a:rPr lang="en-US" b="1" dirty="0" smtClean="0">
                <a:solidFill>
                  <a:srgbClr val="FF0000"/>
                </a:solidFill>
                <a:latin typeface="Century" pitchFamily="18" charset="0"/>
              </a:rPr>
              <a:t>Individual need </a:t>
            </a:r>
            <a:r>
              <a:rPr lang="en-US" dirty="0" smtClean="0">
                <a:solidFill>
                  <a:srgbClr val="FF0000"/>
                </a:solidFill>
                <a:latin typeface="Century" pitchFamily="18" charset="0"/>
              </a:rPr>
              <a:t>– are made of 5 different needs &amp; 4 different complex processes</a:t>
            </a:r>
          </a:p>
          <a:p>
            <a:pPr algn="l">
              <a:buFont typeface="Arial" pitchFamily="34" charset="0"/>
              <a:buChar char="•"/>
            </a:pPr>
            <a:r>
              <a:rPr lang="en-US" b="1" dirty="0" smtClean="0">
                <a:solidFill>
                  <a:srgbClr val="FF0000"/>
                </a:solidFill>
                <a:latin typeface="Century" pitchFamily="18" charset="0"/>
              </a:rPr>
              <a:t>Group need </a:t>
            </a:r>
            <a:r>
              <a:rPr lang="en-US" dirty="0" smtClean="0">
                <a:solidFill>
                  <a:srgbClr val="FF0000"/>
                </a:solidFill>
                <a:latin typeface="Century" pitchFamily="18" charset="0"/>
              </a:rPr>
              <a:t>- operating resources</a:t>
            </a:r>
          </a:p>
          <a:p>
            <a:pPr algn="l"/>
            <a:r>
              <a:rPr lang="en-US" dirty="0" smtClean="0">
                <a:solidFill>
                  <a:srgbClr val="002060"/>
                </a:solidFill>
                <a:latin typeface="Century" pitchFamily="18" charset="0"/>
              </a:rPr>
              <a:t>Self-Concept Group Identity</a:t>
            </a:r>
          </a:p>
          <a:p>
            <a:pPr algn="l">
              <a:buFont typeface="Arial" pitchFamily="34" charset="0"/>
              <a:buChar char="•"/>
            </a:pPr>
            <a:r>
              <a:rPr lang="en-US" b="1" dirty="0" smtClean="0">
                <a:solidFill>
                  <a:srgbClr val="FF0000"/>
                </a:solidFill>
                <a:latin typeface="Century" pitchFamily="18" charset="0"/>
              </a:rPr>
              <a:t>Individual need </a:t>
            </a:r>
            <a:r>
              <a:rPr lang="en-US" dirty="0" smtClean="0">
                <a:solidFill>
                  <a:srgbClr val="FF0000"/>
                </a:solidFill>
                <a:latin typeface="Century" pitchFamily="18" charset="0"/>
              </a:rPr>
              <a:t>– psychic &amp; spiritual integrity</a:t>
            </a:r>
          </a:p>
          <a:p>
            <a:pPr algn="l">
              <a:buFont typeface="Arial" pitchFamily="34" charset="0"/>
              <a:buChar char="•"/>
            </a:pPr>
            <a:r>
              <a:rPr lang="en-US" b="1" dirty="0" smtClean="0">
                <a:solidFill>
                  <a:srgbClr val="FF0000"/>
                </a:solidFill>
                <a:latin typeface="Century" pitchFamily="18" charset="0"/>
              </a:rPr>
              <a:t>Group need </a:t>
            </a:r>
            <a:r>
              <a:rPr lang="en-US" dirty="0" smtClean="0">
                <a:solidFill>
                  <a:srgbClr val="FF0000"/>
                </a:solidFill>
                <a:latin typeface="Century" pitchFamily="18" charset="0"/>
              </a:rPr>
              <a:t>– group integrity</a:t>
            </a:r>
          </a:p>
          <a:p>
            <a:pPr algn="l">
              <a:buFont typeface="Arial" pitchFamily="34" charset="0"/>
              <a:buChar char="•"/>
            </a:pPr>
            <a:endParaRPr lang="en-US" dirty="0" smtClean="0"/>
          </a:p>
          <a:p>
            <a:pPr algn="l">
              <a:buFont typeface="Arial" pitchFamily="34" charset="0"/>
              <a:buChar char="•"/>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200" dirty="0" smtClean="0">
                <a:latin typeface="Century" pitchFamily="18" charset="0"/>
              </a:rPr>
              <a:t>Role Function &amp; </a:t>
            </a:r>
            <a:br>
              <a:rPr lang="en-US" sz="4200" dirty="0" smtClean="0">
                <a:latin typeface="Century" pitchFamily="18" charset="0"/>
              </a:rPr>
            </a:br>
            <a:r>
              <a:rPr lang="en-US" sz="4200" dirty="0" smtClean="0">
                <a:latin typeface="Century" pitchFamily="18" charset="0"/>
              </a:rPr>
              <a:t>Interdependence Mode</a:t>
            </a:r>
            <a:endParaRPr lang="en-US" sz="4200" dirty="0">
              <a:latin typeface="Century" pitchFamily="18" charset="0"/>
            </a:endParaRPr>
          </a:p>
        </p:txBody>
      </p:sp>
      <p:sp>
        <p:nvSpPr>
          <p:cNvPr id="3" name="Content Placeholder 2"/>
          <p:cNvSpPr>
            <a:spLocks noGrp="1"/>
          </p:cNvSpPr>
          <p:nvPr>
            <p:ph idx="1"/>
          </p:nvPr>
        </p:nvSpPr>
        <p:spPr/>
        <p:txBody>
          <a:bodyPr>
            <a:normAutofit fontScale="92500"/>
          </a:bodyPr>
          <a:lstStyle/>
          <a:p>
            <a:pPr>
              <a:buNone/>
            </a:pPr>
            <a:r>
              <a:rPr lang="en-US" dirty="0" smtClean="0">
                <a:solidFill>
                  <a:srgbClr val="002060"/>
                </a:solidFill>
                <a:latin typeface="Century" pitchFamily="18" charset="0"/>
              </a:rPr>
              <a:t>Role Function</a:t>
            </a:r>
          </a:p>
          <a:p>
            <a:r>
              <a:rPr lang="en-US" b="1" dirty="0" smtClean="0">
                <a:solidFill>
                  <a:srgbClr val="FF0000"/>
                </a:solidFill>
                <a:latin typeface="Century" pitchFamily="18" charset="0"/>
              </a:rPr>
              <a:t>Individual need </a:t>
            </a:r>
            <a:r>
              <a:rPr lang="en-US" dirty="0" smtClean="0">
                <a:solidFill>
                  <a:srgbClr val="FF0000"/>
                </a:solidFill>
                <a:latin typeface="Century" pitchFamily="18" charset="0"/>
              </a:rPr>
              <a:t>– social integrity</a:t>
            </a:r>
          </a:p>
          <a:p>
            <a:r>
              <a:rPr lang="en-US" b="1" dirty="0" smtClean="0">
                <a:solidFill>
                  <a:srgbClr val="FF0000"/>
                </a:solidFill>
                <a:latin typeface="Century" pitchFamily="18" charset="0"/>
              </a:rPr>
              <a:t>Group need </a:t>
            </a:r>
            <a:r>
              <a:rPr lang="en-US" dirty="0" smtClean="0">
                <a:solidFill>
                  <a:srgbClr val="FF0000"/>
                </a:solidFill>
                <a:latin typeface="Century" pitchFamily="18" charset="0"/>
              </a:rPr>
              <a:t>– role clarity</a:t>
            </a:r>
          </a:p>
          <a:p>
            <a:pPr>
              <a:buNone/>
            </a:pPr>
            <a:r>
              <a:rPr lang="en-US" dirty="0" smtClean="0">
                <a:solidFill>
                  <a:srgbClr val="002060"/>
                </a:solidFill>
                <a:latin typeface="Century" pitchFamily="18" charset="0"/>
              </a:rPr>
              <a:t>Interdependence</a:t>
            </a:r>
          </a:p>
          <a:p>
            <a:r>
              <a:rPr lang="en-US" b="1" dirty="0" smtClean="0">
                <a:solidFill>
                  <a:srgbClr val="FF0000"/>
                </a:solidFill>
                <a:latin typeface="Century" pitchFamily="18" charset="0"/>
              </a:rPr>
              <a:t>Individual need </a:t>
            </a:r>
            <a:r>
              <a:rPr lang="en-US" dirty="0" smtClean="0">
                <a:solidFill>
                  <a:srgbClr val="FF0000"/>
                </a:solidFill>
                <a:latin typeface="Century" pitchFamily="18" charset="0"/>
              </a:rPr>
              <a:t>– relational integrity while using process of affectional adequacy</a:t>
            </a:r>
          </a:p>
          <a:p>
            <a:r>
              <a:rPr lang="en-US" b="1" dirty="0" smtClean="0">
                <a:solidFill>
                  <a:srgbClr val="FF0000"/>
                </a:solidFill>
                <a:latin typeface="Century" pitchFamily="18" charset="0"/>
              </a:rPr>
              <a:t>Group need </a:t>
            </a:r>
            <a:r>
              <a:rPr lang="en-US" dirty="0" smtClean="0">
                <a:solidFill>
                  <a:srgbClr val="FF0000"/>
                </a:solidFill>
                <a:latin typeface="Century" pitchFamily="18" charset="0"/>
              </a:rPr>
              <a:t>– relational integrity while using process of resource adequacy</a:t>
            </a:r>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entury" pitchFamily="18" charset="0"/>
              </a:rPr>
              <a:t>Six Steps of Roy’s Process for Use in Nursing Setting</a:t>
            </a:r>
            <a:endParaRPr lang="en-US" dirty="0">
              <a:latin typeface="Century" pitchFamily="18" charset="0"/>
            </a:endParaRPr>
          </a:p>
        </p:txBody>
      </p:sp>
      <p:sp>
        <p:nvSpPr>
          <p:cNvPr id="3" name="Content Placeholder 2"/>
          <p:cNvSpPr>
            <a:spLocks noGrp="1"/>
          </p:cNvSpPr>
          <p:nvPr>
            <p:ph idx="1"/>
          </p:nvPr>
        </p:nvSpPr>
        <p:spPr/>
        <p:txBody>
          <a:bodyPr>
            <a:normAutofit/>
          </a:bodyPr>
          <a:lstStyle/>
          <a:p>
            <a:r>
              <a:rPr lang="en-US" sz="4000" dirty="0" smtClean="0">
                <a:solidFill>
                  <a:srgbClr val="FF0000"/>
                </a:solidFill>
              </a:rPr>
              <a:t>Assessment of Behavior</a:t>
            </a:r>
          </a:p>
          <a:p>
            <a:r>
              <a:rPr lang="en-US" sz="4000" dirty="0" smtClean="0">
                <a:solidFill>
                  <a:srgbClr val="FF0000"/>
                </a:solidFill>
              </a:rPr>
              <a:t>Assessment of Stimuli</a:t>
            </a:r>
          </a:p>
          <a:p>
            <a:r>
              <a:rPr lang="en-US" sz="4000" dirty="0" smtClean="0">
                <a:solidFill>
                  <a:srgbClr val="FF0000"/>
                </a:solidFill>
              </a:rPr>
              <a:t>Nursing Diagnosis</a:t>
            </a:r>
          </a:p>
          <a:p>
            <a:r>
              <a:rPr lang="en-US" sz="4000" dirty="0" smtClean="0">
                <a:solidFill>
                  <a:srgbClr val="FF0000"/>
                </a:solidFill>
              </a:rPr>
              <a:t>Goal Setting</a:t>
            </a:r>
          </a:p>
          <a:p>
            <a:r>
              <a:rPr lang="en-US" sz="4000" dirty="0" smtClean="0">
                <a:solidFill>
                  <a:srgbClr val="FF0000"/>
                </a:solidFill>
              </a:rPr>
              <a:t>Intervention</a:t>
            </a:r>
          </a:p>
          <a:p>
            <a:r>
              <a:rPr lang="en-US" sz="4000" dirty="0" smtClean="0">
                <a:solidFill>
                  <a:srgbClr val="FF0000"/>
                </a:solidFill>
              </a:rPr>
              <a:t>Evaluation</a:t>
            </a:r>
            <a:endParaRPr lang="en-US" sz="4000"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r>
              <a:rPr lang="en-US" dirty="0" smtClean="0">
                <a:latin typeface="Century" pitchFamily="18" charset="0"/>
              </a:rPr>
              <a:t>Assessment of Behavior &amp; Stimuli</a:t>
            </a:r>
            <a:endParaRPr lang="en-US" dirty="0">
              <a:latin typeface="Century" pitchFamily="18" charset="0"/>
            </a:endParaRPr>
          </a:p>
        </p:txBody>
      </p:sp>
      <p:sp>
        <p:nvSpPr>
          <p:cNvPr id="3" name="Content Placeholder 2"/>
          <p:cNvSpPr>
            <a:spLocks noGrp="1"/>
          </p:cNvSpPr>
          <p:nvPr>
            <p:ph idx="1"/>
          </p:nvPr>
        </p:nvSpPr>
        <p:spPr/>
        <p:txBody>
          <a:bodyPr>
            <a:noAutofit/>
          </a:bodyPr>
          <a:lstStyle/>
          <a:p>
            <a:pPr>
              <a:buNone/>
            </a:pPr>
            <a:r>
              <a:rPr lang="en-US" sz="3500" dirty="0" smtClean="0">
                <a:solidFill>
                  <a:srgbClr val="002060"/>
                </a:solidFill>
                <a:latin typeface="Century" pitchFamily="18" charset="0"/>
              </a:rPr>
              <a:t>Assessment of Behavior</a:t>
            </a:r>
          </a:p>
          <a:p>
            <a:r>
              <a:rPr lang="en-US" sz="3500" dirty="0" smtClean="0">
                <a:solidFill>
                  <a:srgbClr val="FF0000"/>
                </a:solidFill>
                <a:latin typeface="Century" pitchFamily="18" charset="0"/>
              </a:rPr>
              <a:t>Gathers data about the behavior of a person</a:t>
            </a:r>
          </a:p>
          <a:p>
            <a:pPr>
              <a:buNone/>
            </a:pPr>
            <a:endParaRPr lang="en-US" sz="3500" dirty="0" smtClean="0">
              <a:latin typeface="Century" pitchFamily="18" charset="0"/>
            </a:endParaRPr>
          </a:p>
          <a:p>
            <a:pPr>
              <a:buNone/>
            </a:pPr>
            <a:r>
              <a:rPr lang="en-US" sz="3500" dirty="0" smtClean="0">
                <a:solidFill>
                  <a:srgbClr val="002060"/>
                </a:solidFill>
                <a:latin typeface="Century" pitchFamily="18" charset="0"/>
              </a:rPr>
              <a:t>Assessment of Stimuli</a:t>
            </a:r>
          </a:p>
          <a:p>
            <a:r>
              <a:rPr lang="en-US" sz="3500" dirty="0" smtClean="0">
                <a:solidFill>
                  <a:srgbClr val="FF0000"/>
                </a:solidFill>
                <a:latin typeface="Century" pitchFamily="18" charset="0"/>
              </a:rPr>
              <a:t>Identifies stimuli in the person’s behavioral patterns</a:t>
            </a:r>
            <a:endParaRPr lang="en-US" sz="3500" dirty="0">
              <a:solidFill>
                <a:srgbClr val="FF0000"/>
              </a:solidFill>
              <a:latin typeface="Century"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4200" dirty="0" smtClean="0">
                <a:latin typeface="Century" pitchFamily="18" charset="0"/>
              </a:rPr>
              <a:t>Nursing Diagnosis &amp; Goal Setting</a:t>
            </a:r>
            <a:endParaRPr lang="en-US" sz="4200" dirty="0">
              <a:latin typeface="Century" pitchFamily="18" charset="0"/>
            </a:endParaRPr>
          </a:p>
        </p:txBody>
      </p:sp>
      <p:sp>
        <p:nvSpPr>
          <p:cNvPr id="3" name="Content Placeholder 2"/>
          <p:cNvSpPr>
            <a:spLocks noGrp="1"/>
          </p:cNvSpPr>
          <p:nvPr>
            <p:ph idx="1"/>
          </p:nvPr>
        </p:nvSpPr>
        <p:spPr/>
        <p:txBody>
          <a:bodyPr>
            <a:normAutofit/>
          </a:bodyPr>
          <a:lstStyle/>
          <a:p>
            <a:pPr>
              <a:buNone/>
            </a:pPr>
            <a:r>
              <a:rPr lang="en-US" sz="3500" dirty="0" smtClean="0">
                <a:solidFill>
                  <a:srgbClr val="002060"/>
                </a:solidFill>
                <a:latin typeface="Century" pitchFamily="18" charset="0"/>
              </a:rPr>
              <a:t>Nursing Diagnosis</a:t>
            </a:r>
          </a:p>
          <a:p>
            <a:r>
              <a:rPr lang="en-US" sz="3500" dirty="0" smtClean="0">
                <a:solidFill>
                  <a:srgbClr val="FF0000"/>
                </a:solidFill>
                <a:latin typeface="Century" pitchFamily="18" charset="0"/>
              </a:rPr>
              <a:t>Involves formulation of statements that interpret data</a:t>
            </a:r>
          </a:p>
          <a:p>
            <a:pPr>
              <a:buNone/>
            </a:pPr>
            <a:endParaRPr lang="en-US" sz="3500" dirty="0" smtClean="0">
              <a:solidFill>
                <a:srgbClr val="FF0000"/>
              </a:solidFill>
              <a:latin typeface="Century" pitchFamily="18" charset="0"/>
            </a:endParaRPr>
          </a:p>
          <a:p>
            <a:pPr>
              <a:buNone/>
            </a:pPr>
            <a:r>
              <a:rPr lang="en-US" sz="3500" dirty="0" smtClean="0">
                <a:solidFill>
                  <a:srgbClr val="002060"/>
                </a:solidFill>
                <a:latin typeface="Century" pitchFamily="18" charset="0"/>
              </a:rPr>
              <a:t>Goal Setting</a:t>
            </a:r>
          </a:p>
          <a:p>
            <a:r>
              <a:rPr lang="en-US" sz="3500" dirty="0" smtClean="0">
                <a:solidFill>
                  <a:srgbClr val="FF0000"/>
                </a:solidFill>
                <a:latin typeface="Century" pitchFamily="18" charset="0"/>
              </a:rPr>
              <a:t>Involves the establishment of clear statements about the behavior</a:t>
            </a:r>
            <a:endParaRPr lang="en-US" sz="3500" dirty="0">
              <a:solidFill>
                <a:srgbClr val="FF0000"/>
              </a:solidFill>
              <a:latin typeface="Century"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r>
              <a:rPr lang="en-US" dirty="0" smtClean="0">
                <a:latin typeface="Century" pitchFamily="18" charset="0"/>
              </a:rPr>
              <a:t>Intervention &amp; Evaluation</a:t>
            </a:r>
            <a:endParaRPr lang="en-US" dirty="0">
              <a:latin typeface="Century" pitchFamily="18" charset="0"/>
            </a:endParaRPr>
          </a:p>
        </p:txBody>
      </p:sp>
      <p:sp>
        <p:nvSpPr>
          <p:cNvPr id="3" name="Content Placeholder 2"/>
          <p:cNvSpPr>
            <a:spLocks noGrp="1"/>
          </p:cNvSpPr>
          <p:nvPr>
            <p:ph idx="1"/>
          </p:nvPr>
        </p:nvSpPr>
        <p:spPr>
          <a:xfrm>
            <a:off x="457200" y="1600200"/>
            <a:ext cx="8382000" cy="4525963"/>
          </a:xfrm>
        </p:spPr>
        <p:txBody>
          <a:bodyPr>
            <a:normAutofit/>
          </a:bodyPr>
          <a:lstStyle/>
          <a:p>
            <a:pPr>
              <a:buNone/>
            </a:pPr>
            <a:r>
              <a:rPr lang="en-US" sz="3500" dirty="0" smtClean="0">
                <a:solidFill>
                  <a:srgbClr val="002060"/>
                </a:solidFill>
                <a:latin typeface="Century" pitchFamily="18" charset="0"/>
              </a:rPr>
              <a:t>Intervention</a:t>
            </a:r>
          </a:p>
          <a:p>
            <a:r>
              <a:rPr lang="en-US" sz="3500" dirty="0" smtClean="0">
                <a:solidFill>
                  <a:srgbClr val="FF0000"/>
                </a:solidFill>
                <a:latin typeface="Century" pitchFamily="18" charset="0"/>
              </a:rPr>
              <a:t>Involves the determination of how to best assist the person</a:t>
            </a:r>
          </a:p>
          <a:p>
            <a:pPr>
              <a:buNone/>
            </a:pPr>
            <a:endParaRPr lang="en-US" sz="3500" dirty="0" smtClean="0">
              <a:solidFill>
                <a:srgbClr val="FF0000"/>
              </a:solidFill>
              <a:latin typeface="Century" pitchFamily="18" charset="0"/>
            </a:endParaRPr>
          </a:p>
          <a:p>
            <a:pPr>
              <a:buNone/>
            </a:pPr>
            <a:r>
              <a:rPr lang="en-US" sz="3500" dirty="0" smtClean="0">
                <a:solidFill>
                  <a:srgbClr val="002060"/>
                </a:solidFill>
                <a:latin typeface="Century" pitchFamily="18" charset="0"/>
              </a:rPr>
              <a:t>Evaluation</a:t>
            </a:r>
          </a:p>
          <a:p>
            <a:r>
              <a:rPr lang="en-US" sz="3500" dirty="0" smtClean="0">
                <a:solidFill>
                  <a:srgbClr val="FF0000"/>
                </a:solidFill>
                <a:latin typeface="Century" pitchFamily="18" charset="0"/>
              </a:rPr>
              <a:t>Judging the effectiveness of the nursing intervention</a:t>
            </a:r>
            <a:endParaRPr lang="en-US" sz="3500" dirty="0">
              <a:solidFill>
                <a:srgbClr val="FF0000"/>
              </a:solidFill>
              <a:latin typeface="Century"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1396</TotalTime>
  <Words>2082</Words>
  <Application>Microsoft Office PowerPoint</Application>
  <PresentationFormat>On-screen Show (4:3)</PresentationFormat>
  <Paragraphs>69</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Basic Concepts of Callista Roy’s Theory of Adaptation</vt:lpstr>
      <vt:lpstr>Physiologic-Physical Mode &amp;  Self-Concept Mode</vt:lpstr>
      <vt:lpstr>Role Function &amp;  Interdependence Mode</vt:lpstr>
      <vt:lpstr>Six Steps of Roy’s Process for Use in Nursing Setting</vt:lpstr>
      <vt:lpstr>Assessment of Behavior &amp; Stimuli</vt:lpstr>
      <vt:lpstr>Nursing Diagnosis &amp; Goal Setting</vt:lpstr>
      <vt:lpstr>Intervention &amp; Evaluation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Concepts of Roy’s Theory</dc:title>
  <dc:creator>Breana</dc:creator>
  <cp:lastModifiedBy>Breana</cp:lastModifiedBy>
  <cp:revision>40</cp:revision>
  <dcterms:created xsi:type="dcterms:W3CDTF">2011-10-01T19:18:19Z</dcterms:created>
  <dcterms:modified xsi:type="dcterms:W3CDTF">2011-10-02T18:34:21Z</dcterms:modified>
</cp:coreProperties>
</file>