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8" r:id="rId3"/>
    <p:sldId id="260" r:id="rId4"/>
    <p:sldId id="261" r:id="rId5"/>
    <p:sldId id="262" r:id="rId6"/>
    <p:sldId id="263" r:id="rId7"/>
    <p:sldId id="264" r:id="rId8"/>
    <p:sldId id="265" r:id="rId9"/>
    <p:sldId id="266" r:id="rId10"/>
    <p:sldId id="267" r:id="rId11"/>
    <p:sldId id="268" r:id="rId12"/>
    <p:sldId id="269" r:id="rId13"/>
    <p:sldId id="270" r:id="rId14"/>
    <p:sldId id="25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76833" autoAdjust="0"/>
  </p:normalViewPr>
  <p:slideViewPr>
    <p:cSldViewPr>
      <p:cViewPr>
        <p:scale>
          <a:sx n="54" d="100"/>
          <a:sy n="54" d="100"/>
        </p:scale>
        <p:origin x="-93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0C790D-3258-4C38-BD67-8C611743CD1C}" type="datetimeFigureOut">
              <a:rPr lang="en-US" smtClean="0"/>
              <a:pPr/>
              <a:t>11/10/2012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36BFAF-0C02-4158-A18F-41D13ECBABDD}" type="slidenum">
              <a:rPr lang="en-US" smtClean="0"/>
              <a:pPr/>
              <a:t>‹#›</a:t>
            </a:fld>
            <a:endParaRPr lang="en-US"/>
          </a:p>
        </p:txBody>
      </p:sp>
    </p:spTree>
    <p:extLst>
      <p:ext uri="{BB962C8B-B14F-4D97-AF65-F5344CB8AC3E}">
        <p14:creationId xmlns:p14="http://schemas.microsoft.com/office/powerpoint/2010/main" val="1482566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presentation includes a group analysis of a quantitative study on blood pressure measurements and the factors that are related to the accuracy of those measurements. </a:t>
            </a:r>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data collection approach was appropriate and described adequately. The researcher provided a correct number of surveys to the managers of each floor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managers were to distribute the surveys to the health care workers </a:t>
            </a:r>
            <a:r>
              <a:rPr lang="en-US" sz="1200" strike="sngStrike" kern="1200" dirty="0" smtClean="0">
                <a:solidFill>
                  <a:schemeClr val="tx1"/>
                </a:solidFill>
                <a:latin typeface="+mn-lt"/>
                <a:ea typeface="+mn-ea"/>
                <a:cs typeface="+mn-cs"/>
              </a:rPr>
              <a:t>tha</a:t>
            </a:r>
            <a:r>
              <a:rPr lang="en-US" sz="1200" kern="1200" dirty="0" smtClean="0">
                <a:solidFill>
                  <a:schemeClr val="tx1"/>
                </a:solidFill>
                <a:latin typeface="+mn-lt"/>
                <a:ea typeface="+mn-ea"/>
                <a:cs typeface="+mn-cs"/>
              </a:rPr>
              <a:t>t </a:t>
            </a:r>
            <a:r>
              <a:rPr lang="en-US" sz="1200" b="1" kern="1200" dirty="0" smtClean="0">
                <a:solidFill>
                  <a:schemeClr val="tx1"/>
                </a:solidFill>
                <a:latin typeface="+mn-lt"/>
                <a:ea typeface="+mn-ea"/>
                <a:cs typeface="+mn-cs"/>
              </a:rPr>
              <a:t>who </a:t>
            </a:r>
            <a:r>
              <a:rPr lang="en-US" sz="1200" kern="1200" dirty="0" smtClean="0">
                <a:solidFill>
                  <a:schemeClr val="tx1"/>
                </a:solidFill>
                <a:latin typeface="+mn-lt"/>
                <a:ea typeface="+mn-ea"/>
                <a:cs typeface="+mn-cs"/>
              </a:rPr>
              <a:t>met </a:t>
            </a:r>
            <a:r>
              <a:rPr lang="en-US" sz="1200" kern="1200" dirty="0" smtClean="0">
                <a:solidFill>
                  <a:schemeClr val="tx1"/>
                </a:solidFill>
                <a:latin typeface="+mn-lt"/>
                <a:ea typeface="+mn-ea"/>
                <a:cs typeface="+mn-cs"/>
              </a:rPr>
              <a:t>the criteria, by placing the forms in each of their mailboxes at work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Instruments used in the study were also adequately described in the article.  The researcher used the Blood Pressure Accuracy Form to help collect</a:t>
            </a:r>
            <a:r>
              <a:rPr lang="en-US" sz="1200" kern="1200" baseline="0" dirty="0" smtClean="0">
                <a:solidFill>
                  <a:schemeClr val="tx1"/>
                </a:solidFill>
                <a:latin typeface="+mn-lt"/>
                <a:ea typeface="+mn-ea"/>
                <a:cs typeface="+mn-cs"/>
              </a:rPr>
              <a:t> data in the study (Anderson, Anderson, &amp; Hill, 2010)</a:t>
            </a:r>
            <a:r>
              <a:rPr lang="en-US" sz="1200" kern="1200" dirty="0" smtClean="0">
                <a:solidFill>
                  <a:schemeClr val="tx1"/>
                </a:solidFill>
                <a:latin typeface="+mn-lt"/>
                <a:ea typeface="+mn-ea"/>
                <a:cs typeface="+mn-cs"/>
              </a:rPr>
              <a:t>.  The Blood Pressure Accuracy Form was created to be used specifically for this study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Once the data </a:t>
            </a:r>
            <a:r>
              <a:rPr lang="en-US" sz="1200" strike="sngStrike" kern="1200" baseline="0" dirty="0" smtClean="0">
                <a:solidFill>
                  <a:schemeClr val="tx1"/>
                </a:solidFill>
                <a:latin typeface="+mn-lt"/>
                <a:ea typeface="+mn-ea"/>
                <a:cs typeface="+mn-cs"/>
              </a:rPr>
              <a:t>was</a:t>
            </a:r>
            <a:r>
              <a:rPr lang="en-US" sz="1200" kern="1200" baseline="0" dirty="0" smtClean="0">
                <a:solidFill>
                  <a:schemeClr val="tx1"/>
                </a:solidFill>
                <a:latin typeface="+mn-lt"/>
                <a:ea typeface="+mn-ea"/>
                <a:cs typeface="+mn-cs"/>
              </a:rPr>
              <a:t> </a:t>
            </a:r>
            <a:r>
              <a:rPr lang="en-US" sz="1200" b="1" kern="1200" baseline="0" dirty="0" smtClean="0">
                <a:solidFill>
                  <a:schemeClr val="tx1"/>
                </a:solidFill>
                <a:latin typeface="+mn-lt"/>
                <a:ea typeface="+mn-ea"/>
                <a:cs typeface="+mn-cs"/>
              </a:rPr>
              <a:t>were </a:t>
            </a:r>
            <a:r>
              <a:rPr lang="en-US" sz="1200" kern="1200" baseline="0" dirty="0" smtClean="0">
                <a:solidFill>
                  <a:schemeClr val="tx1"/>
                </a:solidFill>
                <a:latin typeface="+mn-lt"/>
                <a:ea typeface="+mn-ea"/>
                <a:cs typeface="+mn-cs"/>
              </a:rPr>
              <a:t>collected </a:t>
            </a:r>
            <a:r>
              <a:rPr lang="en-US" sz="1200" kern="1200" baseline="0" dirty="0" smtClean="0">
                <a:solidFill>
                  <a:schemeClr val="tx1"/>
                </a:solidFill>
                <a:latin typeface="+mn-lt"/>
                <a:ea typeface="+mn-ea"/>
                <a:cs typeface="+mn-cs"/>
              </a:rPr>
              <a:t>through the survey, the researchers utilized Microsoft Excel </a:t>
            </a:r>
            <a:r>
              <a:rPr lang="en-US" sz="1200" b="1" kern="1200" baseline="0" dirty="0" smtClean="0">
                <a:solidFill>
                  <a:schemeClr val="tx1"/>
                </a:solidFill>
                <a:latin typeface="+mn-lt"/>
                <a:ea typeface="+mn-ea"/>
                <a:cs typeface="+mn-cs"/>
              </a:rPr>
              <a:t>and SPSS </a:t>
            </a:r>
            <a:r>
              <a:rPr lang="en-US" sz="1200" kern="1200" baseline="0" dirty="0" smtClean="0">
                <a:solidFill>
                  <a:schemeClr val="tx1"/>
                </a:solidFill>
                <a:latin typeface="+mn-lt"/>
                <a:ea typeface="+mn-ea"/>
                <a:cs typeface="+mn-cs"/>
              </a:rPr>
              <a:t>in </a:t>
            </a:r>
            <a:r>
              <a:rPr lang="en-US" sz="1200" kern="1200" baseline="0" dirty="0" smtClean="0">
                <a:solidFill>
                  <a:schemeClr val="tx1"/>
                </a:solidFill>
                <a:latin typeface="+mn-lt"/>
                <a:ea typeface="+mn-ea"/>
                <a:cs typeface="+mn-cs"/>
              </a:rPr>
              <a:t>order to enter and analyze the information collected (Anderson, Anderson, &amp; Hill, 2010).</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Reliability and validity is an important aspect of the tools. The reliability and validity were well addressed by</a:t>
            </a:r>
            <a:r>
              <a:rPr lang="en-US" sz="1200" kern="1200" baseline="0" dirty="0" smtClean="0">
                <a:solidFill>
                  <a:schemeClr val="tx1"/>
                </a:solidFill>
                <a:latin typeface="+mn-lt"/>
                <a:ea typeface="+mn-ea"/>
                <a:cs typeface="+mn-cs"/>
              </a:rPr>
              <a:t> the researchers of the study.  </a:t>
            </a:r>
            <a:r>
              <a:rPr lang="en-US" sz="1200" kern="1200" dirty="0" smtClean="0">
                <a:solidFill>
                  <a:schemeClr val="tx1"/>
                </a:solidFill>
                <a:latin typeface="+mn-lt"/>
                <a:ea typeface="+mn-ea"/>
                <a:cs typeface="+mn-cs"/>
              </a:rPr>
              <a:t>The authors had stated that “Content validity of the BPAF was established through a literature review and confirmation of content, use of terms, and ease of use by 10 registered nurses with at least 10 years of acute care nursing experience and an additional 10 registered nurses in graduate school.” (Anderson, Anderson, &amp; Hill, 2010, 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298).</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analysis procedures are appropriate for the level of measurement. </a:t>
            </a:r>
            <a:r>
              <a:rPr lang="en-US" sz="1200" b="1" kern="1200" dirty="0" smtClean="0">
                <a:solidFill>
                  <a:schemeClr val="tx1"/>
                </a:solidFill>
                <a:latin typeface="+mn-lt"/>
                <a:ea typeface="+mn-ea"/>
                <a:cs typeface="+mn-cs"/>
              </a:rPr>
              <a:t>How do you know? Descriptive studies use means, frequencies,</a:t>
            </a:r>
            <a:r>
              <a:rPr lang="en-US" sz="1200" b="1" kern="1200" baseline="0" dirty="0" smtClean="0">
                <a:solidFill>
                  <a:schemeClr val="tx1"/>
                </a:solidFill>
                <a:latin typeface="+mn-lt"/>
                <a:ea typeface="+mn-ea"/>
                <a:cs typeface="+mn-cs"/>
              </a:rPr>
              <a:t> percentages, and non-parametric statistics such as Chi square and Mann-Whitney.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authors analyzed each question asked on the questionnaire to develop an overall result of the data. The research question is answered by the data analysis.  The purpose of this study was to determine the factors that healthcare workers perceive as having the greatest influence on BP accuracy, the use of the forearm for measuring BP, and the instances that cause health care workers to use the forearm to measure BP in a rural community hospital (Anderson, Anderson,</a:t>
            </a:r>
            <a:r>
              <a:rPr lang="en-US" sz="1200" kern="1200" baseline="0" dirty="0" smtClean="0">
                <a:solidFill>
                  <a:schemeClr val="tx1"/>
                </a:solidFill>
                <a:latin typeface="+mn-lt"/>
                <a:ea typeface="+mn-ea"/>
                <a:cs typeface="+mn-cs"/>
              </a:rPr>
              <a:t> &amp; Hill, 2010)</a:t>
            </a:r>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question was answered</a:t>
            </a:r>
            <a:r>
              <a:rPr lang="en-US" sz="1200" kern="1200" baseline="0" dirty="0" smtClean="0">
                <a:solidFill>
                  <a:schemeClr val="tx1"/>
                </a:solidFill>
                <a:latin typeface="+mn-lt"/>
                <a:ea typeface="+mn-ea"/>
                <a:cs typeface="+mn-cs"/>
              </a:rPr>
              <a:t> after the data was collected and analyzed by the researchers. </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results of this study are clearly presented in tables throughout the article. These tables include a table representing the sample characteristics, factors affecting accuracy of BP measurement, clinical factors leading to the use of forearm BP measurements,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and the frequency of BP</a:t>
            </a:r>
            <a:r>
              <a:rPr lang="en-US" sz="1200" kern="1200" baseline="0" dirty="0" smtClean="0">
                <a:solidFill>
                  <a:schemeClr val="tx1"/>
                </a:solidFill>
                <a:latin typeface="+mn-lt"/>
                <a:ea typeface="+mn-ea"/>
                <a:cs typeface="+mn-cs"/>
              </a:rPr>
              <a:t> assessment at t</a:t>
            </a:r>
            <a:r>
              <a:rPr lang="en-US" sz="1200" kern="1200" dirty="0" smtClean="0">
                <a:solidFill>
                  <a:schemeClr val="tx1"/>
                </a:solidFill>
                <a:latin typeface="+mn-lt"/>
                <a:ea typeface="+mn-ea"/>
                <a:cs typeface="+mn-cs"/>
              </a:rPr>
              <a:t>he forearm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tables display the results by the number of people choosing each question, as well as the percentage of the whole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Also, the</a:t>
            </a:r>
            <a:r>
              <a:rPr lang="en-US" sz="1200" kern="1200" baseline="0" dirty="0" smtClean="0">
                <a:solidFill>
                  <a:schemeClr val="tx1"/>
                </a:solidFill>
                <a:latin typeface="+mn-lt"/>
                <a:ea typeface="+mn-ea"/>
                <a:cs typeface="+mn-cs"/>
              </a:rPr>
              <a:t> subjects ranked the factors they believed influenced BP accuracy the most, and a table was provided with the data collected from that survey (Anderson, Anderson, &amp; Hill, 2010).</a:t>
            </a:r>
            <a:r>
              <a:rPr lang="en-US" sz="1200" kern="1200" dirty="0" smtClean="0">
                <a:solidFill>
                  <a:schemeClr val="tx1"/>
                </a:solidFill>
                <a:latin typeface="+mn-lt"/>
                <a:ea typeface="+mn-ea"/>
                <a:cs typeface="+mn-cs"/>
              </a:rPr>
              <a:t>  There was also a demographic</a:t>
            </a:r>
            <a:r>
              <a:rPr lang="en-US" sz="1200" kern="1200" baseline="0" dirty="0" smtClean="0">
                <a:solidFill>
                  <a:schemeClr val="tx1"/>
                </a:solidFill>
                <a:latin typeface="+mn-lt"/>
                <a:ea typeface="+mn-ea"/>
                <a:cs typeface="+mn-cs"/>
              </a:rPr>
              <a:t> table provided, which gives the researcher a better idea of the demographics of each participant (Anderson, Anderson, &amp; Hill, 2010).  </a:t>
            </a: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finding and interpretations are differentiated in the previously mentioned charts. These charts are divided up based on variables used throughout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study.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Factors affecting accuracy of BP are differentiated into the following categories: cuff size, body position, and body position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Factors affecting the use of the forearm for BP</a:t>
            </a:r>
            <a:r>
              <a:rPr lang="en-US" sz="1200" kern="1200" baseline="0" dirty="0" smtClean="0">
                <a:solidFill>
                  <a:schemeClr val="tx1"/>
                </a:solidFill>
                <a:latin typeface="+mn-lt"/>
                <a:ea typeface="+mn-ea"/>
                <a:cs typeface="+mn-cs"/>
              </a:rPr>
              <a:t> measurement</a:t>
            </a:r>
            <a:r>
              <a:rPr lang="en-US" sz="1200" kern="1200" dirty="0" smtClean="0">
                <a:solidFill>
                  <a:schemeClr val="tx1"/>
                </a:solidFill>
                <a:latin typeface="+mn-lt"/>
                <a:ea typeface="+mn-ea"/>
                <a:cs typeface="+mn-cs"/>
              </a:rPr>
              <a:t>s include: medical device, cuff not available, cuff malfunction, cuff too small, mastectomy, patient request, patient position, and nursing request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 question was answered as evidenced by the author stating that 77.6 % of the health care workers perceived the biggest influence on accuracy of BP measurement is cuff size,</a:t>
            </a:r>
            <a:r>
              <a:rPr lang="en-US" sz="1200" kern="1200" baseline="0" dirty="0" smtClean="0">
                <a:solidFill>
                  <a:schemeClr val="tx1"/>
                </a:solidFill>
                <a:latin typeface="+mn-lt"/>
                <a:ea typeface="+mn-ea"/>
                <a:cs typeface="+mn-cs"/>
              </a:rPr>
              <a:t> and the</a:t>
            </a:r>
            <a:r>
              <a:rPr lang="en-US" sz="1200" kern="1200" dirty="0" smtClean="0">
                <a:solidFill>
                  <a:schemeClr val="tx1"/>
                </a:solidFill>
                <a:latin typeface="+mn-lt"/>
                <a:ea typeface="+mn-ea"/>
                <a:cs typeface="+mn-cs"/>
              </a:rPr>
              <a:t> 90% of health care workers having used the forearm for measurement</a:t>
            </a:r>
            <a:r>
              <a:rPr lang="en-US" sz="1200" kern="1200" baseline="0" dirty="0" smtClean="0">
                <a:solidFill>
                  <a:schemeClr val="tx1"/>
                </a:solidFill>
                <a:latin typeface="+mn-lt"/>
                <a:ea typeface="+mn-ea"/>
                <a:cs typeface="+mn-cs"/>
              </a:rPr>
              <a:t> of blood pressures (Anderson, Anderson, &amp; Hill, 2010, p. 292).  Also, t</a:t>
            </a:r>
            <a:r>
              <a:rPr lang="en-US" sz="1200" kern="1200" dirty="0" smtClean="0">
                <a:solidFill>
                  <a:schemeClr val="tx1"/>
                </a:solidFill>
                <a:latin typeface="+mn-lt"/>
                <a:ea typeface="+mn-ea"/>
                <a:cs typeface="+mn-cs"/>
              </a:rPr>
              <a:t>here were 35.5% of the</a:t>
            </a:r>
            <a:r>
              <a:rPr lang="en-US" sz="1200" kern="1200" baseline="0" dirty="0" smtClean="0">
                <a:solidFill>
                  <a:schemeClr val="tx1"/>
                </a:solidFill>
                <a:latin typeface="+mn-lt"/>
                <a:ea typeface="+mn-ea"/>
                <a:cs typeface="+mn-cs"/>
              </a:rPr>
              <a:t> subjects who reported</a:t>
            </a:r>
            <a:r>
              <a:rPr lang="en-US" sz="1200" kern="1200" dirty="0" smtClean="0">
                <a:solidFill>
                  <a:schemeClr val="tx1"/>
                </a:solidFill>
                <a:latin typeface="+mn-lt"/>
                <a:ea typeface="+mn-ea"/>
                <a:cs typeface="+mn-cs"/>
              </a:rPr>
              <a:t> that</a:t>
            </a:r>
            <a:r>
              <a:rPr lang="en-US" sz="1200" kern="1200" baseline="0" dirty="0" smtClean="0">
                <a:solidFill>
                  <a:schemeClr val="tx1"/>
                </a:solidFill>
                <a:latin typeface="+mn-lt"/>
                <a:ea typeface="+mn-ea"/>
                <a:cs typeface="+mn-cs"/>
              </a:rPr>
              <a:t> the patient’s use</a:t>
            </a:r>
            <a:r>
              <a:rPr lang="en-US" sz="1200" kern="1200" dirty="0" smtClean="0">
                <a:solidFill>
                  <a:schemeClr val="tx1"/>
                </a:solidFill>
                <a:latin typeface="+mn-lt"/>
                <a:ea typeface="+mn-ea"/>
                <a:cs typeface="+mn-cs"/>
              </a:rPr>
              <a:t> of medical devices such as PICC lines, dialysis catheters, or intravenous catheters were a top reason the forearm was used to measure</a:t>
            </a:r>
            <a:r>
              <a:rPr lang="en-US" sz="1200" kern="1200" baseline="0" dirty="0" smtClean="0">
                <a:solidFill>
                  <a:schemeClr val="tx1"/>
                </a:solidFill>
                <a:latin typeface="+mn-lt"/>
                <a:ea typeface="+mn-ea"/>
                <a:cs typeface="+mn-cs"/>
              </a:rPr>
              <a:t> BP (Anderson, Anderson, &amp; Hill, 2010, p. 293).  The results from the Chi-square test reveal that there is not a significant relationship shown to exist between registered nursing certification and the choice to use a patient’s forearm for BP analysis (Anderson, Anderson, &amp; Hill, 2010).</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Limitations were defined in this study.  Limitations were that the survey was designed specifically for this study, which could</a:t>
            </a:r>
            <a:r>
              <a:rPr lang="en-US" sz="1200" kern="1200" baseline="0" dirty="0" smtClean="0">
                <a:solidFill>
                  <a:schemeClr val="tx1"/>
                </a:solidFill>
                <a:latin typeface="+mn-lt"/>
                <a:ea typeface="+mn-ea"/>
                <a:cs typeface="+mn-cs"/>
              </a:rPr>
              <a:t> make it </a:t>
            </a:r>
            <a:r>
              <a:rPr lang="en-US" sz="1200" kern="1200" dirty="0" smtClean="0">
                <a:solidFill>
                  <a:schemeClr val="tx1"/>
                </a:solidFill>
                <a:latin typeface="+mn-lt"/>
                <a:ea typeface="+mn-ea"/>
                <a:cs typeface="+mn-cs"/>
              </a:rPr>
              <a:t>less reliable and less valid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Biases may have been presented in this study due to the respondents knowing one of the authors prior</a:t>
            </a:r>
            <a:r>
              <a:rPr lang="en-US" sz="1200" kern="1200" baseline="0" dirty="0" smtClean="0">
                <a:solidFill>
                  <a:schemeClr val="tx1"/>
                </a:solidFill>
                <a:latin typeface="+mn-lt"/>
                <a:ea typeface="+mn-ea"/>
                <a:cs typeface="+mn-cs"/>
              </a:rPr>
              <a:t> to this</a:t>
            </a:r>
            <a:r>
              <a:rPr lang="en-US" sz="1200" kern="1200" dirty="0" smtClean="0">
                <a:solidFill>
                  <a:schemeClr val="tx1"/>
                </a:solidFill>
                <a:latin typeface="+mn-lt"/>
                <a:ea typeface="+mn-ea"/>
                <a:cs typeface="+mn-cs"/>
              </a:rPr>
              <a:t> study (Anderson,</a:t>
            </a:r>
            <a:r>
              <a:rPr lang="en-US" sz="1200" kern="1200" baseline="0" dirty="0" smtClean="0">
                <a:solidFill>
                  <a:schemeClr val="tx1"/>
                </a:solidFill>
                <a:latin typeface="+mn-lt"/>
                <a:ea typeface="+mn-ea"/>
                <a:cs typeface="+mn-cs"/>
              </a:rPr>
              <a:t> Anderson, &amp; Hill, 2011)</a:t>
            </a:r>
            <a:r>
              <a:rPr lang="en-US" sz="1200" kern="1200" dirty="0" smtClean="0">
                <a:solidFill>
                  <a:schemeClr val="tx1"/>
                </a:solidFill>
                <a:latin typeface="+mn-lt"/>
                <a:ea typeface="+mn-ea"/>
                <a:cs typeface="+mn-cs"/>
              </a:rPr>
              <a:t>.  This study implicates that all people taking a</a:t>
            </a:r>
            <a:r>
              <a:rPr lang="en-US" sz="1200" kern="1200" baseline="0" dirty="0" smtClean="0">
                <a:solidFill>
                  <a:schemeClr val="tx1"/>
                </a:solidFill>
                <a:latin typeface="+mn-lt"/>
                <a:ea typeface="+mn-ea"/>
                <a:cs typeface="+mn-cs"/>
              </a:rPr>
              <a:t> BP</a:t>
            </a:r>
            <a:r>
              <a:rPr lang="en-US" sz="1200" kern="1200" dirty="0" smtClean="0">
                <a:solidFill>
                  <a:schemeClr val="tx1"/>
                </a:solidFill>
                <a:latin typeface="+mn-lt"/>
                <a:ea typeface="+mn-ea"/>
                <a:cs typeface="+mn-cs"/>
              </a:rPr>
              <a:t> should be properly trained on factors affecting the</a:t>
            </a:r>
            <a:r>
              <a:rPr lang="en-US" sz="1200" kern="1200" baseline="0" dirty="0" smtClean="0">
                <a:solidFill>
                  <a:schemeClr val="tx1"/>
                </a:solidFill>
                <a:latin typeface="+mn-lt"/>
                <a:ea typeface="+mn-ea"/>
                <a:cs typeface="+mn-cs"/>
              </a:rPr>
              <a:t> BP reading</a:t>
            </a:r>
            <a:r>
              <a:rPr lang="en-US" sz="1200" kern="1200" dirty="0" smtClean="0">
                <a:solidFill>
                  <a:schemeClr val="tx1"/>
                </a:solidFill>
                <a:latin typeface="+mn-lt"/>
                <a:ea typeface="+mn-ea"/>
                <a:cs typeface="+mn-cs"/>
              </a:rPr>
              <a:t> and how to properly obtain a BP</a:t>
            </a:r>
            <a:r>
              <a:rPr lang="en-US" sz="1200" kern="1200" baseline="0" dirty="0" smtClean="0">
                <a:solidFill>
                  <a:schemeClr val="tx1"/>
                </a:solidFill>
                <a:latin typeface="+mn-lt"/>
                <a:ea typeface="+mn-ea"/>
                <a:cs typeface="+mn-cs"/>
              </a:rPr>
              <a:t> (Anderson, Anderson, &amp; Hill, 2010)</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study can be generalized to the health care personal in</a:t>
            </a:r>
            <a:r>
              <a:rPr lang="en-US" sz="1200" kern="1200" baseline="0" dirty="0" smtClean="0">
                <a:solidFill>
                  <a:schemeClr val="tx1"/>
                </a:solidFill>
                <a:latin typeface="+mn-lt"/>
                <a:ea typeface="+mn-ea"/>
                <a:cs typeface="+mn-cs"/>
              </a:rPr>
              <a:t> this rural setting,  who</a:t>
            </a:r>
            <a:r>
              <a:rPr lang="en-US" sz="1200" kern="1200" dirty="0" smtClean="0">
                <a:solidFill>
                  <a:schemeClr val="tx1"/>
                </a:solidFill>
                <a:latin typeface="+mn-lt"/>
                <a:ea typeface="+mn-ea"/>
                <a:cs typeface="+mn-cs"/>
              </a:rPr>
              <a:t> measure the</a:t>
            </a:r>
            <a:r>
              <a:rPr lang="en-US" sz="1200" kern="1200" baseline="0" dirty="0" smtClean="0">
                <a:solidFill>
                  <a:schemeClr val="tx1"/>
                </a:solidFill>
                <a:latin typeface="+mn-lt"/>
                <a:ea typeface="+mn-ea"/>
                <a:cs typeface="+mn-cs"/>
              </a:rPr>
              <a:t> BP</a:t>
            </a:r>
            <a:r>
              <a:rPr lang="en-US" sz="1200" kern="1200" dirty="0" smtClean="0">
                <a:solidFill>
                  <a:schemeClr val="tx1"/>
                </a:solidFill>
                <a:latin typeface="+mn-lt"/>
                <a:ea typeface="+mn-ea"/>
                <a:cs typeface="+mn-cs"/>
              </a:rPr>
              <a:t> of patients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However, the study recommends that further studies be done in urban institutions to determine if the study can be generalized to all health care workers who measure the BP of </a:t>
            </a:r>
            <a:r>
              <a:rPr lang="en-US" sz="1200" kern="1200" baseline="0" dirty="0" smtClean="0">
                <a:solidFill>
                  <a:schemeClr val="tx1"/>
                </a:solidFill>
                <a:latin typeface="+mn-lt"/>
                <a:ea typeface="+mn-ea"/>
                <a:cs typeface="+mn-cs"/>
              </a:rPr>
              <a:t>patients (Anderson, Anderson, &amp; Hill, 2010)</a:t>
            </a:r>
            <a:r>
              <a:rPr lang="en-US" sz="1200" kern="1200" dirty="0" smtClean="0">
                <a:solidFill>
                  <a:schemeClr val="tx1"/>
                </a:solidFill>
                <a:latin typeface="+mn-lt"/>
                <a:ea typeface="+mn-ea"/>
                <a:cs typeface="+mn-cs"/>
              </a:rPr>
              <a:t>.  This is the only recommendation for this study. </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Overall,  th</a:t>
            </a:r>
            <a:r>
              <a:rPr lang="en-US" sz="1200" kern="1200" baseline="0" dirty="0" smtClean="0">
                <a:solidFill>
                  <a:schemeClr val="tx1"/>
                </a:solidFill>
                <a:latin typeface="+mn-lt"/>
                <a:ea typeface="+mn-ea"/>
                <a:cs typeface="+mn-cs"/>
              </a:rPr>
              <a:t>e problem and the research question were successfully researched and analyzed throughout the study. The design, framework, and review of literature could all be easily related to the purpose and research question of this study.  The variables were explained well, and the sample and data collection methods were appropriate for the purpose of the study.</a:t>
            </a:r>
            <a:r>
              <a:rPr lang="en-US" sz="1200" kern="1200" dirty="0" smtClean="0">
                <a:solidFill>
                  <a:schemeClr val="tx1"/>
                </a:solidFill>
                <a:latin typeface="+mn-lt"/>
                <a:ea typeface="+mn-ea"/>
                <a:cs typeface="+mn-cs"/>
              </a:rPr>
              <a:t> This article was clearly written with the results displayed clearly in tables, as well as thorough explanations in the discussion. The average reader could read this article and understand the concepts, because little medical jargon was used</a:t>
            </a:r>
            <a:r>
              <a:rPr lang="en-US" sz="1200" kern="1200" baseline="0" dirty="0" smtClean="0">
                <a:solidFill>
                  <a:schemeClr val="tx1"/>
                </a:solidFill>
                <a:latin typeface="+mn-lt"/>
                <a:ea typeface="+mn-ea"/>
                <a:cs typeface="+mn-cs"/>
              </a:rPr>
              <a:t> to explain information.  Also, there was not a </a:t>
            </a:r>
            <a:r>
              <a:rPr lang="en-US" sz="1200" kern="1200" dirty="0" smtClean="0">
                <a:solidFill>
                  <a:schemeClr val="tx1"/>
                </a:solidFill>
                <a:latin typeface="+mn-lt"/>
                <a:ea typeface="+mn-ea"/>
                <a:cs typeface="+mn-cs"/>
              </a:rPr>
              <a:t> large amount of numbers used that</a:t>
            </a:r>
            <a:r>
              <a:rPr lang="en-US" sz="1200" kern="1200" baseline="0" dirty="0" smtClean="0">
                <a:solidFill>
                  <a:schemeClr val="tx1"/>
                </a:solidFill>
                <a:latin typeface="+mn-lt"/>
                <a:ea typeface="+mn-ea"/>
                <a:cs typeface="+mn-cs"/>
              </a:rPr>
              <a:t> could</a:t>
            </a:r>
            <a:r>
              <a:rPr lang="en-US" sz="1200" kern="1200" dirty="0" smtClean="0">
                <a:solidFill>
                  <a:schemeClr val="tx1"/>
                </a:solidFill>
                <a:latin typeface="+mn-lt"/>
                <a:ea typeface="+mn-ea"/>
                <a:cs typeface="+mn-cs"/>
              </a:rPr>
              <a:t> cause the</a:t>
            </a:r>
            <a:r>
              <a:rPr lang="en-US" sz="1200" kern="1200" baseline="0" dirty="0" smtClean="0">
                <a:solidFill>
                  <a:schemeClr val="tx1"/>
                </a:solidFill>
                <a:latin typeface="+mn-lt"/>
                <a:ea typeface="+mn-ea"/>
                <a:cs typeface="+mn-cs"/>
              </a:rPr>
              <a:t> reader to become confused</a:t>
            </a:r>
            <a:r>
              <a:rPr lang="en-US" sz="1200" kern="1200" dirty="0" smtClean="0">
                <a:solidFill>
                  <a:schemeClr val="tx1"/>
                </a:solidFill>
                <a:latin typeface="+mn-lt"/>
                <a:ea typeface="+mn-ea"/>
                <a:cs typeface="+mn-cs"/>
              </a:rPr>
              <a:t>. There was a slight issue with validity</a:t>
            </a:r>
            <a:r>
              <a:rPr lang="en-US" sz="1200" kern="1200" baseline="0" dirty="0" smtClean="0">
                <a:solidFill>
                  <a:schemeClr val="tx1"/>
                </a:solidFill>
                <a:latin typeface="+mn-lt"/>
                <a:ea typeface="+mn-ea"/>
                <a:cs typeface="+mn-cs"/>
              </a:rPr>
              <a:t> as addressed in the limitations section of the analysis.  However, the</a:t>
            </a:r>
            <a:r>
              <a:rPr lang="en-US" sz="1200" kern="1200" dirty="0" smtClean="0">
                <a:solidFill>
                  <a:schemeClr val="tx1"/>
                </a:solidFill>
                <a:latin typeface="+mn-lt"/>
                <a:ea typeface="+mn-ea"/>
                <a:cs typeface="+mn-cs"/>
              </a:rPr>
              <a:t> topic is relevant to health</a:t>
            </a:r>
            <a:r>
              <a:rPr lang="en-US" sz="1200" kern="1200" baseline="0" dirty="0" smtClean="0">
                <a:solidFill>
                  <a:schemeClr val="tx1"/>
                </a:solidFill>
                <a:latin typeface="+mn-lt"/>
                <a:ea typeface="+mn-ea"/>
                <a:cs typeface="+mn-cs"/>
              </a:rPr>
              <a:t> care, especially nursing, </a:t>
            </a:r>
            <a:r>
              <a:rPr lang="en-US" sz="1200" kern="1200" dirty="0" smtClean="0">
                <a:solidFill>
                  <a:schemeClr val="tx1"/>
                </a:solidFill>
                <a:latin typeface="+mn-lt"/>
                <a:ea typeface="+mn-ea"/>
                <a:cs typeface="+mn-cs"/>
              </a:rPr>
              <a:t> because taking a</a:t>
            </a:r>
            <a:r>
              <a:rPr lang="en-US" sz="1200" kern="1200" baseline="0" dirty="0" smtClean="0">
                <a:solidFill>
                  <a:schemeClr val="tx1"/>
                </a:solidFill>
                <a:latin typeface="+mn-lt"/>
                <a:ea typeface="+mn-ea"/>
                <a:cs typeface="+mn-cs"/>
              </a:rPr>
              <a:t> patient’s BP</a:t>
            </a:r>
            <a:r>
              <a:rPr lang="en-US" sz="1200" kern="1200" dirty="0" smtClean="0">
                <a:solidFill>
                  <a:schemeClr val="tx1"/>
                </a:solidFill>
                <a:latin typeface="+mn-lt"/>
                <a:ea typeface="+mn-ea"/>
                <a:cs typeface="+mn-cs"/>
              </a:rPr>
              <a:t> is a very common and crucial part of nursing care. It is important for health care workers to recognize these factors that could influence</a:t>
            </a:r>
            <a:r>
              <a:rPr lang="en-US" sz="1200" kern="1200" baseline="0" dirty="0" smtClean="0">
                <a:solidFill>
                  <a:schemeClr val="tx1"/>
                </a:solidFill>
                <a:latin typeface="+mn-lt"/>
                <a:ea typeface="+mn-ea"/>
                <a:cs typeface="+mn-cs"/>
              </a:rPr>
              <a:t> the accuracy of</a:t>
            </a:r>
            <a:r>
              <a:rPr lang="en-US" sz="1200" kern="1200" dirty="0" smtClean="0">
                <a:solidFill>
                  <a:schemeClr val="tx1"/>
                </a:solidFill>
                <a:latin typeface="+mn-lt"/>
                <a:ea typeface="+mn-ea"/>
                <a:cs typeface="+mn-cs"/>
              </a:rPr>
              <a:t> a</a:t>
            </a:r>
            <a:r>
              <a:rPr lang="en-US" sz="1200" kern="1200" baseline="0" dirty="0" smtClean="0">
                <a:solidFill>
                  <a:schemeClr val="tx1"/>
                </a:solidFill>
                <a:latin typeface="+mn-lt"/>
                <a:ea typeface="+mn-ea"/>
                <a:cs typeface="+mn-cs"/>
              </a:rPr>
              <a:t> BP reading, so that the best nursing care possible is provided to all patients</a:t>
            </a: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a:t>
            </a:r>
            <a:r>
              <a:rPr lang="en-US" baseline="0" dirty="0" smtClean="0"/>
              <a:t> </a:t>
            </a:r>
            <a:r>
              <a:rPr lang="en-US" baseline="0" dirty="0" smtClean="0"/>
              <a:t>are the references that were utilized throughout the analysis of the research study</a:t>
            </a:r>
            <a:r>
              <a:rPr lang="en-US" baseline="0" dirty="0" smtClean="0"/>
              <a:t>.</a:t>
            </a:r>
          </a:p>
          <a:p>
            <a:endParaRPr lang="en-US" baseline="0" dirty="0" smtClean="0"/>
          </a:p>
          <a:p>
            <a:endParaRPr lang="en-US" b="1"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algn="l" defTabSz="914400" rtl="0" eaLnBrk="1" latinLnBrk="0" hangingPunct="1"/>
            <a:r>
              <a:rPr lang="en-US" sz="1100" kern="1200" dirty="0" smtClean="0">
                <a:solidFill>
                  <a:schemeClr val="tx1"/>
                </a:solidFill>
                <a:latin typeface="Times New Roman" pitchFamily="18" charset="0"/>
                <a:ea typeface="+mn-ea"/>
                <a:cs typeface="Times New Roman" pitchFamily="18" charset="0"/>
              </a:rPr>
              <a:t>	The purpose of the study was to determine which factors, based on the opinions of health care workers, affect the accuracy of patient</a:t>
            </a:r>
            <a:r>
              <a:rPr lang="en-US" sz="1100" kern="1200" baseline="0" dirty="0" smtClean="0">
                <a:solidFill>
                  <a:schemeClr val="tx1"/>
                </a:solidFill>
                <a:latin typeface="Times New Roman" pitchFamily="18" charset="0"/>
                <a:ea typeface="+mn-ea"/>
                <a:cs typeface="Times New Roman" pitchFamily="18" charset="0"/>
              </a:rPr>
              <a:t> bloo</a:t>
            </a:r>
            <a:r>
              <a:rPr lang="en-US" sz="1100" kern="1200" dirty="0" smtClean="0">
                <a:solidFill>
                  <a:schemeClr val="tx1"/>
                </a:solidFill>
                <a:latin typeface="Times New Roman" pitchFamily="18" charset="0"/>
                <a:ea typeface="+mn-ea"/>
                <a:cs typeface="Times New Roman" pitchFamily="18" charset="0"/>
              </a:rPr>
              <a:t>d pressure (BP) measurements in a rural hospital setting (Anderson, Anderson, &amp; Hill, 2010).  The framework was a conceptual framework, that the researchers used to describe the concepts of taking a BP measurement (Anderson, Anderson, &amp; Hill, 2010).  The review of literature included over 20 research articles critiqued by the researchers (Anderson, Anderson, &amp; Hill, 2010, p. 288).  They used research articles from 1985-2008, and six of the 25 articles used in the literature review were from the past five years since the 2010 publication (Anderson, Anderson, &amp; Hill, 2010, p. 288). The research question was to determine the most accurate place to take the BP of a patient and to</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identify the factors that would affect the BP reading the most (Anderson, Anderson, &amp; Hill, 2010).  The design of this study was a quantitative, descriptive, and non-experimental design (Anderson, Anderson, &amp; Hill, 2010).  The sample was a convenience sample made up of health care staff who were employed in a rural hospital setting (Anderson, Anderson, &amp; Hill, 2010).  There were 170 health care staff members who met the criteria to be included in this research study (Anderson, Anderson, &amp; Hill, 2010, p. 289).  The criteria was that the workers needed to have the ability to read and write in English, and they had to be full or part time workers in an acute patient care setting (Anderson, Anderson, &amp; Hill, 2010).  Non-clinical workers and managers were not able to participate in the study (Anderson, Anderson, &amp; Hill, 2010).  The major factors discussed by the researchers were correct cuff size, body position and arm position during the taking of the BP, and they hoped to determine which was the most influential factor on BP accuracy (Anderson, Anderson, &amp; Hill, 2010).  After the data was collected, it was entered into Microsoft Excel and SPSS for Windows software to aid with the analysis process (Anderson, Anderson, &amp; Hill, 2010).  A descriptive statistical analysis was conducted, and the mean, median, standard deviation, and frequency distributions were utilized by the researchers throughout this process (Anderson, Anderson, &amp; Hill, 2010).  In addition, the Chi-square and Mann-Whitney were also used when indicated, and the alpha was p&lt;0.05 statistical significance (Anderson, Anderson, &amp; Hill, 2010, p. 291). The results were that the subjects perceived cuff size as the greatest influence on BP accuracy, followed by arm position and finally the site of the BP measurement on a patient (Anderson, Anderson, &amp; Hill, 2010).  Also, most of the health care workers had experience with taking BP on a forearm,</a:t>
            </a:r>
            <a:r>
              <a:rPr lang="en-US" sz="1100" kern="1200" baseline="0" dirty="0" smtClean="0">
                <a:solidFill>
                  <a:schemeClr val="tx1"/>
                </a:solidFill>
                <a:latin typeface="Times New Roman" pitchFamily="18" charset="0"/>
                <a:ea typeface="+mn-ea"/>
                <a:cs typeface="Times New Roman" pitchFamily="18" charset="0"/>
              </a:rPr>
              <a:t> and the medical devices were a primary cause for use of the forearm in BP measurements</a:t>
            </a:r>
            <a:r>
              <a:rPr lang="en-US" sz="1100" kern="1200" dirty="0" smtClean="0">
                <a:solidFill>
                  <a:schemeClr val="tx1"/>
                </a:solidFill>
                <a:latin typeface="Times New Roman" pitchFamily="18" charset="0"/>
                <a:ea typeface="+mn-ea"/>
                <a:cs typeface="Times New Roman" pitchFamily="18" charset="0"/>
              </a:rPr>
              <a:t> (Anderson, Anderson, &amp; Hill, 2010).  In conclusion, there is a need for further education of health care workers to enhance their knowledge on the accuracy of BP measurements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upper arm continues to be the recommended site for BP measurements unless this site is contraindicated by a patient’s medical condition or use of a medical device (Anderson, Anderson, &amp; Hill, 2010). </a:t>
            </a:r>
          </a:p>
          <a:p>
            <a:pPr marL="0" algn="l" defTabSz="914400" rtl="0" eaLnBrk="1" latinLnBrk="0" hangingPunct="1"/>
            <a:endParaRPr lang="en-US" sz="1100" kern="1200" dirty="0" smtClean="0">
              <a:solidFill>
                <a:schemeClr val="tx1"/>
              </a:solidFill>
              <a:latin typeface="Times New Roman" pitchFamily="18" charset="0"/>
              <a:ea typeface="+mn-ea"/>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kern="1200" dirty="0" smtClean="0">
              <a:solidFill>
                <a:schemeClr val="tx1"/>
              </a:solidFill>
              <a:latin typeface="Times New Roman" pitchFamily="18" charset="0"/>
              <a:ea typeface="+mn-ea"/>
              <a:cs typeface="Times New Roman" pitchFamily="18" charset="0"/>
            </a:endParaRPr>
          </a:p>
          <a:p>
            <a:pPr marL="0" algn="l" defTabSz="914400" rtl="0" eaLnBrk="1" latinLnBrk="0" hangingPunct="1"/>
            <a:endParaRPr lang="en-US" sz="1100" kern="1200" dirty="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problem in this article was clearly and concisely stated.</a:t>
            </a:r>
            <a:r>
              <a:rPr lang="en-US" sz="1200" kern="1200" baseline="0" dirty="0" smtClean="0">
                <a:solidFill>
                  <a:schemeClr val="tx1"/>
                </a:solidFill>
                <a:latin typeface="+mn-lt"/>
                <a:ea typeface="+mn-ea"/>
                <a:cs typeface="+mn-cs"/>
              </a:rPr>
              <a:t>  The p</a:t>
            </a:r>
            <a:r>
              <a:rPr lang="en-US" sz="1200" kern="1200" dirty="0" smtClean="0">
                <a:solidFill>
                  <a:schemeClr val="tx1"/>
                </a:solidFill>
                <a:latin typeface="+mn-lt"/>
                <a:ea typeface="+mn-ea"/>
                <a:cs typeface="+mn-cs"/>
              </a:rPr>
              <a:t>urpose of this study was to determine which factors, based on the opinions of health care workers for a rural</a:t>
            </a:r>
            <a:r>
              <a:rPr lang="en-US" sz="1200" kern="1200" baseline="0" dirty="0" smtClean="0">
                <a:solidFill>
                  <a:schemeClr val="tx1"/>
                </a:solidFill>
                <a:latin typeface="+mn-lt"/>
                <a:ea typeface="+mn-ea"/>
                <a:cs typeface="+mn-cs"/>
              </a:rPr>
              <a:t> hospital work setting</a:t>
            </a:r>
            <a:r>
              <a:rPr lang="en-US" sz="1200" kern="1200" dirty="0" smtClean="0">
                <a:solidFill>
                  <a:schemeClr val="tx1"/>
                </a:solidFill>
                <a:latin typeface="+mn-lt"/>
                <a:ea typeface="+mn-ea"/>
                <a:cs typeface="+mn-cs"/>
              </a:rPr>
              <a:t>, affect the readings of a BP measurement</a:t>
            </a:r>
            <a:r>
              <a:rPr lang="en-US" sz="1200" kern="1200" baseline="0" dirty="0" smtClean="0">
                <a:solidFill>
                  <a:schemeClr val="tx1"/>
                </a:solidFill>
                <a:latin typeface="+mn-lt"/>
                <a:ea typeface="+mn-ea"/>
                <a:cs typeface="+mn-cs"/>
              </a:rPr>
              <a:t> accuracy (Anderson, Anderson, &amp; Hill, 2010)</a:t>
            </a:r>
            <a:r>
              <a:rPr lang="en-US" sz="1200" kern="1200" dirty="0" smtClean="0">
                <a:solidFill>
                  <a:schemeClr val="tx1"/>
                </a:solidFill>
                <a:latin typeface="+mn-lt"/>
                <a:ea typeface="+mn-ea"/>
                <a:cs typeface="+mn-cs"/>
              </a:rPr>
              <a:t>. The factors</a:t>
            </a:r>
            <a:r>
              <a:rPr lang="en-US" sz="1200" kern="1200" baseline="0" dirty="0" smtClean="0">
                <a:solidFill>
                  <a:schemeClr val="tx1"/>
                </a:solidFill>
                <a:latin typeface="+mn-lt"/>
                <a:ea typeface="+mn-ea"/>
                <a:cs typeface="+mn-cs"/>
              </a:rPr>
              <a:t> that were chosen by the researchers were cuff size, patient position, location of the assessment, and the forearm versus the use of the upper arm (Anderson, Anderson, &amp; Hill, 2010).</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The problem is researchable.  The data </a:t>
            </a:r>
            <a:r>
              <a:rPr lang="en-US" sz="1200" strike="sngStrike" kern="1200" baseline="0" dirty="0" smtClean="0">
                <a:solidFill>
                  <a:schemeClr val="tx1"/>
                </a:solidFill>
                <a:latin typeface="+mn-lt"/>
                <a:ea typeface="+mn-ea"/>
                <a:cs typeface="+mn-cs"/>
              </a:rPr>
              <a:t>was</a:t>
            </a:r>
            <a:r>
              <a:rPr lang="en-US" sz="1200" kern="1200" baseline="0" dirty="0" smtClean="0">
                <a:solidFill>
                  <a:schemeClr val="tx1"/>
                </a:solidFill>
                <a:latin typeface="+mn-lt"/>
                <a:ea typeface="+mn-ea"/>
                <a:cs typeface="+mn-cs"/>
              </a:rPr>
              <a:t> </a:t>
            </a:r>
            <a:r>
              <a:rPr lang="en-US" sz="1200" b="1" kern="1200" baseline="0" dirty="0" smtClean="0">
                <a:solidFill>
                  <a:schemeClr val="tx1"/>
                </a:solidFill>
                <a:latin typeface="+mn-lt"/>
                <a:ea typeface="+mn-ea"/>
                <a:cs typeface="+mn-cs"/>
              </a:rPr>
              <a:t>were </a:t>
            </a:r>
            <a:r>
              <a:rPr lang="en-US" sz="1200" kern="1200" baseline="0" dirty="0" smtClean="0">
                <a:solidFill>
                  <a:schemeClr val="tx1"/>
                </a:solidFill>
                <a:latin typeface="+mn-lt"/>
                <a:ea typeface="+mn-ea"/>
                <a:cs typeface="+mn-cs"/>
              </a:rPr>
              <a:t>collected </a:t>
            </a:r>
            <a:r>
              <a:rPr lang="en-US" sz="1200" kern="1200" baseline="0" dirty="0" smtClean="0">
                <a:solidFill>
                  <a:schemeClr val="tx1"/>
                </a:solidFill>
                <a:latin typeface="+mn-lt"/>
                <a:ea typeface="+mn-ea"/>
                <a:cs typeface="+mn-cs"/>
              </a:rPr>
              <a:t>based on the subject rating which factors he or she felt related to BP accuracy the most (Anderson, Anderson, &amp; Hill, 2010).  They </a:t>
            </a:r>
            <a:r>
              <a:rPr lang="en-US" sz="1200" b="1" kern="1200" baseline="0" dirty="0" smtClean="0">
                <a:solidFill>
                  <a:schemeClr val="tx1"/>
                </a:solidFill>
                <a:latin typeface="+mn-lt"/>
                <a:ea typeface="+mn-ea"/>
                <a:cs typeface="+mn-cs"/>
              </a:rPr>
              <a:t>(the subjects or the researchers? Not clear who “they” are) </a:t>
            </a:r>
            <a:r>
              <a:rPr lang="en-US" sz="1200" kern="1200" baseline="0" dirty="0" smtClean="0">
                <a:solidFill>
                  <a:schemeClr val="tx1"/>
                </a:solidFill>
                <a:latin typeface="+mn-lt"/>
                <a:ea typeface="+mn-ea"/>
                <a:cs typeface="+mn-cs"/>
              </a:rPr>
              <a:t>collected </a:t>
            </a:r>
            <a:r>
              <a:rPr lang="en-US" sz="1200" kern="1200" baseline="0" dirty="0" smtClean="0">
                <a:solidFill>
                  <a:schemeClr val="tx1"/>
                </a:solidFill>
                <a:latin typeface="+mn-lt"/>
                <a:ea typeface="+mn-ea"/>
                <a:cs typeface="+mn-cs"/>
              </a:rPr>
              <a:t>data to determine the frequency that the subjects assessed the BP at the forearm (Anderson, Anderson, &amp; Hill, 2010).  The problem was also researchable since the researchers collected data to assess the reasons why the forearm was utilized as an substitute site for BP measurement (Anderson, Anderson, &amp; Hill, 2010).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problem is significant to nursing, because BP is 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common procedure utilized to diagnosis or screen for disease processes in health care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Blood</a:t>
            </a:r>
            <a:r>
              <a:rPr lang="en-US" sz="1200" kern="1200" baseline="0" dirty="0" smtClean="0">
                <a:solidFill>
                  <a:schemeClr val="tx1"/>
                </a:solidFill>
                <a:latin typeface="+mn-lt"/>
                <a:ea typeface="+mn-ea"/>
                <a:cs typeface="+mn-cs"/>
              </a:rPr>
              <a:t> pressure is assessed with most patient visits.  This makes it extremely important that the health care workers know how to accurately obtain a BP reading.  If errors are made in the BP assessment, illness or diseases could be missed, which could potentially be life-threatening to the patient.  It is important that the nurse knows how to correctly and accurately take the BP of patients to provide them with the best nursing care possible.  The problem that is researched in this study may help researchers to determine the most accurate methods for nurses to assess patient’s blood pressures in the future.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a:t>
            </a:r>
            <a:r>
              <a:rPr lang="en-US" sz="1100" kern="1200" baseline="0" dirty="0" smtClean="0">
                <a:solidFill>
                  <a:schemeClr val="tx1"/>
                </a:solidFill>
                <a:latin typeface="Times New Roman" pitchFamily="18" charset="0"/>
                <a:ea typeface="+mn-ea"/>
                <a:cs typeface="Times New Roman" pitchFamily="18" charset="0"/>
              </a:rPr>
              <a:t> researchers of this study decided to use</a:t>
            </a:r>
            <a:r>
              <a:rPr lang="en-US" sz="1100" kern="1200" dirty="0" smtClean="0">
                <a:solidFill>
                  <a:schemeClr val="tx1"/>
                </a:solidFill>
                <a:latin typeface="Times New Roman" pitchFamily="18" charset="0"/>
                <a:ea typeface="+mn-ea"/>
                <a:cs typeface="Times New Roman" pitchFamily="18" charset="0"/>
              </a:rPr>
              <a:t> a conceptual framework as the basis for their</a:t>
            </a:r>
            <a:r>
              <a:rPr lang="en-US" sz="1100" kern="1200" baseline="0" dirty="0" smtClean="0">
                <a:solidFill>
                  <a:schemeClr val="tx1"/>
                </a:solidFill>
                <a:latin typeface="Times New Roman" pitchFamily="18" charset="0"/>
                <a:ea typeface="+mn-ea"/>
                <a:cs typeface="Times New Roman" pitchFamily="18" charset="0"/>
              </a:rPr>
              <a:t> study (Anderson, Anderson, &amp; Hill, 2010).  The framework helps </a:t>
            </a:r>
            <a:r>
              <a:rPr lang="en-US" sz="1100" kern="1200" dirty="0" smtClean="0">
                <a:solidFill>
                  <a:schemeClr val="tx1"/>
                </a:solidFill>
                <a:latin typeface="Times New Roman" pitchFamily="18" charset="0"/>
                <a:ea typeface="+mn-ea"/>
                <a:cs typeface="Times New Roman" pitchFamily="18" charset="0"/>
              </a:rPr>
              <a:t>provide the</a:t>
            </a:r>
            <a:r>
              <a:rPr lang="en-US" sz="1100" kern="1200" baseline="0" dirty="0" smtClean="0">
                <a:solidFill>
                  <a:schemeClr val="tx1"/>
                </a:solidFill>
                <a:latin typeface="Times New Roman" pitchFamily="18" charset="0"/>
                <a:ea typeface="+mn-ea"/>
                <a:cs typeface="Times New Roman" pitchFamily="18" charset="0"/>
              </a:rPr>
              <a:t> researchers and reader with a better</a:t>
            </a:r>
            <a:r>
              <a:rPr lang="en-US" sz="1100" kern="1200" dirty="0" smtClean="0">
                <a:solidFill>
                  <a:schemeClr val="tx1"/>
                </a:solidFill>
                <a:latin typeface="Times New Roman" pitchFamily="18" charset="0"/>
                <a:ea typeface="+mn-ea"/>
                <a:cs typeface="Times New Roman" pitchFamily="18" charset="0"/>
              </a:rPr>
              <a:t> understanding of the concept</a:t>
            </a:r>
            <a:r>
              <a:rPr lang="en-US" sz="1100" kern="1200" baseline="0" dirty="0" smtClean="0">
                <a:solidFill>
                  <a:schemeClr val="tx1"/>
                </a:solidFill>
                <a:latin typeface="Times New Roman" pitchFamily="18" charset="0"/>
                <a:ea typeface="+mn-ea"/>
                <a:cs typeface="Times New Roman" pitchFamily="18" charset="0"/>
              </a:rPr>
              <a:t> of </a:t>
            </a:r>
            <a:r>
              <a:rPr lang="en-US" sz="1100" kern="1200" dirty="0" smtClean="0">
                <a:solidFill>
                  <a:schemeClr val="tx1"/>
                </a:solidFill>
                <a:latin typeface="Times New Roman" pitchFamily="18" charset="0"/>
                <a:ea typeface="+mn-ea"/>
                <a:cs typeface="Times New Roman" pitchFamily="18" charset="0"/>
              </a:rPr>
              <a:t>BP </a:t>
            </a:r>
            <a:r>
              <a:rPr lang="en-US" sz="1100" kern="1200" baseline="0" dirty="0" smtClean="0">
                <a:solidFill>
                  <a:schemeClr val="tx1"/>
                </a:solidFill>
                <a:latin typeface="Times New Roman" pitchFamily="18" charset="0"/>
                <a:ea typeface="+mn-ea"/>
                <a:cs typeface="Times New Roman" pitchFamily="18" charset="0"/>
              </a:rPr>
              <a:t>analysis (Anderson, Anderson, &amp; Hill, 2010).  T</a:t>
            </a:r>
            <a:r>
              <a:rPr lang="en-US" sz="1100" kern="1200" dirty="0" smtClean="0">
                <a:solidFill>
                  <a:schemeClr val="tx1"/>
                </a:solidFill>
                <a:latin typeface="Times New Roman" pitchFamily="18" charset="0"/>
                <a:ea typeface="+mn-ea"/>
                <a:cs typeface="Times New Roman" pitchFamily="18" charset="0"/>
              </a:rPr>
              <a:t>he knowledge gathered</a:t>
            </a:r>
            <a:r>
              <a:rPr lang="en-US" sz="1100" kern="1200" baseline="0" dirty="0" smtClean="0">
                <a:solidFill>
                  <a:schemeClr val="tx1"/>
                </a:solidFill>
                <a:latin typeface="Times New Roman" pitchFamily="18" charset="0"/>
                <a:ea typeface="+mn-ea"/>
                <a:cs typeface="Times New Roman" pitchFamily="18" charset="0"/>
              </a:rPr>
              <a:t> can aid healthcare workers in determining the most accurate methods for BP measurement in the future (Anderson, Anderson, &amp; Hill, 2010).</a:t>
            </a:r>
            <a:r>
              <a:rPr lang="en-US" sz="1100" kern="1200" dirty="0" smtClean="0">
                <a:solidFill>
                  <a:schemeClr val="tx1"/>
                </a:solidFill>
                <a:latin typeface="Times New Roman" pitchFamily="18" charset="0"/>
                <a:ea typeface="+mn-ea"/>
                <a:cs typeface="Times New Roman" pitchFamily="18" charset="0"/>
              </a:rPr>
              <a:t>  The study was a quantitative, descriptive, and non-experimental design (Anderson, Anderson, &amp; Hill, 2010).</a:t>
            </a:r>
            <a:r>
              <a:rPr lang="en-US" sz="1100" kern="1200" baseline="0" dirty="0" smtClean="0">
                <a:solidFill>
                  <a:schemeClr val="tx1"/>
                </a:solidFill>
                <a:latin typeface="Times New Roman" pitchFamily="18" charset="0"/>
                <a:ea typeface="+mn-ea"/>
                <a:cs typeface="Times New Roman" pitchFamily="18" charset="0"/>
              </a:rPr>
              <a:t>  Since this is a descriptive study, the researchers described the concept of BP assessments through a conceptual framework (Anderson, Anderson, &amp; Hill, 2010).</a:t>
            </a:r>
            <a:endParaRPr lang="en-US" sz="1100" kern="1200" dirty="0" smtClean="0">
              <a:solidFill>
                <a:schemeClr val="tx1"/>
              </a:solidFill>
              <a:latin typeface="Times New Roman" pitchFamily="18" charset="0"/>
              <a:ea typeface="+mn-ea"/>
              <a:cs typeface="Times New Roman" pitchFamily="18" charset="0"/>
            </a:endParaRPr>
          </a:p>
          <a:p>
            <a:r>
              <a:rPr lang="en-US" sz="1100" kern="1200" dirty="0" smtClean="0">
                <a:solidFill>
                  <a:schemeClr val="tx1"/>
                </a:solidFill>
                <a:latin typeface="Times New Roman" pitchFamily="18" charset="0"/>
                <a:ea typeface="+mn-ea"/>
                <a:cs typeface="Times New Roman" pitchFamily="18" charset="0"/>
              </a:rPr>
              <a:t>	The framework fits the problem, and the concepts and their relationship where clearly identified by the researchers</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a:t>
            </a:r>
            <a:r>
              <a:rPr lang="en-US" sz="1100" kern="1200" baseline="0" dirty="0" smtClean="0">
                <a:solidFill>
                  <a:schemeClr val="tx1"/>
                </a:solidFill>
                <a:latin typeface="Times New Roman" pitchFamily="18" charset="0"/>
                <a:ea typeface="+mn-ea"/>
                <a:cs typeface="Times New Roman" pitchFamily="18" charset="0"/>
              </a:rPr>
              <a:t> problem or purpose of the study was to describe the factors that are related to obtaining a correct or accurate BP reading (Anderson, Anderson, &amp; Hill, 2010).  In the conceptual framework, the concepts relating to BP measurement are described thoroughly and evaluated by the researchers. The concepts of assessment site, patient position, and BP cuff size were described in detail (Anderson, Anderson, &amp; Hill, 2010).  The relationship between the concepts were defined by the researchers as well.  The researcher related all of the concepts to the accuracy of BP readings based on previous research studies.  However, the researchers identified the lack of knowledge in the BP assessment at the forearm site (Anderson, Anderson, &amp; Hill, 2010).  For this reason, the forearm BP measurement will be studied in this research study.  </a:t>
            </a:r>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r>
              <a:rPr lang="en-US" sz="1100" kern="1200" dirty="0" smtClean="0">
                <a:solidFill>
                  <a:schemeClr val="tx1"/>
                </a:solidFill>
                <a:latin typeface="Times New Roman" pitchFamily="18" charset="0"/>
                <a:ea typeface="+mn-ea"/>
                <a:cs typeface="Times New Roman" pitchFamily="18" charset="0"/>
              </a:rPr>
              <a:t>The review of literature is appropriate, thorough, and organized well.  The researchers included previous research studies that are appropriately related to health care workers measuring a patient’s BP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studies that were included in the review of literature are related to the objective of this study to</a:t>
            </a:r>
            <a:r>
              <a:rPr lang="en-US" sz="1100" kern="1200" baseline="0" dirty="0" smtClean="0">
                <a:solidFill>
                  <a:schemeClr val="tx1"/>
                </a:solidFill>
                <a:latin typeface="Times New Roman" pitchFamily="18" charset="0"/>
                <a:ea typeface="+mn-ea"/>
                <a:cs typeface="Times New Roman" pitchFamily="18" charset="0"/>
              </a:rPr>
              <a:t> determine what affects BP accuracy the most (Anderson, Anderson, &amp; Hill, 2010)</a:t>
            </a:r>
            <a:r>
              <a:rPr lang="en-US" sz="1100" kern="1200" dirty="0" smtClean="0">
                <a:solidFill>
                  <a:schemeClr val="tx1"/>
                </a:solidFill>
                <a:latin typeface="Times New Roman" pitchFamily="18" charset="0"/>
                <a:ea typeface="+mn-ea"/>
                <a:cs typeface="Times New Roman" pitchFamily="18" charset="0"/>
              </a:rPr>
              <a:t>.  The review of literature is very thorough and organized well, as the researchers discuss the many different methods of obtaining a BP reading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researchers discuss how BP measurements were obtained in the past compared to the methods</a:t>
            </a:r>
            <a:r>
              <a:rPr lang="en-US" sz="1100" kern="1200" baseline="0" dirty="0" smtClean="0">
                <a:solidFill>
                  <a:schemeClr val="tx1"/>
                </a:solidFill>
                <a:latin typeface="Times New Roman" pitchFamily="18" charset="0"/>
                <a:ea typeface="+mn-ea"/>
                <a:cs typeface="Times New Roman" pitchFamily="18" charset="0"/>
              </a:rPr>
              <a:t> that are </a:t>
            </a:r>
            <a:r>
              <a:rPr lang="en-US" sz="1100" kern="1200" dirty="0" smtClean="0">
                <a:solidFill>
                  <a:schemeClr val="tx1"/>
                </a:solidFill>
                <a:latin typeface="Times New Roman" pitchFamily="18" charset="0"/>
                <a:ea typeface="+mn-ea"/>
                <a:cs typeface="Times New Roman" pitchFamily="18" charset="0"/>
              </a:rPr>
              <a:t>preferred by health care workers today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They</a:t>
            </a:r>
            <a:r>
              <a:rPr lang="en-US" sz="1100" kern="1200" baseline="0" dirty="0" smtClean="0">
                <a:solidFill>
                  <a:schemeClr val="tx1"/>
                </a:solidFill>
                <a:latin typeface="Times New Roman" pitchFamily="18" charset="0"/>
                <a:ea typeface="+mn-ea"/>
                <a:cs typeface="Times New Roman" pitchFamily="18" charset="0"/>
              </a:rPr>
              <a:t> discuss the use of </a:t>
            </a:r>
            <a:r>
              <a:rPr lang="en-US" sz="1100" kern="1200" baseline="0" dirty="0" err="1" smtClean="0">
                <a:solidFill>
                  <a:schemeClr val="tx1"/>
                </a:solidFill>
                <a:latin typeface="Times New Roman" pitchFamily="18" charset="0"/>
                <a:ea typeface="+mn-ea"/>
                <a:cs typeface="Times New Roman" pitchFamily="18" charset="0"/>
              </a:rPr>
              <a:t>Korotkoff</a:t>
            </a:r>
            <a:r>
              <a:rPr lang="en-US" sz="1100" kern="1200" baseline="0" dirty="0" smtClean="0">
                <a:solidFill>
                  <a:schemeClr val="tx1"/>
                </a:solidFill>
                <a:latin typeface="Times New Roman" pitchFamily="18" charset="0"/>
                <a:ea typeface="+mn-ea"/>
                <a:cs typeface="Times New Roman" pitchFamily="18" charset="0"/>
              </a:rPr>
              <a:t> sounds to manually determine a patient’s BP (Anderson, Anderson, &amp; Hill, 2010).  </a:t>
            </a:r>
            <a:r>
              <a:rPr lang="en-US" sz="1100" kern="1200" dirty="0" smtClean="0">
                <a:solidFill>
                  <a:schemeClr val="tx1"/>
                </a:solidFill>
                <a:latin typeface="Times New Roman" pitchFamily="18" charset="0"/>
                <a:ea typeface="+mn-ea"/>
                <a:cs typeface="Times New Roman" pitchFamily="18" charset="0"/>
              </a:rPr>
              <a:t>They also discuss how in</a:t>
            </a:r>
            <a:r>
              <a:rPr lang="en-US" sz="1100" kern="1200" baseline="0" dirty="0" smtClean="0">
                <a:solidFill>
                  <a:schemeClr val="tx1"/>
                </a:solidFill>
                <a:latin typeface="Times New Roman" pitchFamily="18" charset="0"/>
                <a:ea typeface="+mn-ea"/>
                <a:cs typeface="Times New Roman" pitchFamily="18" charset="0"/>
              </a:rPr>
              <a:t> the more recent years,</a:t>
            </a:r>
            <a:r>
              <a:rPr lang="en-US" sz="1100" kern="1200" dirty="0" smtClean="0">
                <a:solidFill>
                  <a:schemeClr val="tx1"/>
                </a:solidFill>
                <a:latin typeface="Times New Roman" pitchFamily="18" charset="0"/>
                <a:ea typeface="+mn-ea"/>
                <a:cs typeface="Times New Roman" pitchFamily="18" charset="0"/>
              </a:rPr>
              <a:t> health care workers have</a:t>
            </a:r>
            <a:r>
              <a:rPr lang="en-US" sz="1100" kern="1200" baseline="0" dirty="0" smtClean="0">
                <a:solidFill>
                  <a:schemeClr val="tx1"/>
                </a:solidFill>
                <a:latin typeface="Times New Roman" pitchFamily="18" charset="0"/>
                <a:ea typeface="+mn-ea"/>
                <a:cs typeface="Times New Roman" pitchFamily="18" charset="0"/>
              </a:rPr>
              <a:t> been using</a:t>
            </a:r>
            <a:r>
              <a:rPr lang="en-US" sz="1100" kern="1200" dirty="0" smtClean="0">
                <a:solidFill>
                  <a:schemeClr val="tx1"/>
                </a:solidFill>
                <a:latin typeface="Times New Roman" pitchFamily="18" charset="0"/>
                <a:ea typeface="+mn-ea"/>
                <a:cs typeface="Times New Roman" pitchFamily="18" charset="0"/>
              </a:rPr>
              <a:t> electronic machines that use an </a:t>
            </a:r>
            <a:r>
              <a:rPr lang="en-US" sz="1100" kern="1200" dirty="0" err="1" smtClean="0">
                <a:solidFill>
                  <a:schemeClr val="tx1"/>
                </a:solidFill>
                <a:latin typeface="Times New Roman" pitchFamily="18" charset="0"/>
                <a:ea typeface="+mn-ea"/>
                <a:cs typeface="Times New Roman" pitchFamily="18" charset="0"/>
              </a:rPr>
              <a:t>oscillometric</a:t>
            </a:r>
            <a:r>
              <a:rPr lang="en-US" sz="1100" kern="1200" dirty="0" smtClean="0">
                <a:solidFill>
                  <a:schemeClr val="tx1"/>
                </a:solidFill>
                <a:latin typeface="Times New Roman" pitchFamily="18" charset="0"/>
                <a:ea typeface="+mn-ea"/>
                <a:cs typeface="Times New Roman" pitchFamily="18" charset="0"/>
              </a:rPr>
              <a:t> method to obtain BP</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readings</a:t>
            </a:r>
            <a:r>
              <a:rPr lang="en-US" sz="1100" kern="1200" baseline="0" dirty="0" smtClean="0">
                <a:solidFill>
                  <a:schemeClr val="tx1"/>
                </a:solidFill>
                <a:latin typeface="Times New Roman" pitchFamily="18" charset="0"/>
                <a:ea typeface="+mn-ea"/>
                <a:cs typeface="Times New Roman" pitchFamily="18" charset="0"/>
              </a:rPr>
              <a:t> (Anderson, Anderson, &amp; Hill, 2010)</a:t>
            </a:r>
            <a:r>
              <a:rPr lang="en-US" sz="1100" kern="1200" dirty="0" smtClean="0">
                <a:solidFill>
                  <a:schemeClr val="tx1"/>
                </a:solidFill>
                <a:latin typeface="Times New Roman" pitchFamily="18" charset="0"/>
                <a:ea typeface="+mn-ea"/>
                <a:cs typeface="Times New Roman" pitchFamily="18" charset="0"/>
              </a:rPr>
              <a:t>.  The researchers included the different locations that a BP can be assessed on various types of patients</a:t>
            </a:r>
            <a:r>
              <a:rPr lang="en-US" sz="1100" kern="1200" baseline="0" dirty="0" smtClean="0">
                <a:solidFill>
                  <a:schemeClr val="tx1"/>
                </a:solidFill>
                <a:latin typeface="Times New Roman" pitchFamily="18" charset="0"/>
                <a:ea typeface="+mn-ea"/>
                <a:cs typeface="Times New Roman" pitchFamily="18" charset="0"/>
              </a:rPr>
              <a:t> (Anderson, Anderson, &amp; Hill, 2010)</a:t>
            </a:r>
            <a:r>
              <a:rPr lang="en-US" sz="1100" kern="1200" dirty="0" smtClean="0">
                <a:solidFill>
                  <a:schemeClr val="tx1"/>
                </a:solidFill>
                <a:latin typeface="Times New Roman" pitchFamily="18" charset="0"/>
                <a:ea typeface="+mn-ea"/>
                <a:cs typeface="Times New Roman" pitchFamily="18" charset="0"/>
              </a:rPr>
              <a:t>.</a:t>
            </a:r>
            <a:r>
              <a:rPr lang="en-US" sz="1100" kern="1200" baseline="0" dirty="0" smtClean="0">
                <a:solidFill>
                  <a:schemeClr val="tx1"/>
                </a:solidFill>
                <a:latin typeface="Times New Roman" pitchFamily="18" charset="0"/>
                <a:ea typeface="+mn-ea"/>
                <a:cs typeface="Times New Roman" pitchFamily="18" charset="0"/>
              </a:rPr>
              <a:t>  </a:t>
            </a:r>
            <a:endParaRPr lang="en-US" sz="1100" kern="1200" dirty="0" smtClean="0">
              <a:solidFill>
                <a:schemeClr val="tx1"/>
              </a:solidFill>
              <a:latin typeface="Times New Roman" pitchFamily="18" charset="0"/>
              <a:ea typeface="+mn-ea"/>
              <a:cs typeface="Times New Roman" pitchFamily="18" charset="0"/>
            </a:endParaRPr>
          </a:p>
          <a:p>
            <a:r>
              <a:rPr lang="en-US" sz="1100" kern="1200" dirty="0" smtClean="0">
                <a:solidFill>
                  <a:schemeClr val="tx1"/>
                </a:solidFill>
                <a:latin typeface="Times New Roman" pitchFamily="18" charset="0"/>
                <a:ea typeface="+mn-ea"/>
                <a:cs typeface="Times New Roman" pitchFamily="18" charset="0"/>
              </a:rPr>
              <a:t>	Current research was included in the literature review section of this study.  The research that is included ranges from the years 1985 to 2008 (Anderson,</a:t>
            </a:r>
            <a:r>
              <a:rPr lang="en-US" sz="1100" kern="1200" baseline="0" dirty="0" smtClean="0">
                <a:solidFill>
                  <a:schemeClr val="tx1"/>
                </a:solidFill>
                <a:latin typeface="Times New Roman" pitchFamily="18" charset="0"/>
                <a:ea typeface="+mn-ea"/>
                <a:cs typeface="Times New Roman" pitchFamily="18" charset="0"/>
              </a:rPr>
              <a:t> Anderson, &amp; Hill, 2010, p. 288)</a:t>
            </a:r>
            <a:r>
              <a:rPr lang="en-US" sz="1100" kern="1200" dirty="0" smtClean="0">
                <a:solidFill>
                  <a:schemeClr val="tx1"/>
                </a:solidFill>
                <a:latin typeface="Times New Roman" pitchFamily="18" charset="0"/>
                <a:ea typeface="+mn-ea"/>
                <a:cs typeface="Times New Roman" pitchFamily="18" charset="0"/>
              </a:rPr>
              <a:t>.  Most of the research is from the twenty- first century.  There were over 20 different research studies referenced in this review of literature (Anderson, Anderson, &amp; Hill, 2010,</a:t>
            </a:r>
            <a:r>
              <a:rPr lang="en-US" sz="1100" kern="1200" baseline="0" dirty="0" smtClean="0">
                <a:solidFill>
                  <a:schemeClr val="tx1"/>
                </a:solidFill>
                <a:latin typeface="Times New Roman" pitchFamily="18" charset="0"/>
                <a:ea typeface="+mn-ea"/>
                <a:cs typeface="Times New Roman" pitchFamily="18" charset="0"/>
              </a:rPr>
              <a:t> p. 288)</a:t>
            </a:r>
            <a:r>
              <a:rPr lang="en-US" sz="1100" kern="1200" dirty="0" smtClean="0">
                <a:solidFill>
                  <a:schemeClr val="tx1"/>
                </a:solidFill>
                <a:latin typeface="Times New Roman" pitchFamily="18" charset="0"/>
                <a:ea typeface="+mn-ea"/>
                <a:cs typeface="Times New Roman" pitchFamily="18" charset="0"/>
              </a:rPr>
              <a:t>.  There were articles used with</a:t>
            </a:r>
            <a:r>
              <a:rPr lang="en-US" sz="1100" kern="1200" baseline="0" dirty="0" smtClean="0">
                <a:solidFill>
                  <a:schemeClr val="tx1"/>
                </a:solidFill>
                <a:latin typeface="Times New Roman" pitchFamily="18" charset="0"/>
                <a:ea typeface="+mn-ea"/>
                <a:cs typeface="Times New Roman" pitchFamily="18" charset="0"/>
              </a:rPr>
              <a:t>in past five years from the published date of 2010, which means that current research was utilized by the researchers (Anderson, Anderson, &amp; Hill, 2010, p. 288).</a:t>
            </a:r>
            <a:r>
              <a:rPr lang="en-US" sz="1100" kern="1200" dirty="0" smtClean="0">
                <a:solidFill>
                  <a:schemeClr val="tx1"/>
                </a:solidFill>
                <a:latin typeface="Times New Roman" pitchFamily="18" charset="0"/>
                <a:ea typeface="+mn-ea"/>
                <a:cs typeface="Times New Roman" pitchFamily="18" charset="0"/>
              </a:rPr>
              <a:t>    </a:t>
            </a:r>
          </a:p>
          <a:p>
            <a:r>
              <a:rPr lang="en-US" sz="1100" kern="1200" dirty="0" smtClean="0">
                <a:solidFill>
                  <a:schemeClr val="tx1"/>
                </a:solidFill>
                <a:latin typeface="Times New Roman" pitchFamily="18" charset="0"/>
                <a:ea typeface="+mn-ea"/>
                <a:cs typeface="Times New Roman" pitchFamily="18" charset="0"/>
              </a:rPr>
              <a:t>	The literature was</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critiqued and analyzed well by the researchers.  They discuss what is known about the various locations in which a BP can be assessed on patients (Anderson, Anderson, &amp; Hill,</a:t>
            </a:r>
            <a:r>
              <a:rPr lang="en-US" sz="1100" kern="1200" baseline="0" dirty="0" smtClean="0">
                <a:solidFill>
                  <a:schemeClr val="tx1"/>
                </a:solidFill>
                <a:latin typeface="Times New Roman" pitchFamily="18" charset="0"/>
                <a:ea typeface="+mn-ea"/>
                <a:cs typeface="Times New Roman" pitchFamily="18" charset="0"/>
              </a:rPr>
              <a:t> 2010)</a:t>
            </a:r>
            <a:r>
              <a:rPr lang="en-US" sz="1100" kern="1200" dirty="0" smtClean="0">
                <a:solidFill>
                  <a:schemeClr val="tx1"/>
                </a:solidFill>
                <a:latin typeface="Times New Roman" pitchFamily="18" charset="0"/>
                <a:ea typeface="+mn-ea"/>
                <a:cs typeface="Times New Roman" pitchFamily="18" charset="0"/>
              </a:rPr>
              <a:t>.  The researchers also state the different types of devices used by health care workers, and the factors that have been related to the accuracy of the BP reading (Anderson, Anderson, &amp; Hill, 2010).  They critiqued the locations and positions used to obtain a BP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Also, they analyzed how the size of the patient can affect the health care workers choice of BP</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cuff size,</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and their choice of location for obtaining that individual’s BP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a:t>
            </a:r>
          </a:p>
          <a:p>
            <a:r>
              <a:rPr lang="en-US" sz="1100" kern="1200" dirty="0" smtClean="0">
                <a:solidFill>
                  <a:schemeClr val="tx1"/>
                </a:solidFill>
                <a:latin typeface="Times New Roman" pitchFamily="18" charset="0"/>
                <a:ea typeface="+mn-ea"/>
                <a:cs typeface="Times New Roman" pitchFamily="18" charset="0"/>
              </a:rPr>
              <a:t>	The researchers discuss the idea that when different locations are used to obtain a BP the results are often not identical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  The researchers from this study hope to learn more about the factors that are related to the accuracy of a BP</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reading from this study (Anderson, Anderson, &amp;</a:t>
            </a:r>
            <a:r>
              <a:rPr lang="en-US" sz="1100" kern="1200" baseline="0" dirty="0" smtClean="0">
                <a:solidFill>
                  <a:schemeClr val="tx1"/>
                </a:solidFill>
                <a:latin typeface="Times New Roman" pitchFamily="18" charset="0"/>
                <a:ea typeface="+mn-ea"/>
                <a:cs typeface="Times New Roman" pitchFamily="18" charset="0"/>
              </a:rPr>
              <a:t> Hill, 2010)</a:t>
            </a:r>
            <a:r>
              <a:rPr lang="en-US" sz="1100" kern="1200" dirty="0" smtClean="0">
                <a:solidFill>
                  <a:schemeClr val="tx1"/>
                </a:solidFill>
                <a:latin typeface="Times New Roman" pitchFamily="18" charset="0"/>
                <a:ea typeface="+mn-ea"/>
                <a:cs typeface="Times New Roman" pitchFamily="18" charset="0"/>
              </a:rPr>
              <a:t>.  They discuss that there has not been much research on the use of the forearm as a location to obtain a BP measurement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researchers want to learn more about the use of the forearm in BP readings, because this location is being used more frequently as an alternative site when health care personnel cannot assess it at upper arm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a:t>
            </a:r>
          </a:p>
          <a:p>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r>
              <a:rPr lang="en-US" sz="1100" kern="1200" dirty="0" smtClean="0">
                <a:solidFill>
                  <a:schemeClr val="tx1"/>
                </a:solidFill>
                <a:latin typeface="Times New Roman" pitchFamily="18" charset="0"/>
                <a:ea typeface="+mn-ea"/>
                <a:cs typeface="Times New Roman" pitchFamily="18" charset="0"/>
              </a:rPr>
              <a:t>The research question is clearly stated by the researchers.  The researcher wants to learn about the factors that can be linked to the BP measurement accuracy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  Although the upper arm is most commonly used to assess an individual’s BP, it is not always accessible in all patients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researchers wish to learn more about the use of the forearm to obtain BP readings through the implementation of this study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They also want to gain a better understanding of what the subjects believe influences the accuracy of a BP readings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  Finally, the researchers wanted to learn what causes the health care worker to choose the forearm as an alternative site for measuring a patient’s BP (Anderson, Anderson, &amp; Hill, 2010).   </a:t>
            </a:r>
          </a:p>
          <a:p>
            <a:r>
              <a:rPr lang="en-US" sz="1100" kern="1200" dirty="0" smtClean="0">
                <a:solidFill>
                  <a:schemeClr val="tx1"/>
                </a:solidFill>
                <a:latin typeface="Times New Roman" pitchFamily="18" charset="0"/>
                <a:ea typeface="+mn-ea"/>
                <a:cs typeface="Times New Roman" pitchFamily="18" charset="0"/>
              </a:rPr>
              <a:t>	The question is researchable based on the way the researchers have stated it in the article. The researchers stated the question in a way that data could be collected, measured, and analyzed.  The question was researched in this study, and the results were produced related</a:t>
            </a:r>
            <a:r>
              <a:rPr lang="en-US" sz="1100" kern="1200" baseline="0" dirty="0" smtClean="0">
                <a:solidFill>
                  <a:schemeClr val="tx1"/>
                </a:solidFill>
                <a:latin typeface="Times New Roman" pitchFamily="18" charset="0"/>
                <a:ea typeface="+mn-ea"/>
                <a:cs typeface="Times New Roman" pitchFamily="18" charset="0"/>
              </a:rPr>
              <a:t> to the </a:t>
            </a:r>
            <a:r>
              <a:rPr lang="en-US" sz="1100" kern="1200" dirty="0" smtClean="0">
                <a:solidFill>
                  <a:schemeClr val="tx1"/>
                </a:solidFill>
                <a:latin typeface="Times New Roman" pitchFamily="18" charset="0"/>
                <a:ea typeface="+mn-ea"/>
                <a:cs typeface="Times New Roman" pitchFamily="18" charset="0"/>
              </a:rPr>
              <a:t>purpose of determining the</a:t>
            </a:r>
            <a:r>
              <a:rPr lang="en-US" sz="1100" kern="1200" baseline="0" dirty="0" smtClean="0">
                <a:solidFill>
                  <a:schemeClr val="tx1"/>
                </a:solidFill>
                <a:latin typeface="Times New Roman" pitchFamily="18" charset="0"/>
                <a:ea typeface="+mn-ea"/>
                <a:cs typeface="Times New Roman" pitchFamily="18" charset="0"/>
              </a:rPr>
              <a:t> factors</a:t>
            </a:r>
            <a:r>
              <a:rPr lang="en-US" sz="1100" kern="1200" dirty="0" smtClean="0">
                <a:solidFill>
                  <a:schemeClr val="tx1"/>
                </a:solidFill>
                <a:latin typeface="Times New Roman" pitchFamily="18" charset="0"/>
                <a:ea typeface="+mn-ea"/>
                <a:cs typeface="Times New Roman" pitchFamily="18" charset="0"/>
              </a:rPr>
              <a:t> affecting the accuracy of BP measurement</a:t>
            </a:r>
            <a:r>
              <a:rPr lang="en-US" sz="1100" kern="1200" baseline="0" dirty="0" smtClean="0">
                <a:solidFill>
                  <a:schemeClr val="tx1"/>
                </a:solidFill>
                <a:latin typeface="Times New Roman" pitchFamily="18" charset="0"/>
                <a:ea typeface="+mn-ea"/>
                <a:cs typeface="Times New Roman" pitchFamily="18" charset="0"/>
              </a:rPr>
              <a:t> according to the subjects opinions (Anderson, Anderson, &amp; Hill, 2010)</a:t>
            </a:r>
            <a:r>
              <a:rPr lang="en-US" sz="1100" kern="1200" dirty="0" smtClean="0">
                <a:solidFill>
                  <a:schemeClr val="tx1"/>
                </a:solidFill>
                <a:latin typeface="Times New Roman" pitchFamily="18" charset="0"/>
                <a:ea typeface="+mn-ea"/>
                <a:cs typeface="Times New Roman" pitchFamily="18" charset="0"/>
              </a:rPr>
              <a:t>.      </a:t>
            </a:r>
          </a:p>
          <a:p>
            <a:r>
              <a:rPr lang="en-US" sz="1100" kern="1200" dirty="0" smtClean="0">
                <a:solidFill>
                  <a:schemeClr val="tx1"/>
                </a:solidFill>
                <a:latin typeface="Times New Roman" pitchFamily="18" charset="0"/>
                <a:ea typeface="+mn-ea"/>
                <a:cs typeface="Times New Roman" pitchFamily="18" charset="0"/>
              </a:rPr>
              <a:t>	The question can logically be related to the problem, discussion, literature review, and framework.  The problem is that under certain circumstances the upper arm cannot be used as the location for assessing an individual’s BP (Anderson, Anderson, &amp; Hill,</a:t>
            </a:r>
            <a:r>
              <a:rPr lang="en-US" sz="1100" kern="1200" baseline="0" dirty="0" smtClean="0">
                <a:solidFill>
                  <a:schemeClr val="tx1"/>
                </a:solidFill>
                <a:latin typeface="Times New Roman" pitchFamily="18" charset="0"/>
                <a:ea typeface="+mn-ea"/>
                <a:cs typeface="Times New Roman" pitchFamily="18" charset="0"/>
              </a:rPr>
              <a:t> 2010)</a:t>
            </a:r>
            <a:r>
              <a:rPr lang="en-US" sz="1100" kern="1200" dirty="0" smtClean="0">
                <a:solidFill>
                  <a:schemeClr val="tx1"/>
                </a:solidFill>
                <a:latin typeface="Times New Roman" pitchFamily="18" charset="0"/>
                <a:ea typeface="+mn-ea"/>
                <a:cs typeface="Times New Roman" pitchFamily="18" charset="0"/>
              </a:rPr>
              <a:t>.  The forearm is an alternative site, but the researchers have found that this site has not been thoroughly researched in</a:t>
            </a:r>
            <a:r>
              <a:rPr lang="en-US" sz="1100" kern="1200" baseline="0" dirty="0" smtClean="0">
                <a:solidFill>
                  <a:schemeClr val="tx1"/>
                </a:solidFill>
                <a:latin typeface="Times New Roman" pitchFamily="18" charset="0"/>
                <a:ea typeface="+mn-ea"/>
                <a:cs typeface="Times New Roman" pitchFamily="18" charset="0"/>
              </a:rPr>
              <a:t> the past (Anderson, Anderson, &amp; Hill, 2010)</a:t>
            </a:r>
            <a:r>
              <a:rPr lang="en-US" sz="1100" kern="1200" dirty="0" smtClean="0">
                <a:solidFill>
                  <a:schemeClr val="tx1"/>
                </a:solidFill>
                <a:latin typeface="Times New Roman" pitchFamily="18" charset="0"/>
                <a:ea typeface="+mn-ea"/>
                <a:cs typeface="Times New Roman" pitchFamily="18" charset="0"/>
              </a:rPr>
              <a:t>.  They hope to learn</a:t>
            </a:r>
            <a:r>
              <a:rPr lang="en-US" sz="1100" kern="1200" baseline="0" dirty="0" smtClean="0">
                <a:solidFill>
                  <a:schemeClr val="tx1"/>
                </a:solidFill>
                <a:latin typeface="Times New Roman" pitchFamily="18" charset="0"/>
                <a:ea typeface="+mn-ea"/>
                <a:cs typeface="Times New Roman" pitchFamily="18" charset="0"/>
              </a:rPr>
              <a:t> about the forearm site </a:t>
            </a:r>
            <a:r>
              <a:rPr lang="en-US" sz="1100" kern="1200" dirty="0" smtClean="0">
                <a:solidFill>
                  <a:schemeClr val="tx1"/>
                </a:solidFill>
                <a:latin typeface="Times New Roman" pitchFamily="18" charset="0"/>
                <a:ea typeface="+mn-ea"/>
                <a:cs typeface="Times New Roman" pitchFamily="18" charset="0"/>
              </a:rPr>
              <a:t>in this study and</a:t>
            </a:r>
            <a:r>
              <a:rPr lang="en-US" sz="1100" kern="1200" baseline="0" dirty="0" smtClean="0">
                <a:solidFill>
                  <a:schemeClr val="tx1"/>
                </a:solidFill>
                <a:latin typeface="Times New Roman" pitchFamily="18" charset="0"/>
                <a:ea typeface="+mn-ea"/>
                <a:cs typeface="Times New Roman" pitchFamily="18" charset="0"/>
              </a:rPr>
              <a:t> the other</a:t>
            </a:r>
            <a:r>
              <a:rPr lang="en-US" sz="1100" kern="1200" dirty="0" smtClean="0">
                <a:solidFill>
                  <a:schemeClr val="tx1"/>
                </a:solidFill>
                <a:latin typeface="Times New Roman" pitchFamily="18" charset="0"/>
                <a:ea typeface="+mn-ea"/>
                <a:cs typeface="Times New Roman" pitchFamily="18" charset="0"/>
              </a:rPr>
              <a:t> factors associated with obtaining a BP measurement accurately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  The discussion is also related to the research question. A majority of the subjects believed the cuff size to influence the accuracy of a BP reading the most, and the position of the patient influences the reading the least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According to the researchers, approximately 90% of the subjects have previous experience with taking BP in the forearm (Anderson, Anderson,</a:t>
            </a:r>
            <a:r>
              <a:rPr lang="en-US" sz="1100" kern="1200" baseline="0" dirty="0" smtClean="0">
                <a:solidFill>
                  <a:schemeClr val="tx1"/>
                </a:solidFill>
                <a:latin typeface="Times New Roman" pitchFamily="18" charset="0"/>
                <a:ea typeface="+mn-ea"/>
                <a:cs typeface="Times New Roman" pitchFamily="18" charset="0"/>
              </a:rPr>
              <a:t> &amp; Hill, 2010, p. 292)</a:t>
            </a:r>
            <a:r>
              <a:rPr lang="en-US" sz="1100" kern="1200" dirty="0" smtClean="0">
                <a:solidFill>
                  <a:schemeClr val="tx1"/>
                </a:solidFill>
                <a:latin typeface="Times New Roman" pitchFamily="18" charset="0"/>
                <a:ea typeface="+mn-ea"/>
                <a:cs typeface="Times New Roman" pitchFamily="18" charset="0"/>
              </a:rPr>
              <a:t>.  The most popular reason the subjects gave for using the forearm as an alternative site was due</a:t>
            </a:r>
            <a:r>
              <a:rPr lang="en-US" sz="1100" kern="1200" baseline="0" dirty="0" smtClean="0">
                <a:solidFill>
                  <a:schemeClr val="tx1"/>
                </a:solidFill>
                <a:latin typeface="Times New Roman" pitchFamily="18" charset="0"/>
                <a:ea typeface="+mn-ea"/>
                <a:cs typeface="Times New Roman" pitchFamily="18" charset="0"/>
              </a:rPr>
              <a:t> to</a:t>
            </a:r>
            <a:r>
              <a:rPr lang="en-US" sz="1100" kern="1200" dirty="0" smtClean="0">
                <a:solidFill>
                  <a:schemeClr val="tx1"/>
                </a:solidFill>
                <a:latin typeface="Times New Roman" pitchFamily="18" charset="0"/>
                <a:ea typeface="+mn-ea"/>
                <a:cs typeface="Times New Roman" pitchFamily="18" charset="0"/>
              </a:rPr>
              <a:t> inadequate access to the patient’s upper arm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researchers did not clearly state using a specific framework for the study.  However, it can be inferred that the conceptual framework of the study is the technique and process for measuring an individual’s BP (Anderson, Anderson, &amp; Hill, 2010).  </a:t>
            </a:r>
            <a:r>
              <a:rPr lang="en-US" sz="1100" b="1" kern="1200" dirty="0" smtClean="0">
                <a:solidFill>
                  <a:schemeClr val="tx1"/>
                </a:solidFill>
                <a:latin typeface="Times New Roman" pitchFamily="18" charset="0"/>
                <a:ea typeface="+mn-ea"/>
                <a:cs typeface="Times New Roman" pitchFamily="18" charset="0"/>
              </a:rPr>
              <a:t>This last sentence</a:t>
            </a:r>
            <a:r>
              <a:rPr lang="en-US" sz="1100" b="1" kern="1200" baseline="0" dirty="0" smtClean="0">
                <a:solidFill>
                  <a:schemeClr val="tx1"/>
                </a:solidFill>
                <a:latin typeface="Times New Roman" pitchFamily="18" charset="0"/>
                <a:ea typeface="+mn-ea"/>
                <a:cs typeface="Times New Roman" pitchFamily="18" charset="0"/>
              </a:rPr>
              <a:t> should be on the previous slide on conceptual framework.</a:t>
            </a:r>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researchers have clearly identified the variables of this study.  However, independent and dependent variables were not utilized by the researchers.  The researchers conducted this quantitative study under a descriptive research design (Anderson, Anderson, &amp; Hill, 2010).  In descriptive designs, independent and dependent variables are not used, and usually only research variables are defined by the researcher (Rebar, </a:t>
            </a:r>
            <a:r>
              <a:rPr lang="en-US" sz="1200" kern="1200" dirty="0" err="1" smtClean="0">
                <a:solidFill>
                  <a:schemeClr val="tx1"/>
                </a:solidFill>
                <a:latin typeface="+mn-lt"/>
                <a:ea typeface="+mn-ea"/>
                <a:cs typeface="+mn-cs"/>
              </a:rPr>
              <a:t>Gercsh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&amp; McCabe, 2011)</a:t>
            </a:r>
            <a:r>
              <a:rPr lang="en-US" sz="1200" kern="1200" dirty="0" smtClean="0">
                <a:solidFill>
                  <a:schemeClr val="tx1"/>
                </a:solidFill>
                <a:latin typeface="+mn-lt"/>
                <a:ea typeface="+mn-ea"/>
                <a:cs typeface="+mn-cs"/>
              </a:rPr>
              <a:t>.  In this study, the researcher presented one major research variable.  This major variable of the study includes the factors that are linked to BP measurement accuracy (Anderson, Anderson, &amp; Hill, 2010).  The variables include the size of the cuff, the site of the BP reading, and the position of the patient</a:t>
            </a:r>
            <a:r>
              <a:rPr lang="en-US" sz="1200" kern="1200" baseline="0" dirty="0" smtClean="0">
                <a:solidFill>
                  <a:schemeClr val="tx1"/>
                </a:solidFill>
                <a:latin typeface="+mn-lt"/>
                <a:ea typeface="+mn-ea"/>
                <a:cs typeface="+mn-cs"/>
              </a:rPr>
              <a:t> (Anderson, Anderson, &amp; Hill, 2010)</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	There are both conceptual and operational definitions provided by the researchers of the study.  The conceptual definition is explained in the literature review section of the study.  The variable factors that are related to BP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measurement accuracy are explained conceptually by the descriptions given regarding the cuff size, position of the patient, the positioning of the patient’s arm, and the comparison of the upper arm and lower arm BP readings (Anderson, Anderson, &amp; Hill, 2010).  All of these factors help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provide a conceptual description for the measurement of BP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(Anderson, Anderson,</a:t>
            </a:r>
            <a:r>
              <a:rPr lang="en-US" sz="1200" kern="1200" baseline="0" dirty="0" smtClean="0">
                <a:solidFill>
                  <a:schemeClr val="tx1"/>
                </a:solidFill>
                <a:latin typeface="+mn-lt"/>
                <a:ea typeface="+mn-ea"/>
                <a:cs typeface="+mn-cs"/>
              </a:rPr>
              <a:t> &amp; Hill, 2010)</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The operational definition is also provided by the researchers of</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study.   The subjects were asked to put the factors, that were previously</a:t>
            </a:r>
            <a:r>
              <a:rPr lang="en-US" sz="1200" kern="1200" baseline="0" dirty="0" smtClean="0">
                <a:solidFill>
                  <a:schemeClr val="tx1"/>
                </a:solidFill>
                <a:latin typeface="+mn-lt"/>
                <a:ea typeface="+mn-ea"/>
                <a:cs typeface="+mn-cs"/>
              </a:rPr>
              <a:t> described,</a:t>
            </a:r>
            <a:r>
              <a:rPr lang="en-US" sz="1200" kern="1200" dirty="0" smtClean="0">
                <a:solidFill>
                  <a:schemeClr val="tx1"/>
                </a:solidFill>
                <a:latin typeface="+mn-lt"/>
                <a:ea typeface="+mn-ea"/>
                <a:cs typeface="+mn-cs"/>
              </a:rPr>
              <a:t> in order by giving a rating of 5 to the factor that they believed provided the most influence on the accuracy of the BP readings and a 1</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to the factor they believed to be the least influential to the accuracy of the reading (Anderson,</a:t>
            </a:r>
            <a:r>
              <a:rPr lang="en-US" sz="1200" kern="1200" baseline="0" dirty="0" smtClean="0">
                <a:solidFill>
                  <a:schemeClr val="tx1"/>
                </a:solidFill>
                <a:latin typeface="+mn-lt"/>
                <a:ea typeface="+mn-ea"/>
                <a:cs typeface="+mn-cs"/>
              </a:rPr>
              <a:t> Anderson, &amp; Hill, 2010, p. 290)</a:t>
            </a:r>
            <a:r>
              <a:rPr lang="en-US" sz="1200" kern="1200" dirty="0" smtClean="0">
                <a:solidFill>
                  <a:schemeClr val="tx1"/>
                </a:solidFill>
                <a:latin typeface="+mn-lt"/>
                <a:ea typeface="+mn-ea"/>
                <a:cs typeface="+mn-cs"/>
              </a:rPr>
              <a:t>.  The researchers also measured the number of subjects who had experience of performing a BP assessment on the forearm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researchers then provided a list of medical conditions that may have caused the subject to use the forearm to assess</a:t>
            </a:r>
            <a:r>
              <a:rPr lang="en-US" sz="1200" kern="1200" baseline="0" dirty="0" smtClean="0">
                <a:solidFill>
                  <a:schemeClr val="tx1"/>
                </a:solidFill>
                <a:latin typeface="+mn-lt"/>
                <a:ea typeface="+mn-ea"/>
                <a:cs typeface="+mn-cs"/>
              </a:rPr>
              <a:t> the patient’s BP</a:t>
            </a:r>
            <a:r>
              <a:rPr lang="en-US" sz="1200" kern="1200" dirty="0" smtClean="0">
                <a:solidFill>
                  <a:schemeClr val="tx1"/>
                </a:solidFill>
                <a:latin typeface="+mn-lt"/>
                <a:ea typeface="+mn-ea"/>
                <a:cs typeface="+mn-cs"/>
              </a:rPr>
              <a:t>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subject was asked</a:t>
            </a:r>
            <a:r>
              <a:rPr lang="en-US" sz="1200" kern="1200" baseline="0" dirty="0" smtClean="0">
                <a:solidFill>
                  <a:schemeClr val="tx1"/>
                </a:solidFill>
                <a:latin typeface="+mn-lt"/>
                <a:ea typeface="+mn-ea"/>
                <a:cs typeface="+mn-cs"/>
              </a:rPr>
              <a:t> to </a:t>
            </a:r>
            <a:r>
              <a:rPr lang="en-US" sz="1200" kern="1200" dirty="0" smtClean="0">
                <a:solidFill>
                  <a:schemeClr val="tx1"/>
                </a:solidFill>
                <a:latin typeface="+mn-lt"/>
                <a:ea typeface="+mn-ea"/>
                <a:cs typeface="+mn-cs"/>
              </a:rPr>
              <a:t>express the frequency for which he or she has taken a BP in the forearm due to each of the medical conditions that were listed (Anderson, Anderson,</a:t>
            </a:r>
            <a:r>
              <a:rPr lang="en-US" sz="1200" kern="1200" baseline="0" dirty="0" smtClean="0">
                <a:solidFill>
                  <a:schemeClr val="tx1"/>
                </a:solidFill>
                <a:latin typeface="+mn-lt"/>
                <a:ea typeface="+mn-ea"/>
                <a:cs typeface="+mn-cs"/>
              </a:rPr>
              <a:t> &amp; Hill, 2010)</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There were also extraneous and intervening variables that could</a:t>
            </a:r>
            <a:r>
              <a:rPr lang="en-US" sz="1200" kern="1200" baseline="0" dirty="0" smtClean="0">
                <a:solidFill>
                  <a:schemeClr val="tx1"/>
                </a:solidFill>
                <a:latin typeface="+mn-lt"/>
                <a:ea typeface="+mn-ea"/>
                <a:cs typeface="+mn-cs"/>
              </a:rPr>
              <a:t> be inferred from the</a:t>
            </a:r>
            <a:r>
              <a:rPr lang="en-US" sz="1200" kern="1200" dirty="0" smtClean="0">
                <a:solidFill>
                  <a:schemeClr val="tx1"/>
                </a:solidFill>
                <a:latin typeface="+mn-lt"/>
                <a:ea typeface="+mn-ea"/>
                <a:cs typeface="+mn-cs"/>
              </a:rPr>
              <a:t> study.  The extraneous variables include the subject’s age, gender, job title, experience, shifts worked, education, and the level of nursing certification (Anderson, Anderson,</a:t>
            </a:r>
            <a:r>
              <a:rPr lang="en-US" sz="1200" kern="1200" baseline="0" dirty="0" smtClean="0">
                <a:solidFill>
                  <a:schemeClr val="tx1"/>
                </a:solidFill>
                <a:latin typeface="+mn-lt"/>
                <a:ea typeface="+mn-ea"/>
                <a:cs typeface="+mn-cs"/>
              </a:rPr>
              <a:t> &amp; Hill, 2010)</a:t>
            </a:r>
            <a:r>
              <a:rPr lang="en-US" sz="1200" kern="1200" dirty="0" smtClean="0">
                <a:solidFill>
                  <a:schemeClr val="tx1"/>
                </a:solidFill>
                <a:latin typeface="+mn-lt"/>
                <a:ea typeface="+mn-ea"/>
                <a:cs typeface="+mn-cs"/>
              </a:rPr>
              <a:t>.  These</a:t>
            </a:r>
            <a:r>
              <a:rPr lang="en-US" sz="1200" kern="1200" baseline="0" dirty="0" smtClean="0">
                <a:solidFill>
                  <a:schemeClr val="tx1"/>
                </a:solidFill>
                <a:latin typeface="+mn-lt"/>
                <a:ea typeface="+mn-ea"/>
                <a:cs typeface="+mn-cs"/>
              </a:rPr>
              <a:t> demographic variables were assessed before the patient completed the survey to answer the research questions in the data collection process (Anderson, Anderson, &amp; Hill, 2010).</a:t>
            </a:r>
            <a:r>
              <a:rPr lang="en-US" sz="1200" kern="1200" dirty="0" smtClean="0">
                <a:solidFill>
                  <a:schemeClr val="tx1"/>
                </a:solidFill>
                <a:latin typeface="+mn-lt"/>
                <a:ea typeface="+mn-ea"/>
                <a:cs typeface="+mn-cs"/>
              </a:rPr>
              <a:t>  The intervening variables could include the subject’s motivation, expectations, intellect, and interest in participating in the study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a:t>
            </a:r>
            <a:r>
              <a:rPr lang="en-US" sz="1200" kern="1200" baseline="0" dirty="0" smtClean="0">
                <a:solidFill>
                  <a:schemeClr val="tx1"/>
                </a:solidFill>
                <a:latin typeface="+mn-lt"/>
                <a:ea typeface="+mn-ea"/>
                <a:cs typeface="+mn-cs"/>
              </a:rPr>
              <a:t> 2011)</a:t>
            </a:r>
            <a:r>
              <a:rPr lang="en-US" sz="1200" kern="1200" dirty="0" smtClean="0">
                <a:solidFill>
                  <a:schemeClr val="tx1"/>
                </a:solidFill>
                <a:latin typeface="+mn-lt"/>
                <a:ea typeface="+mn-ea"/>
                <a:cs typeface="+mn-cs"/>
              </a:rPr>
              <a:t>.   The variables do </a:t>
            </a:r>
            <a:r>
              <a:rPr lang="en-US" sz="1200" kern="1200" baseline="0" dirty="0" smtClean="0">
                <a:solidFill>
                  <a:schemeClr val="tx1"/>
                </a:solidFill>
                <a:latin typeface="+mn-lt"/>
                <a:ea typeface="+mn-ea"/>
                <a:cs typeface="+mn-cs"/>
              </a:rPr>
              <a:t>not appear to be controlled by the researchers.</a:t>
            </a:r>
            <a:r>
              <a:rPr lang="en-US" sz="1200" kern="1200" dirty="0" smtClean="0">
                <a:solidFill>
                  <a:schemeClr val="tx1"/>
                </a:solidFill>
                <a:latin typeface="+mn-lt"/>
                <a:ea typeface="+mn-ea"/>
                <a:cs typeface="+mn-cs"/>
              </a:rPr>
              <a:t> </a:t>
            </a:r>
          </a:p>
          <a:p>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researchers of the</a:t>
            </a:r>
            <a:r>
              <a:rPr lang="en-US" sz="1200" kern="1200" dirty="0" smtClean="0">
                <a:solidFill>
                  <a:schemeClr val="tx1"/>
                </a:solidFill>
                <a:latin typeface="+mn-lt"/>
                <a:ea typeface="+mn-ea"/>
                <a:cs typeface="+mn-cs"/>
              </a:rPr>
              <a:t> study used a quantitative design (Anderson, Anderson, &amp; Hill,</a:t>
            </a:r>
            <a:r>
              <a:rPr lang="en-US" sz="1200" kern="1200" baseline="0" dirty="0" smtClean="0">
                <a:solidFill>
                  <a:schemeClr val="tx1"/>
                </a:solidFill>
                <a:latin typeface="+mn-lt"/>
                <a:ea typeface="+mn-ea"/>
                <a:cs typeface="+mn-cs"/>
              </a:rPr>
              <a:t> 2010)</a:t>
            </a:r>
            <a:r>
              <a:rPr lang="en-US" sz="1200" kern="1200" dirty="0" smtClean="0">
                <a:solidFill>
                  <a:schemeClr val="tx1"/>
                </a:solidFill>
                <a:latin typeface="+mn-lt"/>
                <a:ea typeface="+mn-ea"/>
                <a:cs typeface="+mn-cs"/>
              </a:rPr>
              <a:t>.  In addition,</a:t>
            </a:r>
            <a:r>
              <a:rPr lang="en-US" sz="1200" kern="1200" baseline="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quantitative component was followed by a non-experimental and descriptive design (Anderson, Anderson, &amp; Hill,</a:t>
            </a:r>
            <a:r>
              <a:rPr lang="en-US" sz="1200" kern="1200" baseline="0" dirty="0" smtClean="0">
                <a:solidFill>
                  <a:schemeClr val="tx1"/>
                </a:solidFill>
                <a:latin typeface="+mn-lt"/>
                <a:ea typeface="+mn-ea"/>
                <a:cs typeface="+mn-cs"/>
              </a:rPr>
              <a:t> 2010)</a:t>
            </a:r>
            <a:r>
              <a:rPr lang="en-US" sz="1200" kern="1200" dirty="0" smtClean="0">
                <a:solidFill>
                  <a:schemeClr val="tx1"/>
                </a:solidFill>
                <a:latin typeface="+mn-lt"/>
                <a:ea typeface="+mn-ea"/>
                <a:cs typeface="+mn-cs"/>
              </a:rPr>
              <a:t>.  As it was stated in the beginning paragraphs, the purpose of the study was to “determine factors perceived by health care workers as influencing BP accuracy, the prevalence of using the forearm for BP measurement, and factors influencing health care workers’ decisions to utilize the forearm as an alternate site.” (Anderson,</a:t>
            </a:r>
            <a:r>
              <a:rPr lang="en-US" sz="1200" kern="1200" baseline="0" dirty="0" smtClean="0">
                <a:solidFill>
                  <a:schemeClr val="tx1"/>
                </a:solidFill>
                <a:latin typeface="+mn-lt"/>
                <a:ea typeface="+mn-ea"/>
                <a:cs typeface="+mn-cs"/>
              </a:rPr>
              <a:t> Anderson, &amp; Hill, 2010, p. </a:t>
            </a:r>
            <a:r>
              <a:rPr lang="en-US" sz="1200" kern="1200" dirty="0" smtClean="0">
                <a:solidFill>
                  <a:schemeClr val="tx1"/>
                </a:solidFill>
                <a:latin typeface="+mn-lt"/>
                <a:ea typeface="+mn-ea"/>
                <a:cs typeface="+mn-cs"/>
              </a:rPr>
              <a:t>289).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quantitative, descriptive,  and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non-experimental design is appropriate for this research problem</a:t>
            </a:r>
            <a:r>
              <a:rPr lang="en-US" sz="1200" kern="1200" baseline="0" dirty="0" smtClean="0">
                <a:solidFill>
                  <a:schemeClr val="tx1"/>
                </a:solidFill>
                <a:latin typeface="+mn-lt"/>
                <a:ea typeface="+mn-ea"/>
                <a:cs typeface="+mn-cs"/>
              </a:rPr>
              <a:t> (Anderson, Anderson, &amp; Hill, 2010)</a:t>
            </a:r>
            <a:r>
              <a:rPr lang="en-US" sz="1200" kern="1200" dirty="0" smtClean="0">
                <a:solidFill>
                  <a:schemeClr val="tx1"/>
                </a:solidFill>
                <a:latin typeface="+mn-lt"/>
                <a:ea typeface="+mn-ea"/>
                <a:cs typeface="+mn-cs"/>
              </a:rPr>
              <a:t>.  This type of quantitative design relies on the description</a:t>
            </a:r>
            <a:r>
              <a:rPr lang="en-US" sz="1200" kern="1200" baseline="0" dirty="0" smtClean="0">
                <a:solidFill>
                  <a:schemeClr val="tx1"/>
                </a:solidFill>
                <a:latin typeface="+mn-lt"/>
                <a:ea typeface="+mn-ea"/>
                <a:cs typeface="+mn-cs"/>
              </a:rPr>
              <a:t> of the concepts being researched, as well as the </a:t>
            </a:r>
            <a:r>
              <a:rPr lang="en-US" sz="1200" kern="1200" dirty="0" smtClean="0">
                <a:solidFill>
                  <a:schemeClr val="tx1"/>
                </a:solidFill>
                <a:latin typeface="+mn-lt"/>
                <a:ea typeface="+mn-ea"/>
                <a:cs typeface="+mn-cs"/>
              </a:rPr>
              <a:t>insights and experiences</a:t>
            </a:r>
            <a:r>
              <a:rPr lang="en-US" sz="1200" kern="1200" baseline="0" dirty="0" smtClean="0">
                <a:solidFill>
                  <a:schemeClr val="tx1"/>
                </a:solidFill>
                <a:latin typeface="+mn-lt"/>
                <a:ea typeface="+mn-ea"/>
                <a:cs typeface="+mn-cs"/>
              </a:rPr>
              <a:t> stated by</a:t>
            </a:r>
            <a:r>
              <a:rPr lang="en-US" sz="1200" kern="1200" dirty="0" smtClean="0">
                <a:solidFill>
                  <a:schemeClr val="tx1"/>
                </a:solidFill>
                <a:latin typeface="+mn-lt"/>
                <a:ea typeface="+mn-ea"/>
                <a:cs typeface="+mn-cs"/>
              </a:rPr>
              <a:t> the subjects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(Rebar</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Gersch</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Macnee</a:t>
            </a:r>
            <a:r>
              <a:rPr lang="en-US" sz="1200" kern="1200" baseline="0" dirty="0" smtClean="0">
                <a:solidFill>
                  <a:schemeClr val="tx1"/>
                </a:solidFill>
                <a:latin typeface="+mn-lt"/>
                <a:ea typeface="+mn-ea"/>
                <a:cs typeface="+mn-cs"/>
              </a:rPr>
              <a:t>, &amp; McCabe, 2011)</a:t>
            </a:r>
            <a:r>
              <a:rPr lang="en-US" sz="1200" kern="1200" dirty="0" smtClean="0">
                <a:solidFill>
                  <a:schemeClr val="tx1"/>
                </a:solidFill>
                <a:latin typeface="+mn-lt"/>
                <a:ea typeface="+mn-ea"/>
                <a:cs typeface="+mn-cs"/>
              </a:rPr>
              <a:t>.  The concepts</a:t>
            </a:r>
            <a:r>
              <a:rPr lang="en-US" sz="1200" kern="1200" baseline="0" dirty="0" smtClean="0">
                <a:solidFill>
                  <a:schemeClr val="tx1"/>
                </a:solidFill>
                <a:latin typeface="+mn-lt"/>
                <a:ea typeface="+mn-ea"/>
                <a:cs typeface="+mn-cs"/>
              </a:rPr>
              <a:t> of blood pressure measurement can be described and related to each other.  Also, the design allows for numerical data collection processes, which allows the researchers to gain a better understanding of the factors affecting blood pressure accuracy (Anderson, Anderson, &amp; Hill, 2010).</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Validity of the survey content </a:t>
            </a:r>
            <a:r>
              <a:rPr lang="en-US" sz="1200" kern="1200" dirty="0" smtClean="0">
                <a:solidFill>
                  <a:schemeClr val="tx1"/>
                </a:solidFill>
                <a:latin typeface="+mn-lt"/>
                <a:ea typeface="+mn-ea"/>
                <a:cs typeface="+mn-cs"/>
              </a:rPr>
              <a:t>was ensured through a peer review </a:t>
            </a:r>
            <a:r>
              <a:rPr lang="en-US" sz="1200" b="1" kern="1200" dirty="0" smtClean="0">
                <a:solidFill>
                  <a:schemeClr val="tx1"/>
                </a:solidFill>
                <a:latin typeface="+mn-lt"/>
                <a:ea typeface="+mn-ea"/>
                <a:cs typeface="+mn-cs"/>
              </a:rPr>
              <a:t>(it was a pilot</a:t>
            </a:r>
            <a:r>
              <a:rPr lang="en-US" sz="1200" b="1" kern="1200" baseline="0" dirty="0" smtClean="0">
                <a:solidFill>
                  <a:schemeClr val="tx1"/>
                </a:solidFill>
                <a:latin typeface="+mn-lt"/>
                <a:ea typeface="+mn-ea"/>
                <a:cs typeface="+mn-cs"/>
              </a:rPr>
              <a:t> study) </a:t>
            </a:r>
            <a:r>
              <a:rPr lang="en-US" sz="1200" kern="1200" dirty="0" smtClean="0">
                <a:solidFill>
                  <a:schemeClr val="tx1"/>
                </a:solidFill>
                <a:latin typeface="+mn-lt"/>
                <a:ea typeface="+mn-ea"/>
                <a:cs typeface="+mn-cs"/>
              </a:rPr>
              <a:t>from </a:t>
            </a:r>
            <a:r>
              <a:rPr lang="en-US" sz="1200" kern="1200" dirty="0" smtClean="0">
                <a:solidFill>
                  <a:schemeClr val="tx1"/>
                </a:solidFill>
                <a:latin typeface="+mn-lt"/>
                <a:ea typeface="+mn-ea"/>
                <a:cs typeface="+mn-cs"/>
              </a:rPr>
              <a:t>a panel of pediatric and obstetric</a:t>
            </a:r>
            <a:r>
              <a:rPr lang="en-US" sz="1200" kern="1200" baseline="0" dirty="0" smtClean="0">
                <a:solidFill>
                  <a:schemeClr val="tx1"/>
                </a:solidFill>
                <a:latin typeface="+mn-lt"/>
                <a:ea typeface="+mn-ea"/>
                <a:cs typeface="+mn-cs"/>
              </a:rPr>
              <a:t> nurses</a:t>
            </a:r>
            <a:r>
              <a:rPr lang="en-US" sz="1200" kern="1200" dirty="0" smtClean="0">
                <a:solidFill>
                  <a:schemeClr val="tx1"/>
                </a:solidFill>
                <a:latin typeface="+mn-lt"/>
                <a:ea typeface="+mn-ea"/>
                <a:cs typeface="+mn-cs"/>
              </a:rPr>
              <a:t> (Anderson, Anderson, &amp; Hill, 2010).</a:t>
            </a:r>
            <a:r>
              <a:rPr lang="en-US" sz="1200" kern="1200" baseline="0" dirty="0" smtClean="0">
                <a:solidFill>
                  <a:schemeClr val="tx1"/>
                </a:solidFill>
                <a:latin typeface="+mn-lt"/>
                <a:ea typeface="+mn-ea"/>
                <a:cs typeface="+mn-cs"/>
              </a:rPr>
              <a:t>  However, there are a few threats to the internal validity that were brought up throughout the research article.  These threats to the validity are the choice of instrumentation and the potential for biases.  The credibility may be slightly lowered, because the survey form was created specifically for this study (Anderson, Anderson, &amp; Hill, 2010).  Also, internal validity may be lessened due to one of the researchers knowing some of the subjects prior to the start of the study (Anderson, Anderson, &amp; Hill, 2010).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sample was adequately described in the study. The sample contained</a:t>
            </a:r>
            <a:r>
              <a:rPr lang="en-US" sz="1200" kern="1200" baseline="0" dirty="0" smtClean="0">
                <a:solidFill>
                  <a:schemeClr val="tx1"/>
                </a:solidFill>
                <a:latin typeface="+mn-lt"/>
                <a:ea typeface="+mn-ea"/>
                <a:cs typeface="+mn-cs"/>
              </a:rPr>
              <a:t> health care staff who worked in</a:t>
            </a:r>
            <a:r>
              <a:rPr lang="en-US" sz="1200" kern="1200" dirty="0" smtClean="0">
                <a:solidFill>
                  <a:schemeClr val="tx1"/>
                </a:solidFill>
                <a:latin typeface="+mn-lt"/>
                <a:ea typeface="+mn-ea"/>
                <a:cs typeface="+mn-cs"/>
              </a:rPr>
              <a:t> a rural hospital</a:t>
            </a:r>
            <a:r>
              <a:rPr lang="en-US" sz="1200" kern="1200" baseline="0" dirty="0" smtClean="0">
                <a:solidFill>
                  <a:schemeClr val="tx1"/>
                </a:solidFill>
                <a:latin typeface="+mn-lt"/>
                <a:ea typeface="+mn-ea"/>
                <a:cs typeface="+mn-cs"/>
              </a:rPr>
              <a:t> setting (Anderson, Anderson, &amp; Hill, 2010).  Also, the sample is representative of the population, as it contained several different types of health care workers who worked either part time or full time at the facility (Anderson, Anderson, &amp; Hill, 2010).  Only licensed health care staff, who have experience working in direct patient care were able to serve as participants in the study </a:t>
            </a:r>
            <a:r>
              <a:rPr lang="en-US" sz="1200" b="1" kern="1200" baseline="0" dirty="0" smtClean="0">
                <a:solidFill>
                  <a:schemeClr val="tx1"/>
                </a:solidFill>
                <a:latin typeface="+mn-lt"/>
                <a:ea typeface="+mn-ea"/>
                <a:cs typeface="+mn-cs"/>
              </a:rPr>
              <a:t>(unlicensed personnel also participated) </a:t>
            </a:r>
            <a:r>
              <a:rPr lang="en-US" sz="1200" kern="1200" baseline="0" dirty="0" smtClean="0">
                <a:solidFill>
                  <a:schemeClr val="tx1"/>
                </a:solidFill>
                <a:latin typeface="+mn-lt"/>
                <a:ea typeface="+mn-ea"/>
                <a:cs typeface="+mn-cs"/>
              </a:rPr>
              <a:t>(Anderson</a:t>
            </a:r>
            <a:r>
              <a:rPr lang="en-US" sz="1200" kern="1200" baseline="0" dirty="0" smtClean="0">
                <a:solidFill>
                  <a:schemeClr val="tx1"/>
                </a:solidFill>
                <a:latin typeface="+mn-lt"/>
                <a:ea typeface="+mn-ea"/>
                <a:cs typeface="+mn-cs"/>
              </a:rPr>
              <a:t>, Anderson, &amp; Hill, 2010).  The sampling method was appropriate, as a diverse group was recruited who have experience working with patients and assessing a BP (Anderson, Anderson, &amp; Hill, 2010).</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size of the sample is adequate for the study. The sample consisted of 107 health care workers out of the 170 that met the criteria (Anderson,</a:t>
            </a:r>
            <a:r>
              <a:rPr lang="en-US" sz="1200" kern="1200" baseline="0" dirty="0" smtClean="0">
                <a:solidFill>
                  <a:schemeClr val="tx1"/>
                </a:solidFill>
                <a:latin typeface="+mn-lt"/>
                <a:ea typeface="+mn-ea"/>
                <a:cs typeface="+mn-cs"/>
              </a:rPr>
              <a:t> Anderson, &amp; Hill, 2010, p. 292)</a:t>
            </a:r>
            <a:r>
              <a:rPr lang="en-US" sz="1200" kern="1200" dirty="0" smtClean="0">
                <a:solidFill>
                  <a:schemeClr val="tx1"/>
                </a:solidFill>
                <a:latin typeface="+mn-lt"/>
                <a:ea typeface="+mn-ea"/>
                <a:cs typeface="+mn-cs"/>
              </a:rPr>
              <a:t>.  This was a 63% response</a:t>
            </a:r>
            <a:r>
              <a:rPr lang="en-US" sz="1200" kern="1200" baseline="0" dirty="0" smtClean="0">
                <a:solidFill>
                  <a:schemeClr val="tx1"/>
                </a:solidFill>
                <a:latin typeface="+mn-lt"/>
                <a:ea typeface="+mn-ea"/>
                <a:cs typeface="+mn-cs"/>
              </a:rPr>
              <a:t> rate from the recruited health care workers (Anderson, Anderson, &amp; Hill, 2010, p. 292).</a:t>
            </a:r>
            <a:r>
              <a:rPr lang="en-US" sz="1200" kern="1200" dirty="0" smtClean="0">
                <a:solidFill>
                  <a:schemeClr val="tx1"/>
                </a:solidFill>
                <a:latin typeface="+mn-lt"/>
                <a:ea typeface="+mn-ea"/>
                <a:cs typeface="+mn-cs"/>
              </a:rPr>
              <a:t> The criteria consisted of “ability to read and write English, and full-time or part-time employment in direct patient care in an acute care setting. Persons employed in a casual or per diem status, in non-clinical roles, or as managers were excluded.” (Anderson, Anderson,</a:t>
            </a:r>
            <a:r>
              <a:rPr lang="en-US" sz="1200" kern="1200" baseline="0" dirty="0" smtClean="0">
                <a:solidFill>
                  <a:schemeClr val="tx1"/>
                </a:solidFill>
                <a:latin typeface="+mn-lt"/>
                <a:ea typeface="+mn-ea"/>
                <a:cs typeface="+mn-cs"/>
              </a:rPr>
              <a:t> &amp; Hill, 2010, p. </a:t>
            </a:r>
            <a:r>
              <a:rPr lang="en-US" sz="1200" kern="1200" dirty="0" smtClean="0">
                <a:solidFill>
                  <a:schemeClr val="tx1"/>
                </a:solidFill>
                <a:latin typeface="+mn-lt"/>
                <a:ea typeface="+mn-ea"/>
                <a:cs typeface="+mn-cs"/>
              </a:rPr>
              <a:t>289).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protection of the participants was addressed by the</a:t>
            </a:r>
            <a:r>
              <a:rPr lang="en-US" sz="1200" kern="1200" baseline="0" dirty="0" smtClean="0">
                <a:solidFill>
                  <a:schemeClr val="tx1"/>
                </a:solidFill>
                <a:latin typeface="+mn-lt"/>
                <a:ea typeface="+mn-ea"/>
                <a:cs typeface="+mn-cs"/>
              </a:rPr>
              <a:t> researchers</a:t>
            </a:r>
            <a:r>
              <a:rPr lang="en-US" sz="1200" kern="1200" dirty="0" smtClean="0">
                <a:solidFill>
                  <a:schemeClr val="tx1"/>
                </a:solidFill>
                <a:latin typeface="+mn-lt"/>
                <a:ea typeface="+mn-ea"/>
                <a:cs typeface="+mn-cs"/>
              </a:rPr>
              <a:t>. The researchers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had meetings with the participants and explained to them that their participation was completely on a voluntary basis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At any given point in time throughout the study, the subjects could withdraw from the study, and their choice to</a:t>
            </a:r>
            <a:r>
              <a:rPr lang="en-US" sz="1200" kern="1200" baseline="0" dirty="0" smtClean="0">
                <a:solidFill>
                  <a:schemeClr val="tx1"/>
                </a:solidFill>
                <a:latin typeface="+mn-lt"/>
                <a:ea typeface="+mn-ea"/>
                <a:cs typeface="+mn-cs"/>
              </a:rPr>
              <a:t> withdraw </a:t>
            </a:r>
            <a:r>
              <a:rPr lang="en-US" sz="1200" kern="1200" dirty="0" smtClean="0">
                <a:solidFill>
                  <a:schemeClr val="tx1"/>
                </a:solidFill>
                <a:latin typeface="+mn-lt"/>
                <a:ea typeface="+mn-ea"/>
                <a:cs typeface="+mn-cs"/>
              </a:rPr>
              <a:t>would not reflect on their employment with the hospital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subjects who took part in this research were assured that their names could not possibly be</a:t>
            </a:r>
            <a:r>
              <a:rPr lang="en-US" sz="1200" kern="1200" baseline="0" dirty="0" smtClean="0">
                <a:solidFill>
                  <a:schemeClr val="tx1"/>
                </a:solidFill>
                <a:latin typeface="+mn-lt"/>
                <a:ea typeface="+mn-ea"/>
                <a:cs typeface="+mn-cs"/>
              </a:rPr>
              <a:t> traced back the their completed surveys (Anderson, Anderson, &amp; Hill, 2010).  </a:t>
            </a:r>
            <a:r>
              <a:rPr lang="en-US" sz="1200" b="1" kern="1200" baseline="0" dirty="0" smtClean="0">
                <a:solidFill>
                  <a:schemeClr val="tx1"/>
                </a:solidFill>
                <a:latin typeface="+mn-lt"/>
                <a:ea typeface="+mn-ea"/>
                <a:cs typeface="+mn-cs"/>
              </a:rPr>
              <a:t>Don’t forget IRB approval.</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1C948B7-16F8-422C-B558-194B5C3EC50C}" type="datetimeFigureOut">
              <a:rPr lang="en-US" smtClean="0"/>
              <a:pPr/>
              <a:t>11/10/2012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FA4E594-7C97-4313-BF38-680B4C4E8B4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11/10/2012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11/10/2012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11/10/2012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11/10/2012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1C948B7-16F8-422C-B558-194B5C3EC50C}" type="datetimeFigureOut">
              <a:rPr lang="en-US" smtClean="0"/>
              <a:pPr/>
              <a:t>11/10/2012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1C948B7-16F8-422C-B558-194B5C3EC50C}" type="datetimeFigureOut">
              <a:rPr lang="en-US" smtClean="0"/>
              <a:pPr/>
              <a:t>11/10/2012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1C948B7-16F8-422C-B558-194B5C3EC50C}" type="datetimeFigureOut">
              <a:rPr lang="en-US" smtClean="0"/>
              <a:pPr/>
              <a:t>11/10/2012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C948B7-16F8-422C-B558-194B5C3EC50C}" type="datetimeFigureOut">
              <a:rPr lang="en-US" smtClean="0"/>
              <a:pPr/>
              <a:t>11/10/2012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1C948B7-16F8-422C-B558-194B5C3EC50C}" type="datetimeFigureOut">
              <a:rPr lang="en-US" smtClean="0"/>
              <a:pPr/>
              <a:t>11/10/2012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1C948B7-16F8-422C-B558-194B5C3EC50C}" type="datetimeFigureOut">
              <a:rPr lang="en-US" smtClean="0"/>
              <a:pPr/>
              <a:t>11/10/2012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FA4E594-7C97-4313-BF38-680B4C4E8B4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1C948B7-16F8-422C-B558-194B5C3EC50C}" type="datetimeFigureOut">
              <a:rPr lang="en-US" smtClean="0"/>
              <a:pPr/>
              <a:t>11/10/2012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FA4E594-7C97-4313-BF38-680B4C4E8B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normAutofit fontScale="90000"/>
          </a:bodyPr>
          <a:lstStyle/>
          <a:p>
            <a:pPr algn="ctr"/>
            <a:r>
              <a:rPr lang="en-US" dirty="0" smtClean="0">
                <a:solidFill>
                  <a:schemeClr val="tx1"/>
                </a:solidFill>
                <a:latin typeface="Times New Roman" pitchFamily="18" charset="0"/>
                <a:cs typeface="Times New Roman" pitchFamily="18" charset="0"/>
              </a:rPr>
              <a:t>Quantitative Analysis of Blood Pressure Measurements</a:t>
            </a:r>
            <a:endParaRPr lang="en-US"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457200" y="2514600"/>
            <a:ext cx="8382000" cy="2209800"/>
          </a:xfrm>
        </p:spPr>
        <p:txBody>
          <a:bodyPr>
            <a:noAutofit/>
          </a:bodyPr>
          <a:lstStyle/>
          <a:p>
            <a:pPr algn="ctr">
              <a:lnSpc>
                <a:spcPct val="200000"/>
              </a:lnSpc>
              <a:spcBef>
                <a:spcPts val="0"/>
              </a:spcBef>
            </a:pPr>
            <a:r>
              <a:rPr lang="en-US" sz="2400" dirty="0" smtClean="0">
                <a:solidFill>
                  <a:schemeClr val="tx1"/>
                </a:solidFill>
                <a:latin typeface="Times New Roman" pitchFamily="18" charset="0"/>
                <a:cs typeface="Times New Roman" pitchFamily="18" charset="0"/>
              </a:rPr>
              <a:t>Chelsea </a:t>
            </a:r>
            <a:r>
              <a:rPr lang="en-US" sz="2400" dirty="0" err="1" smtClean="0">
                <a:solidFill>
                  <a:schemeClr val="tx1"/>
                </a:solidFill>
                <a:latin typeface="Times New Roman" pitchFamily="18" charset="0"/>
                <a:cs typeface="Times New Roman" pitchFamily="18" charset="0"/>
              </a:rPr>
              <a:t>Oberheim</a:t>
            </a:r>
            <a:r>
              <a:rPr lang="en-US" sz="2400" dirty="0" smtClean="0">
                <a:solidFill>
                  <a:schemeClr val="tx1"/>
                </a:solidFill>
                <a:latin typeface="Times New Roman" pitchFamily="18" charset="0"/>
                <a:cs typeface="Times New Roman" pitchFamily="18" charset="0"/>
              </a:rPr>
              <a:t>, Erica Ochs, Lindsay Rhodes &amp; Jillian </a:t>
            </a:r>
            <a:r>
              <a:rPr lang="en-US" sz="2400" dirty="0" err="1" smtClean="0">
                <a:solidFill>
                  <a:schemeClr val="tx1"/>
                </a:solidFill>
                <a:latin typeface="Times New Roman" pitchFamily="18" charset="0"/>
                <a:cs typeface="Times New Roman" pitchFamily="18" charset="0"/>
              </a:rPr>
              <a:t>Sanicki</a:t>
            </a:r>
            <a:endParaRPr lang="en-US" sz="2400" dirty="0" smtClean="0">
              <a:solidFill>
                <a:schemeClr val="tx1"/>
              </a:solidFill>
              <a:latin typeface="Times New Roman" pitchFamily="18" charset="0"/>
              <a:cs typeface="Times New Roman" pitchFamily="18" charset="0"/>
            </a:endParaRPr>
          </a:p>
          <a:p>
            <a:pPr algn="ctr">
              <a:lnSpc>
                <a:spcPct val="200000"/>
              </a:lnSpc>
              <a:spcBef>
                <a:spcPts val="0"/>
              </a:spcBef>
            </a:pPr>
            <a:r>
              <a:rPr lang="en-US" sz="2400" dirty="0" smtClean="0">
                <a:solidFill>
                  <a:schemeClr val="tx1"/>
                </a:solidFill>
                <a:latin typeface="Times New Roman" pitchFamily="18" charset="0"/>
                <a:cs typeface="Times New Roman" pitchFamily="18" charset="0"/>
              </a:rPr>
              <a:t>N302 Nursing Research</a:t>
            </a:r>
          </a:p>
          <a:p>
            <a:pPr algn="ctr">
              <a:lnSpc>
                <a:spcPct val="200000"/>
              </a:lnSpc>
              <a:spcBef>
                <a:spcPts val="0"/>
              </a:spcBef>
            </a:pPr>
            <a:r>
              <a:rPr lang="en-US" sz="2400" dirty="0" smtClean="0">
                <a:solidFill>
                  <a:schemeClr val="tx1"/>
                </a:solidFill>
                <a:latin typeface="Times New Roman" pitchFamily="18" charset="0"/>
                <a:cs typeface="Times New Roman" pitchFamily="18" charset="0"/>
              </a:rPr>
              <a:t>November 5, 2012 </a:t>
            </a:r>
            <a:endParaRPr lang="en-US" sz="2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Data collection approach was appropriate</a:t>
            </a:r>
          </a:p>
          <a:p>
            <a:r>
              <a:rPr lang="en-US" sz="2400" dirty="0" smtClean="0"/>
              <a:t>Surveys given to managers to distribute to appropriate health care staff</a:t>
            </a:r>
          </a:p>
          <a:p>
            <a:r>
              <a:rPr lang="en-US" sz="2400" dirty="0" smtClean="0"/>
              <a:t>Blood Pressure Accuracy Form developed</a:t>
            </a:r>
          </a:p>
          <a:p>
            <a:r>
              <a:rPr lang="en-US" sz="2400" dirty="0" smtClean="0"/>
              <a:t>Registered nurses with experience reviewed and confirmed form for validity</a:t>
            </a:r>
          </a:p>
          <a:p>
            <a:r>
              <a:rPr lang="en-US" sz="2400" dirty="0" smtClean="0"/>
              <a:t>Microsoft Excel used to enter collected data</a:t>
            </a:r>
            <a:endParaRPr lang="en-US" sz="2400"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Data Collection Method</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Research question answered</a:t>
            </a:r>
          </a:p>
          <a:p>
            <a:pPr lvl="1"/>
            <a:r>
              <a:rPr lang="en-US" sz="2400" dirty="0" smtClean="0"/>
              <a:t>Factors having the greatest influence on BP accuracy</a:t>
            </a:r>
          </a:p>
          <a:p>
            <a:pPr lvl="1"/>
            <a:r>
              <a:rPr lang="en-US" sz="2400" dirty="0" smtClean="0"/>
              <a:t>Use of the forearm to measure BP</a:t>
            </a:r>
          </a:p>
          <a:p>
            <a:pPr lvl="1"/>
            <a:r>
              <a:rPr lang="en-US" sz="2400" dirty="0" smtClean="0"/>
              <a:t>Instances that health care workers use forearm</a:t>
            </a:r>
          </a:p>
          <a:p>
            <a:r>
              <a:rPr lang="en-US" sz="2400" dirty="0" smtClean="0"/>
              <a:t>Tables (number selected and percentage)</a:t>
            </a:r>
          </a:p>
          <a:p>
            <a:pPr lvl="1"/>
            <a:r>
              <a:rPr lang="en-US" sz="2400" dirty="0" smtClean="0"/>
              <a:t>Characteristics of the sample</a:t>
            </a:r>
          </a:p>
          <a:p>
            <a:pPr lvl="1"/>
            <a:r>
              <a:rPr lang="en-US" sz="2400" dirty="0" smtClean="0"/>
              <a:t>Factors affecting accuracy of BP</a:t>
            </a:r>
          </a:p>
          <a:p>
            <a:pPr lvl="1"/>
            <a:r>
              <a:rPr lang="en-US" sz="2400" dirty="0" smtClean="0"/>
              <a:t>Clinical factors leading to the use of the forearm for BP measurements</a:t>
            </a:r>
            <a:endParaRPr lang="en-US" sz="2400"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Data Analysis</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Findings </a:t>
            </a:r>
          </a:p>
          <a:p>
            <a:pPr lvl="1"/>
            <a:r>
              <a:rPr lang="en-US" sz="2400" dirty="0" smtClean="0"/>
              <a:t>Interpretations are differentiated </a:t>
            </a:r>
          </a:p>
          <a:p>
            <a:pPr lvl="1"/>
            <a:r>
              <a:rPr lang="en-US" sz="2400" dirty="0" smtClean="0"/>
              <a:t>Explained in charts and tables</a:t>
            </a:r>
          </a:p>
          <a:p>
            <a:r>
              <a:rPr lang="en-US" sz="2400" dirty="0" smtClean="0"/>
              <a:t>Limitations</a:t>
            </a:r>
          </a:p>
          <a:p>
            <a:pPr lvl="1"/>
            <a:r>
              <a:rPr lang="en-US" sz="2400" dirty="0" smtClean="0"/>
              <a:t>Survey developed specifically for this study</a:t>
            </a:r>
          </a:p>
          <a:p>
            <a:pPr lvl="1"/>
            <a:r>
              <a:rPr lang="en-US" sz="2400" dirty="0" smtClean="0"/>
              <a:t>Bias- author of study known by respondents</a:t>
            </a:r>
          </a:p>
          <a:p>
            <a:r>
              <a:rPr lang="en-US" sz="2400" dirty="0" smtClean="0"/>
              <a:t>Implications</a:t>
            </a:r>
          </a:p>
          <a:p>
            <a:pPr lvl="1"/>
            <a:r>
              <a:rPr lang="en-US" sz="2400" dirty="0" smtClean="0"/>
              <a:t>Training on factors affecting BP</a:t>
            </a:r>
          </a:p>
          <a:p>
            <a:pPr lvl="1"/>
            <a:r>
              <a:rPr lang="en-US" sz="2400" dirty="0" smtClean="0"/>
              <a:t>Education on proper technique to measure BP</a:t>
            </a:r>
          </a:p>
          <a:p>
            <a:r>
              <a:rPr lang="en-US" sz="2400" dirty="0" smtClean="0"/>
              <a:t>Recommendations to continue with further studies in urban locations so results can be generalized</a:t>
            </a:r>
          </a:p>
          <a:p>
            <a:endParaRPr lang="en-US" dirty="0"/>
          </a:p>
        </p:txBody>
      </p:sp>
      <p:sp>
        <p:nvSpPr>
          <p:cNvPr id="2" name="Title 1"/>
          <p:cNvSpPr>
            <a:spLocks noGrp="1"/>
          </p:cNvSpPr>
          <p:nvPr>
            <p:ph type="title"/>
          </p:nvPr>
        </p:nvSpPr>
        <p:spPr/>
        <p:txBody>
          <a:bodyPr>
            <a:normAutofit/>
          </a:bodyPr>
          <a:lstStyle/>
          <a:p>
            <a:r>
              <a:rPr lang="en-US" dirty="0" smtClean="0">
                <a:solidFill>
                  <a:schemeClr val="tx1"/>
                </a:solidFill>
                <a:latin typeface="Times New Roman" pitchFamily="18" charset="0"/>
                <a:cs typeface="Times New Roman" pitchFamily="18" charset="0"/>
              </a:rPr>
              <a:t>Results, Conclusion &amp; Discussion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Advantages of article</a:t>
            </a:r>
          </a:p>
          <a:p>
            <a:pPr lvl="1"/>
            <a:r>
              <a:rPr lang="en-US" sz="2400" dirty="0" smtClean="0"/>
              <a:t>Research answers the research question and problem</a:t>
            </a:r>
          </a:p>
          <a:p>
            <a:pPr lvl="1"/>
            <a:r>
              <a:rPr lang="en-US" sz="2400" dirty="0" smtClean="0"/>
              <a:t>Well organized-little medical jargon, no large amount of numbers</a:t>
            </a:r>
          </a:p>
          <a:p>
            <a:pPr lvl="1"/>
            <a:r>
              <a:rPr lang="en-US" sz="2400" dirty="0" smtClean="0"/>
              <a:t>Results easily displayed</a:t>
            </a:r>
          </a:p>
          <a:p>
            <a:pPr lvl="1"/>
            <a:r>
              <a:rPr lang="en-US" sz="2400" dirty="0" smtClean="0"/>
              <a:t>Average reader could understand</a:t>
            </a:r>
          </a:p>
          <a:p>
            <a:r>
              <a:rPr lang="en-US" sz="2400" dirty="0" smtClean="0"/>
              <a:t>Importance to nursing</a:t>
            </a:r>
          </a:p>
          <a:p>
            <a:pPr lvl="1"/>
            <a:r>
              <a:rPr lang="en-US" sz="2400" dirty="0" smtClean="0"/>
              <a:t>Accurate BP is important in the care of a patient</a:t>
            </a:r>
          </a:p>
          <a:p>
            <a:pPr lvl="1"/>
            <a:r>
              <a:rPr lang="en-US" sz="2400" dirty="0" smtClean="0"/>
              <a:t>Factors that affect BP accuracy </a:t>
            </a:r>
          </a:p>
          <a:p>
            <a:endParaRPr lang="en-US"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Overall Evaluation &amp; Conclusion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ct val="200000"/>
              </a:lnSpc>
              <a:spcBef>
                <a:spcPts val="0"/>
              </a:spcBef>
              <a:buNone/>
            </a:pPr>
            <a:r>
              <a:rPr lang="en-US" sz="2000" dirty="0">
                <a:latin typeface="Times New Roman" pitchFamily="18" charset="0"/>
                <a:cs typeface="Times New Roman" pitchFamily="18" charset="0"/>
              </a:rPr>
              <a:t>Anderson, D. J., Anderson, M. A., &amp; Hill, P. D. (</a:t>
            </a:r>
            <a:r>
              <a:rPr lang="en-US" sz="2000" dirty="0" smtClean="0">
                <a:latin typeface="Times New Roman" pitchFamily="18" charset="0"/>
                <a:cs typeface="Times New Roman" pitchFamily="18" charset="0"/>
              </a:rPr>
              <a:t>2010). </a:t>
            </a:r>
            <a:r>
              <a:rPr lang="en-US" sz="2000" dirty="0">
                <a:latin typeface="Times New Roman" pitchFamily="18" charset="0"/>
                <a:cs typeface="Times New Roman" pitchFamily="18" charset="0"/>
              </a:rPr>
              <a:t>Location of blood pressure measurement. </a:t>
            </a:r>
            <a:r>
              <a:rPr lang="en-US" sz="2000" i="1" dirty="0" err="1">
                <a:latin typeface="Times New Roman" pitchFamily="18" charset="0"/>
                <a:cs typeface="Times New Roman" pitchFamily="18" charset="0"/>
              </a:rPr>
              <a:t>Medsurg</a:t>
            </a:r>
            <a:r>
              <a:rPr lang="en-US" sz="2000" i="1" dirty="0">
                <a:latin typeface="Times New Roman" pitchFamily="18" charset="0"/>
                <a:cs typeface="Times New Roman" pitchFamily="18" charset="0"/>
              </a:rPr>
              <a:t> Nursing</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19</a:t>
            </a:r>
            <a:r>
              <a:rPr lang="en-US" sz="2000" dirty="0">
                <a:latin typeface="Times New Roman" pitchFamily="18" charset="0"/>
                <a:cs typeface="Times New Roman" pitchFamily="18" charset="0"/>
              </a:rPr>
              <a:t>(5), 287-294. Retrieved from </a:t>
            </a:r>
            <a:r>
              <a:rPr lang="en-US" sz="2000" dirty="0" err="1">
                <a:latin typeface="Times New Roman" pitchFamily="18" charset="0"/>
                <a:cs typeface="Times New Roman" pitchFamily="18" charset="0"/>
              </a:rPr>
              <a:t>EBSCOhost</a:t>
            </a:r>
            <a:r>
              <a:rPr lang="en-US" sz="2000" dirty="0">
                <a:latin typeface="Times New Roman" pitchFamily="18" charset="0"/>
                <a:cs typeface="Times New Roman" pitchFamily="18" charset="0"/>
              </a:rPr>
              <a:t> database</a:t>
            </a:r>
            <a:r>
              <a:rPr lang="en-US" sz="2000" dirty="0" smtClean="0">
                <a:latin typeface="Times New Roman" pitchFamily="18" charset="0"/>
                <a:cs typeface="Times New Roman" pitchFamily="18" charset="0"/>
              </a:rPr>
              <a:t>.</a:t>
            </a:r>
          </a:p>
          <a:p>
            <a:pPr>
              <a:lnSpc>
                <a:spcPct val="200000"/>
              </a:lnSpc>
              <a:spcBef>
                <a:spcPts val="0"/>
              </a:spcBef>
              <a:buNone/>
            </a:pPr>
            <a:r>
              <a:rPr lang="en-US" sz="2000" dirty="0" smtClean="0"/>
              <a:t>Rebar, C.R., </a:t>
            </a:r>
            <a:r>
              <a:rPr lang="en-US" sz="2000" dirty="0" err="1" smtClean="0"/>
              <a:t>Gersch</a:t>
            </a:r>
            <a:r>
              <a:rPr lang="en-US" sz="2000" dirty="0" smtClean="0"/>
              <a:t>, C.J., </a:t>
            </a:r>
            <a:r>
              <a:rPr lang="en-US" sz="2000" dirty="0" err="1" smtClean="0"/>
              <a:t>Macnee</a:t>
            </a:r>
            <a:r>
              <a:rPr lang="en-US" sz="2000" dirty="0" smtClean="0"/>
              <a:t>, C.L., &amp; McCabe, S. (2011). </a:t>
            </a:r>
            <a:r>
              <a:rPr lang="en-US" sz="2000" i="1" dirty="0" smtClean="0"/>
              <a:t>Understanding nursing research: Using research in evidence-based practice </a:t>
            </a:r>
            <a:r>
              <a:rPr lang="en-US" sz="2000" dirty="0" smtClean="0"/>
              <a:t>(3rd ed.). Philadelphia, PA: Lippincott, Williams &amp; Wilkins.</a:t>
            </a:r>
          </a:p>
          <a:p>
            <a:pPr>
              <a:lnSpc>
                <a:spcPct val="200000"/>
              </a:lnSpc>
              <a:spcBef>
                <a:spcPts val="0"/>
              </a:spcBef>
              <a:buNone/>
            </a:pPr>
            <a:endParaRPr lang="en-US" sz="2000" dirty="0">
              <a:latin typeface="Times New Roman" pitchFamily="18" charset="0"/>
              <a:cs typeface="Times New Roman" pitchFamily="18" charset="0"/>
            </a:endParaRPr>
          </a:p>
          <a:p>
            <a:pPr>
              <a:buNone/>
            </a:pPr>
            <a:endParaRPr lang="en-US"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References</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686800" cy="5105400"/>
          </a:xfrm>
        </p:spPr>
        <p:txBody>
          <a:bodyPr>
            <a:normAutofit fontScale="77500" lnSpcReduction="20000"/>
          </a:bodyPr>
          <a:lstStyle/>
          <a:p>
            <a:r>
              <a:rPr lang="en-US" dirty="0" smtClean="0">
                <a:latin typeface="Times New Roman" pitchFamily="18" charset="0"/>
                <a:cs typeface="Times New Roman" pitchFamily="18" charset="0"/>
              </a:rPr>
              <a:t>Purpose: describe factors most influential to blood pressure (BP) measurement accuracy</a:t>
            </a:r>
          </a:p>
          <a:p>
            <a:r>
              <a:rPr lang="en-US" dirty="0" smtClean="0">
                <a:latin typeface="Times New Roman" pitchFamily="18" charset="0"/>
                <a:cs typeface="Times New Roman" pitchFamily="18" charset="0"/>
              </a:rPr>
              <a:t>Conceptual framework: describe concepts of  BP measurement</a:t>
            </a:r>
          </a:p>
          <a:p>
            <a:r>
              <a:rPr lang="en-US" dirty="0" smtClean="0">
                <a:latin typeface="Times New Roman" pitchFamily="18" charset="0"/>
                <a:cs typeface="Times New Roman" pitchFamily="18" charset="0"/>
              </a:rPr>
              <a:t>Review of the literature: previous research on variables affecting BP measurement accuracy &amp; knowledge gap on use of forearm</a:t>
            </a:r>
          </a:p>
          <a:p>
            <a:r>
              <a:rPr lang="en-US" dirty="0" smtClean="0">
                <a:latin typeface="Times New Roman" pitchFamily="18" charset="0"/>
                <a:cs typeface="Times New Roman" pitchFamily="18" charset="0"/>
              </a:rPr>
              <a:t>Research question: determine how factors affect accuracy of BP</a:t>
            </a:r>
          </a:p>
          <a:p>
            <a:r>
              <a:rPr lang="en-US" dirty="0" smtClean="0">
                <a:latin typeface="Times New Roman" pitchFamily="18" charset="0"/>
                <a:cs typeface="Times New Roman" pitchFamily="18" charset="0"/>
              </a:rPr>
              <a:t>Design: quantitative, descriptive &amp; non-experimental</a:t>
            </a:r>
          </a:p>
          <a:p>
            <a:r>
              <a:rPr lang="en-US" dirty="0" smtClean="0">
                <a:latin typeface="Times New Roman" pitchFamily="18" charset="0"/>
                <a:cs typeface="Times New Roman" pitchFamily="18" charset="0"/>
              </a:rPr>
              <a:t>Participants: convenience sample of health care workers completed surveys</a:t>
            </a:r>
          </a:p>
          <a:p>
            <a:r>
              <a:rPr lang="en-US" dirty="0" smtClean="0">
                <a:latin typeface="Times New Roman" pitchFamily="18" charset="0"/>
                <a:cs typeface="Times New Roman" pitchFamily="18" charset="0"/>
              </a:rPr>
              <a:t>Major concepts: cuff size, patient position, arm position, &amp; upper versus lower arm influence on BP measurement accuracy</a:t>
            </a:r>
          </a:p>
          <a:p>
            <a:r>
              <a:rPr lang="en-US" dirty="0" smtClean="0">
                <a:latin typeface="Times New Roman" pitchFamily="18" charset="0"/>
                <a:cs typeface="Times New Roman" pitchFamily="18" charset="0"/>
              </a:rPr>
              <a:t>Data analysis/results: </a:t>
            </a:r>
          </a:p>
          <a:p>
            <a:pPr lvl="1"/>
            <a:r>
              <a:rPr lang="en-US" dirty="0" smtClean="0">
                <a:latin typeface="Times New Roman" pitchFamily="18" charset="0"/>
                <a:cs typeface="Times New Roman" pitchFamily="18" charset="0"/>
              </a:rPr>
              <a:t>Descriptive statistics, Chi-square, and Mann-Whitney</a:t>
            </a:r>
          </a:p>
          <a:p>
            <a:pPr lvl="1"/>
            <a:r>
              <a:rPr lang="en-US" dirty="0" smtClean="0">
                <a:latin typeface="Times New Roman" pitchFamily="18" charset="0"/>
                <a:cs typeface="Times New Roman" pitchFamily="18" charset="0"/>
              </a:rPr>
              <a:t>Cuff size and medical devices are greatest influence </a:t>
            </a:r>
          </a:p>
          <a:p>
            <a:pPr lvl="1"/>
            <a:r>
              <a:rPr lang="en-US" dirty="0" smtClean="0">
                <a:latin typeface="Times New Roman" pitchFamily="18" charset="0"/>
                <a:cs typeface="Times New Roman" pitchFamily="18" charset="0"/>
              </a:rPr>
              <a:t>Majority of subjects have taken BP in forearm</a:t>
            </a:r>
          </a:p>
          <a:p>
            <a:r>
              <a:rPr lang="en-US" dirty="0" smtClean="0">
                <a:latin typeface="Times New Roman" pitchFamily="18" charset="0"/>
                <a:cs typeface="Times New Roman" pitchFamily="18" charset="0"/>
              </a:rPr>
              <a:t>Conclusion: </a:t>
            </a:r>
          </a:p>
          <a:p>
            <a:pPr lvl="1"/>
            <a:r>
              <a:rPr lang="en-US" dirty="0" smtClean="0">
                <a:latin typeface="Times New Roman" pitchFamily="18" charset="0"/>
                <a:cs typeface="Times New Roman" pitchFamily="18" charset="0"/>
              </a:rPr>
              <a:t>Education  and further training on BP measurement accuracy recommended</a:t>
            </a:r>
          </a:p>
          <a:p>
            <a:pPr lvl="1"/>
            <a:r>
              <a:rPr lang="en-US" dirty="0" smtClean="0">
                <a:latin typeface="Times New Roman" pitchFamily="18" charset="0"/>
                <a:cs typeface="Times New Roman" pitchFamily="18" charset="0"/>
              </a:rPr>
              <a:t>Upper arm continues to be recommended site for measurement unless contraindicated</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Summary </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Problem clearly stated by researchers</a:t>
            </a:r>
          </a:p>
          <a:p>
            <a:r>
              <a:rPr lang="en-US" sz="2400" dirty="0" smtClean="0"/>
              <a:t>Problem is lack of knowledge in factors affecting accuracy of BP reading and lack of research in use of forearm for BP assessment</a:t>
            </a:r>
          </a:p>
          <a:p>
            <a:r>
              <a:rPr lang="en-US" sz="2400" dirty="0" smtClean="0"/>
              <a:t>Problem is researchable &amp; significant to nursing, as BP is assessed by nurses frequently</a:t>
            </a:r>
          </a:p>
          <a:p>
            <a:r>
              <a:rPr lang="en-US" sz="2400" dirty="0" smtClean="0"/>
              <a:t>Purpose to describe how factors affect BP measurement accuracy according to subjects</a:t>
            </a:r>
          </a:p>
          <a:p>
            <a:endParaRPr lang="en-US" dirty="0" smtClean="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Problem and Purpose</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Based on conceptual framework of BP measurement and how factors affect the accuracy of readings</a:t>
            </a:r>
          </a:p>
          <a:p>
            <a:r>
              <a:rPr lang="en-US" sz="2400" dirty="0" smtClean="0">
                <a:latin typeface="Times New Roman" pitchFamily="18" charset="0"/>
                <a:cs typeface="Times New Roman" pitchFamily="18" charset="0"/>
              </a:rPr>
              <a:t>Not clearly stated in article</a:t>
            </a:r>
          </a:p>
          <a:p>
            <a:r>
              <a:rPr lang="en-US" sz="2400" dirty="0" smtClean="0">
                <a:latin typeface="Times New Roman" pitchFamily="18" charset="0"/>
                <a:cs typeface="Times New Roman" pitchFamily="18" charset="0"/>
              </a:rPr>
              <a:t>Framework fits problem of describing how certain factors influence the accuracy of BP measurement</a:t>
            </a:r>
          </a:p>
          <a:p>
            <a:r>
              <a:rPr lang="en-US" sz="2400" dirty="0" smtClean="0">
                <a:latin typeface="Times New Roman" pitchFamily="18" charset="0"/>
                <a:cs typeface="Times New Roman" pitchFamily="18" charset="0"/>
              </a:rPr>
              <a:t>Relationships between concepts clearly identified and described by researchers</a:t>
            </a:r>
          </a:p>
        </p:txBody>
      </p:sp>
      <p:sp>
        <p:nvSpPr>
          <p:cNvPr id="2" name="Title 1"/>
          <p:cNvSpPr>
            <a:spLocks noGrp="1"/>
          </p:cNvSpPr>
          <p:nvPr>
            <p:ph type="title"/>
          </p:nvPr>
        </p:nvSpPr>
        <p:spPr/>
        <p:txBody>
          <a:bodyPr>
            <a:normAutofit/>
          </a:bodyPr>
          <a:lstStyle/>
          <a:p>
            <a:r>
              <a:rPr lang="en-US" dirty="0" smtClean="0">
                <a:solidFill>
                  <a:schemeClr val="tx1"/>
                </a:solidFill>
                <a:latin typeface="Times New Roman" pitchFamily="18" charset="0"/>
                <a:cs typeface="Times New Roman" pitchFamily="18" charset="0"/>
              </a:rPr>
              <a:t>Conceptual Framework </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smtClean="0">
                <a:latin typeface="Times New Roman" pitchFamily="18" charset="0"/>
                <a:cs typeface="Times New Roman" pitchFamily="18" charset="0"/>
              </a:rPr>
              <a:t>Appropriate, thorough, and well organized</a:t>
            </a:r>
          </a:p>
          <a:p>
            <a:r>
              <a:rPr lang="en-US" sz="2400" dirty="0" smtClean="0">
                <a:latin typeface="Times New Roman" pitchFamily="18" charset="0"/>
                <a:cs typeface="Times New Roman" pitchFamily="18" charset="0"/>
              </a:rPr>
              <a:t>Includes over 20 research studies</a:t>
            </a:r>
          </a:p>
          <a:p>
            <a:r>
              <a:rPr lang="en-US" sz="2400" dirty="0" smtClean="0">
                <a:latin typeface="Times New Roman" pitchFamily="18" charset="0"/>
                <a:cs typeface="Times New Roman" pitchFamily="18" charset="0"/>
              </a:rPr>
              <a:t>Research from years 1985-2008</a:t>
            </a:r>
          </a:p>
          <a:p>
            <a:r>
              <a:rPr lang="en-US" sz="2400" dirty="0" smtClean="0">
                <a:latin typeface="Times New Roman" pitchFamily="18" charset="0"/>
                <a:cs typeface="Times New Roman" pitchFamily="18" charset="0"/>
              </a:rPr>
              <a:t>Mostly research from twenty-first century </a:t>
            </a:r>
          </a:p>
          <a:p>
            <a:r>
              <a:rPr lang="en-US" sz="2400" dirty="0" smtClean="0">
                <a:latin typeface="Times New Roman" pitchFamily="18" charset="0"/>
                <a:cs typeface="Times New Roman" pitchFamily="18" charset="0"/>
              </a:rPr>
              <a:t>Contains current research</a:t>
            </a:r>
          </a:p>
          <a:p>
            <a:r>
              <a:rPr lang="en-US" sz="2400" dirty="0" smtClean="0">
                <a:latin typeface="Times New Roman" pitchFamily="18" charset="0"/>
                <a:cs typeface="Times New Roman" pitchFamily="18" charset="0"/>
              </a:rPr>
              <a:t>Knowledge of BP measurement and accuracy well critiqued</a:t>
            </a:r>
          </a:p>
          <a:p>
            <a:r>
              <a:rPr lang="en-US" sz="2400" dirty="0" smtClean="0">
                <a:latin typeface="Times New Roman" pitchFamily="18" charset="0"/>
                <a:cs typeface="Times New Roman" pitchFamily="18" charset="0"/>
              </a:rPr>
              <a:t>Gaps in knowledge expressed clearly</a:t>
            </a:r>
          </a:p>
          <a:p>
            <a:r>
              <a:rPr lang="en-US" sz="2400" dirty="0" smtClean="0">
                <a:latin typeface="Times New Roman" pitchFamily="18" charset="0"/>
                <a:cs typeface="Times New Roman" pitchFamily="18" charset="0"/>
              </a:rPr>
              <a:t>Factors related to BP measurement accuracy in other research addressed</a:t>
            </a:r>
          </a:p>
        </p:txBody>
      </p:sp>
      <p:sp>
        <p:nvSpPr>
          <p:cNvPr id="2" name="Title 1"/>
          <p:cNvSpPr>
            <a:spLocks noGrp="1"/>
          </p:cNvSpPr>
          <p:nvPr>
            <p:ph type="title"/>
          </p:nvPr>
        </p:nvSpPr>
        <p:spPr/>
        <p:txBody>
          <a:bodyPr>
            <a:normAutofit/>
          </a:bodyPr>
          <a:lstStyle/>
          <a:p>
            <a:r>
              <a:rPr lang="en-US" dirty="0" smtClean="0">
                <a:solidFill>
                  <a:schemeClr val="tx1"/>
                </a:solidFill>
                <a:latin typeface="Times New Roman" pitchFamily="18" charset="0"/>
                <a:cs typeface="Times New Roman" pitchFamily="18" charset="0"/>
              </a:rPr>
              <a:t>Review of the Literature</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95672"/>
          </a:xfrm>
        </p:spPr>
        <p:txBody>
          <a:bodyPr>
            <a:normAutofit/>
          </a:bodyPr>
          <a:lstStyle/>
          <a:p>
            <a:r>
              <a:rPr lang="en-US" sz="2400" dirty="0" smtClean="0"/>
              <a:t>Research question stated to determine how factors relate to BP measurement accuracy</a:t>
            </a:r>
          </a:p>
          <a:p>
            <a:r>
              <a:rPr lang="en-US" sz="2400" dirty="0" smtClean="0"/>
              <a:t>Question measureable and researchable as stated</a:t>
            </a:r>
          </a:p>
          <a:p>
            <a:r>
              <a:rPr lang="en-US" sz="2400" dirty="0" smtClean="0"/>
              <a:t>Question relates to problem, discussion, literature review, and framework</a:t>
            </a:r>
          </a:p>
          <a:p>
            <a:pPr lvl="1"/>
            <a:r>
              <a:rPr lang="en-US" sz="2400" dirty="0" smtClean="0"/>
              <a:t>Attempts to answer factors subjects believe influence BP accuracy</a:t>
            </a:r>
          </a:p>
          <a:p>
            <a:pPr lvl="1"/>
            <a:r>
              <a:rPr lang="en-US" sz="2400" dirty="0" smtClean="0"/>
              <a:t>Results provide information to answer research question and objectives</a:t>
            </a:r>
          </a:p>
          <a:p>
            <a:pPr lvl="1"/>
            <a:r>
              <a:rPr lang="en-US" sz="2400" dirty="0" smtClean="0"/>
              <a:t>Hope to resolve knowledge gap included in literature review</a:t>
            </a:r>
          </a:p>
          <a:p>
            <a:pPr lvl="1"/>
            <a:r>
              <a:rPr lang="en-US" sz="2400" dirty="0" smtClean="0"/>
              <a:t>Utilize methods to obtain BP  defined in framework</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Research Question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Concepts and research variables clearly identified</a:t>
            </a:r>
          </a:p>
          <a:p>
            <a:r>
              <a:rPr lang="en-US" sz="2400" dirty="0" smtClean="0"/>
              <a:t>No independent or dependent variables used</a:t>
            </a:r>
          </a:p>
          <a:p>
            <a:r>
              <a:rPr lang="en-US" sz="2400" dirty="0" smtClean="0"/>
              <a:t>Conceptual &amp; operational definitions clearly defined in framework and data collection respectively</a:t>
            </a:r>
          </a:p>
          <a:p>
            <a:r>
              <a:rPr lang="en-US" sz="2400" dirty="0" smtClean="0"/>
              <a:t>Demographic variables explained</a:t>
            </a:r>
          </a:p>
          <a:p>
            <a:r>
              <a:rPr lang="en-US" sz="2400" dirty="0" smtClean="0"/>
              <a:t>Extraneous and intervening variables inferred from study</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Variables</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Quantitative design followed by non-experimental and descriptive design</a:t>
            </a:r>
          </a:p>
          <a:p>
            <a:r>
              <a:rPr lang="en-US" sz="2400" dirty="0" smtClean="0"/>
              <a:t>Design appropriate for research problem to discover how factors influence BP measurement accuracy</a:t>
            </a:r>
          </a:p>
          <a:p>
            <a:r>
              <a:rPr lang="en-US" sz="2400" dirty="0" smtClean="0"/>
              <a:t>Internal validity addressed within the study</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Design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Includes170 recruited health care staff in rural hospital</a:t>
            </a:r>
          </a:p>
          <a:p>
            <a:r>
              <a:rPr lang="en-US" sz="2400" dirty="0" smtClean="0"/>
              <a:t>Criteria was English literacy skills and work in direct, acute patient care settings   </a:t>
            </a:r>
          </a:p>
          <a:p>
            <a:r>
              <a:rPr lang="en-US" sz="2400" dirty="0" smtClean="0"/>
              <a:t>Sampling method appropriate and adequate</a:t>
            </a:r>
          </a:p>
          <a:p>
            <a:r>
              <a:rPr lang="en-US" sz="2400" dirty="0" smtClean="0"/>
              <a:t>107 out of 170 responded to survey</a:t>
            </a:r>
          </a:p>
          <a:p>
            <a:r>
              <a:rPr lang="en-US" sz="2400" dirty="0" smtClean="0"/>
              <a:t>Participation voluntary and protection addressed</a:t>
            </a:r>
          </a:p>
          <a:p>
            <a:r>
              <a:rPr lang="en-US" sz="2400" dirty="0" smtClean="0"/>
              <a:t>Subjects were told information and names could not be linked to surveys</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Sample</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ustom 1">
      <a:majorFont>
        <a:latin typeface="Times New Roman"/>
        <a:ea typeface=""/>
        <a:cs typeface=""/>
      </a:majorFont>
      <a:minorFont>
        <a:latin typeface="Times New Roman"/>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5685</TotalTime>
  <Words>840</Words>
  <Application>Microsoft Office PowerPoint</Application>
  <PresentationFormat>On-screen Show (4:3)</PresentationFormat>
  <Paragraphs>151</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Quantitative Analysis of Blood Pressure Measurements</vt:lpstr>
      <vt:lpstr>Summary </vt:lpstr>
      <vt:lpstr>Problem and Purpose</vt:lpstr>
      <vt:lpstr>Conceptual Framework </vt:lpstr>
      <vt:lpstr>Review of the Literature</vt:lpstr>
      <vt:lpstr>Research Question</vt:lpstr>
      <vt:lpstr>Variables</vt:lpstr>
      <vt:lpstr>Design</vt:lpstr>
      <vt:lpstr>Sample</vt:lpstr>
      <vt:lpstr>Data Collection Method</vt:lpstr>
      <vt:lpstr>Data Analysis</vt:lpstr>
      <vt:lpstr>Results, Conclusion &amp; Discussion</vt:lpstr>
      <vt:lpstr>Overall Evaluation &amp; 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Analysis of Blood Pressure Measurements</dc:title>
  <dc:creator>Lindsey</dc:creator>
  <cp:lastModifiedBy>Alisha A. Betka</cp:lastModifiedBy>
  <cp:revision>301</cp:revision>
  <dcterms:created xsi:type="dcterms:W3CDTF">2012-10-29T00:02:50Z</dcterms:created>
  <dcterms:modified xsi:type="dcterms:W3CDTF">2012-11-11T05:21:28Z</dcterms:modified>
</cp:coreProperties>
</file>