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0" r:id="rId3"/>
    <p:sldId id="269" r:id="rId4"/>
    <p:sldId id="270" r:id="rId5"/>
    <p:sldId id="271" r:id="rId6"/>
    <p:sldId id="266" r:id="rId7"/>
    <p:sldId id="267" r:id="rId8"/>
    <p:sldId id="259" r:id="rId9"/>
    <p:sldId id="272" r:id="rId10"/>
    <p:sldId id="268" r:id="rId11"/>
    <p:sldId id="258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Freeform 7"/>
          <p:cNvSpPr>
            <a:spLocks noChangeAspect="1" noEditPoints="1"/>
          </p:cNvSpPr>
          <p:nvPr/>
        </p:nvSpPr>
        <p:spPr bwMode="auto">
          <a:xfrm>
            <a:off x="838200" y="1762125"/>
            <a:ext cx="2522538" cy="5095875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Freeform 7"/>
          <p:cNvSpPr>
            <a:spLocks noChangeAspect="1" noEditPoints="1"/>
          </p:cNvSpPr>
          <p:nvPr/>
        </p:nvSpPr>
        <p:spPr bwMode="auto">
          <a:xfrm>
            <a:off x="838200" y="1762125"/>
            <a:ext cx="2522538" cy="5095875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Freeform 7"/>
          <p:cNvSpPr>
            <a:spLocks noChangeAspect="1" noEditPoints="1"/>
          </p:cNvSpPr>
          <p:nvPr/>
        </p:nvSpPr>
        <p:spPr bwMode="auto">
          <a:xfrm>
            <a:off x="838200" y="1762125"/>
            <a:ext cx="2522538" cy="5095875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3323" y="3721473"/>
            <a:ext cx="5120640" cy="1581150"/>
          </a:xfrm>
        </p:spPr>
        <p:txBody>
          <a:bodyPr/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739896" y="1417320"/>
            <a:ext cx="512064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08AC0184-9D50-4100-AA52-8B8295E71B65}" type="datetimeFigureOut">
              <a:rPr lang="en-US"/>
              <a:pPr>
                <a:defRPr/>
              </a:pPr>
              <a:t>6/25/2012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9F30D-FAD0-4F0D-B679-F816F9E283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6BEF8-0033-40BE-80E1-C9629877208F}" type="datetimeFigureOut">
              <a:rPr lang="en-US"/>
              <a:pPr>
                <a:defRPr/>
              </a:pPr>
              <a:t>6/25/2012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9AC8F-B0AB-4504-B637-C448102957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3C38B-87A5-455E-95A9-D0B4DFD59D99}" type="datetimeFigureOut">
              <a:rPr lang="en-US"/>
              <a:pPr>
                <a:defRPr/>
              </a:pPr>
              <a:t>6/25/2012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7460F-B6F7-4F35-8CE1-5E7CA0EC16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 noChangeAspect="1" noEditPoints="1"/>
          </p:cNvSpPr>
          <p:nvPr/>
        </p:nvSpPr>
        <p:spPr bwMode="auto">
          <a:xfrm>
            <a:off x="5489575" y="0"/>
            <a:ext cx="3394075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05F5B-6BA0-4C59-A583-ABD7A605984E}" type="datetimeFigureOut">
              <a:rPr lang="en-US"/>
              <a:pPr>
                <a:defRPr/>
              </a:pPr>
              <a:t>6/25/2012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A9782-CD31-44BD-8595-A916B54EB4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Freeform 7"/>
          <p:cNvSpPr>
            <a:spLocks noChangeAspect="1" noEditPoints="1"/>
          </p:cNvSpPr>
          <p:nvPr/>
        </p:nvSpPr>
        <p:spPr bwMode="auto">
          <a:xfrm>
            <a:off x="34925" y="136525"/>
            <a:ext cx="3325813" cy="6721475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3743324" y="1400174"/>
            <a:ext cx="5120640" cy="1476375"/>
          </a:xfrm>
        </p:spPr>
        <p:txBody>
          <a:bodyPr anchor="b" anchorCtr="0"/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733800" y="2895599"/>
            <a:ext cx="5129543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6F1634F-0BC5-4936-AB0C-5C75CC22A7BA}" type="datetimeFigureOut">
              <a:rPr lang="en-US"/>
              <a:pPr>
                <a:defRPr/>
              </a:pPr>
              <a:t>6/25/2012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FD787-1081-459B-9ABD-7E4CFE5120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298448"/>
            <a:ext cx="4251960" cy="49377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298448"/>
            <a:ext cx="4251960" cy="49377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5FAB1-DFCC-427B-A19C-B487E6869A41}" type="datetimeFigureOut">
              <a:rPr lang="en-US"/>
              <a:pPr>
                <a:defRPr/>
              </a:pPr>
              <a:t>6/25/2012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BF2A9-4B80-4D8E-99C7-A6C7D2707A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810512"/>
            <a:ext cx="4251960" cy="442569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810512"/>
            <a:ext cx="4251960" cy="442569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5" y="1298448"/>
            <a:ext cx="4248150" cy="509587"/>
          </a:xfrm>
        </p:spPr>
        <p:txBody>
          <a:bodyPr anchor="ctr"/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15815" y="1298448"/>
            <a:ext cx="4248150" cy="509587"/>
          </a:xfrm>
        </p:spPr>
        <p:txBody>
          <a:bodyPr anchor="ctr"/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04119-59F2-4917-855C-BC4D61AC0DA2}" type="datetimeFigureOut">
              <a:rPr lang="en-US"/>
              <a:pPr>
                <a:defRPr/>
              </a:pPr>
              <a:t>6/25/2012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85D58-4834-4E41-95A6-0F0A56211E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3466D-10CC-49AE-B657-74F8919423B1}" type="datetimeFigureOut">
              <a:rPr lang="en-US"/>
              <a:pPr>
                <a:defRPr/>
              </a:pPr>
              <a:t>6/25/2012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B8A75-AEFC-4245-AE61-5082077224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5BF5-824A-4552-A331-4D0F48DFABEA}" type="datetimeFigureOut">
              <a:rPr lang="en-US"/>
              <a:pPr>
                <a:defRPr/>
              </a:pPr>
              <a:t>6/25/2012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8CCD0-7336-415F-A8DE-1A27048F70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2834640" cy="1298448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3775935" y="533400"/>
            <a:ext cx="5063266" cy="570280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4" y="1539240"/>
            <a:ext cx="2834640" cy="4709160"/>
          </a:xfrm>
        </p:spPr>
        <p:txBody>
          <a:bodyPr/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4C2BF493-38CB-4136-ACB6-E9CF95D55261}" type="datetimeFigureOut">
              <a:rPr lang="en-US"/>
              <a:pPr>
                <a:defRPr/>
              </a:pPr>
              <a:t>6/25/2012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B6219-6FD9-43D6-8AEA-8365907CB7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09950" y="0"/>
            <a:ext cx="573405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276224" y="228600"/>
            <a:ext cx="2834640" cy="1295399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74320" y="1536192"/>
            <a:ext cx="2834640" cy="471220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B0FE2B53-97C0-4E83-85A4-EB0D43AB21D6}" type="datetimeFigureOut">
              <a:rPr lang="en-US"/>
              <a:pPr>
                <a:defRPr/>
              </a:pPr>
              <a:t>6/25/2012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E2EF0-B4C4-420E-B9CD-F421062E0C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76225" y="228600"/>
            <a:ext cx="85915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225" y="1295400"/>
            <a:ext cx="8591550" cy="4933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225" y="6429375"/>
            <a:ext cx="21336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50" b="1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7B421277-4E65-4FE3-A886-B93E8B856879}" type="datetimeFigureOut">
              <a:rPr lang="en-US"/>
              <a:pPr>
                <a:defRPr/>
              </a:pPr>
              <a:t>6/25/2012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3325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050" b="1" dirty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600" b="1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8F1E861D-B7C1-47C2-92CF-C200F82F67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3" r:id="rId4"/>
    <p:sldLayoutId id="2147483742" r:id="rId5"/>
    <p:sldLayoutId id="2147483741" r:id="rId6"/>
    <p:sldLayoutId id="2147483740" r:id="rId7"/>
    <p:sldLayoutId id="2147483747" r:id="rId8"/>
    <p:sldLayoutId id="2147483748" r:id="rId9"/>
    <p:sldLayoutId id="2147483739" r:id="rId10"/>
    <p:sldLayoutId id="2147483738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ts val="40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Tunga" pitchFamily="2"/>
          <a:cs typeface="Tunga" pitchFamily="2"/>
        </a:defRPr>
      </a:lvl1pPr>
      <a:lvl2pPr algn="l" rtl="0" fontAlgn="base">
        <a:spcBef>
          <a:spcPts val="400"/>
        </a:spcBef>
        <a:spcAft>
          <a:spcPct val="0"/>
        </a:spcAft>
        <a:defRPr sz="3600">
          <a:solidFill>
            <a:schemeClr val="tx2"/>
          </a:solidFill>
          <a:latin typeface="Candara" pitchFamily="34" charset="0"/>
          <a:ea typeface="Tunga" pitchFamily="2"/>
          <a:cs typeface="Tunga" pitchFamily="2"/>
        </a:defRPr>
      </a:lvl2pPr>
      <a:lvl3pPr algn="l" rtl="0" fontAlgn="base">
        <a:spcBef>
          <a:spcPts val="400"/>
        </a:spcBef>
        <a:spcAft>
          <a:spcPct val="0"/>
        </a:spcAft>
        <a:defRPr sz="3600">
          <a:solidFill>
            <a:schemeClr val="tx2"/>
          </a:solidFill>
          <a:latin typeface="Candara" pitchFamily="34" charset="0"/>
          <a:ea typeface="Tunga" pitchFamily="2"/>
          <a:cs typeface="Tunga" pitchFamily="2"/>
        </a:defRPr>
      </a:lvl3pPr>
      <a:lvl4pPr algn="l" rtl="0" fontAlgn="base">
        <a:spcBef>
          <a:spcPts val="400"/>
        </a:spcBef>
        <a:spcAft>
          <a:spcPct val="0"/>
        </a:spcAft>
        <a:defRPr sz="3600">
          <a:solidFill>
            <a:schemeClr val="tx2"/>
          </a:solidFill>
          <a:latin typeface="Candara" pitchFamily="34" charset="0"/>
          <a:ea typeface="Tunga" pitchFamily="2"/>
          <a:cs typeface="Tunga" pitchFamily="2"/>
        </a:defRPr>
      </a:lvl4pPr>
      <a:lvl5pPr algn="l" rtl="0" fontAlgn="base">
        <a:spcBef>
          <a:spcPts val="400"/>
        </a:spcBef>
        <a:spcAft>
          <a:spcPct val="0"/>
        </a:spcAft>
        <a:defRPr sz="3600">
          <a:solidFill>
            <a:schemeClr val="tx2"/>
          </a:solidFill>
          <a:latin typeface="Candara" pitchFamily="34" charset="0"/>
          <a:ea typeface="Tunga" pitchFamily="2"/>
          <a:cs typeface="Tunga" pitchFamily="2"/>
        </a:defRPr>
      </a:lvl5pPr>
      <a:lvl6pPr marL="457200" algn="l" rtl="0" fontAlgn="base">
        <a:spcBef>
          <a:spcPts val="400"/>
        </a:spcBef>
        <a:spcAft>
          <a:spcPct val="0"/>
        </a:spcAft>
        <a:defRPr sz="3600">
          <a:solidFill>
            <a:schemeClr val="tx2"/>
          </a:solidFill>
          <a:latin typeface="Candara" pitchFamily="34" charset="0"/>
          <a:ea typeface="Tunga" pitchFamily="2"/>
          <a:cs typeface="Tunga" pitchFamily="2"/>
        </a:defRPr>
      </a:lvl6pPr>
      <a:lvl7pPr marL="914400" algn="l" rtl="0" fontAlgn="base">
        <a:spcBef>
          <a:spcPts val="400"/>
        </a:spcBef>
        <a:spcAft>
          <a:spcPct val="0"/>
        </a:spcAft>
        <a:defRPr sz="3600">
          <a:solidFill>
            <a:schemeClr val="tx2"/>
          </a:solidFill>
          <a:latin typeface="Candara" pitchFamily="34" charset="0"/>
          <a:ea typeface="Tunga" pitchFamily="2"/>
          <a:cs typeface="Tunga" pitchFamily="2"/>
        </a:defRPr>
      </a:lvl7pPr>
      <a:lvl8pPr marL="1371600" algn="l" rtl="0" fontAlgn="base">
        <a:spcBef>
          <a:spcPts val="400"/>
        </a:spcBef>
        <a:spcAft>
          <a:spcPct val="0"/>
        </a:spcAft>
        <a:defRPr sz="3600">
          <a:solidFill>
            <a:schemeClr val="tx2"/>
          </a:solidFill>
          <a:latin typeface="Candara" pitchFamily="34" charset="0"/>
          <a:ea typeface="Tunga" pitchFamily="2"/>
          <a:cs typeface="Tunga" pitchFamily="2"/>
        </a:defRPr>
      </a:lvl8pPr>
      <a:lvl9pPr marL="1828800" algn="l" rtl="0" fontAlgn="base">
        <a:spcBef>
          <a:spcPts val="400"/>
        </a:spcBef>
        <a:spcAft>
          <a:spcPct val="0"/>
        </a:spcAft>
        <a:defRPr sz="3600">
          <a:solidFill>
            <a:schemeClr val="tx2"/>
          </a:solidFill>
          <a:latin typeface="Candara" pitchFamily="34" charset="0"/>
          <a:ea typeface="Tunga" pitchFamily="2"/>
          <a:cs typeface="Tunga" pitchFamily="2"/>
        </a:defRPr>
      </a:lvl9pPr>
    </p:titleStyle>
    <p:bodyStyle>
      <a:lvl1pPr marL="171450" indent="-173038" algn="l" rtl="0" fontAlgn="base">
        <a:spcBef>
          <a:spcPts val="6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 spc="3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038" algn="l" rtl="0" fontAlgn="base">
        <a:spcBef>
          <a:spcPts val="600"/>
        </a:spcBef>
        <a:spcAft>
          <a:spcPct val="0"/>
        </a:spcAft>
        <a:buClr>
          <a:schemeClr val="accent1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038" algn="l" rtl="0" fontAlgn="base">
        <a:spcBef>
          <a:spcPts val="6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038" algn="l" rtl="0" fontAlgn="base">
        <a:spcBef>
          <a:spcPts val="6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038" algn="l" rtl="0" fontAlgn="base">
        <a:spcBef>
          <a:spcPts val="6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3325" y="3721100"/>
            <a:ext cx="5121275" cy="1581150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By Gregory J. </a:t>
            </a:r>
            <a:r>
              <a:rPr lang="en-US" dirty="0"/>
              <a:t>C</a:t>
            </a:r>
            <a:r>
              <a:rPr lang="en-US" dirty="0" smtClean="0"/>
              <a:t>ahill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0150" y="1417638"/>
            <a:ext cx="5119688" cy="2303462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Gestational Diabetes mellitus (GDM)</a:t>
            </a:r>
            <a:endParaRPr lang="en-US" dirty="0">
              <a:ea typeface="+mj-ea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0"/>
          </a:xfrm>
        </p:spPr>
        <p:txBody>
          <a:bodyPr/>
          <a:lstStyle/>
          <a:p>
            <a:pPr algn="ctr"/>
            <a:r>
              <a:rPr lang="en-US" smtClean="0"/>
              <a:t>Diagnosing GDM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638" y="1298575"/>
            <a:ext cx="8594725" cy="4937125"/>
          </a:xfrm>
        </p:spPr>
        <p:txBody>
          <a:bodyPr/>
          <a:lstStyle/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G</a:t>
            </a:r>
            <a:r>
              <a:rPr lang="en-US" dirty="0" smtClean="0"/>
              <a:t>lucose screening between 24 and 28 weeks gestation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1 hour non-fasting 50 gram oral glucose test</a:t>
            </a:r>
          </a:p>
          <a:p>
            <a:pPr lvl="1"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Positive test is over 130 mg/dL or 140 mg/dL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3 hour glucose test with 100 gram glucose </a:t>
            </a:r>
          </a:p>
          <a:p>
            <a:pPr lvl="1"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Positive test is 2 or more blood glucose levels over the following thresholds:</a:t>
            </a:r>
          </a:p>
          <a:p>
            <a:pPr lvl="2"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Fasting 95 mg/dL</a:t>
            </a:r>
          </a:p>
          <a:p>
            <a:pPr lvl="2"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1 hour 180 mg/dL</a:t>
            </a:r>
          </a:p>
          <a:p>
            <a:pPr lvl="2"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2 hours 155 mg/dL</a:t>
            </a:r>
          </a:p>
          <a:p>
            <a:pPr lvl="2"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3 hours 140 mg/dL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6000750" y="6488113"/>
            <a:ext cx="28559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ndara" pitchFamily="34" charset="0"/>
              </a:rPr>
              <a:t>(Chapman &amp; Durham, 2010)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6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0"/>
          </a:xfrm>
        </p:spPr>
        <p:txBody>
          <a:bodyPr/>
          <a:lstStyle/>
          <a:p>
            <a:pPr algn="ctr"/>
            <a:r>
              <a:rPr lang="en-US" smtClean="0"/>
              <a:t>Treatment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274638" y="1298575"/>
            <a:ext cx="8594725" cy="4937125"/>
          </a:xfrm>
        </p:spPr>
        <p:txBody>
          <a:bodyPr/>
          <a:lstStyle/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Life style modifications</a:t>
            </a:r>
          </a:p>
          <a:p>
            <a:pPr lvl="1"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Healthy diet</a:t>
            </a:r>
          </a:p>
          <a:p>
            <a:pPr lvl="1"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Exercise</a:t>
            </a:r>
          </a:p>
          <a:p>
            <a:pPr lvl="1"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Oral hypoglycemic- Metformin, 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Insulin- 40% of women with GDM may need insulin</a:t>
            </a:r>
          </a:p>
          <a:p>
            <a:pPr lvl="1"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lvl="1"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0"/>
          </a:xfrm>
        </p:spPr>
        <p:txBody>
          <a:bodyPr/>
          <a:lstStyle/>
          <a:p>
            <a:pPr algn="ctr"/>
            <a:r>
              <a:rPr lang="en-US" smtClean="0"/>
              <a:t>Nursing Dx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274638" y="1298575"/>
            <a:ext cx="8594725" cy="4937125"/>
          </a:xfrm>
        </p:spPr>
        <p:txBody>
          <a:bodyPr/>
          <a:lstStyle/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Knowledge deficit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Nutritional imbalance: more/less than body requirements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Anxiety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Risk for impaired skin integrity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Ineffective coping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3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0"/>
          </a:xfrm>
        </p:spPr>
        <p:txBody>
          <a:bodyPr/>
          <a:lstStyle/>
          <a:p>
            <a:pPr algn="ctr"/>
            <a:r>
              <a:rPr lang="en-US" smtClean="0"/>
              <a:t>Nursing Interventions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274638" y="1298575"/>
            <a:ext cx="8594725" cy="4937125"/>
          </a:xfrm>
        </p:spPr>
        <p:txBody>
          <a:bodyPr>
            <a:normAutofit fontScale="92500" lnSpcReduction="10000"/>
          </a:bodyPr>
          <a:lstStyle/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Assist with arranging an appointment with a dietician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Teaching- Risk, pathology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Teaching- self monitoring, record keeping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Teaching- self administering of medications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Teaching- signs and symptoms of hypoglycemia and DKA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Teaching- when to call the doctor or go to the emergency room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Teaching- that as the pregnancy progresses changes may need to be made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3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0"/>
          </a:xfrm>
        </p:spPr>
        <p:txBody>
          <a:bodyPr/>
          <a:lstStyle/>
          <a:p>
            <a:pPr algn="ctr"/>
            <a:r>
              <a:rPr lang="en-US" smtClean="0"/>
              <a:t>References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274638" y="1298575"/>
            <a:ext cx="8594725" cy="4937125"/>
          </a:xfrm>
        </p:spPr>
        <p:txBody>
          <a:bodyPr>
            <a:normAutofit fontScale="92500" lnSpcReduction="1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i="1" dirty="0"/>
              <a:t>American diabetes association</a:t>
            </a:r>
            <a:r>
              <a:rPr lang="en-US" dirty="0"/>
              <a:t>. (2012). Retrieved from http://www.diabetes.org/diabetes-basics/?loc=GlobalNavDB </a:t>
            </a:r>
            <a:endParaRPr lang="en-US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American Pregnancy Association. (2008). </a:t>
            </a:r>
            <a:r>
              <a:rPr lang="en-US" i="1" dirty="0"/>
              <a:t>American pregnancy association</a:t>
            </a:r>
            <a:r>
              <a:rPr lang="en-US" dirty="0"/>
              <a:t>. Retrieved from http://www.americanpregnancy.org/pregnancycomplications/gestationaldiabetes.html </a:t>
            </a:r>
            <a:endParaRPr lang="en-US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Chapman, L., &amp; Durham, R. (2010). </a:t>
            </a:r>
            <a:r>
              <a:rPr lang="en-US" i="1" dirty="0"/>
              <a:t>Maternal-newborn nursing:the critical components of nursing care</a:t>
            </a:r>
            <a:r>
              <a:rPr lang="en-US" dirty="0"/>
              <a:t>. Philadelphia, PA: F.A. Davis Company.</a:t>
            </a:r>
            <a:endParaRPr lang="en-US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Strock, S. (2011, Sept 12). </a:t>
            </a:r>
            <a:r>
              <a:rPr lang="en-US" i="1" dirty="0"/>
              <a:t>A.d.a.m. medical encyclopedia</a:t>
            </a:r>
            <a:r>
              <a:rPr lang="en-US" dirty="0"/>
              <a:t>. Retrieved from http://www.ncbi.nlm.nih.gov/pubmedhealth/PMH0001898/ </a:t>
            </a:r>
            <a:endParaRPr lang="en-US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(n.d.). Retrieved from http://health.bwmc.umms.org/imagepages/19724.htm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0"/>
          </a:xfrm>
        </p:spPr>
        <p:txBody>
          <a:bodyPr/>
          <a:lstStyle/>
          <a:p>
            <a:pPr algn="ctr"/>
            <a:r>
              <a:rPr lang="en-US" smtClean="0"/>
              <a:t>GDM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638" y="1298575"/>
            <a:ext cx="8594725" cy="4937125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marL="342900" indent="-3429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DM-chronic condition of having to much sugar in the blood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marL="342900" indent="-3429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Diabetes during pregnancy is categorized into 2 groups</a:t>
            </a:r>
          </a:p>
          <a:p>
            <a:pPr marL="515938" lvl="1" indent="-3429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Pregestational diabetes (type 1 or type 2)</a:t>
            </a:r>
          </a:p>
          <a:p>
            <a:pPr marL="515938" lvl="1" indent="-3429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GDM</a:t>
            </a:r>
          </a:p>
          <a:p>
            <a:pPr marL="173038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marL="173038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marL="342900" indent="-342900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GDM-Diabetes </a:t>
            </a:r>
            <a:r>
              <a:rPr lang="en-US" dirty="0"/>
              <a:t>Mellitus that starts or is diagnosed during pregnancy</a:t>
            </a:r>
          </a:p>
          <a:p>
            <a:pPr marL="342900" indent="-34290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3965575" y="2143125"/>
            <a:ext cx="4032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ndara" pitchFamily="34" charset="0"/>
              </a:rPr>
              <a:t>("American diabetes association," 2012)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0"/>
          </a:xfrm>
        </p:spPr>
        <p:txBody>
          <a:bodyPr/>
          <a:lstStyle/>
          <a:p>
            <a:pPr algn="ctr"/>
            <a:r>
              <a:rPr lang="en-US" smtClean="0"/>
              <a:t>Risk for Momma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638" y="1298575"/>
            <a:ext cx="8594725" cy="4937125"/>
          </a:xfrm>
        </p:spPr>
        <p:txBody>
          <a:bodyPr/>
          <a:lstStyle/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Hypoglycemia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Diabetic ketoacidosis (DKA)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Development of non-gestational diabetes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457200" y="6096000"/>
            <a:ext cx="2857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ndara" pitchFamily="34" charset="0"/>
              </a:rPr>
              <a:t>(Chapman &amp; Durham, 2010)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0"/>
          </a:xfrm>
        </p:spPr>
        <p:txBody>
          <a:bodyPr/>
          <a:lstStyle/>
          <a:p>
            <a:pPr algn="ctr"/>
            <a:r>
              <a:rPr lang="en-US" smtClean="0"/>
              <a:t>Risks for the Newborn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638" y="1298575"/>
            <a:ext cx="8594725" cy="4937125"/>
          </a:xfrm>
        </p:spPr>
        <p:txBody>
          <a:bodyPr/>
          <a:lstStyle/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Macrosomia (excessive birth weight)-most common morbidity (15-45%)</a:t>
            </a:r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2362200"/>
            <a:ext cx="3810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295400" y="5446713"/>
            <a:ext cx="76962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ndara" pitchFamily="34" charset="0"/>
              </a:rPr>
              <a:t>Retrieved from http://health.bwmc.umms.org/imagepages/19724.htm .htm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0"/>
          </a:xfrm>
        </p:spPr>
        <p:txBody>
          <a:bodyPr/>
          <a:lstStyle/>
          <a:p>
            <a:pPr algn="ctr"/>
            <a:r>
              <a:rPr lang="en-US" smtClean="0"/>
              <a:t>Risk Factors for Newborn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638" y="1298575"/>
            <a:ext cx="8594725" cy="4937125"/>
          </a:xfrm>
        </p:spPr>
        <p:txBody>
          <a:bodyPr>
            <a:normAutofit lnSpcReduction="10000"/>
          </a:bodyPr>
          <a:lstStyle/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Hypocalcemia and </a:t>
            </a:r>
            <a:r>
              <a:rPr lang="en-US" dirty="0" smtClean="0"/>
              <a:t>hypomagnesaemia</a:t>
            </a: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Asphyxia related to fetal hyperglycemia and hyperinsulinemia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Hypoglycemia during the first few hours of birth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The magnitude of fetal-neonatal complications is proportional to the severity of maternal hyperglycemia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Congenital defects: cardiac, skeletal, neurological and </a:t>
            </a:r>
            <a:r>
              <a:rPr lang="en-US" dirty="0" smtClean="0"/>
              <a:t>gastrointestinal</a:t>
            </a: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Still birth in poorly controlled GDM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6011863" y="6400800"/>
            <a:ext cx="28559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ndara" pitchFamily="34" charset="0"/>
              </a:rPr>
              <a:t>(Chapman &amp; Durham, 2010)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3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0"/>
          </a:xfrm>
        </p:spPr>
        <p:txBody>
          <a:bodyPr/>
          <a:lstStyle/>
          <a:p>
            <a:pPr algn="ctr"/>
            <a:r>
              <a:rPr lang="en-US" smtClean="0"/>
              <a:t>Etiology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274638" y="1298575"/>
            <a:ext cx="8594725" cy="4937125"/>
          </a:xfrm>
        </p:spPr>
        <p:txBody>
          <a:bodyPr/>
          <a:lstStyle/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Physiological changes in pregnancy produce a state of insulin resistance usually around the 24</a:t>
            </a:r>
            <a:r>
              <a:rPr lang="en-US" baseline="30000" dirty="0" smtClean="0"/>
              <a:t>th</a:t>
            </a:r>
            <a:r>
              <a:rPr lang="en-US" dirty="0" smtClean="0"/>
              <a:t> week gestation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To spare glucose for the fetus the placenta produces several hormones that antagonize insulin:</a:t>
            </a:r>
          </a:p>
          <a:p>
            <a:pPr lvl="1"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Human placental lactogen</a:t>
            </a:r>
          </a:p>
          <a:p>
            <a:pPr lvl="1"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Progesterone</a:t>
            </a:r>
          </a:p>
          <a:p>
            <a:pPr lvl="1"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Growth hormone</a:t>
            </a:r>
          </a:p>
          <a:p>
            <a:pPr lvl="1"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Corticotropin-releasing hormone (CRH)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As the placenta grows it produces more of these hormones</a:t>
            </a:r>
          </a:p>
        </p:txBody>
      </p:sp>
      <p:sp>
        <p:nvSpPr>
          <p:cNvPr id="18435" name="Rectangle 6"/>
          <p:cNvSpPr>
            <a:spLocks noChangeArrowheads="1"/>
          </p:cNvSpPr>
          <p:nvPr/>
        </p:nvSpPr>
        <p:spPr bwMode="auto">
          <a:xfrm>
            <a:off x="6286500" y="6488113"/>
            <a:ext cx="2857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ndara" pitchFamily="34" charset="0"/>
              </a:rPr>
              <a:t>(Chapman &amp; Durham, 2010)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0"/>
          </a:xfrm>
        </p:spPr>
        <p:txBody>
          <a:bodyPr/>
          <a:lstStyle/>
          <a:p>
            <a:pPr algn="ctr"/>
            <a:r>
              <a:rPr lang="en-US" smtClean="0"/>
              <a:t>Hormones Affecting Blood Sugar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638" y="1298575"/>
            <a:ext cx="8594725" cy="4937125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Human placental lactogen</a:t>
            </a:r>
          </a:p>
          <a:p>
            <a:pPr lvl="1"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Promotes fetal growth by regulating glucose available to the developing human</a:t>
            </a:r>
          </a:p>
          <a:p>
            <a:pPr lvl="1"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Stimulates breast development in preparation for lactation </a:t>
            </a:r>
          </a:p>
          <a:p>
            <a:pPr lvl="1"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Progesterone-increases glucose in the blood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 Growth hormone- Stimulates growth and can cause insulin resistance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CRH-stimulate the adrenal cortex to produce corticosteroids </a:t>
            </a:r>
          </a:p>
          <a:p>
            <a:pPr lvl="1"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143000" y="1752600"/>
            <a:ext cx="662940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200">
                <a:latin typeface="Candara" pitchFamily="34" charset="0"/>
              </a:rPr>
              <a:t>Are older than 25 when you are pregnant</a:t>
            </a:r>
          </a:p>
          <a:p>
            <a:endParaRPr lang="en-US" sz="2200">
              <a:latin typeface="Candara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200">
                <a:latin typeface="Candara" pitchFamily="34" charset="0"/>
              </a:rPr>
              <a:t>Have a family history of diabetes</a:t>
            </a:r>
          </a:p>
          <a:p>
            <a:pPr>
              <a:buFont typeface="Arial" charset="0"/>
              <a:buChar char="•"/>
            </a:pPr>
            <a:endParaRPr lang="en-US" sz="2200">
              <a:latin typeface="Candara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200">
                <a:latin typeface="Candara" pitchFamily="34" charset="0"/>
              </a:rPr>
              <a:t>Gave birth to a baby that weighed more than 9 pounds or had a birth defect</a:t>
            </a:r>
          </a:p>
          <a:p>
            <a:pPr>
              <a:buFont typeface="Arial" charset="0"/>
              <a:buChar char="•"/>
            </a:pPr>
            <a:endParaRPr lang="en-US" sz="2200">
              <a:latin typeface="Candara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200">
                <a:latin typeface="Candara" pitchFamily="34" charset="0"/>
              </a:rPr>
              <a:t>Have high blood pressure </a:t>
            </a:r>
          </a:p>
          <a:p>
            <a:pPr>
              <a:buFont typeface="Arial" charset="0"/>
              <a:buChar char="•"/>
            </a:pPr>
            <a:endParaRPr lang="en-US" sz="2200">
              <a:latin typeface="Candara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200">
                <a:latin typeface="Candara" pitchFamily="34" charset="0"/>
              </a:rPr>
              <a:t>Have too much amniotic fluid</a:t>
            </a:r>
          </a:p>
          <a:p>
            <a:pPr>
              <a:buFont typeface="Arial" charset="0"/>
              <a:buChar char="•"/>
            </a:pPr>
            <a:endParaRPr lang="en-US" sz="2200">
              <a:latin typeface="Candara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200">
                <a:latin typeface="Candara" pitchFamily="34" charset="0"/>
              </a:rPr>
              <a:t>Have had an unexplained miscarriage or stillbirth</a:t>
            </a:r>
          </a:p>
          <a:p>
            <a:pPr>
              <a:buFont typeface="Arial" charset="0"/>
              <a:buChar char="•"/>
            </a:pPr>
            <a:endParaRPr lang="en-US" sz="2200">
              <a:latin typeface="Candara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200">
                <a:latin typeface="Candara" pitchFamily="34" charset="0"/>
              </a:rPr>
              <a:t>Were overweight before your pregnancy</a:t>
            </a:r>
          </a:p>
        </p:txBody>
      </p:sp>
      <p:sp>
        <p:nvSpPr>
          <p:cNvPr id="20482" name="Title 2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0"/>
          </a:xfrm>
        </p:spPr>
        <p:txBody>
          <a:bodyPr/>
          <a:lstStyle/>
          <a:p>
            <a:pPr algn="ctr"/>
            <a:r>
              <a:rPr lang="en-US" smtClean="0"/>
              <a:t>Risk Factors for Developing GDM</a:t>
            </a:r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5486400" y="6488113"/>
            <a:ext cx="14779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ndara" pitchFamily="34" charset="0"/>
              </a:rPr>
              <a:t>(Strock, 2011)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0"/>
          </a:xfrm>
        </p:spPr>
        <p:txBody>
          <a:bodyPr/>
          <a:lstStyle/>
          <a:p>
            <a:pPr algn="ctr"/>
            <a:r>
              <a:rPr lang="en-US" smtClean="0"/>
              <a:t>Signs and Symptoms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74638" y="1298575"/>
            <a:ext cx="8594725" cy="4937125"/>
          </a:xfrm>
        </p:spPr>
        <p:txBody>
          <a:bodyPr>
            <a:normAutofit lnSpcReduction="10000"/>
          </a:bodyPr>
          <a:lstStyle/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Sugar in urine (revealed in a test done in your doctor’s office</a:t>
            </a:r>
            <a:r>
              <a:rPr lang="en-US" dirty="0" smtClean="0"/>
              <a:t>)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Unusual </a:t>
            </a:r>
            <a:r>
              <a:rPr lang="en-US" dirty="0" smtClean="0"/>
              <a:t>thirst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Frequent </a:t>
            </a:r>
            <a:r>
              <a:rPr lang="en-US" dirty="0" smtClean="0"/>
              <a:t>urination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Fatigue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Nausea </a:t>
            </a:r>
            <a:endParaRPr lang="en-US" dirty="0" smtClean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Frequent infections of bladder, vagina and </a:t>
            </a:r>
            <a:r>
              <a:rPr lang="en-US" dirty="0" smtClean="0"/>
              <a:t>skin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Blurred vision </a:t>
            </a:r>
          </a:p>
          <a:p>
            <a:pPr indent="-173736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04800" y="6396038"/>
            <a:ext cx="8839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ndara" pitchFamily="34" charset="0"/>
              </a:rPr>
              <a:t>(American Pregnancy Association, 2008)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TC101790493[[fn=SOHO]]</Template>
  <TotalTime>189</TotalTime>
  <Words>535</Words>
  <Application>Microsoft Office PowerPoint</Application>
  <PresentationFormat>On-screen Show (4:3)</PresentationFormat>
  <Paragraphs>152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6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Candara</vt:lpstr>
      <vt:lpstr>Arial</vt:lpstr>
      <vt:lpstr>Tunga</vt:lpstr>
      <vt:lpstr>Tahoma</vt:lpstr>
      <vt:lpstr>Calibri</vt:lpstr>
      <vt:lpstr>Soho</vt:lpstr>
      <vt:lpstr>Soho</vt:lpstr>
      <vt:lpstr>Soho</vt:lpstr>
      <vt:lpstr>Soho</vt:lpstr>
      <vt:lpstr>Soho</vt:lpstr>
      <vt:lpstr>Soho</vt:lpstr>
      <vt:lpstr>GESTATIONAL DIABETES MELLITUS (GDM)</vt:lpstr>
      <vt:lpstr>GDM Definition</vt:lpstr>
      <vt:lpstr>Risk for Momma</vt:lpstr>
      <vt:lpstr>Risks for the Newborn</vt:lpstr>
      <vt:lpstr>Risk Factors for Newborn</vt:lpstr>
      <vt:lpstr>Etiology</vt:lpstr>
      <vt:lpstr>Hormones Affecting Blood Sugar</vt:lpstr>
      <vt:lpstr>Risk Factors for Developing GDM</vt:lpstr>
      <vt:lpstr>Signs and Symptoms</vt:lpstr>
      <vt:lpstr>Diagnosing GDM</vt:lpstr>
      <vt:lpstr>Treatment</vt:lpstr>
      <vt:lpstr>Nursing Dx</vt:lpstr>
      <vt:lpstr>Nursing Interventions</vt:lpstr>
      <vt:lpstr>References</vt:lpstr>
    </vt:vector>
  </TitlesOfParts>
  <Company>Parkland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R201-13</dc:creator>
  <cp:lastModifiedBy>labuser</cp:lastModifiedBy>
  <cp:revision>91</cp:revision>
  <dcterms:created xsi:type="dcterms:W3CDTF">2012-06-12T15:02:24Z</dcterms:created>
  <dcterms:modified xsi:type="dcterms:W3CDTF">2012-06-25T13:55:55Z</dcterms:modified>
</cp:coreProperties>
</file>