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8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B65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6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46CF10-0DC8-4801-A0EC-46F553D613B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D1BC7-0DB7-4EBB-AE80-86F6413044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68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Insulin Humalog-</a:t>
            </a:r>
            <a:r>
              <a:rPr lang="en-US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Lispro</a:t>
            </a:r>
            <a:r>
              <a:rPr lang="en-US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(Rapid acting)</a:t>
            </a:r>
          </a:p>
          <a:p>
            <a:pPr lvl="1"/>
            <a:r>
              <a:rPr lang="en-US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-Route: Sub q</a:t>
            </a:r>
          </a:p>
          <a:p>
            <a:pPr lvl="1"/>
            <a:r>
              <a:rPr lang="en-US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-Dosage: 0.5-1 unit/kg/day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-Administer</a:t>
            </a:r>
            <a:r>
              <a:rPr lang="en-US" baseline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15min before meals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Insulin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Test glucose 4x’s/day (one fasting and three 2-hour postprandial checks/day- fasting glucose &lt;95 b/4, &gt;140 after, and &lt;120 2hours after meals (index finger)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7D1BC7-0DB7-4EBB-AE80-86F64130449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673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EBB9-ADF0-4CC0-A132-F356773B80DC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936C3C-4979-4A8F-9E53-1D9052963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EBB9-ADF0-4CC0-A132-F356773B80DC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36C3C-4979-4A8F-9E53-1D9052963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4936C3C-4979-4A8F-9E53-1D9052963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EBB9-ADF0-4CC0-A132-F356773B80DC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EBB9-ADF0-4CC0-A132-F356773B80DC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4936C3C-4979-4A8F-9E53-1D9052963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EBB9-ADF0-4CC0-A132-F356773B80DC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936C3C-4979-4A8F-9E53-1D9052963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2FAEBB9-ADF0-4CC0-A132-F356773B80DC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36C3C-4979-4A8F-9E53-1D9052963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EBB9-ADF0-4CC0-A132-F356773B80DC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4936C3C-4979-4A8F-9E53-1D9052963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EBB9-ADF0-4CC0-A132-F356773B80DC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4936C3C-4979-4A8F-9E53-1D9052963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EBB9-ADF0-4CC0-A132-F356773B80DC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936C3C-4979-4A8F-9E53-1D9052963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936C3C-4979-4A8F-9E53-1D9052963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EBB9-ADF0-4CC0-A132-F356773B80DC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4936C3C-4979-4A8F-9E53-1D9052963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2FAEBB9-ADF0-4CC0-A132-F356773B80DC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1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0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rgbClr val="FF4B65"/>
          </a:fgClr>
          <a:bgClr>
            <a:srgbClr val="FF66CC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2FAEBB9-ADF0-4CC0-A132-F356773B80DC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4936C3C-4979-4A8F-9E53-1D9052963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13" name="wind.wav"/>
          </p:stSnd>
        </p:sndAc>
      </p:transition>
    </mc:Choice>
    <mc:Fallback xmlns="">
      <p:transition spd="slow">
        <p:fade/>
        <p:sndAc>
          <p:stSnd>
            <p:snd r:embed="rId14" name="wind.wav"/>
          </p:stSnd>
        </p:sndAc>
      </p:transition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0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0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0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0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0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0.wav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0.wav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0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Authors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Heather Rush and Rachel Walker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Gestational Diabetes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986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839200" cy="5029200"/>
          </a:xfrm>
        </p:spPr>
        <p:txBody>
          <a:bodyPr>
            <a:normAutofit/>
          </a:bodyPr>
          <a:lstStyle/>
          <a:p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It is estimated that gestational diabetes affects 18% of pregnancies</a:t>
            </a:r>
          </a:p>
          <a:p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Mothers with diagnosis of GDM have a 2 out 3 chance of it returning in future pregnancies</a:t>
            </a:r>
          </a:p>
          <a:p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50% of women with a history of GDM develop Diabetes within 5 years </a:t>
            </a:r>
          </a:p>
          <a:p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It effects the mother in late pregnancy and glucose levels of the baby because it crosses the placenta</a:t>
            </a:r>
            <a:endParaRPr lang="en-US" sz="1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Causes </a:t>
            </a:r>
            <a:r>
              <a:rPr lang="en-US" sz="1900" dirty="0" err="1" smtClean="0">
                <a:latin typeface="Times New Roman" pitchFamily="18" charset="0"/>
                <a:cs typeface="Times New Roman" pitchFamily="18" charset="0"/>
              </a:rPr>
              <a:t>macrosomia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known as “fat baby”, hypoglycemia in neonates, baby’s pancreas makes extra insulin to get rid of the blood levels, leads to increased risk for obesity and adult type 2 diabetes</a:t>
            </a:r>
          </a:p>
          <a:p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Educate clients before, during, and after pregnancy on diabetes to reduce occurrence and increase knowledge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800600"/>
            <a:ext cx="2209800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023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thruBlk="1"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hangingPunct="0"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American Diabetes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Association.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(2012). </a:t>
            </a:r>
            <a:r>
              <a:rPr lang="en-US" sz="1200" i="1" dirty="0">
                <a:latin typeface="Times New Roman" pitchFamily="18" charset="0"/>
                <a:cs typeface="Times New Roman" pitchFamily="18" charset="0"/>
              </a:rPr>
              <a:t>What is gestational diabetes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. (2012). Retrieved from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hangingPunct="0"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://www.diabetes.org/diabetes-basics/gestational/what-is-gestational-diabetes.html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hangingPunct="0"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American Diabetes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Association.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(2012). </a:t>
            </a:r>
            <a:r>
              <a:rPr lang="en-US" sz="1200" i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estational </a:t>
            </a:r>
            <a:r>
              <a:rPr lang="en-US" sz="1200" i="1" dirty="0">
                <a:latin typeface="Times New Roman" pitchFamily="18" charset="0"/>
                <a:cs typeface="Times New Roman" pitchFamily="18" charset="0"/>
              </a:rPr>
              <a:t>diabetes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. (2012). Retrieved from 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hangingPunct="0"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http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://www.diabetes.org/diabetes-basics/gestational/?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keymatch=gestational-diabetes</a:t>
            </a:r>
          </a:p>
          <a:p>
            <a:pPr marL="0" indent="0" hangingPunct="0"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Approved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nursing diagnosis. (2005). Retrieved from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www.nmschoolhealthmanual.org/forms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hangingPunct="0"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sectionV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/05_Approved_Nursing.pdf</a:t>
            </a:r>
          </a:p>
          <a:p>
            <a:pPr marL="0" indent="0" hangingPunct="0"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Chapman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L., &amp; Durham, R. (2010). </a:t>
            </a:r>
            <a:r>
              <a:rPr lang="en-US" sz="1200" i="1" dirty="0">
                <a:latin typeface="Times New Roman" pitchFamily="18" charset="0"/>
                <a:cs typeface="Times New Roman" pitchFamily="18" charset="0"/>
              </a:rPr>
              <a:t>Maternal-Newborn Nursing: The critical components of nursing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. Philadelphia, PA: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F.A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. Davis Company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hangingPunct="0">
              <a:buNone/>
            </a:pP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ePOCRATeS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ONLINE. (2012).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Gestational Diabetes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Retrieved from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https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://online.epocrates.com/noFrame/showPage.do?method=diseases&amp;MonographId=665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0" indent="0" hangingPunct="0"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Garcia-Patterson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A., Martin, E.,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Ubeda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J., Maria, M.,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Adelantado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J.,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Ginovart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G.,...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Corcov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R. (2003,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April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). Nurse-Based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management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in patients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gestational diabetes. </a:t>
            </a:r>
            <a:r>
              <a:rPr lang="en-US" sz="1200" i="1" dirty="0">
                <a:latin typeface="Times New Roman" pitchFamily="18" charset="0"/>
                <a:cs typeface="Times New Roman" pitchFamily="18" charset="0"/>
              </a:rPr>
              <a:t>Diabetes Care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i="1" dirty="0">
                <a:latin typeface="Times New Roman" pitchFamily="18" charset="0"/>
                <a:cs typeface="Times New Roman" pitchFamily="18" charset="0"/>
              </a:rPr>
              <a:t>26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(4)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. 998-1001.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doi:10.2337/diacare.26.4.998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hangingPunct="0">
              <a:buNone/>
            </a:pP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Hogan, M., Tarbell, M., &amp; Low, M. (2013). </a:t>
            </a:r>
            <a:r>
              <a:rPr lang="en-US" sz="1200" i="1" dirty="0">
                <a:latin typeface="Times New Roman" pitchFamily="18" charset="0"/>
                <a:cs typeface="Times New Roman" pitchFamily="18" charset="0"/>
              </a:rPr>
              <a:t>Maternal-newborn nursing: Reviews &amp; rationales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(3rd ed.). Upper Saddle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River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NJ: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Pearson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Education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hangingPunct="0">
              <a:buNone/>
            </a:pP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Hockenberry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, M., &amp; Wilson, D. (2009). </a:t>
            </a:r>
            <a:r>
              <a:rPr lang="en-US" sz="1200" i="1" dirty="0">
                <a:latin typeface="Times New Roman" pitchFamily="18" charset="0"/>
                <a:cs typeface="Times New Roman" pitchFamily="18" charset="0"/>
              </a:rPr>
              <a:t>Wong’s essential of pediatric nursing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(8th ed.). St. Louis, MI: Elsevier Mosby.</a:t>
            </a:r>
          </a:p>
          <a:p>
            <a:pPr marL="0" indent="0" hangingPunct="0">
              <a:buNone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0" indent="0" hangingPunct="0">
              <a:buNone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689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Gestational Diabetes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Pre-gestational Type I and Type II diabetes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Type II diabetes accompanies pregnancy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Diabetes Information Clearing House Statistics, 2011</a:t>
            </a:r>
          </a:p>
          <a:p>
            <a:pPr lvl="3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Reported rates of GD,2-10 percent of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pregnancies</a:t>
            </a:r>
          </a:p>
          <a:p>
            <a:pPr lvl="4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ADA statistics : GD affects 18% of pregnancies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5-10 percent with GD, found to have Type II </a:t>
            </a:r>
          </a:p>
          <a:p>
            <a:pPr lvl="3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35-60 percent with GD, found to develop in 10-20 years 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Health Problem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Needs to be monitored for healthy outcome of woman and neonate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Monitor through diet, exercise and medication (insulin) for glycemic control during pregnancy</a:t>
            </a:r>
          </a:p>
          <a:p>
            <a:pPr lvl="3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562598"/>
            <a:ext cx="1237595" cy="652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744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DEFINITION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4000"/>
            <a:ext cx="8613648" cy="4724400"/>
          </a:xfrm>
        </p:spPr>
        <p:txBody>
          <a:bodyPr/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Gestational Diabetes is defined as the impaired ability to metabolize carbohydrates caused by a insulin deficiency or resistance, occurring during pregnancy.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Guest\AppData\Local\Microsoft\Windows\Temporary Internet Files\Content.IE5\B5EY4HO0\MM900236316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486400"/>
            <a:ext cx="12382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Guest\AppData\Local\Microsoft\Windows\Temporary Internet Files\Content.IE5\B5EY4HO0\MM900236316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029200"/>
            <a:ext cx="12382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Guest\AppData\Local\Microsoft\Windows\Temporary Internet Files\Content.IE5\B5EY4HO0\MM900236316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419600"/>
            <a:ext cx="12382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933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ETIOLOGY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Pregnancy increases demands on carbohydrate metabolism and causes insulin requirements to change.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During second and third trimesters, increase in placental hormones cause an insulin-resistant state.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Glucose intolerance is recognized at a rate of eighty-eight percent during late pregnancy.</a:t>
            </a:r>
          </a:p>
        </p:txBody>
      </p:sp>
      <p:pic>
        <p:nvPicPr>
          <p:cNvPr id="3074" name="Picture 2" descr="C:\Users\Guest\AppData\Local\Microsoft\Windows\Temporary Internet Files\Content.IE5\B5EY4HO0\MM900236316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410200"/>
            <a:ext cx="1238250" cy="657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52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RISKS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Maternal age older than 25 years of age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Maternal history of diabetes or gestational diabetes mellitus (GDM)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Family History of diabetes mellitus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Obesity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Multiple gestation or previous delivery of an infant that was large or stillborn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267200"/>
            <a:ext cx="2486025" cy="1781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625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758952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MEDICAL TREATMENT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Pharmacological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Insulin 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Types: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Humilin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U-100 (Short acting)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Route: Sub q injection (45-90˚ angle)- upper arm, abdomen, anterior portion of thigh, upper back, ventral or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dorsogluteal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area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Dosage: 0.5-1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unit/kg/day (30-60 min. Before meals),  Gauge: 22-25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Syringes, pens, pumps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Test glucose levels 4 x’s/day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Non-Pharmacological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Exercise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Control glucose through diet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ADA diet </a:t>
            </a:r>
          </a:p>
          <a:p>
            <a:pPr lvl="3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Carb counting </a:t>
            </a:r>
          </a:p>
          <a:p>
            <a:pPr lvl="4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 concentrated sweets</a:t>
            </a:r>
          </a:p>
          <a:p>
            <a:pPr marL="594360" lvl="2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02920" indent="-457200"/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2309" y="4668977"/>
            <a:ext cx="2639797" cy="1737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618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3" name="wind.wav"/>
          </p:stSnd>
        </p:sndAc>
      </p:transition>
    </mc:Choice>
    <mc:Fallback xmlns="">
      <p:transition spd="slow">
        <p:fade/>
        <p:sndAc>
          <p:stSnd>
            <p:snd r:embed="rId5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CONSEQUENCES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Mother - increased risk for spontaneous abortion, urinary and yeast infections, premature delivery, cesarean delivery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hydramnios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Hydramnios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over distention of uterus, premature rupture of membranes, preterm labor, and hemorrhage.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Fetus - increased risk for intrauterine growth restriction, LGA, hypoglycemia,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hyperbilirubinemia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respiratory distress syndrome, cold stress,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hypocalcemia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hypomagnesemia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polycythemia, and congenital anomalies.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410200"/>
            <a:ext cx="18288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410200"/>
            <a:ext cx="1981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4320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5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NURSING DIAGNOSIS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839200" cy="50292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Imbalanced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nutrition less than body requirements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Activity intolerance related to weakness due to decreased energy production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Anxiety related to the lack of knowledge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Risk for inadequate management of therapeutic rules due to lack of knowledge of the condition of therapeutic management, inadequate support system 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495800"/>
            <a:ext cx="2209800" cy="1894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0781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4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NURSING INTERVENTIONS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371600"/>
            <a:ext cx="8839200" cy="50292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Before Labor</a:t>
            </a:r>
          </a:p>
          <a:p>
            <a:pPr>
              <a:buSzPct val="115000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Include diet, insulin (if uncontrolled through diet), exercise, and blood determinations to  control glucose levels between 65-130mg/Dl</a:t>
            </a:r>
          </a:p>
          <a:p>
            <a:pPr>
              <a:buSzPct val="115000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Observe for signs of hyperglycemia,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glycosuria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ketonuria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and hypoglycemia</a:t>
            </a:r>
          </a:p>
          <a:p>
            <a:pPr>
              <a:buSzPct val="115000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Monitor weight</a:t>
            </a:r>
          </a:p>
          <a:p>
            <a:pPr>
              <a:buSzPct val="115000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Increase calorie intake as prescribed, with adequate insulin therapy so glucose will go into the cell</a:t>
            </a:r>
          </a:p>
          <a:p>
            <a:pPr>
              <a:buSzPct val="115000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Assess for signs of  maternal complications such as preeclampsia (hypertension,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proteinuria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and edema)</a:t>
            </a:r>
          </a:p>
          <a:p>
            <a:pPr>
              <a:buSzPct val="115000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Instruct the client to report burning and pain on urination, vaginal discharge or itching, or any other signs of infection to the health care provider</a:t>
            </a:r>
          </a:p>
          <a:p>
            <a:pPr>
              <a:buSzPct val="115000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Assess fetal status and monitor for signs of fetal compromise</a:t>
            </a:r>
          </a:p>
          <a:p>
            <a:pPr>
              <a:buNone/>
            </a:pP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Postpartum Period</a:t>
            </a:r>
          </a:p>
          <a:p>
            <a:pPr>
              <a:buSzPct val="115000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Observe the mother closely for a hypoglycemic reaction( a precipitous drop in insulin requirements usually occur)</a:t>
            </a:r>
          </a:p>
          <a:p>
            <a:pPr>
              <a:buSzPct val="115000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Reregulate insulin needs as prescribed after the first day, according to blood glucose testing</a:t>
            </a:r>
          </a:p>
          <a:p>
            <a:pPr>
              <a:buSzPct val="115000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Assess dietary needs based on glucose monitoring and insulin requirements</a:t>
            </a:r>
          </a:p>
          <a:p>
            <a:pPr>
              <a:buSzPct val="115000"/>
            </a:pP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Monitor for signs of infection or postpartum hemorrhage</a:t>
            </a:r>
          </a:p>
          <a:p>
            <a:pPr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  <p:sndAc>
          <p:stSnd>
            <p:snd r:embed="rId2" name="wind.wav"/>
          </p:stSnd>
        </p:sndAc>
      </p:transition>
    </mc:Choice>
    <mc:Fallback xmlns="">
      <p:transition spd="slow">
        <p:fade/>
        <p:sndAc>
          <p:stSnd>
            <p:snd r:embed="rId3" name="wind.wav"/>
          </p:stSnd>
        </p:sndAc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</TotalTime>
  <Words>650</Words>
  <Application>Microsoft Office PowerPoint</Application>
  <PresentationFormat>On-screen Show (4:3)</PresentationFormat>
  <Paragraphs>94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Gestational Diabetes</vt:lpstr>
      <vt:lpstr>INTRODUCTION</vt:lpstr>
      <vt:lpstr>DEFINITION</vt:lpstr>
      <vt:lpstr>ETIOLOGY</vt:lpstr>
      <vt:lpstr>RISKS</vt:lpstr>
      <vt:lpstr>MEDICAL TREATMENT</vt:lpstr>
      <vt:lpstr>CONSEQUENCES</vt:lpstr>
      <vt:lpstr>NURSING DIAGNOSIS</vt:lpstr>
      <vt:lpstr>NURSING INTERVENTIONS </vt:lpstr>
      <vt:lpstr>CONCLUSION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Gestational Diabetes</dc:title>
  <dc:creator>Guest</dc:creator>
  <cp:lastModifiedBy>Owner</cp:lastModifiedBy>
  <cp:revision>86</cp:revision>
  <dcterms:created xsi:type="dcterms:W3CDTF">2012-10-14T01:04:44Z</dcterms:created>
  <dcterms:modified xsi:type="dcterms:W3CDTF">2012-10-29T17:50:14Z</dcterms:modified>
</cp:coreProperties>
</file>