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1" r:id="rId2"/>
    <p:sldId id="259" r:id="rId3"/>
    <p:sldId id="256" r:id="rId4"/>
    <p:sldId id="258" r:id="rId5"/>
    <p:sldId id="257"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07" autoAdjust="0"/>
  </p:normalViewPr>
  <p:slideViewPr>
    <p:cSldViewPr>
      <p:cViewPr varScale="1">
        <p:scale>
          <a:sx n="63" d="100"/>
          <a:sy n="63" d="100"/>
        </p:scale>
        <p:origin x="-666" y="-108"/>
      </p:cViewPr>
      <p:guideLst>
        <p:guide orient="horz" pos="2160"/>
        <p:guide pos="2880"/>
      </p:guideLst>
    </p:cSldViewPr>
  </p:slideViewPr>
  <p:notesTextViewPr>
    <p:cViewPr>
      <p:scale>
        <a:sx n="100" d="100"/>
        <a:sy n="100" d="100"/>
      </p:scale>
      <p:origin x="0" y="1464"/>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A332F5-7A60-4102-82B8-2CB00134E360}" type="datetimeFigureOut">
              <a:rPr lang="en-US" smtClean="0"/>
              <a:pPr/>
              <a:t>4/13/2011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98AAC0-4099-4EEA-AAA5-0C3F8FB5926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According to Fried, O’Leary, Van Ness, and </a:t>
            </a:r>
            <a:r>
              <a:rPr lang="en-US" dirty="0" err="1" smtClean="0"/>
              <a:t>Fraenkel</a:t>
            </a:r>
            <a:r>
              <a:rPr lang="en-US" dirty="0" smtClean="0"/>
              <a:t> (2007), a study was conducted to try to determine</a:t>
            </a:r>
            <a:r>
              <a:rPr lang="en-US" baseline="0" dirty="0" smtClean="0"/>
              <a:t> whether the life-sustaining treatment preferences of the elderly population change in a consistent manner.  There were one hundred eight-nine participants in the study, whose ages were sixty and older.  They were all suffering from either advanced cancer, heart failure, or chronic obstructive pulmonary disease. (p. 1007)</a:t>
            </a:r>
          </a:p>
          <a:p>
            <a:endParaRPr lang="en-US" baseline="0" dirty="0" smtClean="0"/>
          </a:p>
          <a:p>
            <a:r>
              <a:rPr lang="en-US" baseline="0" dirty="0" smtClean="0"/>
              <a:t>Fried et al., (2007) discovered during the study that the participants’ willingness to endure harsh treatments which would give them a chance to avoid death or would risk them ending with a disability were frequently inconsistent.  “Many participants became more and then less willing (or vice versa) over time to undergo future high-burden therapy or to risk severe disability” (Fried et al., 2007, p. 1010).   The fact that many of the people in the study had an inconsistent pattern of preferences over time is in contrast to the belief that preferences change in a consistent manner. (pp. 1010-1011)</a:t>
            </a:r>
          </a:p>
          <a:p>
            <a:endParaRPr lang="en-US" baseline="0" dirty="0" smtClean="0"/>
          </a:p>
          <a:p>
            <a:r>
              <a:rPr lang="en-US" baseline="0" dirty="0" smtClean="0"/>
              <a:t>Fried et al., (2007) concluded that changes in health status do affect preferences in a predictable way.  However, persons with advanced chronic illness often have a health state that is variable over time which leads to inconsistent health preferences.  They also found that affective states of anxiety, depression, and physical manifestations of the illness all play a vital role in life-sustaining preference inconsistencies. (pp. 1011-1012)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Fried, O’Leary, Van Ness, and </a:t>
            </a:r>
            <a:r>
              <a:rPr lang="en-US" dirty="0" err="1" smtClean="0"/>
              <a:t>Fraenkel</a:t>
            </a:r>
            <a:r>
              <a:rPr lang="en-US" dirty="0" smtClean="0"/>
              <a:t> (2007), it is imperative to understand the pattern of change in preferences in order to evaluate</a:t>
            </a:r>
            <a:r>
              <a:rPr lang="en-US" baseline="0" dirty="0" smtClean="0"/>
              <a:t> the process of advance care planning.  The inconsistency in preferences with the elderly in regards to end of life care implies that patients may not be able to accurately predict their future preferences.  When a person’s preferences change in a consistent way, it is possible to use a pattern of past responses to help patients evaluate the value they might place on different states of health in the future.  Unfortunately, since it has been found that changes in preferences are largely inconsistent, this poses a huge challenge to advance care planning.  This challenge stems from the fact that past patterns of response will not be able to be used to help patients predict future responses. (p. 1007)</a:t>
            </a:r>
          </a:p>
          <a:p>
            <a:endParaRPr lang="en-US" baseline="0" dirty="0" smtClean="0"/>
          </a:p>
          <a:p>
            <a:r>
              <a:rPr lang="en-US" baseline="0" dirty="0" smtClean="0"/>
              <a:t>Advance care planning is a reliable process for patients with unchanging preferences.  This allows them the chance to end their lives according to the values and morals by which they lived.  On the other hand, patients whose preferences may change due to declining health should take the time to evaluate how their preferences are changing and try to merge that into their valuation of future states of health.  These patients should periodically reevaluate their preferences so they can identify the factors that influence their preferences. (Fried et al,. 2007, p. 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Chitty and</a:t>
            </a:r>
            <a:r>
              <a:rPr lang="en-US" baseline="0" dirty="0" smtClean="0"/>
              <a:t> Black (2010), the impact that nurses have while dealing with the Geriatric population is vital to understand. With the nurse providing the hands on care to geriatric patients its essential that they play an active role in illness prevention and health promotion and </a:t>
            </a:r>
            <a:r>
              <a:rPr lang="en-US" baseline="0" dirty="0" err="1" smtClean="0"/>
              <a:t>maintanence</a:t>
            </a:r>
            <a:r>
              <a:rPr lang="en-US" baseline="0" dirty="0" smtClean="0"/>
              <a:t>. (Chitty and Black, 2010, p.338). Many times you will find that an older person may be uncomfortable with certain treatments that are given because of their age difference. As </a:t>
            </a:r>
            <a:r>
              <a:rPr lang="en-US" baseline="0" dirty="0" err="1" smtClean="0"/>
              <a:t>Nemmers</a:t>
            </a:r>
            <a:r>
              <a:rPr lang="en-US" baseline="0" dirty="0" smtClean="0"/>
              <a:t> (2004) , states “ Nurses and health providers must understand their roles in combating ageism and ageist stereotypes while promoting healthy aging within their aging clientele”(p.11).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aging of America are living more because of the more sophisticated health care and better health in general for geriatric patients. Nurses impact on the population increases with their roles of having personality traits of intelligence, confidence, assertiveness, and being empathetic.  We must always remember to expand our minds and receive proper education to care for elders more effectively.(Chitty and Black, 2010, p.50) With many types of nursing approaching throughout the nation, dealing with geriatric patients in the oncology unit nurses must be aware of the unique characteristics of older adults that may impact cancer care. The growing older population in America mandates oncology nurses to incorporate geriatric care into their oncology nursing practices.(Green,2004,p.596)</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Green &amp; Hacker (2004),</a:t>
            </a:r>
            <a:r>
              <a:rPr lang="en-US" baseline="0" dirty="0" smtClean="0"/>
              <a:t> “ Health professionals and nursing must adapt at managing the complexities associated with older patients”…(p.591). Many geriatric patients often present with multiple severe conditions and higher rates of disabilities, therefore which helps to correlate that nurses must know how to perform with safety measurements when administering drug therapy. With many physiological changes occurring in the human body as it ages, an older person’s body may intake the worse impact by its ability to tolerate standard dosages of chemotherapy as well as the resulting side effects.(Green,2004, p.591)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E15B7844-D545-412D-B48E-739F4234B1B0}" type="datetimeFigureOut">
              <a:rPr lang="en-US" smtClean="0"/>
              <a:pPr/>
              <a:t>4/13/2011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D1B0114-DA6A-414F-89EB-2AF56CDA61E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5B7844-D545-412D-B48E-739F4234B1B0}" type="datetimeFigureOut">
              <a:rPr lang="en-US" smtClean="0"/>
              <a:pPr/>
              <a:t>4/13/2011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1B0114-DA6A-414F-89EB-2AF56CDA61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E15B7844-D545-412D-B48E-739F4234B1B0}" type="datetimeFigureOut">
              <a:rPr lang="en-US" smtClean="0"/>
              <a:pPr/>
              <a:t>4/13/2011</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D1B0114-DA6A-414F-89EB-2AF56CDA61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5B7844-D545-412D-B48E-739F4234B1B0}" type="datetimeFigureOut">
              <a:rPr lang="en-US" smtClean="0"/>
              <a:pPr/>
              <a:t>4/13/2011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1B0114-DA6A-414F-89EB-2AF56CDA61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E15B7844-D545-412D-B48E-739F4234B1B0}" type="datetimeFigureOut">
              <a:rPr lang="en-US" smtClean="0"/>
              <a:pPr/>
              <a:t>4/13/2011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AD1B0114-DA6A-414F-89EB-2AF56CDA61E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15B7844-D545-412D-B48E-739F4234B1B0}" type="datetimeFigureOut">
              <a:rPr lang="en-US" smtClean="0"/>
              <a:pPr/>
              <a:t>4/13/2011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1B0114-DA6A-414F-89EB-2AF56CDA61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15B7844-D545-412D-B48E-739F4234B1B0}" type="datetimeFigureOut">
              <a:rPr lang="en-US" smtClean="0"/>
              <a:pPr/>
              <a:t>4/13/2011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D1B0114-DA6A-414F-89EB-2AF56CDA61E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15B7844-D545-412D-B48E-739F4234B1B0}" type="datetimeFigureOut">
              <a:rPr lang="en-US" smtClean="0"/>
              <a:pPr/>
              <a:t>4/13/2011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D1B0114-DA6A-414F-89EB-2AF56CDA61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E15B7844-D545-412D-B48E-739F4234B1B0}" type="datetimeFigureOut">
              <a:rPr lang="en-US" smtClean="0"/>
              <a:pPr/>
              <a:t>4/13/2011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AD1B0114-DA6A-414F-89EB-2AF56CDA61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15B7844-D545-412D-B48E-739F4234B1B0}" type="datetimeFigureOut">
              <a:rPr lang="en-US" smtClean="0"/>
              <a:pPr/>
              <a:t>4/13/2011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1B0114-DA6A-414F-89EB-2AF56CDA61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E15B7844-D545-412D-B48E-739F4234B1B0}" type="datetimeFigureOut">
              <a:rPr lang="en-US" smtClean="0"/>
              <a:pPr/>
              <a:t>4/13/2011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1B0114-DA6A-414F-89EB-2AF56CDA61E2}"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E15B7844-D545-412D-B48E-739F4234B1B0}" type="datetimeFigureOut">
              <a:rPr lang="en-US" smtClean="0"/>
              <a:pPr/>
              <a:t>4/13/2011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D1B0114-DA6A-414F-89EB-2AF56CDA61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Geriatric Life-Sustaining Preferences</a:t>
            </a:r>
            <a:endParaRPr lang="en-US" dirty="0"/>
          </a:p>
        </p:txBody>
      </p:sp>
      <p:sp>
        <p:nvSpPr>
          <p:cNvPr id="3" name="Content Placeholder 2"/>
          <p:cNvSpPr>
            <a:spLocks noGrp="1"/>
          </p:cNvSpPr>
          <p:nvPr>
            <p:ph idx="1"/>
          </p:nvPr>
        </p:nvSpPr>
        <p:spPr/>
        <p:txBody>
          <a:bodyPr/>
          <a:lstStyle/>
          <a:p>
            <a:endParaRPr lang="en-US" dirty="0" smtClean="0"/>
          </a:p>
          <a:p>
            <a:r>
              <a:rPr lang="en-US" dirty="0" smtClean="0"/>
              <a:t>Preferences are inconsistent</a:t>
            </a:r>
          </a:p>
          <a:p>
            <a:endParaRPr lang="en-US" dirty="0" smtClean="0"/>
          </a:p>
          <a:p>
            <a:endParaRPr lang="en-US" dirty="0" smtClean="0"/>
          </a:p>
          <a:p>
            <a:r>
              <a:rPr lang="en-US" dirty="0" smtClean="0"/>
              <a:t>Willingness to endure life-sustaining treatments changes</a:t>
            </a:r>
          </a:p>
          <a:p>
            <a:endParaRPr lang="en-US" dirty="0" smtClean="0"/>
          </a:p>
          <a:p>
            <a:endParaRPr lang="en-US" dirty="0" smtClean="0"/>
          </a:p>
          <a:p>
            <a:r>
              <a:rPr lang="en-US" dirty="0" smtClean="0"/>
              <a:t>Transient factors influence preferences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Impact of Geriatric </a:t>
            </a:r>
            <a:r>
              <a:rPr lang="en-US" dirty="0" smtClean="0"/>
              <a:t>Life-Sustaining </a:t>
            </a:r>
            <a:r>
              <a:rPr lang="en-US" dirty="0" smtClean="0"/>
              <a:t>preferences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buNone/>
            </a:pPr>
            <a:endParaRPr lang="en-US" dirty="0" smtClean="0"/>
          </a:p>
          <a:p>
            <a:r>
              <a:rPr lang="en-US" dirty="0" smtClean="0"/>
              <a:t>Extreme challenge to </a:t>
            </a:r>
            <a:r>
              <a:rPr lang="en-US" dirty="0" smtClean="0"/>
              <a:t>advanced care </a:t>
            </a:r>
            <a:r>
              <a:rPr lang="en-US" dirty="0" smtClean="0"/>
              <a:t>planning</a:t>
            </a:r>
          </a:p>
          <a:p>
            <a:endParaRPr lang="en-US" dirty="0" smtClean="0"/>
          </a:p>
          <a:p>
            <a:endParaRPr lang="en-US" dirty="0" smtClean="0"/>
          </a:p>
          <a:p>
            <a:endParaRPr lang="en-US" dirty="0" smtClean="0"/>
          </a:p>
          <a:p>
            <a:r>
              <a:rPr lang="en-US" dirty="0" smtClean="0"/>
              <a:t>Evaluate changing preferences</a:t>
            </a:r>
          </a:p>
          <a:p>
            <a:endParaRPr lang="en-US" dirty="0" smtClean="0"/>
          </a:p>
          <a:p>
            <a:endParaRPr lang="en-US" dirty="0" smtClean="0"/>
          </a:p>
          <a:p>
            <a:endParaRPr lang="en-US" dirty="0" smtClean="0"/>
          </a:p>
          <a:p>
            <a:pPr>
              <a:buNone/>
            </a:pPr>
            <a:endParaRPr lang="en-US" dirty="0" smtClean="0"/>
          </a:p>
          <a:p>
            <a:pPr>
              <a:buNone/>
            </a:pPr>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219199"/>
          </a:xfrm>
        </p:spPr>
        <p:txBody>
          <a:bodyPr>
            <a:normAutofit fontScale="90000"/>
          </a:bodyPr>
          <a:lstStyle/>
          <a:p>
            <a:r>
              <a:rPr lang="en-US" dirty="0" smtClean="0"/>
              <a:t>Impact of Nursing care for Geriatric population</a:t>
            </a:r>
            <a:endParaRPr lang="en-US" dirty="0"/>
          </a:p>
        </p:txBody>
      </p:sp>
      <p:sp>
        <p:nvSpPr>
          <p:cNvPr id="3" name="Subtitle 2"/>
          <p:cNvSpPr>
            <a:spLocks noGrp="1"/>
          </p:cNvSpPr>
          <p:nvPr>
            <p:ph type="subTitle" idx="1"/>
          </p:nvPr>
        </p:nvSpPr>
        <p:spPr/>
        <p:txBody>
          <a:bodyPr/>
          <a:lstStyle/>
          <a:p>
            <a:pPr algn="l"/>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continue</a:t>
            </a:r>
            <a:endParaRPr lang="en-US" dirty="0"/>
          </a:p>
        </p:txBody>
      </p:sp>
      <p:sp>
        <p:nvSpPr>
          <p:cNvPr id="3" name="Content Placeholder 2"/>
          <p:cNvSpPr>
            <a:spLocks noGrp="1"/>
          </p:cNvSpPr>
          <p:nvPr>
            <p:ph idx="1"/>
          </p:nvPr>
        </p:nvSpPr>
        <p:spPr/>
        <p:txBody>
          <a:bodyPr/>
          <a:lstStyle/>
          <a:p>
            <a:r>
              <a:rPr lang="en-US" dirty="0" smtClean="0"/>
              <a:t>Nurse Role</a:t>
            </a:r>
          </a:p>
          <a:p>
            <a:endParaRPr lang="en-US" dirty="0" smtClean="0"/>
          </a:p>
          <a:p>
            <a:r>
              <a:rPr lang="en-US" dirty="0" smtClean="0"/>
              <a:t>Educational Experience</a:t>
            </a:r>
          </a:p>
          <a:p>
            <a:endParaRPr lang="en-US" dirty="0" smtClean="0"/>
          </a:p>
          <a:p>
            <a:r>
              <a:rPr lang="en-US" dirty="0" smtClean="0"/>
              <a:t>Compatible Personality traits</a:t>
            </a:r>
          </a:p>
          <a:p>
            <a:endParaRPr lang="en-US" dirty="0" smtClean="0"/>
          </a:p>
          <a:p>
            <a:endParaRPr lang="en-US"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696200" cy="1463040"/>
          </a:xfrm>
        </p:spPr>
        <p:txBody>
          <a:bodyPr>
            <a:normAutofit fontScale="90000"/>
          </a:bodyPr>
          <a:lstStyle/>
          <a:p>
            <a:pPr algn="ctr"/>
            <a:r>
              <a:rPr lang="en-US" dirty="0" smtClean="0"/>
              <a:t>Impact of Nursing care for Chemotherapy on Geriatric Population</a:t>
            </a:r>
            <a:endParaRPr lang="en-US" dirty="0"/>
          </a:p>
        </p:txBody>
      </p:sp>
      <p:sp>
        <p:nvSpPr>
          <p:cNvPr id="3" name="Content Placeholder 2"/>
          <p:cNvSpPr>
            <a:spLocks noGrp="1"/>
          </p:cNvSpPr>
          <p:nvPr>
            <p:ph idx="1"/>
          </p:nvPr>
        </p:nvSpPr>
        <p:spPr/>
        <p:txBody>
          <a:bodyPr/>
          <a:lstStyle/>
          <a:p>
            <a:r>
              <a:rPr lang="en-US" dirty="0" smtClean="0"/>
              <a:t>Adapting</a:t>
            </a:r>
          </a:p>
          <a:p>
            <a:endParaRPr lang="en-US" dirty="0" smtClean="0"/>
          </a:p>
          <a:p>
            <a:r>
              <a:rPr lang="en-US" dirty="0" smtClean="0"/>
              <a:t>Safety Measurements</a:t>
            </a:r>
          </a:p>
          <a:p>
            <a:endParaRPr lang="en-US" dirty="0" smtClean="0"/>
          </a:p>
          <a:p>
            <a:r>
              <a:rPr lang="en-US" dirty="0" smtClean="0"/>
              <a:t> Understanding Physiological Effects </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Nemmers</a:t>
            </a:r>
            <a:r>
              <a:rPr lang="en-US" dirty="0" smtClean="0"/>
              <a:t>, T. (2004). The influence of ageism and ageist stereotypes on the elderly. Physical &amp; Occupational Therapy in Geriatrics, 22(4), 11-20. Retrieved from </a:t>
            </a:r>
            <a:r>
              <a:rPr lang="en-US" dirty="0" err="1" smtClean="0"/>
              <a:t>EBSCOhost</a:t>
            </a:r>
            <a:r>
              <a:rPr lang="en-US" dirty="0" smtClean="0"/>
              <a:t>.</a:t>
            </a:r>
          </a:p>
          <a:p>
            <a:r>
              <a:rPr lang="en-US" dirty="0" smtClean="0"/>
              <a:t>Green, J., &amp; Hacker, E. (2004). Chemotherapy in the geriatric population. Clinical Journal of Oncology Nursing, 8(6), 591. Retrieved from </a:t>
            </a:r>
            <a:r>
              <a:rPr lang="en-US" dirty="0" err="1" smtClean="0"/>
              <a:t>EBSCOhost</a:t>
            </a:r>
            <a:r>
              <a:rPr lang="en-US" dirty="0" smtClean="0"/>
              <a:t>.</a:t>
            </a:r>
          </a:p>
          <a:p>
            <a:r>
              <a:rPr lang="en-US" dirty="0" smtClean="0"/>
              <a:t>Fried, T. R., O'Leary, J., Van Ness, P., &amp; </a:t>
            </a:r>
            <a:r>
              <a:rPr lang="en-US" dirty="0" err="1" smtClean="0"/>
              <a:t>Fraenkel</a:t>
            </a:r>
            <a:r>
              <a:rPr lang="en-US" dirty="0" smtClean="0"/>
              <a:t>, L. (2007). Inconsistency Over Time in the Preferences of Older Persons with Advanced Illness for Life-Sustaining Treatment. </a:t>
            </a:r>
            <a:r>
              <a:rPr lang="en-US" i="1" dirty="0" smtClean="0"/>
              <a:t>Journal of the American Geriatrics Society</a:t>
            </a:r>
            <a:r>
              <a:rPr lang="en-US" dirty="0" smtClean="0"/>
              <a:t>, 55(7), 1007-1014. doi:10.1111/j.1532-5415.2007.01232.x</a:t>
            </a: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677</TotalTime>
  <Words>1067</Words>
  <Application>Microsoft Office PowerPoint</Application>
  <PresentationFormat>On-screen Show (4:3)</PresentationFormat>
  <Paragraphs>69</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Opulent</vt:lpstr>
      <vt:lpstr>Geriatric Life-Sustaining Preferences</vt:lpstr>
      <vt:lpstr>Impact of Geriatric Life-Sustaining preferences</vt:lpstr>
      <vt:lpstr>Impact of Nursing care for Geriatric population</vt:lpstr>
      <vt:lpstr>Impact continue</vt:lpstr>
      <vt:lpstr>Impact of Nursing care for Chemotherapy on Geriatric Population</vt:lpstr>
      <vt:lpstr>Reference</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Nursing care for Geriatric population</dc:title>
  <dc:creator>Tbaby</dc:creator>
  <cp:lastModifiedBy>Jason</cp:lastModifiedBy>
  <cp:revision>18</cp:revision>
  <dcterms:created xsi:type="dcterms:W3CDTF">2011-04-10T18:34:00Z</dcterms:created>
  <dcterms:modified xsi:type="dcterms:W3CDTF">2011-04-13T14:20:06Z</dcterms:modified>
</cp:coreProperties>
</file>