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6"/>
  </p:notesMasterIdLst>
  <p:sldIdLst>
    <p:sldId id="256" r:id="rId2"/>
    <p:sldId id="257" r:id="rId3"/>
    <p:sldId id="258" r:id="rId4"/>
    <p:sldId id="259" r:id="rId5"/>
    <p:sldId id="265" r:id="rId6"/>
    <p:sldId id="263" r:id="rId7"/>
    <p:sldId id="266" r:id="rId8"/>
    <p:sldId id="267" r:id="rId9"/>
    <p:sldId id="268" r:id="rId10"/>
    <p:sldId id="269" r:id="rId11"/>
    <p:sldId id="270" r:id="rId12"/>
    <p:sldId id="261" r:id="rId13"/>
    <p:sldId id="271" r:id="rId14"/>
    <p:sldId id="262"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66308" autoAdjust="0"/>
  </p:normalViewPr>
  <p:slideViewPr>
    <p:cSldViewPr>
      <p:cViewPr varScale="1">
        <p:scale>
          <a:sx n="47" d="100"/>
          <a:sy n="47" d="100"/>
        </p:scale>
        <p:origin x="-20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79BAA37E-B37F-4656-864C-176BEC061258}" type="datetimeFigureOut">
              <a:rPr lang="en-US" smtClean="0"/>
              <a:pPr/>
              <a:t>4/13/2011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E70C4783-298C-4E90-9D63-83574287BA1E}"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 purpose</a:t>
            </a:r>
            <a:r>
              <a:rPr lang="en-US" baseline="0" dirty="0" smtClean="0"/>
              <a:t> of our presentation is to represent the geriatric population and to demonstrate how important it is to practice as culturally competent nurses. This presentation will discuss the demographic representation of the geriatric population, the cultural health preferences, and it’s impact on nursing care</a:t>
            </a:r>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2</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Green &amp; Hacker (2004),</a:t>
            </a:r>
            <a:r>
              <a:rPr lang="en-US" baseline="0" dirty="0" smtClean="0"/>
              <a:t> “ Health professionals and nursing must adapt at managing the complexities associated with older patients”…(p.591). Many geriatric patients often present with multiple severe conditions and higher rates of disabilities, therefore which helps to correlate that nurses must know how to perform with safety measurements when administering drug therapy. With many physiological changes occurring in the human body as it ages, an older person’s body may intake the worse impact by its ability to tolerate standard dosages of chemotherapy as well as the resulting side effects.(Green,2004, p.591)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11</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latin typeface="+mn-lt"/>
                <a:ea typeface="+mn-ea"/>
                <a:cs typeface="+mn-cs"/>
              </a:rPr>
              <a:t>A big concern in the geriatric nursing care is the increasing life span of the elderly population which will effect the future health workforce.  The aging of the population will increase the total amount of nursing services needed for providing appropriate care.</a:t>
            </a:r>
          </a:p>
          <a:p>
            <a:r>
              <a:rPr lang="en-US" sz="1200" kern="1200" dirty="0" smtClean="0">
                <a:solidFill>
                  <a:schemeClr val="tx1"/>
                </a:solidFill>
                <a:latin typeface="+mn-lt"/>
                <a:ea typeface="+mn-ea"/>
                <a:cs typeface="+mn-cs"/>
              </a:rPr>
              <a:t>Religion plays a vital role to the geriatric population. Nurses must take a holistic approach when taking in consideration not only their physical needs but also their spiritual and emotional needs.</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12</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One of the biggest losses that the geriatric population faces is the loss of independence. It is essential for nurses to treat their geriatric patients with respect and dignity.</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solidFill>
                  <a:schemeClr val="tx1"/>
                </a:solidFill>
                <a:latin typeface="+mn-lt"/>
                <a:ea typeface="+mn-ea"/>
                <a:cs typeface="+mn-cs"/>
              </a:rPr>
              <a:t>Elderly people with advanced chronic illness often have an inconsistent change in preferences regarding life-sustaining treatment. This is due not only to the physical symptoms of the illness but effective states of anxiety and depression also play a role in these patterns.</a:t>
            </a:r>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13</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According to </a:t>
            </a:r>
            <a:r>
              <a:rPr lang="en-US" dirty="0" err="1" smtClean="0"/>
              <a:t>Shaipro</a:t>
            </a:r>
            <a:r>
              <a:rPr lang="en-US" dirty="0" smtClean="0"/>
              <a:t> (</a:t>
            </a:r>
            <a:r>
              <a:rPr lang="en-US" baseline="0" dirty="0" smtClean="0"/>
              <a:t>1999) </a:t>
            </a:r>
            <a:r>
              <a:rPr lang="en-US" dirty="0" smtClean="0"/>
              <a:t>“Demography with regard to the geriatric population is defined as the study of the numerical relationship between the ‘senior’ group and the overall society, and variations in that relationship” (p.418).  These demographic trends will affect our health care as nurses by the increasing number of geriatric clients that help us build knowledge and make advances in technology from increased practice.</a:t>
            </a:r>
          </a:p>
          <a:p>
            <a:r>
              <a:rPr lang="en-US" dirty="0" smtClean="0"/>
              <a:t>As birthrates decline and the lifespan increases, this puts the geriatric population in the fastest growth segment.  This means a lot of work for nurses and lots of practice on creating new health care techniques.(Shapiro,</a:t>
            </a:r>
            <a:r>
              <a:rPr lang="en-US" baseline="0" dirty="0" smtClean="0"/>
              <a:t> 1999, pp. 418-420)</a:t>
            </a:r>
            <a:endParaRPr lang="en-US"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3</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Religion plays a huge role in determining the way one has preferences on health care.  It can impact choices on certain treatments and surgeries and whether to go through with them or not based on religion values.  Some patients want to undergo life sustaining procedures where as others would like to be DNR and end life free of treatment.</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In a study conducted by The University of Maryland Medical System, it was found that geriatric patients who were Catholics were “less willing to undergo any life saving procedures than Christians because of a greater belief in divine intervention and the dignity of life.”  </a:t>
            </a:r>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It is important to be aware of religion preferences as a nurse and to realize how important those preferences are to a patient.  For example, before a surgery a patient is instructed to be NPO but the patient wants to have communion before the surgery.  It is the nurses choice to allow the patient to participate in communion and this choice will make the patient feel safe or unprotected throughout the surgery.(</a:t>
            </a:r>
            <a:r>
              <a:rPr lang="en-US" sz="1200" b="0" i="0" kern="1200" dirty="0" err="1" smtClean="0">
                <a:solidFill>
                  <a:schemeClr val="tx1"/>
                </a:solidFill>
                <a:latin typeface="+mn-lt"/>
                <a:ea typeface="+mn-ea"/>
                <a:cs typeface="+mn-cs"/>
              </a:rPr>
              <a:t>Heeren,Menon</a:t>
            </a:r>
            <a:r>
              <a:rPr lang="en-US" sz="1200" b="0" i="0" kern="1200" dirty="0" smtClean="0">
                <a:solidFill>
                  <a:schemeClr val="tx1"/>
                </a:solidFill>
                <a:latin typeface="+mn-lt"/>
                <a:ea typeface="+mn-ea"/>
                <a:cs typeface="+mn-cs"/>
              </a:rPr>
              <a:t>, </a:t>
            </a:r>
            <a:r>
              <a:rPr lang="en-US" sz="1200" b="0" i="0" kern="1200" dirty="0" err="1" smtClean="0">
                <a:solidFill>
                  <a:schemeClr val="tx1"/>
                </a:solidFill>
                <a:latin typeface="+mn-lt"/>
                <a:ea typeface="+mn-ea"/>
                <a:cs typeface="+mn-cs"/>
              </a:rPr>
              <a:t>Raskin</a:t>
            </a:r>
            <a:r>
              <a:rPr lang="en-US" sz="1200" b="0" i="0" kern="1200" dirty="0" smtClean="0">
                <a:solidFill>
                  <a:schemeClr val="tx1"/>
                </a:solidFill>
                <a:latin typeface="+mn-lt"/>
                <a:ea typeface="+mn-ea"/>
                <a:cs typeface="+mn-cs"/>
              </a:rPr>
              <a:t>,</a:t>
            </a:r>
            <a:r>
              <a:rPr lang="en-US" sz="1200" b="0" i="0" kern="1200" baseline="0" dirty="0" smtClean="0">
                <a:solidFill>
                  <a:schemeClr val="tx1"/>
                </a:solidFill>
                <a:latin typeface="+mn-lt"/>
                <a:ea typeface="+mn-ea"/>
                <a:cs typeface="+mn-cs"/>
              </a:rPr>
              <a:t> </a:t>
            </a:r>
            <a:r>
              <a:rPr lang="en-US" sz="1200" b="0" i="0" kern="1200" dirty="0" smtClean="0">
                <a:solidFill>
                  <a:schemeClr val="tx1"/>
                </a:solidFill>
                <a:latin typeface="+mn-lt"/>
                <a:ea typeface="+mn-ea"/>
                <a:cs typeface="+mn-cs"/>
              </a:rPr>
              <a:t>&amp; Ruskin, 2001, pp.</a:t>
            </a:r>
            <a:r>
              <a:rPr lang="en-US" sz="1200" b="0" i="0" kern="1200" baseline="0" dirty="0" smtClean="0">
                <a:solidFill>
                  <a:schemeClr val="tx1"/>
                </a:solidFill>
                <a:latin typeface="+mn-lt"/>
                <a:ea typeface="+mn-ea"/>
                <a:cs typeface="+mn-cs"/>
              </a:rPr>
              <a:t> 203-210</a:t>
            </a:r>
            <a:r>
              <a:rPr lang="en-US" sz="1200" b="0" i="0" kern="1200" dirty="0" smtClean="0">
                <a:solidFill>
                  <a:schemeClr val="tx1"/>
                </a:solidFill>
                <a:latin typeface="+mn-lt"/>
                <a:ea typeface="+mn-ea"/>
                <a:cs typeface="+mn-cs"/>
              </a:rPr>
              <a:t>)</a:t>
            </a:r>
            <a:endParaRPr lang="en-US"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4</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Elders tend to be very specific</a:t>
            </a:r>
            <a:r>
              <a:rPr lang="en-US" baseline="0" dirty="0" smtClean="0"/>
              <a:t> on who they trust with their mental health issues</a:t>
            </a:r>
            <a:r>
              <a:rPr lang="en-US" dirty="0" smtClean="0"/>
              <a:t>.</a:t>
            </a:r>
            <a:r>
              <a:rPr lang="en-US" baseline="0" dirty="0" smtClean="0"/>
              <a:t> The older population prefers to initiate discussions about mental health problems with their primary care provider versus other physicians they are not familiar with. Elders</a:t>
            </a:r>
            <a:r>
              <a:rPr lang="en-US" dirty="0" smtClean="0"/>
              <a:t> tend to be more embarrassed</a:t>
            </a:r>
            <a:r>
              <a:rPr lang="en-US" baseline="0" dirty="0" smtClean="0"/>
              <a:t> of admitting having any mental problems most likely due to the way they grew up and how mental people were viewed back then. Many older adults will accept both psychotherapy and medications but they generally prefer psychotherapy. (Avalon et al., 2010, p.136) Now a days people depend mostly on the medications versus actual therapy. Their generation didn’t depend on medications to treat their illness maybe due to lack of money for the medications or simply just ignoring the fact that they were actually sick.</a:t>
            </a:r>
          </a:p>
          <a:p>
            <a:endParaRPr lang="en-US" baseline="0" dirty="0" smtClean="0"/>
          </a:p>
          <a:p>
            <a:pPr marL="0" marR="0" indent="0" algn="l" defTabSz="457200" rtl="0" eaLnBrk="1" fontAlgn="auto" latinLnBrk="0" hangingPunct="1">
              <a:lnSpc>
                <a:spcPct val="100000"/>
              </a:lnSpc>
              <a:spcBef>
                <a:spcPts val="0"/>
              </a:spcBef>
              <a:spcAft>
                <a:spcPts val="0"/>
              </a:spcAft>
              <a:buClrTx/>
              <a:buSzTx/>
              <a:buFontTx/>
              <a:buNone/>
              <a:tabLst/>
              <a:defRPr/>
            </a:pPr>
            <a:r>
              <a:rPr lang="en-US" baseline="0" dirty="0" smtClean="0"/>
              <a:t>The geriatric population prefers services that match their own personal preferences. Older people are very picky when it comes to their primary care provider. Geriatric patients base their opinions of their nurses and physicians on beliefs in treatment efficacy, and their expectations when administering treatments. (Avalon et al., 2010, </a:t>
            </a:r>
            <a:r>
              <a:rPr lang="en-US" baseline="0" dirty="0" err="1" smtClean="0"/>
              <a:t>p</a:t>
            </a:r>
            <a:r>
              <a:rPr lang="en-US" baseline="0" dirty="0" smtClean="0"/>
              <a:t>. 137) The younger population compared to the older population is not nearly as selective when choosing their primary care provider. The geriatric population is very dependent on their physician and do not prefer to constantly be referred to other doctors. </a:t>
            </a:r>
            <a:endParaRPr lang="en-US" dirty="0" smtClean="0"/>
          </a:p>
          <a:p>
            <a:endParaRPr lang="en-US" baseline="0" dirty="0" smtClean="0"/>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7EB6E65B-1F52-5349-9852-E99C75048650}" type="slidenum">
              <a:rPr lang="en-US" smtClean="0"/>
              <a:pPr/>
              <a:t>5</a:t>
            </a:fld>
            <a:endParaRPr 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The elderly need an environment where they can live safely and happily. Many older people have a problem leaving their homes and moving into a retirement home because it means less freedom and higher costs. Nursing homes and assisted living communities are more invasive and less private. It is a big loss of independence especially because many of their activities and meals are scheduled therefore, many seniors prefer to live alone or with relatives.</a:t>
            </a:r>
          </a:p>
          <a:p>
            <a:r>
              <a:rPr lang="en-US" baseline="0" dirty="0" smtClean="0"/>
              <a:t>Growing older involves loss of strength, energy, and fitness. It is important for seniors to remain active and to perform activities of daily living in order for them to keep their independence.</a:t>
            </a:r>
            <a:r>
              <a:rPr lang="en-US" b="0" baseline="0" dirty="0" smtClean="0"/>
              <a:t> (</a:t>
            </a:r>
            <a:r>
              <a:rPr lang="en-US" b="0" baseline="0" dirty="0" err="1" smtClean="0"/>
              <a:t>Incel</a:t>
            </a:r>
            <a:r>
              <a:rPr lang="en-US" b="0" baseline="0" dirty="0" smtClean="0"/>
              <a:t> et al., 2009) </a:t>
            </a:r>
            <a:r>
              <a:rPr lang="en-US" baseline="0" dirty="0" smtClean="0"/>
              <a:t>Elderly </a:t>
            </a:r>
            <a:r>
              <a:rPr lang="en-US" baseline="0" dirty="0" smtClean="0"/>
              <a:t>people want to be treated as individuals with respect and dignity. They want to be able to make their own decisions. Nurses can do this by listening to their patients life stories and understanding their needs and wishes. </a:t>
            </a:r>
            <a:r>
              <a:rPr lang="en-US" baseline="0" dirty="0" smtClean="0"/>
              <a:t>(</a:t>
            </a:r>
            <a:r>
              <a:rPr lang="en-US" b="0" baseline="0" dirty="0" err="1" smtClean="0"/>
              <a:t>Jarram</a:t>
            </a:r>
            <a:r>
              <a:rPr lang="en-US" b="0" baseline="0" dirty="0" smtClean="0"/>
              <a:t>, </a:t>
            </a:r>
            <a:r>
              <a:rPr lang="en-US" b="0" baseline="0" dirty="0" smtClean="0"/>
              <a:t>2010</a:t>
            </a:r>
            <a:r>
              <a:rPr lang="en-US" baseline="0" dirty="0" smtClean="0"/>
              <a:t>)</a:t>
            </a:r>
            <a:endParaRPr lang="en-US" baseline="0" dirty="0" smtClean="0"/>
          </a:p>
          <a:p>
            <a:endParaRPr lang="en-US" dirty="0"/>
          </a:p>
        </p:txBody>
      </p:sp>
      <p:sp>
        <p:nvSpPr>
          <p:cNvPr id="4" name="Slide Number Placeholder 3"/>
          <p:cNvSpPr>
            <a:spLocks noGrp="1"/>
          </p:cNvSpPr>
          <p:nvPr>
            <p:ph type="sldNum" sz="quarter" idx="10"/>
          </p:nvPr>
        </p:nvSpPr>
        <p:spPr/>
        <p:txBody>
          <a:bodyPr/>
          <a:lstStyle/>
          <a:p>
            <a:fld id="{E70C4783-298C-4E90-9D63-83574287BA1E}" type="slidenum">
              <a:rPr lang="en-US" smtClean="0"/>
              <a:pPr/>
              <a:t>6</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According to Fried, O’Leary, Van Ness, and </a:t>
            </a:r>
            <a:r>
              <a:rPr lang="en-US" dirty="0" err="1" smtClean="0"/>
              <a:t>Fraenkel</a:t>
            </a:r>
            <a:r>
              <a:rPr lang="en-US" dirty="0" smtClean="0"/>
              <a:t> (2007), a study was conducted to try to determine</a:t>
            </a:r>
            <a:r>
              <a:rPr lang="en-US" baseline="0" dirty="0" smtClean="0"/>
              <a:t> whether the life-sustaining treatment preferences of the elderly population change in a consistent manner.  There were one hundred eight-nine participants in the study, whose ages were sixty and older.  They were all suffering from either advanced cancer, heart failure, or chronic obstructive pulmonary disease. (p. 1007)</a:t>
            </a:r>
          </a:p>
          <a:p>
            <a:endParaRPr lang="en-US" baseline="0" dirty="0" smtClean="0"/>
          </a:p>
          <a:p>
            <a:r>
              <a:rPr lang="en-US" baseline="0" dirty="0" smtClean="0"/>
              <a:t>Fried et al., (2007) discovered during the study that the participants’ willingness to endure harsh treatments which would give them a chance to avoid death or would risk them ending with a disability were frequently inconsistent.  “Many participants became more and then less willing (or vice versa) over time to undergo future high-burden therapy or to risk severe disability” (Fried et al., 2007, p. 1010).   The fact that many of the people in the study had an inconsistent pattern of preferences over time is in contrast to the belief that preferences change in a consistent manner. (pp. 1010-1011)</a:t>
            </a:r>
          </a:p>
          <a:p>
            <a:endParaRPr lang="en-US" baseline="0" dirty="0" smtClean="0"/>
          </a:p>
          <a:p>
            <a:r>
              <a:rPr lang="en-US" baseline="0" dirty="0" smtClean="0"/>
              <a:t>Fried et al., (2007) concluded that changes in health status do affect preferences in a predictable way.  However, persons with advanced chronic illness often have a health state that is variable over time which leads to inconsistent health preferences.  They also found that affective states of anxiety, depression, and physical manifestations of the illness all play a vital role in life-sustaining preference inconsistencies. (pp. 1011-1012)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7</a:t>
            </a:fld>
            <a:endParaRPr 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Fried, O’Leary, Van Ness, and </a:t>
            </a:r>
            <a:r>
              <a:rPr lang="en-US" dirty="0" err="1" smtClean="0"/>
              <a:t>Fraenkel</a:t>
            </a:r>
            <a:r>
              <a:rPr lang="en-US" dirty="0" smtClean="0"/>
              <a:t> (2007), it is imperative to understand the pattern of change in preferences in order to evaluate</a:t>
            </a:r>
            <a:r>
              <a:rPr lang="en-US" baseline="0" dirty="0" smtClean="0"/>
              <a:t> the process of advance care planning.  The inconsistency in preferences with the elderly in regards to end of life care implies that patients may not be able to accurately predict their future preferences.  When a person’s preferences change in a consistent way, it is possible to use a pattern of past responses to help patients evaluate the value they might place on different states of health in the future.  Unfortunately, since it has been found that changes in preferences are largely inconsistent, this poses a huge challenge to advance care planning.  This challenge stems from the fact that past patterns of response will not be able to be used to help patients predict future responses. (p. 1007)</a:t>
            </a:r>
          </a:p>
          <a:p>
            <a:endParaRPr lang="en-US" baseline="0" dirty="0" smtClean="0"/>
          </a:p>
          <a:p>
            <a:r>
              <a:rPr lang="en-US" baseline="0" dirty="0" smtClean="0"/>
              <a:t>Advance care planning is a reliable process for patients with unchanging preferences.  This allows them the chance to end their lives according to the values and morals by which they lived.  On the other hand, patients whose preferences may change due to declining health should take the time to evaluate how their preferences are changing and try to merge that into their valuation of future states of health.  These patients should periodically reevaluate their preferences so they can identify the factors that influence their preferences. (Fried et al,. 2007, p. 1012)</a:t>
            </a:r>
          </a:p>
          <a:p>
            <a:endParaRPr lang="en-US" baseline="0" dirty="0" smtClean="0"/>
          </a:p>
          <a:p>
            <a:r>
              <a:rPr lang="en-US" baseline="0" dirty="0" smtClean="0"/>
              <a:t>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8</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 to Chitty and</a:t>
            </a:r>
            <a:r>
              <a:rPr lang="en-US" baseline="0" dirty="0" smtClean="0"/>
              <a:t> Black (2010), the impact that nurses have while dealing with the Geriatric population is vital to understand. With the nurse providing the hands on care to geriatric patients its essential that they play an active role in illness prevention and health promotion and maintenance. (Chitty and Black, 2010, p.338). Many times you will find that an older person may be uncomfortable with certain treatments that are given because of their age difference. As </a:t>
            </a:r>
            <a:r>
              <a:rPr lang="en-US" baseline="0" dirty="0" err="1" smtClean="0"/>
              <a:t>Nemmers</a:t>
            </a:r>
            <a:r>
              <a:rPr lang="en-US" baseline="0" dirty="0" smtClean="0"/>
              <a:t> (2004) , states “ Nurses and health providers must understand their roles in combating ageism and ageist stereotypes while promoting healthy aging within their aging clientele”(p.11). </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9</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The</a:t>
            </a:r>
            <a:r>
              <a:rPr lang="en-US" baseline="0" dirty="0" smtClean="0"/>
              <a:t> aging of America are living more because of the more sophisticated health care and better health in general for geriatric patients. Nurses impact on the population increases with their roles of having personality traits of intelligence, confidence, assertiveness, and being empathetic.  We must always remember to expand our minds and receive proper education to care for elders more effectively.(Chitty and Black, 2010, p.50) With many types of nursing approaching throughout the nation, dealing with geriatric patients in the oncology unit nurses must be aware of the unique characteristics of older adults that may impact cancer care. The growing older population in America mandates oncology nurses to incorporate geriatric care into their oncology nursing practices.(Green,2004,p.596)</a:t>
            </a:r>
            <a:endParaRPr lang="en-US" dirty="0"/>
          </a:p>
        </p:txBody>
      </p:sp>
      <p:sp>
        <p:nvSpPr>
          <p:cNvPr id="4" name="Slide Number Placeholder 3"/>
          <p:cNvSpPr>
            <a:spLocks noGrp="1"/>
          </p:cNvSpPr>
          <p:nvPr>
            <p:ph type="sldNum" sz="quarter" idx="10"/>
          </p:nvPr>
        </p:nvSpPr>
        <p:spPr/>
        <p:txBody>
          <a:bodyPr/>
          <a:lstStyle/>
          <a:p>
            <a:fld id="{9798AAC0-4099-4EEA-AAA5-0C3F8FB59260}"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traight Connector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p>
            <a:endParaRPr kumimoji="0" lang="en-US"/>
          </a:p>
        </p:txBody>
      </p:sp>
      <p:sp>
        <p:nvSpPr>
          <p:cNvPr id="12" name="Title 11"/>
          <p:cNvSpPr>
            <a:spLocks noGrp="1"/>
          </p:cNvSpPr>
          <p:nvPr>
            <p:ph type="ctrTitle"/>
          </p:nvPr>
        </p:nvSpPr>
        <p:spPr>
          <a:xfrm>
            <a:off x="3366868" y="533400"/>
            <a:ext cx="5105400" cy="2868168"/>
          </a:xfrm>
        </p:spPr>
        <p:txBody>
          <a:bodyPr lIns="45720" tIns="0" rIns="45720">
            <a:noAutofit/>
          </a:bodyPr>
          <a:lstStyle>
            <a:lvl1pPr algn="r">
              <a:defRPr sz="4200" b="1"/>
            </a:lvl1pPr>
          </a:lstStyle>
          <a:p>
            <a:r>
              <a:rPr kumimoji="0" lang="en-US" smtClean="0"/>
              <a:t>Click to edit Master title style</a:t>
            </a:r>
            <a:endParaRPr kumimoji="0" lang="en-US"/>
          </a:p>
        </p:txBody>
      </p:sp>
      <p:sp>
        <p:nvSpPr>
          <p:cNvPr id="25" name="Subtitl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31" name="Date Placeholder 30"/>
          <p:cNvSpPr>
            <a:spLocks noGrp="1"/>
          </p:cNvSpPr>
          <p:nvPr>
            <p:ph type="dt" sz="half" idx="10"/>
          </p:nvPr>
        </p:nvSpPr>
        <p:spPr>
          <a:xfrm>
            <a:off x="5871224" y="6557946"/>
            <a:ext cx="2002464" cy="226902"/>
          </a:xfrm>
        </p:spPr>
        <p:txBody>
          <a:bodyPr/>
          <a:lstStyle>
            <a:lvl1pPr>
              <a:defRPr lang="en-US" smtClean="0">
                <a:solidFill>
                  <a:srgbClr val="FFFFFF"/>
                </a:solidFill>
              </a:defRPr>
            </a:lvl1pPr>
          </a:lstStyle>
          <a:p>
            <a:fld id="{2432114C-2795-4684-99FC-BD7818DFCBD9}" type="datetimeFigureOut">
              <a:rPr lang="en-US" smtClean="0"/>
              <a:pPr/>
              <a:t>4/13/2011</a:t>
            </a:fld>
            <a:endParaRPr lang="en-US"/>
          </a:p>
        </p:txBody>
      </p:sp>
      <p:sp>
        <p:nvSpPr>
          <p:cNvPr id="18" name="Footer Placeholder 17"/>
          <p:cNvSpPr>
            <a:spLocks noGrp="1"/>
          </p:cNvSpPr>
          <p:nvPr>
            <p:ph type="ftr" sz="quarter" idx="11"/>
          </p:nvPr>
        </p:nvSpPr>
        <p:spPr>
          <a:xfrm>
            <a:off x="2819400" y="6557946"/>
            <a:ext cx="2927722" cy="228600"/>
          </a:xfrm>
        </p:spPr>
        <p:txBody>
          <a:bodyPr/>
          <a:lstStyle>
            <a:lvl1pPr>
              <a:defRPr lang="en-US" dirty="0">
                <a:solidFill>
                  <a:srgbClr val="FFFFFF"/>
                </a:solidFill>
              </a:defRPr>
            </a:lvl1pPr>
          </a:lstStyle>
          <a:p>
            <a:endParaRPr lang="en-US"/>
          </a:p>
        </p:txBody>
      </p:sp>
      <p:sp>
        <p:nvSpPr>
          <p:cNvPr id="29" name="Slide Number Placeholder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274955"/>
            <a:ext cx="1524000" cy="5851525"/>
          </a:xfrm>
        </p:spPr>
        <p:txBody>
          <a:bodyPr vert="eaVert" ancho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457200" y="274642"/>
            <a:ext cx="6019800" cy="5851525"/>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a:xfrm>
            <a:off x="4242816" y="6557946"/>
            <a:ext cx="2002464" cy="226902"/>
          </a:xfrm>
        </p:spPr>
        <p:txBody>
          <a:bodyPr/>
          <a:lstStyle/>
          <a:p>
            <a:fld id="{2432114C-2795-4684-99FC-BD7818DFCBD9}" type="datetimeFigureOut">
              <a:rPr lang="en-US" smtClean="0"/>
              <a:pPr/>
              <a:t>4/13/2011</a:t>
            </a:fld>
            <a:endParaRPr lang="en-US"/>
          </a:p>
        </p:txBody>
      </p:sp>
      <p:sp>
        <p:nvSpPr>
          <p:cNvPr id="5" name="Footer Placeholder 4"/>
          <p:cNvSpPr>
            <a:spLocks noGrp="1"/>
          </p:cNvSpPr>
          <p:nvPr>
            <p:ph type="ftr" sz="quarter" idx="11"/>
          </p:nvPr>
        </p:nvSpPr>
        <p:spPr>
          <a:xfrm>
            <a:off x="457200" y="6556248"/>
            <a:ext cx="3657600" cy="228600"/>
          </a:xfrm>
        </p:spPr>
        <p:txBody>
          <a:bodyPr/>
          <a:lstStyle/>
          <a:p>
            <a:endParaRPr lang="en-US"/>
          </a:p>
        </p:txBody>
      </p:sp>
      <p:sp>
        <p:nvSpPr>
          <p:cNvPr id="6" name="Slide Number Placeholder 5"/>
          <p:cNvSpPr>
            <a:spLocks noGrp="1"/>
          </p:cNvSpPr>
          <p:nvPr>
            <p:ph type="sldNum" sz="quarter" idx="12"/>
          </p:nvPr>
        </p:nvSpPr>
        <p:spPr>
          <a:xfrm>
            <a:off x="6254496" y="6553200"/>
            <a:ext cx="588336" cy="228600"/>
          </a:xfrm>
        </p:spPr>
        <p:txBody>
          <a:bodyPr/>
          <a:lstStyle>
            <a:lvl1pPr>
              <a:defRPr>
                <a:solidFill>
                  <a:schemeClr val="tx2"/>
                </a:solidFill>
              </a:defRPr>
            </a:lvl1pPr>
          </a:lstStyle>
          <a:p>
            <a:fld id="{A7C24151-48B5-4C9A-BB7A-8CD93BCED27D}"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2432114C-2795-4684-99FC-BD7818DFCBD9}" type="datetimeFigureOut">
              <a:rPr lang="en-US" smtClean="0"/>
              <a:pPr/>
              <a:t>4/13/2011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066800" y="2821837"/>
            <a:ext cx="6255488" cy="1362075"/>
          </a:xfrm>
        </p:spPr>
        <p:txBody>
          <a:bodyPr tIns="0" anchor="t"/>
          <a:lstStyle>
            <a:lvl1pPr algn="r">
              <a:buNone/>
              <a:defRPr sz="4200" b="1" cap="all"/>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a:xfrm>
            <a:off x="4724238" y="6556810"/>
            <a:ext cx="2002464" cy="226902"/>
          </a:xfrm>
        </p:spPr>
        <p:txBody>
          <a:bodyPr bIns="0" anchor="b"/>
          <a:lstStyle>
            <a:lvl1pPr>
              <a:defRPr>
                <a:solidFill>
                  <a:schemeClr val="tx2"/>
                </a:solidFill>
              </a:defRPr>
            </a:lvl1pPr>
          </a:lstStyle>
          <a:p>
            <a:fld id="{2432114C-2795-4684-99FC-BD7818DFCBD9}" type="datetimeFigureOut">
              <a:rPr lang="en-US" smtClean="0"/>
              <a:pPr/>
              <a:t>4/13/2011</a:t>
            </a:fld>
            <a:endParaRPr lang="en-US"/>
          </a:p>
        </p:txBody>
      </p:sp>
      <p:sp>
        <p:nvSpPr>
          <p:cNvPr id="5" name="Footer Placeholder 4"/>
          <p:cNvSpPr>
            <a:spLocks noGrp="1"/>
          </p:cNvSpPr>
          <p:nvPr>
            <p:ph type="ftr" sz="quarter" idx="11"/>
          </p:nvPr>
        </p:nvSpPr>
        <p:spPr>
          <a:xfrm>
            <a:off x="1735358" y="6556810"/>
            <a:ext cx="2895600" cy="228600"/>
          </a:xfrm>
        </p:spPr>
        <p:txBody>
          <a:bodyPr bIns="0" anchor="b"/>
          <a:lstStyle>
            <a:lvl1pPr>
              <a:defRPr>
                <a:solidFill>
                  <a:schemeClr val="tx2"/>
                </a:solidFill>
              </a:defRPr>
            </a:lvl1pPr>
          </a:lstStyle>
          <a:p>
            <a:endParaRPr lang="en-US"/>
          </a:p>
        </p:txBody>
      </p:sp>
      <p:sp>
        <p:nvSpPr>
          <p:cNvPr id="6" name="Slide Number Placeholder 5"/>
          <p:cNvSpPr>
            <a:spLocks noGrp="1"/>
          </p:cNvSpPr>
          <p:nvPr>
            <p:ph type="sldNum" sz="quarter" idx="12"/>
          </p:nvPr>
        </p:nvSpPr>
        <p:spPr>
          <a:xfrm>
            <a:off x="6733952" y="6555112"/>
            <a:ext cx="588336" cy="228600"/>
          </a:xfrm>
        </p:spPr>
        <p:txBody>
          <a:bodyPr/>
          <a:lstStyle/>
          <a:p>
            <a:fld id="{A7C24151-48B5-4C9A-BB7A-8CD93BCED27D}" type="slidenum">
              <a:rPr lang="en-US" smtClean="0"/>
              <a:pPr/>
              <a:t>‹#›</a:t>
            </a:fld>
            <a:endParaRPr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Content Placeholder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nchor="b"/>
          <a:lstStyle>
            <a:lvl1pPr>
              <a:defRPr/>
            </a:lvl1pPr>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2432114C-2795-4684-99FC-BD7818DFCBD9}" type="datetimeFigureOut">
              <a:rPr lang="en-US" smtClean="0"/>
              <a:pPr/>
              <a:t>4/13/2011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242048" cy="1143000"/>
          </a:xfrm>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2432114C-2795-4684-99FC-BD7818DFCBD9}" type="datetimeFigureOut">
              <a:rPr lang="en-US" smtClean="0"/>
              <a:pPr/>
              <a:t>4/13/2011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2432114C-2795-4684-99FC-BD7818DFCBD9}" type="datetimeFigureOut">
              <a:rPr lang="en-US" smtClean="0"/>
              <a:pPr/>
              <a:t>4/13/2011</a:t>
            </a:fld>
            <a:endParaRPr lang="en-US"/>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a:p>
        </p:txBody>
      </p:sp>
      <p:sp>
        <p:nvSpPr>
          <p:cNvPr id="4" name="Slide Number Placeholder 3"/>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5897880" cy="1173480"/>
          </a:xfrm>
        </p:spPr>
        <p:txBody>
          <a:bodyPr wrap="square" anchor="b"/>
          <a:lstStyle>
            <a:lvl1pPr algn="l">
              <a:buNone/>
              <a:defRPr lang="en-US" sz="2400" baseline="0" smtClean="0"/>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2432114C-2795-4684-99FC-BD7818DFCBD9}" type="datetimeFigureOut">
              <a:rPr lang="en-US" smtClean="0"/>
              <a:pPr/>
              <a:t>4/13/2011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l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lstStyle>
          <a:p>
            <a:r>
              <a:rPr kumimoji="0" lang="en-US" smtClean="0"/>
              <a:t>Click to edit Master title style</a:t>
            </a:r>
            <a:endParaRPr kumimoji="0" lang="en-US" dirty="0"/>
          </a:p>
        </p:txBody>
      </p:sp>
      <p:sp>
        <p:nvSpPr>
          <p:cNvPr id="4" name="Text Placeholder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en-US" smtClean="0"/>
              <a:t>Click to edit Master text styles</a:t>
            </a:r>
          </a:p>
        </p:txBody>
      </p:sp>
      <p:sp>
        <p:nvSpPr>
          <p:cNvPr id="5" name="Date Placeholder 4"/>
          <p:cNvSpPr>
            <a:spLocks noGrp="1"/>
          </p:cNvSpPr>
          <p:nvPr>
            <p:ph type="dt" sz="half" idx="10"/>
          </p:nvPr>
        </p:nvSpPr>
        <p:spPr/>
        <p:txBody>
          <a:bodyPr/>
          <a:lstStyle/>
          <a:p>
            <a:fld id="{2432114C-2795-4684-99FC-BD7818DFCBD9}" type="datetimeFigureOut">
              <a:rPr lang="en-US" smtClean="0"/>
              <a:pPr/>
              <a:t>4/13/2011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C24151-48B5-4C9A-BB7A-8CD93BCED27D}" type="slidenum">
              <a:rPr lang="en-US" smtClean="0"/>
              <a:pPr/>
              <a:t>‹#›</a:t>
            </a:fld>
            <a:endParaRPr lang="en-US"/>
          </a:p>
        </p:txBody>
      </p:sp>
      <p:sp>
        <p:nvSpPr>
          <p:cNvPr id="10" name="Picture Placeholder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lstStyle>
          <a:p>
            <a:r>
              <a:rPr kumimoji="0" lang="en-US" smtClean="0"/>
              <a:t>Click icon to add picture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cstate="print">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3" name="Title Placeholder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p>
            <a:r>
              <a:rPr kumimoji="0" lang="en-US" smtClean="0"/>
              <a:t>Click to edit Master title style</a:t>
            </a:r>
            <a:endParaRPr kumimoji="0" lang="en-US"/>
          </a:p>
        </p:txBody>
      </p:sp>
      <p:sp>
        <p:nvSpPr>
          <p:cNvPr id="31" name="Text Placeholder 30"/>
          <p:cNvSpPr>
            <a:spLocks noGrp="1"/>
          </p:cNvSpPr>
          <p:nvPr>
            <p:ph type="body" idx="1"/>
          </p:nvPr>
        </p:nvSpPr>
        <p:spPr>
          <a:xfrm>
            <a:off x="457200" y="1609416"/>
            <a:ext cx="7239000" cy="4846320"/>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7" name="Date Placeholder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lstStyle>
          <a:p>
            <a:fld id="{2432114C-2795-4684-99FC-BD7818DFCBD9}" type="datetimeFigureOut">
              <a:rPr lang="en-US" smtClean="0"/>
              <a:pPr/>
              <a:t>4/13/2011</a:t>
            </a:fld>
            <a:endParaRPr lang="en-US"/>
          </a:p>
        </p:txBody>
      </p:sp>
      <p:sp>
        <p:nvSpPr>
          <p:cNvPr id="4" name="Footer Placeholder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lstStyle>
          <a:p>
            <a:endParaRPr lang="en-US"/>
          </a:p>
        </p:txBody>
      </p:sp>
      <p:sp>
        <p:nvSpPr>
          <p:cNvPr id="16" name="Slide Number Placeholder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lstStyle>
          <a:p>
            <a:fld id="{A7C24151-48B5-4C9A-BB7A-8CD93BCED27D}"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09600" y="228600"/>
            <a:ext cx="7772400" cy="1470025"/>
          </a:xfrm>
        </p:spPr>
        <p:txBody>
          <a:bodyPr/>
          <a:lstStyle/>
          <a:p>
            <a:r>
              <a:rPr lang="en-US" dirty="0" smtClean="0"/>
              <a:t>Cultural Competency</a:t>
            </a:r>
            <a:br>
              <a:rPr lang="en-US" dirty="0" smtClean="0"/>
            </a:br>
            <a:r>
              <a:rPr lang="en-US" dirty="0" smtClean="0"/>
              <a:t>Geriatric Population</a:t>
            </a:r>
            <a:endParaRPr lang="en-US" dirty="0"/>
          </a:p>
        </p:txBody>
      </p:sp>
      <p:sp>
        <p:nvSpPr>
          <p:cNvPr id="3" name="Subtitle 2"/>
          <p:cNvSpPr>
            <a:spLocks noGrp="1"/>
          </p:cNvSpPr>
          <p:nvPr>
            <p:ph type="subTitle" idx="1"/>
          </p:nvPr>
        </p:nvSpPr>
        <p:spPr>
          <a:xfrm>
            <a:off x="838200" y="4724400"/>
            <a:ext cx="7620000" cy="2133600"/>
          </a:xfrm>
        </p:spPr>
        <p:txBody>
          <a:bodyPr>
            <a:normAutofit/>
          </a:bodyPr>
          <a:lstStyle/>
          <a:p>
            <a:pPr algn="ctr"/>
            <a:r>
              <a:rPr lang="en-US" dirty="0" err="1" smtClean="0">
                <a:solidFill>
                  <a:schemeClr val="tx1"/>
                </a:solidFill>
              </a:rPr>
              <a:t>Ilse</a:t>
            </a:r>
            <a:r>
              <a:rPr lang="en-US" dirty="0" smtClean="0">
                <a:solidFill>
                  <a:schemeClr val="tx1"/>
                </a:solidFill>
              </a:rPr>
              <a:t> Vega, Emily Stahl, Elizabeth </a:t>
            </a:r>
            <a:r>
              <a:rPr lang="en-US" dirty="0" err="1" smtClean="0">
                <a:solidFill>
                  <a:schemeClr val="tx1"/>
                </a:solidFill>
              </a:rPr>
              <a:t>Rademacher</a:t>
            </a:r>
            <a:r>
              <a:rPr lang="en-US" dirty="0" smtClean="0">
                <a:solidFill>
                  <a:schemeClr val="tx1"/>
                </a:solidFill>
              </a:rPr>
              <a:t>, Wendy</a:t>
            </a:r>
          </a:p>
          <a:p>
            <a:pPr algn="ctr"/>
            <a:r>
              <a:rPr lang="en-US" dirty="0" smtClean="0">
                <a:solidFill>
                  <a:schemeClr val="tx1"/>
                </a:solidFill>
              </a:rPr>
              <a:t>Oakley, </a:t>
            </a:r>
            <a:r>
              <a:rPr lang="en-US" dirty="0" err="1" smtClean="0">
                <a:solidFill>
                  <a:schemeClr val="tx1"/>
                </a:solidFill>
              </a:rPr>
              <a:t>Tearra</a:t>
            </a:r>
            <a:r>
              <a:rPr lang="en-US" dirty="0" smtClean="0">
                <a:solidFill>
                  <a:schemeClr val="tx1"/>
                </a:solidFill>
              </a:rPr>
              <a:t> </a:t>
            </a:r>
            <a:r>
              <a:rPr lang="en-US" dirty="0" err="1" smtClean="0">
                <a:solidFill>
                  <a:schemeClr val="tx1"/>
                </a:solidFill>
              </a:rPr>
              <a:t>McDade</a:t>
            </a:r>
            <a:endParaRPr lang="en-US" dirty="0" smtClean="0">
              <a:solidFill>
                <a:schemeClr val="tx1"/>
              </a:solidFill>
            </a:endParaRPr>
          </a:p>
          <a:p>
            <a:pPr algn="ctr"/>
            <a:r>
              <a:rPr lang="en-US" dirty="0" smtClean="0">
                <a:solidFill>
                  <a:schemeClr val="tx1"/>
                </a:solidFill>
              </a:rPr>
              <a:t> Lakeview College of Nursing</a:t>
            </a:r>
          </a:p>
          <a:p>
            <a:pPr algn="ctr"/>
            <a:r>
              <a:rPr lang="en-US" dirty="0" smtClean="0">
                <a:solidFill>
                  <a:schemeClr val="tx1"/>
                </a:solidFill>
              </a:rPr>
              <a:t>Theories and Issues in Nursing</a:t>
            </a:r>
          </a:p>
          <a:p>
            <a:pPr algn="ctr"/>
            <a:r>
              <a:rPr lang="en-US" dirty="0" smtClean="0">
                <a:solidFill>
                  <a:schemeClr val="tx1"/>
                </a:solidFill>
              </a:rPr>
              <a:t>April 13, 2011</a:t>
            </a:r>
          </a:p>
        </p:txBody>
      </p:sp>
      <p:pic>
        <p:nvPicPr>
          <p:cNvPr id="1026" name="Picture 2" descr="http://images.sciencedaily.com/2008/04/080416110114-large.jpg"/>
          <p:cNvPicPr>
            <a:picLocks noChangeAspect="1" noChangeArrowheads="1"/>
          </p:cNvPicPr>
          <p:nvPr/>
        </p:nvPicPr>
        <p:blipFill>
          <a:blip r:embed="rId2" cstate="print"/>
          <a:srcRect/>
          <a:stretch>
            <a:fillRect/>
          </a:stretch>
        </p:blipFill>
        <p:spPr bwMode="auto">
          <a:xfrm>
            <a:off x="2895600" y="1981200"/>
            <a:ext cx="3352800" cy="2229613"/>
          </a:xfrm>
          <a:prstGeom prst="rect">
            <a:avLst/>
          </a:prstGeom>
          <a:noFill/>
        </p:spPr>
      </p:pic>
      <p:sp>
        <p:nvSpPr>
          <p:cNvPr id="5" name="TextBox 4"/>
          <p:cNvSpPr txBox="1"/>
          <p:nvPr/>
        </p:nvSpPr>
        <p:spPr>
          <a:xfrm>
            <a:off x="5105400" y="4191000"/>
            <a:ext cx="1828800" cy="369332"/>
          </a:xfrm>
          <a:prstGeom prst="rect">
            <a:avLst/>
          </a:prstGeom>
          <a:noFill/>
        </p:spPr>
        <p:txBody>
          <a:bodyPr wrap="square" rtlCol="0">
            <a:spAutoFit/>
          </a:bodyPr>
          <a:lstStyle/>
          <a:p>
            <a:r>
              <a:rPr lang="en-US" dirty="0" smtClean="0"/>
              <a:t>(</a:t>
            </a:r>
            <a:r>
              <a:rPr lang="en-US" dirty="0" err="1" smtClean="0"/>
              <a:t>Monu</a:t>
            </a:r>
            <a:r>
              <a:rPr lang="en-US" dirty="0" smtClean="0"/>
              <a:t>, 2008)</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Impact continue</a:t>
            </a:r>
            <a:endParaRPr lang="en-US" dirty="0"/>
          </a:p>
        </p:txBody>
      </p:sp>
      <p:sp>
        <p:nvSpPr>
          <p:cNvPr id="3" name="Content Placeholder 2"/>
          <p:cNvSpPr>
            <a:spLocks noGrp="1"/>
          </p:cNvSpPr>
          <p:nvPr>
            <p:ph idx="1"/>
          </p:nvPr>
        </p:nvSpPr>
        <p:spPr/>
        <p:txBody>
          <a:bodyPr/>
          <a:lstStyle/>
          <a:p>
            <a:r>
              <a:rPr lang="en-US" dirty="0" smtClean="0"/>
              <a:t>Nurse Role</a:t>
            </a:r>
          </a:p>
          <a:p>
            <a:endParaRPr lang="en-US" dirty="0" smtClean="0"/>
          </a:p>
          <a:p>
            <a:r>
              <a:rPr lang="en-US" dirty="0" smtClean="0"/>
              <a:t>Educational Experience</a:t>
            </a:r>
          </a:p>
          <a:p>
            <a:endParaRPr lang="en-US" dirty="0" smtClean="0"/>
          </a:p>
          <a:p>
            <a:r>
              <a:rPr lang="en-US" dirty="0" smtClean="0"/>
              <a:t>Compatible Personality traits</a:t>
            </a:r>
          </a:p>
          <a:p>
            <a:endParaRPr lang="en-US" dirty="0" smtClean="0"/>
          </a:p>
          <a:p>
            <a:endParaRPr lang="en-US" dirty="0" smtClean="0"/>
          </a:p>
          <a:p>
            <a:endParaRPr lang="en-US" dirty="0" smtClean="0"/>
          </a:p>
          <a:p>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7696200" cy="1463040"/>
          </a:xfrm>
        </p:spPr>
        <p:txBody>
          <a:bodyPr>
            <a:normAutofit fontScale="90000"/>
          </a:bodyPr>
          <a:lstStyle/>
          <a:p>
            <a:pPr algn="ctr"/>
            <a:r>
              <a:rPr lang="en-US" dirty="0" smtClean="0"/>
              <a:t>Impact of Nursing care for Chemotherapy on Geriatric Population</a:t>
            </a:r>
            <a:endParaRPr lang="en-US" dirty="0"/>
          </a:p>
        </p:txBody>
      </p:sp>
      <p:sp>
        <p:nvSpPr>
          <p:cNvPr id="3" name="Content Placeholder 2"/>
          <p:cNvSpPr>
            <a:spLocks noGrp="1"/>
          </p:cNvSpPr>
          <p:nvPr>
            <p:ph idx="1"/>
          </p:nvPr>
        </p:nvSpPr>
        <p:spPr/>
        <p:txBody>
          <a:bodyPr/>
          <a:lstStyle/>
          <a:p>
            <a:r>
              <a:rPr lang="en-US" dirty="0" smtClean="0"/>
              <a:t>Adapting</a:t>
            </a:r>
          </a:p>
          <a:p>
            <a:endParaRPr lang="en-US" dirty="0" smtClean="0"/>
          </a:p>
          <a:p>
            <a:r>
              <a:rPr lang="en-US" dirty="0" smtClean="0"/>
              <a:t>Safety Measurements</a:t>
            </a:r>
          </a:p>
          <a:p>
            <a:endParaRPr lang="en-US" dirty="0" smtClean="0"/>
          </a:p>
          <a:p>
            <a:r>
              <a:rPr lang="en-US" dirty="0" smtClean="0"/>
              <a:t> Understanding Physiological Effects </a:t>
            </a:r>
          </a:p>
          <a:p>
            <a:endParaRPr lang="en-US" dirty="0" smtClean="0"/>
          </a:p>
          <a:p>
            <a:endParaRPr lang="en-US"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a:t>
            </a:r>
            <a:endParaRPr lang="en-US" dirty="0"/>
          </a:p>
        </p:txBody>
      </p:sp>
      <p:sp>
        <p:nvSpPr>
          <p:cNvPr id="3" name="Content Placeholder 2"/>
          <p:cNvSpPr>
            <a:spLocks noGrp="1"/>
          </p:cNvSpPr>
          <p:nvPr>
            <p:ph idx="1"/>
          </p:nvPr>
        </p:nvSpPr>
        <p:spPr/>
        <p:txBody>
          <a:bodyPr/>
          <a:lstStyle/>
          <a:p>
            <a:endParaRPr lang="en-US" dirty="0" smtClean="0"/>
          </a:p>
          <a:p>
            <a:r>
              <a:rPr lang="en-US" dirty="0" smtClean="0"/>
              <a:t>Increasing lifespan</a:t>
            </a:r>
          </a:p>
          <a:p>
            <a:endParaRPr lang="en-US" dirty="0" smtClean="0"/>
          </a:p>
          <a:p>
            <a:r>
              <a:rPr lang="en-US" dirty="0" smtClean="0"/>
              <a:t>Religion</a:t>
            </a:r>
          </a:p>
          <a:p>
            <a:endParaRPr lang="en-US" dirty="0" smtClean="0"/>
          </a:p>
          <a:p>
            <a:pPr>
              <a:buNone/>
            </a:pPr>
            <a:endParaRPr lang="en-US" dirty="0" smtClean="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Summary </a:t>
            </a:r>
            <a:endParaRPr lang="en-US" dirty="0"/>
          </a:p>
        </p:txBody>
      </p:sp>
      <p:sp>
        <p:nvSpPr>
          <p:cNvPr id="3" name="Content Placeholder 2"/>
          <p:cNvSpPr>
            <a:spLocks noGrp="1"/>
          </p:cNvSpPr>
          <p:nvPr>
            <p:ph idx="1"/>
          </p:nvPr>
        </p:nvSpPr>
        <p:spPr/>
        <p:txBody>
          <a:bodyPr/>
          <a:lstStyle/>
          <a:p>
            <a:endParaRPr lang="en-US" dirty="0" smtClean="0"/>
          </a:p>
          <a:p>
            <a:r>
              <a:rPr lang="en-US" dirty="0" smtClean="0"/>
              <a:t>Independence</a:t>
            </a:r>
          </a:p>
          <a:p>
            <a:endParaRPr lang="en-US" dirty="0" smtClean="0"/>
          </a:p>
          <a:p>
            <a:r>
              <a:rPr lang="en-US" dirty="0" smtClean="0"/>
              <a:t>Life-sustaining preferences </a:t>
            </a:r>
          </a:p>
          <a:p>
            <a:endParaRPr lang="en-US" dirty="0" smtClean="0"/>
          </a:p>
          <a:p>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References</a:t>
            </a:r>
            <a:endParaRPr lang="en-US" dirty="0"/>
          </a:p>
        </p:txBody>
      </p:sp>
      <p:sp>
        <p:nvSpPr>
          <p:cNvPr id="3" name="Content Placeholder 2"/>
          <p:cNvSpPr>
            <a:spLocks noGrp="1"/>
          </p:cNvSpPr>
          <p:nvPr>
            <p:ph idx="1"/>
          </p:nvPr>
        </p:nvSpPr>
        <p:spPr>
          <a:xfrm>
            <a:off x="304800" y="1304616"/>
            <a:ext cx="7848600" cy="5553384"/>
          </a:xfrm>
        </p:spPr>
        <p:txBody>
          <a:bodyPr>
            <a:normAutofit fontScale="55000" lnSpcReduction="20000"/>
          </a:bodyPr>
          <a:lstStyle/>
          <a:p>
            <a:pPr>
              <a:buNone/>
            </a:pPr>
            <a:endParaRPr lang="en-US" sz="2500" dirty="0" smtClean="0"/>
          </a:p>
          <a:p>
            <a:pPr>
              <a:buNone/>
            </a:pPr>
            <a:r>
              <a:rPr lang="en-US" sz="2500" dirty="0" smtClean="0"/>
              <a:t>Chitty, K.K., &amp; Black, B.P. (2011). </a:t>
            </a:r>
            <a:r>
              <a:rPr lang="en-US" sz="2500" i="1" dirty="0" smtClean="0"/>
              <a:t>Professional nursing: Concepts and challenges </a:t>
            </a:r>
            <a:r>
              <a:rPr lang="en-US" sz="2500" dirty="0" smtClean="0"/>
              <a:t>(6</a:t>
            </a:r>
            <a:r>
              <a:rPr lang="en-US" sz="2500" baseline="30000" dirty="0" smtClean="0"/>
              <a:t>th</a:t>
            </a:r>
            <a:r>
              <a:rPr lang="en-US" sz="2500" dirty="0" smtClean="0"/>
              <a:t> ed.). Maryland Heights, M0: Saunders Elsevier.</a:t>
            </a:r>
            <a:r>
              <a:rPr lang="en-US" sz="2500" i="1" dirty="0" smtClean="0"/>
              <a:t>	</a:t>
            </a:r>
            <a:endParaRPr lang="en-US" sz="2500" dirty="0" smtClean="0"/>
          </a:p>
          <a:p>
            <a:pPr>
              <a:buNone/>
            </a:pPr>
            <a:r>
              <a:rPr lang="en-US" sz="2500" dirty="0" smtClean="0"/>
              <a:t>Fried, T. R., O'Leary, J., Van Ness, P., &amp; </a:t>
            </a:r>
            <a:r>
              <a:rPr lang="en-US" sz="2500" dirty="0" err="1" smtClean="0"/>
              <a:t>Fraenkel</a:t>
            </a:r>
            <a:r>
              <a:rPr lang="en-US" sz="2500" dirty="0" smtClean="0"/>
              <a:t>, L. (2007). Inconsistency Over Time in the Preferences of Older Persons with Advanced Illness for Life-Sustaining Treatment. </a:t>
            </a:r>
            <a:r>
              <a:rPr lang="en-US" sz="2500" i="1" dirty="0" smtClean="0"/>
              <a:t>Journal of the American Geriatrics Society</a:t>
            </a:r>
            <a:r>
              <a:rPr lang="en-US" sz="2500" dirty="0" smtClean="0"/>
              <a:t>, 55(7), 1007-1014. </a:t>
            </a:r>
            <a:r>
              <a:rPr lang="en-US" sz="2500" dirty="0" smtClean="0"/>
              <a:t>doi:10.1111/j.1532-5415.2007.01232.x</a:t>
            </a:r>
          </a:p>
          <a:p>
            <a:pPr>
              <a:buNone/>
            </a:pPr>
            <a:r>
              <a:rPr lang="en-US" sz="2500" dirty="0" smtClean="0"/>
              <a:t>Green, J., &amp; Hacker, E. (2004). Chemotherapy in the geriatric population. Clinical Journal of Oncology Nursing, 8(6), 591. Retrieved from </a:t>
            </a:r>
            <a:r>
              <a:rPr lang="en-US" sz="2500" dirty="0" err="1" smtClean="0"/>
              <a:t>EBSCOhost</a:t>
            </a:r>
            <a:r>
              <a:rPr lang="en-US" sz="2500" dirty="0" smtClean="0"/>
              <a:t>.</a:t>
            </a:r>
          </a:p>
          <a:p>
            <a:pPr>
              <a:buNone/>
            </a:pPr>
            <a:r>
              <a:rPr lang="en-US" sz="2500" dirty="0" smtClean="0"/>
              <a:t>Gum, A. M., </a:t>
            </a:r>
            <a:r>
              <a:rPr lang="en-US" sz="2500" dirty="0" err="1" smtClean="0"/>
              <a:t>Ayalon</a:t>
            </a:r>
            <a:r>
              <a:rPr lang="en-US" sz="2500" dirty="0" smtClean="0"/>
              <a:t>, L., Greenberg, J., </a:t>
            </a:r>
            <a:r>
              <a:rPr lang="en-US" sz="2500" dirty="0" err="1" smtClean="0"/>
              <a:t>Palko</a:t>
            </a:r>
            <a:r>
              <a:rPr lang="en-US" sz="2500" dirty="0" smtClean="0"/>
              <a:t>, B., 	</a:t>
            </a:r>
            <a:r>
              <a:rPr lang="en-US" sz="2500" dirty="0" err="1" smtClean="0"/>
              <a:t>Ruffo</a:t>
            </a:r>
            <a:r>
              <a:rPr lang="en-US" sz="2500" dirty="0" smtClean="0"/>
              <a:t>, E. &amp; </a:t>
            </a:r>
            <a:r>
              <a:rPr lang="en-US" sz="2500" dirty="0" err="1" smtClean="0"/>
              <a:t>Areán</a:t>
            </a:r>
            <a:r>
              <a:rPr lang="en-US" sz="2500" dirty="0" smtClean="0"/>
              <a:t>, P. A. (2010). Preferences for Professional Assistance for Distress in a Diverse Sample of Older Adults. </a:t>
            </a:r>
            <a:r>
              <a:rPr lang="en-US" sz="2500" i="1" dirty="0" smtClean="0"/>
              <a:t>Clinical Gerontologist, 33(2), 136-151. doi:10.1080/07317110903551901</a:t>
            </a:r>
          </a:p>
          <a:p>
            <a:pPr>
              <a:buNone/>
            </a:pPr>
            <a:r>
              <a:rPr lang="en-US" sz="2500" dirty="0" err="1" smtClean="0"/>
              <a:t>Heeren</a:t>
            </a:r>
            <a:r>
              <a:rPr lang="en-US" sz="2500" dirty="0" smtClean="0"/>
              <a:t>, O., </a:t>
            </a:r>
            <a:r>
              <a:rPr lang="en-US" sz="2500" dirty="0" err="1" smtClean="0"/>
              <a:t>Menon</a:t>
            </a:r>
            <a:r>
              <a:rPr lang="en-US" sz="2500" dirty="0" smtClean="0"/>
              <a:t>, A., </a:t>
            </a:r>
            <a:r>
              <a:rPr lang="en-US" sz="2500" dirty="0" err="1" smtClean="0"/>
              <a:t>Raskin</a:t>
            </a:r>
            <a:r>
              <a:rPr lang="en-US" sz="2500" dirty="0" smtClean="0"/>
              <a:t>, A., &amp; Ruskin, P. (2001). Religion and end of life treatment preferences among geriatric patients. </a:t>
            </a:r>
            <a:r>
              <a:rPr lang="en-US" sz="2500" i="1" dirty="0" smtClean="0"/>
              <a:t>International Journal of Geriatric Psychiatry</a:t>
            </a:r>
            <a:r>
              <a:rPr lang="en-US" sz="2500" dirty="0" smtClean="0"/>
              <a:t>, 16(2), 203-208. Retrieved from </a:t>
            </a:r>
            <a:r>
              <a:rPr lang="en-US" sz="2500" dirty="0" err="1" smtClean="0"/>
              <a:t>EBSCO</a:t>
            </a:r>
            <a:r>
              <a:rPr lang="en-US" sz="2500" i="1" dirty="0" err="1" smtClean="0"/>
              <a:t>host</a:t>
            </a:r>
            <a:r>
              <a:rPr lang="en-US" sz="2500" dirty="0" smtClean="0"/>
              <a:t>.</a:t>
            </a:r>
          </a:p>
          <a:p>
            <a:pPr>
              <a:buNone/>
            </a:pPr>
            <a:r>
              <a:rPr lang="en-US" sz="2500" dirty="0" err="1" smtClean="0"/>
              <a:t>Incel</a:t>
            </a:r>
            <a:r>
              <a:rPr lang="en-US" sz="2500" dirty="0" smtClean="0"/>
              <a:t>, N., </a:t>
            </a:r>
            <a:r>
              <a:rPr lang="en-US" sz="2500" dirty="0" err="1" smtClean="0"/>
              <a:t>Sezgin</a:t>
            </a:r>
            <a:r>
              <a:rPr lang="en-US" sz="2500" dirty="0" smtClean="0"/>
              <a:t>, M., As, I., </a:t>
            </a:r>
            <a:r>
              <a:rPr lang="en-US" sz="2500" dirty="0" err="1" smtClean="0"/>
              <a:t>Cimen</a:t>
            </a:r>
            <a:r>
              <a:rPr lang="en-US" sz="2500" dirty="0" smtClean="0"/>
              <a:t>, O., &amp; </a:t>
            </a:r>
            <a:r>
              <a:rPr lang="en-US" sz="2500" dirty="0" err="1" smtClean="0"/>
              <a:t>Sahin</a:t>
            </a:r>
            <a:r>
              <a:rPr lang="en-US" sz="2500" dirty="0" smtClean="0"/>
              <a:t>, G. (2009). The geriatric hand: correlation of hand-muscle function and activity restriction in elderly. </a:t>
            </a:r>
            <a:r>
              <a:rPr lang="en-US" sz="2500" i="1" dirty="0" smtClean="0"/>
              <a:t>International Journal of Rehabilitation Research</a:t>
            </a:r>
            <a:r>
              <a:rPr lang="en-US" sz="2500" dirty="0" smtClean="0"/>
              <a:t>, 32(3), 213-218. Retrieved from </a:t>
            </a:r>
            <a:r>
              <a:rPr lang="en-US" sz="2500" dirty="0" err="1" smtClean="0"/>
              <a:t>EBSCO</a:t>
            </a:r>
            <a:r>
              <a:rPr lang="en-US" sz="2500" i="1" dirty="0" err="1" smtClean="0"/>
              <a:t>host</a:t>
            </a:r>
            <a:r>
              <a:rPr lang="en-US" sz="2500" dirty="0" smtClean="0"/>
              <a:t>.</a:t>
            </a:r>
          </a:p>
          <a:p>
            <a:pPr>
              <a:buNone/>
            </a:pPr>
            <a:r>
              <a:rPr lang="en-US" sz="2500" dirty="0" err="1" smtClean="0"/>
              <a:t>Jerram</a:t>
            </a:r>
            <a:r>
              <a:rPr lang="en-US" sz="2500" dirty="0" smtClean="0"/>
              <a:t>, S. (2010). A little reminder. </a:t>
            </a:r>
            <a:r>
              <a:rPr lang="en-US" sz="2500" i="1" dirty="0" smtClean="0"/>
              <a:t>Nursing Older People</a:t>
            </a:r>
            <a:r>
              <a:rPr lang="en-US" sz="2500" dirty="0" smtClean="0"/>
              <a:t>, 22(3), 10. Retrieved from </a:t>
            </a:r>
            <a:r>
              <a:rPr lang="en-US" sz="2500" dirty="0" err="1" smtClean="0"/>
              <a:t>EBSCO</a:t>
            </a:r>
            <a:r>
              <a:rPr lang="en-US" sz="2500" i="1" dirty="0" err="1" smtClean="0"/>
              <a:t>host</a:t>
            </a:r>
            <a:r>
              <a:rPr lang="en-US" sz="2500" dirty="0" smtClean="0"/>
              <a:t>.</a:t>
            </a:r>
          </a:p>
          <a:p>
            <a:pPr>
              <a:buNone/>
            </a:pPr>
            <a:r>
              <a:rPr lang="en-US" sz="2500" dirty="0" smtClean="0"/>
              <a:t>Shapiro, D. P. (1999). Geriatric demographics and the practice of otolaryngology. </a:t>
            </a:r>
            <a:r>
              <a:rPr lang="en-US" sz="2500" i="1" dirty="0" smtClean="0"/>
              <a:t>ENT: Ear, Nose &amp; Throat Journal</a:t>
            </a:r>
            <a:r>
              <a:rPr lang="en-US" sz="2500" dirty="0" smtClean="0"/>
              <a:t>, 78(6), 418-421. Retrieved from </a:t>
            </a:r>
            <a:r>
              <a:rPr lang="en-US" sz="2500" dirty="0" err="1" smtClean="0"/>
              <a:t>EBSCO</a:t>
            </a:r>
            <a:r>
              <a:rPr lang="en-US" sz="2500" i="1" dirty="0" err="1" smtClean="0"/>
              <a:t>host</a:t>
            </a:r>
            <a:r>
              <a:rPr lang="en-US" sz="2500" dirty="0" smtClean="0"/>
              <a:t>.</a:t>
            </a:r>
          </a:p>
          <a:p>
            <a:pPr>
              <a:buNone/>
            </a:pPr>
            <a:r>
              <a:rPr lang="en-US" sz="2500" dirty="0" err="1" smtClean="0"/>
              <a:t>Nemmers</a:t>
            </a:r>
            <a:r>
              <a:rPr lang="en-US" sz="2500" dirty="0" smtClean="0"/>
              <a:t>, T. (2004). The influence of ageism and ageist stereotypes on the elderly. Physical &amp; Occupational Therapy in Geriatrics, 22(4), 11-20. Retrieved from </a:t>
            </a:r>
            <a:r>
              <a:rPr lang="en-US" sz="2500" dirty="0" err="1" smtClean="0"/>
              <a:t>EBSCOhost</a:t>
            </a:r>
            <a:r>
              <a:rPr lang="en-US" sz="2500" dirty="0" smtClean="0"/>
              <a:t>.</a:t>
            </a:r>
          </a:p>
          <a:p>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smtClean="0"/>
              <a:t>Purpose</a:t>
            </a:r>
            <a:endParaRPr lang="en-US" dirty="0"/>
          </a:p>
        </p:txBody>
      </p:sp>
      <p:sp>
        <p:nvSpPr>
          <p:cNvPr id="3" name="Content Placeholder 2"/>
          <p:cNvSpPr>
            <a:spLocks noGrp="1"/>
          </p:cNvSpPr>
          <p:nvPr>
            <p:ph idx="1"/>
          </p:nvPr>
        </p:nvSpPr>
        <p:spPr/>
        <p:txBody>
          <a:bodyPr/>
          <a:lstStyle/>
          <a:p>
            <a:r>
              <a:rPr lang="en-US" dirty="0" smtClean="0"/>
              <a:t>Demographic representation of geriatrics</a:t>
            </a:r>
          </a:p>
          <a:p>
            <a:endParaRPr lang="en-US" dirty="0" smtClean="0"/>
          </a:p>
          <a:p>
            <a:endParaRPr lang="en-US" dirty="0" smtClean="0"/>
          </a:p>
          <a:p>
            <a:r>
              <a:rPr lang="en-US" dirty="0" smtClean="0"/>
              <a:t>Health Preferences</a:t>
            </a:r>
          </a:p>
          <a:p>
            <a:endParaRPr lang="en-US" dirty="0" smtClean="0"/>
          </a:p>
          <a:p>
            <a:endParaRPr lang="en-US" dirty="0" smtClean="0"/>
          </a:p>
          <a:p>
            <a:r>
              <a:rPr lang="en-US" dirty="0" smtClean="0"/>
              <a:t>Impact of nursing care </a:t>
            </a:r>
            <a:endParaRPr 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20040"/>
            <a:ext cx="7467600" cy="1584960"/>
          </a:xfrm>
        </p:spPr>
        <p:txBody>
          <a:bodyPr>
            <a:normAutofit fontScale="90000"/>
          </a:bodyPr>
          <a:lstStyle/>
          <a:p>
            <a:pPr algn="ctr"/>
            <a:r>
              <a:rPr lang="en-US" dirty="0" smtClean="0"/>
              <a:t>Demographic representation of geriatric population in the united States</a:t>
            </a:r>
            <a:endParaRPr lang="en-US" dirty="0"/>
          </a:p>
        </p:txBody>
      </p:sp>
      <p:sp>
        <p:nvSpPr>
          <p:cNvPr id="3" name="Content Placeholder 2"/>
          <p:cNvSpPr>
            <a:spLocks noGrp="1"/>
          </p:cNvSpPr>
          <p:nvPr>
            <p:ph idx="1"/>
          </p:nvPr>
        </p:nvSpPr>
        <p:spPr>
          <a:xfrm>
            <a:off x="457200" y="2286000"/>
            <a:ext cx="7162800" cy="4169736"/>
          </a:xfrm>
        </p:spPr>
        <p:txBody>
          <a:bodyPr/>
          <a:lstStyle/>
          <a:p>
            <a:r>
              <a:rPr lang="en-US" dirty="0" smtClean="0"/>
              <a:t>It is estimated by 2030, more than 20% of the population will be 65 and older.</a:t>
            </a:r>
          </a:p>
          <a:p>
            <a:endParaRPr lang="en-US" dirty="0" smtClean="0"/>
          </a:p>
          <a:p>
            <a:r>
              <a:rPr lang="en-US" dirty="0" smtClean="0"/>
              <a:t>By 2020 the population is estimated to be  7 million people age 85 and older</a:t>
            </a:r>
          </a:p>
          <a:p>
            <a:endParaRPr lang="en-US" dirty="0" smtClean="0"/>
          </a:p>
          <a:p>
            <a:r>
              <a:rPr lang="en-US" dirty="0" smtClean="0"/>
              <a:t>Increasing lifespan </a:t>
            </a:r>
          </a:p>
          <a:p>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Overview of Geriatric’s health preferences</a:t>
            </a:r>
            <a:endParaRPr lang="en-US" dirty="0"/>
          </a:p>
        </p:txBody>
      </p:sp>
      <p:sp>
        <p:nvSpPr>
          <p:cNvPr id="3" name="Content Placeholder 2"/>
          <p:cNvSpPr>
            <a:spLocks noGrp="1"/>
          </p:cNvSpPr>
          <p:nvPr>
            <p:ph idx="1"/>
          </p:nvPr>
        </p:nvSpPr>
        <p:spPr/>
        <p:txBody>
          <a:bodyPr/>
          <a:lstStyle/>
          <a:p>
            <a:r>
              <a:rPr lang="en-US" dirty="0" smtClean="0"/>
              <a:t>Religion plays a role in determining the preferences on health care</a:t>
            </a:r>
          </a:p>
          <a:p>
            <a:endParaRPr lang="en-US" dirty="0" smtClean="0"/>
          </a:p>
          <a:p>
            <a:r>
              <a:rPr lang="en-US" dirty="0" smtClean="0"/>
              <a:t>Spirituality health </a:t>
            </a:r>
          </a:p>
          <a:p>
            <a:endParaRPr lang="en-US" dirty="0" smtClean="0"/>
          </a:p>
          <a:p>
            <a:r>
              <a:rPr lang="en-US" dirty="0" smtClean="0"/>
              <a:t>Patient requesting communion even though they are ordered NPO</a:t>
            </a:r>
          </a:p>
          <a:p>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pPr algn="ctr"/>
            <a:r>
              <a:rPr lang="en-US" dirty="0" smtClean="0"/>
              <a:t>Preferences on Nursing </a:t>
            </a:r>
            <a:r>
              <a:rPr lang="en-US" dirty="0" smtClean="0"/>
              <a:t>Care</a:t>
            </a:r>
            <a:br>
              <a:rPr lang="en-US" dirty="0" smtClean="0"/>
            </a:br>
            <a:r>
              <a:rPr lang="en-US" dirty="0" smtClean="0"/>
              <a:t>Emotional health</a:t>
            </a:r>
            <a:endParaRPr lang="en-US" dirty="0"/>
          </a:p>
        </p:txBody>
      </p:sp>
      <p:sp>
        <p:nvSpPr>
          <p:cNvPr id="6" name="Content Placeholder 5"/>
          <p:cNvSpPr>
            <a:spLocks noGrp="1"/>
          </p:cNvSpPr>
          <p:nvPr>
            <p:ph sz="half" idx="1"/>
          </p:nvPr>
        </p:nvSpPr>
        <p:spPr>
          <a:xfrm>
            <a:off x="457199" y="1600200"/>
            <a:ext cx="7450667" cy="4525963"/>
          </a:xfrm>
        </p:spPr>
        <p:txBody>
          <a:bodyPr/>
          <a:lstStyle/>
          <a:p>
            <a:pPr>
              <a:buNone/>
            </a:pPr>
            <a:r>
              <a:rPr lang="en-US" sz="2600" dirty="0" smtClean="0">
                <a:latin typeface="+mj-lt"/>
              </a:rPr>
              <a:t>		</a:t>
            </a:r>
          </a:p>
          <a:p>
            <a:r>
              <a:rPr lang="en-US" sz="2600" dirty="0" smtClean="0">
                <a:latin typeface="+mj-lt"/>
              </a:rPr>
              <a:t>Mental Distress &amp; the Elderly</a:t>
            </a:r>
          </a:p>
          <a:p>
            <a:endParaRPr lang="en-US" sz="2600" dirty="0" smtClean="0">
              <a:latin typeface="+mj-lt"/>
            </a:endParaRPr>
          </a:p>
          <a:p>
            <a:r>
              <a:rPr lang="en-US" sz="2600" dirty="0" smtClean="0">
                <a:latin typeface="+mj-lt"/>
              </a:rPr>
              <a:t>Importance of Primary Care Physician</a:t>
            </a:r>
          </a:p>
          <a:p>
            <a:pPr>
              <a:buNone/>
            </a:pPr>
            <a:endParaRPr lang="en-US" dirty="0" smtClean="0"/>
          </a:p>
          <a:p>
            <a:pPr>
              <a:buNone/>
            </a:pPr>
            <a:endParaRPr lang="en-US" dirty="0" smtClean="0"/>
          </a:p>
          <a:p>
            <a:pPr>
              <a:buNone/>
            </a:pPr>
            <a:endParaRPr lang="en-US" dirty="0" smtClean="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7239000" cy="1143000"/>
          </a:xfrm>
        </p:spPr>
        <p:txBody>
          <a:bodyPr>
            <a:normAutofit fontScale="90000"/>
          </a:bodyPr>
          <a:lstStyle/>
          <a:p>
            <a:pPr algn="ctr"/>
            <a:r>
              <a:rPr lang="en-US" dirty="0" smtClean="0"/>
              <a:t>Preferences on nursing care</a:t>
            </a:r>
            <a:br>
              <a:rPr lang="en-US" dirty="0" smtClean="0"/>
            </a:br>
            <a:r>
              <a:rPr lang="en-US" dirty="0" smtClean="0"/>
              <a:t>independence</a:t>
            </a:r>
            <a:endParaRPr lang="en-US" dirty="0"/>
          </a:p>
        </p:txBody>
      </p:sp>
      <p:sp>
        <p:nvSpPr>
          <p:cNvPr id="3" name="Content Placeholder 2"/>
          <p:cNvSpPr>
            <a:spLocks noGrp="1"/>
          </p:cNvSpPr>
          <p:nvPr>
            <p:ph idx="1"/>
          </p:nvPr>
        </p:nvSpPr>
        <p:spPr/>
        <p:txBody>
          <a:bodyPr/>
          <a:lstStyle/>
          <a:p>
            <a:endParaRPr lang="en-US" dirty="0" smtClean="0"/>
          </a:p>
          <a:p>
            <a:r>
              <a:rPr lang="en-US" dirty="0" smtClean="0"/>
              <a:t>Living at their homes</a:t>
            </a:r>
          </a:p>
          <a:p>
            <a:endParaRPr lang="en-US" dirty="0" smtClean="0"/>
          </a:p>
          <a:p>
            <a:r>
              <a:rPr lang="en-US" dirty="0" smtClean="0"/>
              <a:t>Maintain physical activity</a:t>
            </a:r>
          </a:p>
          <a:p>
            <a:endParaRPr lang="en-US" dirty="0" smtClean="0"/>
          </a:p>
          <a:p>
            <a:r>
              <a:rPr lang="en-US" dirty="0" smtClean="0"/>
              <a:t>Dignity</a:t>
            </a:r>
          </a:p>
          <a:p>
            <a:endParaRPr lang="en-US" dirty="0" smtClean="0"/>
          </a:p>
          <a:p>
            <a:r>
              <a:rPr lang="en-US" dirty="0" smtClean="0"/>
              <a:t>Make their own decisions</a:t>
            </a:r>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Geriatric Life-Sustaining Preferences</a:t>
            </a:r>
            <a:endParaRPr lang="en-US" dirty="0"/>
          </a:p>
        </p:txBody>
      </p:sp>
      <p:sp>
        <p:nvSpPr>
          <p:cNvPr id="3" name="Content Placeholder 2"/>
          <p:cNvSpPr>
            <a:spLocks noGrp="1"/>
          </p:cNvSpPr>
          <p:nvPr>
            <p:ph idx="1"/>
          </p:nvPr>
        </p:nvSpPr>
        <p:spPr/>
        <p:txBody>
          <a:bodyPr/>
          <a:lstStyle/>
          <a:p>
            <a:endParaRPr lang="en-US" dirty="0" smtClean="0"/>
          </a:p>
          <a:p>
            <a:r>
              <a:rPr lang="en-US" dirty="0" smtClean="0"/>
              <a:t>Preferences are inconsistent</a:t>
            </a:r>
          </a:p>
          <a:p>
            <a:endParaRPr lang="en-US" dirty="0" smtClean="0"/>
          </a:p>
          <a:p>
            <a:endParaRPr lang="en-US" dirty="0" smtClean="0"/>
          </a:p>
          <a:p>
            <a:r>
              <a:rPr lang="en-US" dirty="0" smtClean="0"/>
              <a:t>Willingness to endure life-sustaining treatments changes</a:t>
            </a:r>
          </a:p>
          <a:p>
            <a:endParaRPr lang="en-US" dirty="0" smtClean="0"/>
          </a:p>
          <a:p>
            <a:endParaRPr lang="en-US" dirty="0" smtClean="0"/>
          </a:p>
          <a:p>
            <a:r>
              <a:rPr lang="en-US" dirty="0" smtClean="0"/>
              <a:t>Transient factors influence preferences</a:t>
            </a:r>
          </a:p>
          <a:p>
            <a:endParaRPr lang="en-US"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pPr algn="ctr"/>
            <a:r>
              <a:rPr lang="en-US" dirty="0" smtClean="0"/>
              <a:t>Impact of Geriatric Life-Sustaining preferences</a:t>
            </a:r>
            <a:endParaRPr lang="en-US" dirty="0"/>
          </a:p>
        </p:txBody>
      </p:sp>
      <p:sp>
        <p:nvSpPr>
          <p:cNvPr id="3" name="Content Placeholder 2"/>
          <p:cNvSpPr>
            <a:spLocks noGrp="1"/>
          </p:cNvSpPr>
          <p:nvPr>
            <p:ph idx="1"/>
          </p:nvPr>
        </p:nvSpPr>
        <p:spPr/>
        <p:txBody>
          <a:bodyPr/>
          <a:lstStyle/>
          <a:p>
            <a:pPr>
              <a:buNone/>
            </a:pPr>
            <a:endParaRPr lang="en-US" dirty="0" smtClean="0"/>
          </a:p>
          <a:p>
            <a:r>
              <a:rPr lang="en-US" dirty="0" smtClean="0"/>
              <a:t>Extreme challenge to advanced care planning</a:t>
            </a:r>
          </a:p>
          <a:p>
            <a:endParaRPr lang="en-US" dirty="0" smtClean="0"/>
          </a:p>
          <a:p>
            <a:endParaRPr lang="en-US" dirty="0" smtClean="0"/>
          </a:p>
          <a:p>
            <a:endParaRPr lang="en-US" dirty="0" smtClean="0"/>
          </a:p>
          <a:p>
            <a:r>
              <a:rPr lang="en-US" dirty="0" smtClean="0"/>
              <a:t>Evaluate changing preferences</a:t>
            </a:r>
          </a:p>
          <a:p>
            <a:endParaRPr lang="en-US" dirty="0" smtClean="0"/>
          </a:p>
          <a:p>
            <a:endParaRPr lang="en-US" dirty="0" smtClean="0"/>
          </a:p>
          <a:p>
            <a:endParaRPr lang="en-US" dirty="0" smtClean="0"/>
          </a:p>
          <a:p>
            <a:pPr>
              <a:buNone/>
            </a:pPr>
            <a:endParaRPr lang="en-US" dirty="0" smtClean="0"/>
          </a:p>
          <a:p>
            <a:pPr>
              <a:buNone/>
            </a:pPr>
            <a:endParaRPr lang="en-US" dirty="0" smtClean="0"/>
          </a:p>
          <a:p>
            <a:endParaRPr lang="en-US" dirty="0" smtClean="0"/>
          </a:p>
          <a:p>
            <a:pPr>
              <a:buNone/>
            </a:pPr>
            <a:endParaRPr lang="en-US" dirty="0" smtClean="0"/>
          </a:p>
          <a:p>
            <a:endParaRPr lang="en-US" dirty="0" smtClean="0"/>
          </a:p>
          <a:p>
            <a:endParaRPr lang="en-US" dirty="0" smtClean="0"/>
          </a:p>
          <a:p>
            <a:endParaRPr lang="en-US" dirty="0" smtClean="0"/>
          </a:p>
          <a:p>
            <a:endParaRPr lang="en-US" dirty="0" smtClean="0"/>
          </a:p>
          <a:p>
            <a:endParaRPr lang="en-US" dirty="0" smtClean="0"/>
          </a:p>
          <a:p>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Impact of Nursing care for Geriatric population</a:t>
            </a:r>
            <a:endParaRPr lang="en-US" dirty="0"/>
          </a:p>
        </p:txBody>
      </p:sp>
      <p:sp>
        <p:nvSpPr>
          <p:cNvPr id="3" name="Subtitle 2"/>
          <p:cNvSpPr>
            <a:spLocks noGrp="1"/>
          </p:cNvSpPr>
          <p:nvPr>
            <p:ph sz="half" idx="1"/>
          </p:nvPr>
        </p:nvSpPr>
        <p:spPr/>
        <p:txBody>
          <a:bodyPr/>
          <a:lstStyle/>
          <a:p>
            <a:pPr algn="l"/>
            <a:endParaRPr lang="en-US" dirty="0" smtClean="0"/>
          </a:p>
          <a:p>
            <a:endParaRPr lang="en-US" dirty="0"/>
          </a:p>
        </p:txBody>
      </p:sp>
      <p:sp>
        <p:nvSpPr>
          <p:cNvPr id="4" name="TextBox 3"/>
          <p:cNvSpPr txBox="1"/>
          <p:nvPr/>
        </p:nvSpPr>
        <p:spPr>
          <a:xfrm>
            <a:off x="1447800" y="1905000"/>
            <a:ext cx="5029200" cy="3662541"/>
          </a:xfrm>
          <a:prstGeom prst="rect">
            <a:avLst/>
          </a:prstGeom>
          <a:noFill/>
        </p:spPr>
        <p:txBody>
          <a:bodyPr wrap="square" rtlCol="0">
            <a:spAutoFit/>
          </a:bodyPr>
          <a:lstStyle/>
          <a:p>
            <a:r>
              <a:rPr lang="en-US" sz="2800" dirty="0" smtClean="0"/>
              <a:t>-Illness Prevention</a:t>
            </a:r>
          </a:p>
          <a:p>
            <a:endParaRPr lang="en-US" sz="2800" dirty="0" smtClean="0"/>
          </a:p>
          <a:p>
            <a:endParaRPr lang="en-US" sz="2800" dirty="0" smtClean="0"/>
          </a:p>
          <a:p>
            <a:r>
              <a:rPr lang="en-US" sz="2800" dirty="0" smtClean="0"/>
              <a:t>-Health Promotion</a:t>
            </a:r>
          </a:p>
          <a:p>
            <a:endParaRPr lang="en-US" sz="2800" dirty="0" smtClean="0"/>
          </a:p>
          <a:p>
            <a:endParaRPr lang="en-US" sz="2800" dirty="0" smtClean="0"/>
          </a:p>
          <a:p>
            <a:r>
              <a:rPr lang="en-US" sz="2800" dirty="0" smtClean="0"/>
              <a:t>-Maintenance</a:t>
            </a:r>
          </a:p>
          <a:p>
            <a:endParaRPr lang="en-US" dirty="0" smtClean="0"/>
          </a:p>
          <a:p>
            <a:endParaRPr lang="en-US"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Opulent</Template>
  <TotalTime>5909</TotalTime>
  <Words>2068</Words>
  <Application>Microsoft Office PowerPoint</Application>
  <PresentationFormat>On-screen Show (4:3)</PresentationFormat>
  <Paragraphs>159</Paragraphs>
  <Slides>14</Slides>
  <Notes>12</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Opulent</vt:lpstr>
      <vt:lpstr>Cultural Competency Geriatric Population</vt:lpstr>
      <vt:lpstr>Purpose</vt:lpstr>
      <vt:lpstr>Demographic representation of geriatric population in the united States</vt:lpstr>
      <vt:lpstr>Overview of Geriatric’s health preferences</vt:lpstr>
      <vt:lpstr>Preferences on Nursing Care Emotional health</vt:lpstr>
      <vt:lpstr>Preferences on nursing care independence</vt:lpstr>
      <vt:lpstr>Geriatric Life-Sustaining Preferences</vt:lpstr>
      <vt:lpstr>Impact of Geriatric Life-Sustaining preferences</vt:lpstr>
      <vt:lpstr>Impact of Nursing care for Geriatric population</vt:lpstr>
      <vt:lpstr>Impact continue</vt:lpstr>
      <vt:lpstr>Impact of Nursing care for Chemotherapy on Geriatric Population</vt:lpstr>
      <vt:lpstr>Summary</vt:lpstr>
      <vt:lpstr>Summary </vt:lpstr>
      <vt:lpstr>References</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Cultural Competency Geriatric Population</dc:title>
  <dc:creator>Ilse Vega</dc:creator>
  <cp:lastModifiedBy>Ilse Vega</cp:lastModifiedBy>
  <cp:revision>106</cp:revision>
  <dcterms:created xsi:type="dcterms:W3CDTF">2011-04-13T01:13:45Z</dcterms:created>
  <dcterms:modified xsi:type="dcterms:W3CDTF">2011-04-13T18:42:55Z</dcterms:modified>
</cp:coreProperties>
</file>