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1A521-9570-4E9E-9FEA-281599E3BC32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1813F-81BA-44DB-B11D-7D42436871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CE361-6D83-4C35-A45F-59D9127160CF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E191A-F10C-4A13-9F7B-044D9B38C0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dirty="0" smtClean="0"/>
              <a:t>Mosby’ Nurse Drug Reference</a:t>
            </a:r>
            <a:r>
              <a:rPr lang="en-US" sz="1200" dirty="0" smtClean="0"/>
              <a:t> (2006) St. Louis: CV Mosby.</a:t>
            </a:r>
          </a:p>
          <a:p>
            <a:r>
              <a:rPr lang="en-US" sz="1200" dirty="0" smtClean="0"/>
              <a:t>Platt, Danielle, Moss, Mary, (2007).  </a:t>
            </a:r>
            <a:r>
              <a:rPr lang="en-US" sz="1200" i="1" dirty="0" smtClean="0"/>
              <a:t>Mental Health Nursing: Review Module (</a:t>
            </a:r>
            <a:r>
              <a:rPr lang="en-US" sz="1200" dirty="0" smtClean="0"/>
              <a:t>7.1 ed.). ATI: LLC.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E191A-F10C-4A13-9F7B-044D9B38C05C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074426C-80DE-4674-B757-A6778BB917D7}" type="datetimeFigureOut">
              <a:rPr lang="en-US" smtClean="0"/>
              <a:pPr/>
              <a:t>10/30/2012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85F25A-B79B-4D68-B3F2-597A1B7AC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Geodon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Ziprasidone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Created by: </a:t>
            </a:r>
          </a:p>
          <a:p>
            <a:r>
              <a:rPr lang="en-US" dirty="0" smtClean="0"/>
              <a:t>Breana Bushur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Nontraditional/Atypical Antipsychotic</a:t>
            </a:r>
          </a:p>
          <a:p>
            <a:r>
              <a:rPr lang="en-US" dirty="0" smtClean="0"/>
              <a:t>Mechanism of action:</a:t>
            </a:r>
          </a:p>
          <a:p>
            <a:pPr>
              <a:buFontTx/>
              <a:buChar char="-"/>
            </a:pPr>
            <a:r>
              <a:rPr lang="en-US" dirty="0" smtClean="0"/>
              <a:t>It may inhibit dopamine and serotonin-2-receptors, causing reduction in schizophrenia.</a:t>
            </a:r>
          </a:p>
          <a:p>
            <a:r>
              <a:rPr lang="en-US" dirty="0" smtClean="0"/>
              <a:t>Half life of 2 ½ to 7 hours</a:t>
            </a:r>
          </a:p>
          <a:p>
            <a:r>
              <a:rPr lang="en-US" dirty="0" smtClean="0"/>
              <a:t>It costs </a:t>
            </a:r>
            <a:r>
              <a:rPr lang="en-US" dirty="0" smtClean="0"/>
              <a:t>with insurance = $61/month</a:t>
            </a:r>
          </a:p>
          <a:p>
            <a:r>
              <a:rPr lang="en-US" dirty="0" smtClean="0"/>
              <a:t>&amp; cost without insurance = $252/month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 &amp; Mechanism of Action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500" dirty="0" smtClean="0"/>
              <a:t>Symptomatic treatment of Schizophrenia</a:t>
            </a:r>
          </a:p>
          <a:p>
            <a:r>
              <a:rPr lang="en-US" sz="3500" dirty="0" smtClean="0"/>
              <a:t>Bipolar Disorder </a:t>
            </a:r>
          </a:p>
          <a:p>
            <a:r>
              <a:rPr lang="en-US" sz="3500" dirty="0" smtClean="0"/>
              <a:t>Treatment of behavior problems in elderly people with dementia</a:t>
            </a:r>
          </a:p>
          <a:p>
            <a:r>
              <a:rPr lang="en-US" sz="3500" dirty="0" smtClean="0"/>
              <a:t>Treatment of </a:t>
            </a:r>
            <a:r>
              <a:rPr lang="en-US" sz="3500" dirty="0" err="1" smtClean="0"/>
              <a:t>Tourette</a:t>
            </a:r>
            <a:r>
              <a:rPr lang="en-US" sz="3500" dirty="0" smtClean="0"/>
              <a:t> syndrome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forms (20mg, 40mg, 60mg, 80mg). </a:t>
            </a:r>
          </a:p>
          <a:p>
            <a:r>
              <a:rPr lang="en-US" dirty="0" err="1" smtClean="0"/>
              <a:t>Schizo</a:t>
            </a:r>
            <a:r>
              <a:rPr lang="en-US" dirty="0" smtClean="0"/>
              <a:t> patients (20mg-80mg with food BID. Maximum dosage is 100mg BID). </a:t>
            </a:r>
          </a:p>
          <a:p>
            <a:r>
              <a:rPr lang="en-US" dirty="0" smtClean="0"/>
              <a:t>Bipolar patients (40mg BID with food on day 1 then increase to 60 or 80mg BID). </a:t>
            </a:r>
          </a:p>
          <a:p>
            <a:r>
              <a:rPr lang="en-US" dirty="0" smtClean="0"/>
              <a:t>IM is also available in 20mg/ml single dose vials. </a:t>
            </a:r>
          </a:p>
          <a:p>
            <a:r>
              <a:rPr lang="en-US" dirty="0" smtClean="0"/>
              <a:t>Always give PO medication with food for optimal effect.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Administration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CNS: </a:t>
            </a:r>
            <a:r>
              <a:rPr lang="en-US" b="1" dirty="0" smtClean="0"/>
              <a:t>Suicide attempt, </a:t>
            </a:r>
            <a:r>
              <a:rPr lang="en-US" dirty="0" smtClean="0"/>
              <a:t>dizziness, headache, EPS symptoms, anxiety, insomnia, agitation</a:t>
            </a:r>
          </a:p>
          <a:p>
            <a:r>
              <a:rPr lang="en-US" dirty="0" smtClean="0"/>
              <a:t>CV: </a:t>
            </a:r>
            <a:r>
              <a:rPr lang="en-US" b="1" dirty="0" err="1" smtClean="0"/>
              <a:t>Bradycardia</a:t>
            </a:r>
            <a:r>
              <a:rPr lang="en-US" b="1" dirty="0" smtClean="0"/>
              <a:t>, QT interval prolongation, </a:t>
            </a:r>
            <a:r>
              <a:rPr lang="en-US" dirty="0" smtClean="0"/>
              <a:t>orthostatic hypotension, tachycardia, chest pain</a:t>
            </a:r>
          </a:p>
          <a:p>
            <a:r>
              <a:rPr lang="en-US" dirty="0" smtClean="0"/>
              <a:t>EENT: rhinitis, abnormal vision</a:t>
            </a:r>
          </a:p>
          <a:p>
            <a:r>
              <a:rPr lang="en-US" dirty="0" smtClean="0"/>
              <a:t>GI: </a:t>
            </a:r>
            <a:r>
              <a:rPr lang="en-US" b="1" dirty="0" smtClean="0"/>
              <a:t>rectal hemorrhage, </a:t>
            </a:r>
            <a:r>
              <a:rPr lang="en-US" dirty="0" smtClean="0"/>
              <a:t>nausea, vomiting, constipation, dry mouth</a:t>
            </a:r>
          </a:p>
          <a:p>
            <a:r>
              <a:rPr lang="en-US" dirty="0" smtClean="0"/>
              <a:t>Others: </a:t>
            </a:r>
            <a:r>
              <a:rPr lang="en-US" b="1" dirty="0" err="1" smtClean="0"/>
              <a:t>Neuroleptic</a:t>
            </a:r>
            <a:r>
              <a:rPr lang="en-US" b="1" dirty="0" smtClean="0"/>
              <a:t> malignant syndrome,</a:t>
            </a:r>
            <a:r>
              <a:rPr lang="en-US" dirty="0" smtClean="0"/>
              <a:t> hyperglycemia, </a:t>
            </a:r>
            <a:r>
              <a:rPr lang="en-US" dirty="0" err="1" smtClean="0"/>
              <a:t>myalgia</a:t>
            </a:r>
            <a:r>
              <a:rPr lang="en-US" dirty="0" smtClean="0"/>
              <a:t>, cough, rash, flulike syndrome.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Adverse Reactions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Antiarrhythmics</a:t>
            </a:r>
            <a:r>
              <a:rPr lang="en-US" dirty="0" smtClean="0"/>
              <a:t> – may increase the risk of life-threatening arrhythmias. Use together is contraindicated.</a:t>
            </a:r>
          </a:p>
          <a:p>
            <a:r>
              <a:rPr lang="en-US" dirty="0" err="1" smtClean="0"/>
              <a:t>Antihypertensives</a:t>
            </a:r>
            <a:r>
              <a:rPr lang="en-US" dirty="0" smtClean="0"/>
              <a:t> – May enhance </a:t>
            </a:r>
            <a:r>
              <a:rPr lang="en-US" dirty="0" err="1" smtClean="0"/>
              <a:t>hypotensive</a:t>
            </a:r>
            <a:r>
              <a:rPr lang="en-US" dirty="0" smtClean="0"/>
              <a:t> effects.</a:t>
            </a:r>
          </a:p>
          <a:p>
            <a:r>
              <a:rPr lang="en-US" dirty="0" smtClean="0"/>
              <a:t>Drugs that decrease potassium – may increase risk of arrhythmias. </a:t>
            </a:r>
          </a:p>
          <a:p>
            <a:r>
              <a:rPr lang="en-US" dirty="0" err="1" smtClean="0"/>
              <a:t>Carbamazepine</a:t>
            </a:r>
            <a:r>
              <a:rPr lang="en-US" dirty="0" smtClean="0"/>
              <a:t> – may decrease </a:t>
            </a:r>
            <a:r>
              <a:rPr lang="en-US" dirty="0" err="1" smtClean="0"/>
              <a:t>Geodon</a:t>
            </a:r>
            <a:r>
              <a:rPr lang="en-US" dirty="0" smtClean="0"/>
              <a:t> level.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Drug-drug Interactions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prolonged QT interval.</a:t>
            </a:r>
          </a:p>
          <a:p>
            <a:r>
              <a:rPr lang="en-US" dirty="0" smtClean="0"/>
              <a:t>History of seizures, </a:t>
            </a:r>
            <a:r>
              <a:rPr lang="en-US" dirty="0" err="1" smtClean="0"/>
              <a:t>bradycardia</a:t>
            </a:r>
            <a:r>
              <a:rPr lang="en-US" dirty="0" smtClean="0"/>
              <a:t>, </a:t>
            </a:r>
            <a:r>
              <a:rPr lang="en-US" dirty="0" err="1" smtClean="0"/>
              <a:t>hypokalemia</a:t>
            </a:r>
            <a:r>
              <a:rPr lang="en-US" dirty="0" smtClean="0"/>
              <a:t>, or </a:t>
            </a:r>
            <a:r>
              <a:rPr lang="en-US" dirty="0" err="1" smtClean="0"/>
              <a:t>hypomagnesemia</a:t>
            </a:r>
            <a:endParaRPr lang="en-US" dirty="0" smtClean="0"/>
          </a:p>
          <a:p>
            <a:r>
              <a:rPr lang="en-US" dirty="0" smtClean="0"/>
              <a:t>Use cautiously in patients at risk for aspiration pneumonia</a:t>
            </a:r>
          </a:p>
          <a:p>
            <a:r>
              <a:rPr lang="en-US" dirty="0" smtClean="0"/>
              <a:t>Don’t use drug in breast-feeding women</a:t>
            </a:r>
          </a:p>
          <a:p>
            <a:r>
              <a:rPr lang="en-US" dirty="0" smtClean="0"/>
              <a:t>Use cautiously in elderly and renally or hepatically impaired patients.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Contraindications &amp; Cautions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Tell patient to take drug with food.</a:t>
            </a:r>
          </a:p>
          <a:p>
            <a:r>
              <a:rPr lang="en-US" dirty="0" smtClean="0"/>
              <a:t>Tell patient to immediately report to prescriber signs or symptoms of dizziness, fainting, irregular heartbeat, or relevant heart problems.</a:t>
            </a:r>
          </a:p>
          <a:p>
            <a:r>
              <a:rPr lang="en-US" dirty="0" smtClean="0"/>
              <a:t>Advise patient to report any recent episodes of diarrhea, abnormal movements, fever, or change in mental status. </a:t>
            </a:r>
          </a:p>
          <a:p>
            <a:r>
              <a:rPr lang="en-US" dirty="0" smtClean="0"/>
              <a:t>Advise patient that symptoms may not improve for 4-6 weeks.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Patient teaching/interventions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398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Geodon  (Ziprasidone)</vt:lpstr>
      <vt:lpstr>Class &amp; Mechanism of Action</vt:lpstr>
      <vt:lpstr>Uses</vt:lpstr>
      <vt:lpstr>Administration</vt:lpstr>
      <vt:lpstr>Adverse Reactions</vt:lpstr>
      <vt:lpstr>Drug-drug Interactions</vt:lpstr>
      <vt:lpstr>Contraindications &amp; Cautions</vt:lpstr>
      <vt:lpstr>Patient teaching/interventions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Geodon  (Ziprasidone)</dc:title>
  <dc:creator>Breana</dc:creator>
  <cp:lastModifiedBy>Breana</cp:lastModifiedBy>
  <cp:revision>11</cp:revision>
  <dcterms:created xsi:type="dcterms:W3CDTF">2012-10-18T23:30:55Z</dcterms:created>
  <dcterms:modified xsi:type="dcterms:W3CDTF">2012-10-30T23:35:13Z</dcterms:modified>
</cp:coreProperties>
</file>