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3" r:id="rId25"/>
    <p:sldId id="279" r:id="rId26"/>
    <p:sldId id="280" r:id="rId27"/>
    <p:sldId id="281" r:id="rId28"/>
    <p:sldId id="282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B6A4EA5-F96A-41D1-886E-53A7F0FD2FA0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57C2607-B1CE-44C8-A42B-94CF4FFF3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A4EA5-F96A-41D1-886E-53A7F0FD2FA0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C2607-B1CE-44C8-A42B-94CF4FFF3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A4EA5-F96A-41D1-886E-53A7F0FD2FA0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C2607-B1CE-44C8-A42B-94CF4FFF3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B6A4EA5-F96A-41D1-886E-53A7F0FD2FA0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C2607-B1CE-44C8-A42B-94CF4FFF3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B6A4EA5-F96A-41D1-886E-53A7F0FD2FA0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57C2607-B1CE-44C8-A42B-94CF4FFF344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B6A4EA5-F96A-41D1-886E-53A7F0FD2FA0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57C2607-B1CE-44C8-A42B-94CF4FFF3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B6A4EA5-F96A-41D1-886E-53A7F0FD2FA0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57C2607-B1CE-44C8-A42B-94CF4FFF3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A4EA5-F96A-41D1-886E-53A7F0FD2FA0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7C2607-B1CE-44C8-A42B-94CF4FFF3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B6A4EA5-F96A-41D1-886E-53A7F0FD2FA0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57C2607-B1CE-44C8-A42B-94CF4FFF3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B6A4EA5-F96A-41D1-886E-53A7F0FD2FA0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57C2607-B1CE-44C8-A42B-94CF4FFF3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B6A4EA5-F96A-41D1-886E-53A7F0FD2FA0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57C2607-B1CE-44C8-A42B-94CF4FFF3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B6A4EA5-F96A-41D1-886E-53A7F0FD2FA0}" type="datetimeFigureOut">
              <a:rPr lang="en-US" smtClean="0"/>
              <a:pPr/>
              <a:t>3/15/2011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57C2607-B1CE-44C8-A42B-94CF4FFF3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Genetic Disease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Daphne </a:t>
            </a:r>
            <a:r>
              <a:rPr lang="en-US" dirty="0" err="1" smtClean="0"/>
              <a:t>Piercy</a:t>
            </a:r>
            <a:r>
              <a:rPr lang="en-US" dirty="0" smtClean="0"/>
              <a:t> MSN/ANP</a:t>
            </a:r>
          </a:p>
          <a:p>
            <a:r>
              <a:rPr lang="en-US" dirty="0" err="1" smtClean="0"/>
              <a:t>Pathopharm</a:t>
            </a:r>
            <a:r>
              <a:rPr lang="en-US" dirty="0" smtClean="0"/>
              <a:t> I</a:t>
            </a:r>
          </a:p>
          <a:p>
            <a:r>
              <a:rPr lang="en-US" dirty="0" smtClean="0"/>
              <a:t>Lakeview College of Nursing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Cell </a:t>
            </a:r>
            <a:r>
              <a:rPr lang="en-US" dirty="0" err="1" smtClean="0"/>
              <a:t>Aneuplody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Error in the sex chromosomes</a:t>
            </a:r>
          </a:p>
          <a:p>
            <a:r>
              <a:rPr lang="en-US" dirty="0" smtClean="0"/>
              <a:t>Partial or complete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Trisomy</a:t>
            </a:r>
            <a:r>
              <a:rPr lang="en-US" dirty="0" smtClean="0"/>
              <a:t> 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overt abnormalities</a:t>
            </a:r>
          </a:p>
          <a:p>
            <a:r>
              <a:rPr lang="en-US" dirty="0" err="1" smtClean="0"/>
              <a:t>Steryl</a:t>
            </a:r>
            <a:endParaRPr lang="en-US" dirty="0" smtClean="0"/>
          </a:p>
          <a:p>
            <a:r>
              <a:rPr lang="en-US" dirty="0" err="1" smtClean="0"/>
              <a:t>Mentrual</a:t>
            </a:r>
            <a:r>
              <a:rPr lang="en-US" dirty="0" smtClean="0"/>
              <a:t> Irregularities</a:t>
            </a:r>
          </a:p>
          <a:p>
            <a:r>
              <a:rPr lang="en-US" dirty="0" smtClean="0"/>
              <a:t>Sometimes mental retardation</a:t>
            </a:r>
          </a:p>
          <a:p>
            <a:r>
              <a:rPr lang="en-US" dirty="0" smtClean="0"/>
              <a:t>Can have up to 5 XXXXX.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Turner Syndrome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Missing X chromosome (45,X)</a:t>
            </a:r>
          </a:p>
          <a:p>
            <a:r>
              <a:rPr lang="en-US" dirty="0" smtClean="0"/>
              <a:t>Female</a:t>
            </a:r>
          </a:p>
          <a:p>
            <a:r>
              <a:rPr lang="en-US" dirty="0" smtClean="0"/>
              <a:t>Characteristics</a:t>
            </a:r>
          </a:p>
          <a:p>
            <a:r>
              <a:rPr lang="en-US" dirty="0" smtClean="0"/>
              <a:t>Severity</a:t>
            </a:r>
          </a:p>
          <a:p>
            <a:pPr lvl="1"/>
            <a:r>
              <a:rPr lang="en-US" dirty="0" smtClean="0"/>
              <a:t>1% survive to live birth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Klinefelter’s</a:t>
            </a:r>
            <a:r>
              <a:rPr lang="en-US" dirty="0" smtClean="0"/>
              <a:t> Syndrome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XXY (male)</a:t>
            </a:r>
          </a:p>
          <a:p>
            <a:r>
              <a:rPr lang="en-US" dirty="0" smtClean="0"/>
              <a:t>Maternal chromosome</a:t>
            </a:r>
          </a:p>
          <a:p>
            <a:r>
              <a:rPr lang="en-US" dirty="0" smtClean="0"/>
              <a:t>Sterile</a:t>
            </a:r>
          </a:p>
          <a:p>
            <a:r>
              <a:rPr lang="en-US" dirty="0" smtClean="0"/>
              <a:t>Characteristics</a:t>
            </a:r>
          </a:p>
          <a:p>
            <a:r>
              <a:rPr lang="en-US" dirty="0" smtClean="0"/>
              <a:t>Can be mosaic.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XYY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many overt characteristics.</a:t>
            </a:r>
          </a:p>
          <a:p>
            <a:r>
              <a:rPr lang="en-US" dirty="0" smtClean="0"/>
              <a:t>1-1000 live births</a:t>
            </a:r>
          </a:p>
          <a:p>
            <a:r>
              <a:rPr lang="en-US" dirty="0" smtClean="0"/>
              <a:t>1-30 tested in prison population</a:t>
            </a:r>
          </a:p>
          <a:p>
            <a:pPr lvl="1"/>
            <a:r>
              <a:rPr lang="en-US" dirty="0" smtClean="0"/>
              <a:t>Usually have </a:t>
            </a:r>
            <a:r>
              <a:rPr lang="en-US" dirty="0" err="1" smtClean="0"/>
              <a:t>hx</a:t>
            </a:r>
            <a:r>
              <a:rPr lang="en-US" dirty="0" smtClean="0"/>
              <a:t> of behavioral disorders. </a:t>
            </a:r>
          </a:p>
          <a:p>
            <a:pPr lvl="1"/>
            <a:r>
              <a:rPr lang="en-US" dirty="0" smtClean="0"/>
              <a:t>Increased violence studies are not statistically significant.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Fragyl</a:t>
            </a:r>
            <a:r>
              <a:rPr lang="en-US" dirty="0" smtClean="0"/>
              <a:t> X Syndrome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1/4000 male, 1/8000 females</a:t>
            </a:r>
          </a:p>
          <a:p>
            <a:r>
              <a:rPr lang="en-US" dirty="0" smtClean="0"/>
              <a:t>Sequence of genetic mutations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most common form of genetic based mental retardation.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Disorders of 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Dominate</a:t>
            </a:r>
          </a:p>
          <a:p>
            <a:r>
              <a:rPr lang="en-US" dirty="0" smtClean="0"/>
              <a:t>Recessive</a:t>
            </a:r>
          </a:p>
          <a:p>
            <a:pPr lvl="1"/>
            <a:r>
              <a:rPr lang="en-US" dirty="0" smtClean="0"/>
              <a:t>PKU – sickle cell, cystic fibrosis, </a:t>
            </a:r>
            <a:r>
              <a:rPr lang="en-US" dirty="0" err="1" smtClean="0"/>
              <a:t>Tay</a:t>
            </a:r>
            <a:r>
              <a:rPr lang="en-US" dirty="0" smtClean="0"/>
              <a:t> Sachs, </a:t>
            </a:r>
            <a:r>
              <a:rPr lang="en-US" dirty="0" err="1" smtClean="0"/>
              <a:t>Hemochromatosis</a:t>
            </a:r>
            <a:r>
              <a:rPr lang="en-US" dirty="0" smtClean="0"/>
              <a:t>,  </a:t>
            </a:r>
            <a:r>
              <a:rPr lang="en-US" dirty="0" err="1" smtClean="0"/>
              <a:t>Glactosemia</a:t>
            </a: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Sex Linked Traits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Linked to the X or Y</a:t>
            </a:r>
          </a:p>
          <a:p>
            <a:pPr lvl="1"/>
            <a:r>
              <a:rPr lang="en-US" dirty="0" smtClean="0"/>
              <a:t>X traits are recessive in the female and dominant in the male.</a:t>
            </a:r>
          </a:p>
          <a:p>
            <a:pPr lvl="1"/>
            <a:r>
              <a:rPr lang="en-US" dirty="0" smtClean="0"/>
              <a:t>Y traits are dominant and male only.</a:t>
            </a:r>
          </a:p>
          <a:p>
            <a:pPr lvl="1"/>
            <a:r>
              <a:rPr lang="en-US" dirty="0" smtClean="0"/>
              <a:t>Majority are X traits.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Immune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Natural vs. Acquired Immunity</a:t>
            </a:r>
          </a:p>
          <a:p>
            <a:endParaRPr lang="en-US" dirty="0"/>
          </a:p>
          <a:p>
            <a:r>
              <a:rPr lang="en-US" dirty="0" smtClean="0"/>
              <a:t>Cell Mediated Immunity</a:t>
            </a:r>
          </a:p>
          <a:p>
            <a:r>
              <a:rPr lang="en-US" dirty="0" smtClean="0"/>
              <a:t>Antibody-mediated immunity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Immune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Lymphocytes</a:t>
            </a:r>
          </a:p>
          <a:p>
            <a:r>
              <a:rPr lang="en-US" dirty="0" smtClean="0"/>
              <a:t>Macrophages</a:t>
            </a:r>
          </a:p>
          <a:p>
            <a:r>
              <a:rPr lang="en-US" dirty="0" err="1" smtClean="0"/>
              <a:t>Dendritic</a:t>
            </a:r>
            <a:r>
              <a:rPr lang="en-US" dirty="0" smtClean="0"/>
              <a:t> Cells</a:t>
            </a:r>
          </a:p>
          <a:p>
            <a:r>
              <a:rPr lang="en-US" dirty="0" err="1" smtClean="0"/>
              <a:t>Neutrophils</a:t>
            </a:r>
            <a:r>
              <a:rPr lang="en-US" dirty="0" smtClean="0"/>
              <a:t> and </a:t>
            </a:r>
            <a:r>
              <a:rPr lang="en-US" dirty="0" err="1" smtClean="0"/>
              <a:t>Basophils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 and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Genes</a:t>
            </a:r>
          </a:p>
          <a:p>
            <a:r>
              <a:rPr lang="en-US" dirty="0" smtClean="0"/>
              <a:t>DNA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Individuals are estimated to have 20,000 to 25,000 different genes.</a:t>
            </a:r>
          </a:p>
          <a:p>
            <a:r>
              <a:rPr lang="en-US" dirty="0" smtClean="0"/>
              <a:t>Errors in Genes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 Lymphocytes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antibodies</a:t>
            </a:r>
          </a:p>
          <a:p>
            <a:r>
              <a:rPr lang="en-US" dirty="0" smtClean="0"/>
              <a:t>Mediate </a:t>
            </a:r>
            <a:r>
              <a:rPr lang="en-US" dirty="0" err="1" smtClean="0"/>
              <a:t>humoral</a:t>
            </a:r>
            <a:r>
              <a:rPr lang="en-US" dirty="0" smtClean="0"/>
              <a:t> immunity</a:t>
            </a:r>
          </a:p>
          <a:p>
            <a:r>
              <a:rPr lang="en-US" dirty="0" smtClean="0"/>
              <a:t>Circulation</a:t>
            </a:r>
          </a:p>
          <a:p>
            <a:r>
              <a:rPr lang="en-US" dirty="0" smtClean="0"/>
              <a:t>Produced in the bone marrow of mammals.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T </a:t>
            </a:r>
            <a:r>
              <a:rPr lang="en-US" dirty="0" err="1" smtClean="0"/>
              <a:t>Lymphcytes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Cytotoxic</a:t>
            </a:r>
            <a:endParaRPr lang="en-US" dirty="0" smtClean="0"/>
          </a:p>
          <a:p>
            <a:pPr lvl="1"/>
            <a:r>
              <a:rPr lang="en-US" dirty="0" smtClean="0"/>
              <a:t>Attack and </a:t>
            </a:r>
            <a:r>
              <a:rPr lang="en-US" dirty="0"/>
              <a:t>k</a:t>
            </a:r>
            <a:r>
              <a:rPr lang="en-US" dirty="0" smtClean="0"/>
              <a:t>ill directly.</a:t>
            </a:r>
          </a:p>
          <a:p>
            <a:r>
              <a:rPr lang="en-US" dirty="0" smtClean="0"/>
              <a:t>Develop in the thymus.</a:t>
            </a:r>
          </a:p>
          <a:p>
            <a:r>
              <a:rPr lang="en-US" dirty="0" smtClean="0"/>
              <a:t>Helper T cells</a:t>
            </a:r>
          </a:p>
          <a:p>
            <a:pPr lvl="1"/>
            <a:r>
              <a:rPr lang="en-US" dirty="0" smtClean="0"/>
              <a:t>enhance B cell production</a:t>
            </a:r>
          </a:p>
          <a:p>
            <a:pPr lvl="1"/>
            <a:r>
              <a:rPr lang="en-US" dirty="0" smtClean="0"/>
              <a:t>Promote delayed hypersensitivity</a:t>
            </a:r>
          </a:p>
          <a:p>
            <a:pPr lvl="1"/>
            <a:r>
              <a:rPr lang="en-US" dirty="0" smtClean="0"/>
              <a:t>Activate </a:t>
            </a:r>
            <a:r>
              <a:rPr lang="en-US" dirty="0" err="1" smtClean="0"/>
              <a:t>cytotoxic</a:t>
            </a:r>
            <a:r>
              <a:rPr lang="en-US" dirty="0" smtClean="0"/>
              <a:t> T cells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cells of Immune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Macrophages</a:t>
            </a:r>
          </a:p>
          <a:p>
            <a:r>
              <a:rPr lang="en-US" dirty="0" err="1" smtClean="0"/>
              <a:t>Dendritic</a:t>
            </a:r>
            <a:r>
              <a:rPr lang="en-US" dirty="0" smtClean="0"/>
              <a:t> Cells</a:t>
            </a:r>
          </a:p>
          <a:p>
            <a:r>
              <a:rPr lang="en-US" dirty="0" smtClean="0"/>
              <a:t>Mast Cells and </a:t>
            </a:r>
            <a:r>
              <a:rPr lang="en-US" dirty="0" err="1" smtClean="0"/>
              <a:t>Basophils</a:t>
            </a:r>
            <a:endParaRPr lang="en-US" dirty="0" smtClean="0"/>
          </a:p>
          <a:p>
            <a:r>
              <a:rPr lang="en-US" dirty="0" err="1" smtClean="0"/>
              <a:t>Neutrophils</a:t>
            </a:r>
            <a:endParaRPr lang="en-US" dirty="0" smtClean="0"/>
          </a:p>
          <a:p>
            <a:r>
              <a:rPr lang="en-US" dirty="0" err="1" smtClean="0"/>
              <a:t>Eosinophils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of Antibodies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Family of similar </a:t>
            </a:r>
            <a:r>
              <a:rPr lang="en-US" dirty="0" err="1" smtClean="0"/>
              <a:t>glycoproteins</a:t>
            </a:r>
            <a:endParaRPr lang="en-US" dirty="0" smtClean="0"/>
          </a:p>
          <a:p>
            <a:r>
              <a:rPr lang="en-US" dirty="0" smtClean="0"/>
              <a:t>IGA</a:t>
            </a:r>
          </a:p>
          <a:p>
            <a:r>
              <a:rPr lang="en-US" dirty="0" smtClean="0"/>
              <a:t>IGD</a:t>
            </a:r>
          </a:p>
          <a:p>
            <a:r>
              <a:rPr lang="en-US" dirty="0" smtClean="0"/>
              <a:t>IGE</a:t>
            </a:r>
          </a:p>
          <a:p>
            <a:r>
              <a:rPr lang="en-US" dirty="0" smtClean="0"/>
              <a:t>IGG</a:t>
            </a:r>
          </a:p>
          <a:p>
            <a:r>
              <a:rPr lang="en-US" dirty="0" smtClean="0"/>
              <a:t>IGM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Antigens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Something that threatens the host.  Can be from the host itself or something else</a:t>
            </a:r>
          </a:p>
          <a:p>
            <a:r>
              <a:rPr lang="en-US" dirty="0" smtClean="0"/>
              <a:t>Sources</a:t>
            </a:r>
          </a:p>
          <a:p>
            <a:pPr lvl="1"/>
            <a:r>
              <a:rPr lang="en-US" dirty="0" smtClean="0"/>
              <a:t>Infectious</a:t>
            </a:r>
          </a:p>
          <a:p>
            <a:pPr lvl="1"/>
            <a:r>
              <a:rPr lang="en-US" dirty="0" smtClean="0"/>
              <a:t>Cancers</a:t>
            </a:r>
          </a:p>
          <a:p>
            <a:pPr lvl="1"/>
            <a:r>
              <a:rPr lang="en-US" dirty="0" smtClean="0"/>
              <a:t>Environmental</a:t>
            </a:r>
          </a:p>
          <a:p>
            <a:pPr lvl="1"/>
            <a:r>
              <a:rPr lang="en-US" dirty="0" smtClean="0"/>
              <a:t>Self-Antigens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Characteristics of Immune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Specificity</a:t>
            </a:r>
          </a:p>
          <a:p>
            <a:r>
              <a:rPr lang="en-US" dirty="0" smtClean="0"/>
              <a:t>Diversity</a:t>
            </a:r>
          </a:p>
          <a:p>
            <a:r>
              <a:rPr lang="en-US" dirty="0" smtClean="0"/>
              <a:t>Memory</a:t>
            </a:r>
          </a:p>
          <a:p>
            <a:r>
              <a:rPr lang="en-US" dirty="0" smtClean="0"/>
              <a:t>Time Limitation</a:t>
            </a:r>
          </a:p>
          <a:p>
            <a:r>
              <a:rPr lang="en-US" dirty="0" smtClean="0"/>
              <a:t>Selectivity for Antigens of </a:t>
            </a:r>
            <a:r>
              <a:rPr lang="en-US" dirty="0" err="1" smtClean="0"/>
              <a:t>Nonself</a:t>
            </a:r>
            <a:r>
              <a:rPr lang="en-US" dirty="0" smtClean="0"/>
              <a:t> Origin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Phases of Immune Response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Recognition</a:t>
            </a:r>
          </a:p>
          <a:p>
            <a:r>
              <a:rPr lang="en-US" dirty="0" smtClean="0"/>
              <a:t>Activation</a:t>
            </a:r>
          </a:p>
          <a:p>
            <a:r>
              <a:rPr lang="en-US" dirty="0" err="1" smtClean="0"/>
              <a:t>Effector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Key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Cytokines</a:t>
            </a:r>
          </a:p>
          <a:p>
            <a:r>
              <a:rPr lang="en-US" dirty="0" err="1" smtClean="0"/>
              <a:t>Lymphokines</a:t>
            </a:r>
            <a:endParaRPr lang="en-US" dirty="0" smtClean="0"/>
          </a:p>
          <a:p>
            <a:r>
              <a:rPr lang="en-US" dirty="0" err="1" smtClean="0"/>
              <a:t>Monokines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Antibody </a:t>
            </a:r>
            <a:r>
              <a:rPr lang="en-US" dirty="0" err="1" smtClean="0"/>
              <a:t>Effector</a:t>
            </a:r>
            <a:r>
              <a:rPr lang="en-US" dirty="0" smtClean="0"/>
              <a:t>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Opsonization</a:t>
            </a:r>
            <a:r>
              <a:rPr lang="en-US" dirty="0" smtClean="0"/>
              <a:t> of Bacteria</a:t>
            </a:r>
          </a:p>
          <a:p>
            <a:endParaRPr lang="en-US" dirty="0" smtClean="0"/>
          </a:p>
          <a:p>
            <a:r>
              <a:rPr lang="en-US" dirty="0" smtClean="0"/>
              <a:t>Activation of the Complement System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Neutralization of Viruses and Bacterial Toxins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Genetic Engineering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Altering genes in a laboratory.  </a:t>
            </a:r>
            <a:endParaRPr lang="en-US" dirty="0"/>
          </a:p>
          <a:p>
            <a:r>
              <a:rPr lang="en-US" dirty="0" smtClean="0"/>
              <a:t>Gene Therapy</a:t>
            </a:r>
          </a:p>
          <a:p>
            <a:pPr lvl="1"/>
            <a:r>
              <a:rPr lang="en-US" dirty="0" smtClean="0"/>
              <a:t>Controversial</a:t>
            </a:r>
          </a:p>
          <a:p>
            <a:pPr lvl="1"/>
            <a:r>
              <a:rPr lang="en-US" dirty="0" err="1" smtClean="0"/>
              <a:t>Hemophillia</a:t>
            </a:r>
            <a:r>
              <a:rPr lang="en-US" dirty="0" smtClean="0"/>
              <a:t>, cystic fibrosis, familial </a:t>
            </a:r>
            <a:r>
              <a:rPr lang="en-US" dirty="0" err="1" smtClean="0"/>
              <a:t>hyperlipidemia</a:t>
            </a:r>
            <a:r>
              <a:rPr lang="en-US" dirty="0" smtClean="0"/>
              <a:t>, certain cancers</a:t>
            </a:r>
          </a:p>
          <a:p>
            <a:pPr lvl="1"/>
            <a:r>
              <a:rPr lang="en-US" dirty="0" smtClean="0"/>
              <a:t>Sound great.  What’s the problem?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</a:t>
            </a:r>
            <a:r>
              <a:rPr lang="en-US" dirty="0" err="1" smtClean="0"/>
              <a:t>McCance</a:t>
            </a:r>
            <a:r>
              <a:rPr lang="en-US" dirty="0" smtClean="0"/>
              <a:t> pg. 129</a:t>
            </a:r>
          </a:p>
          <a:p>
            <a:r>
              <a:rPr lang="en-US" dirty="0" smtClean="0"/>
              <a:t>What does DNA do?</a:t>
            </a:r>
          </a:p>
          <a:p>
            <a:r>
              <a:rPr lang="en-US" dirty="0" smtClean="0"/>
              <a:t>How does it influence growth and development?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Lots of experiments in genetic mutation have been conducted.  The vast majority harm the host.</a:t>
            </a:r>
          </a:p>
          <a:p>
            <a:r>
              <a:rPr lang="en-US" dirty="0" smtClean="0"/>
              <a:t>Spontaneous</a:t>
            </a:r>
          </a:p>
          <a:p>
            <a:r>
              <a:rPr lang="en-US" dirty="0" smtClean="0"/>
              <a:t>Inherited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Chromosomes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human cells should have 46 pairs of chromosomes that contain genes and direct action in the body.</a:t>
            </a:r>
          </a:p>
          <a:p>
            <a:r>
              <a:rPr lang="en-US" dirty="0" smtClean="0"/>
              <a:t>Gametes – 23 pairs (sperm &amp; egg)</a:t>
            </a:r>
          </a:p>
          <a:p>
            <a:pPr lvl="1"/>
            <a:r>
              <a:rPr lang="en-US" dirty="0" smtClean="0"/>
              <a:t>haploid </a:t>
            </a:r>
          </a:p>
          <a:p>
            <a:pPr lvl="1"/>
            <a:r>
              <a:rPr lang="en-US" dirty="0" smtClean="0"/>
              <a:t>Meiosis</a:t>
            </a:r>
          </a:p>
          <a:p>
            <a:r>
              <a:rPr lang="en-US" dirty="0" smtClean="0"/>
              <a:t>Somatic – 46 pairs</a:t>
            </a:r>
          </a:p>
          <a:p>
            <a:pPr lvl="1"/>
            <a:r>
              <a:rPr lang="en-US" dirty="0" smtClean="0"/>
              <a:t>Diploid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Chromosomal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22 chromosome pairs are the same in structure for male and female.</a:t>
            </a:r>
          </a:p>
          <a:p>
            <a:r>
              <a:rPr lang="en-US" dirty="0" smtClean="0"/>
              <a:t>1 chromosome pair is different.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Alterations in Chromosomes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Trisomic</a:t>
            </a:r>
            <a:r>
              <a:rPr lang="en-US" dirty="0" smtClean="0"/>
              <a:t> Cells (</a:t>
            </a:r>
            <a:r>
              <a:rPr lang="en-US" dirty="0" err="1" smtClean="0"/>
              <a:t>Trisomy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Partial vs. Complete</a:t>
            </a:r>
          </a:p>
          <a:p>
            <a:pPr lvl="1"/>
            <a:r>
              <a:rPr lang="en-US" dirty="0" smtClean="0"/>
              <a:t>Live birth </a:t>
            </a:r>
            <a:r>
              <a:rPr lang="en-US" dirty="0" err="1" smtClean="0"/>
              <a:t>Trisomy</a:t>
            </a:r>
            <a:r>
              <a:rPr lang="en-US" dirty="0" smtClean="0"/>
              <a:t> 13,18, &amp;21</a:t>
            </a:r>
          </a:p>
          <a:p>
            <a:pPr lvl="1"/>
            <a:r>
              <a:rPr lang="en-US" dirty="0" err="1" smtClean="0"/>
              <a:t>Trisomy</a:t>
            </a:r>
            <a:r>
              <a:rPr lang="en-US" dirty="0" smtClean="0"/>
              <a:t> 16 is common but </a:t>
            </a:r>
            <a:r>
              <a:rPr lang="en-US" dirty="0" err="1" smtClean="0"/>
              <a:t>incompatable</a:t>
            </a:r>
            <a:r>
              <a:rPr lang="en-US" dirty="0" smtClean="0"/>
              <a:t> with life.</a:t>
            </a:r>
          </a:p>
          <a:p>
            <a:r>
              <a:rPr lang="en-US" dirty="0" err="1" smtClean="0"/>
              <a:t>Monosomy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Complete </a:t>
            </a:r>
            <a:r>
              <a:rPr lang="en-US" dirty="0" err="1" smtClean="0"/>
              <a:t>Monosomy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Down’s Syndrome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Trisomy</a:t>
            </a:r>
            <a:r>
              <a:rPr lang="en-US" dirty="0" smtClean="0"/>
              <a:t> 21</a:t>
            </a:r>
          </a:p>
          <a:p>
            <a:r>
              <a:rPr lang="en-US" dirty="0" smtClean="0"/>
              <a:t>1-800 live births</a:t>
            </a:r>
          </a:p>
          <a:p>
            <a:r>
              <a:rPr lang="en-US" dirty="0" smtClean="0"/>
              <a:t>Lower IQ</a:t>
            </a:r>
          </a:p>
          <a:p>
            <a:r>
              <a:rPr lang="en-US" dirty="0" smtClean="0"/>
              <a:t>Features</a:t>
            </a:r>
          </a:p>
          <a:p>
            <a:r>
              <a:rPr lang="en-US" dirty="0" smtClean="0"/>
              <a:t>Risks </a:t>
            </a:r>
          </a:p>
          <a:p>
            <a:pPr lvl="1"/>
            <a:r>
              <a:rPr lang="en-US" dirty="0" smtClean="0"/>
              <a:t>Maternal Age</a:t>
            </a:r>
          </a:p>
          <a:p>
            <a:pPr lvl="1"/>
            <a:r>
              <a:rPr lang="en-US" dirty="0" smtClean="0"/>
              <a:t>Nutrition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94</TotalTime>
  <Words>521</Words>
  <Application>Microsoft Office PowerPoint</Application>
  <PresentationFormat>On-screen Show (4:3)</PresentationFormat>
  <Paragraphs>152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Verve</vt:lpstr>
      <vt:lpstr>Genetic Disease</vt:lpstr>
      <vt:lpstr>Key terms and Factors</vt:lpstr>
      <vt:lpstr>Genetic Engineering</vt:lpstr>
      <vt:lpstr>DNA</vt:lpstr>
      <vt:lpstr>Mutations</vt:lpstr>
      <vt:lpstr>Chromosomes</vt:lpstr>
      <vt:lpstr>Chromosomal Structure</vt:lpstr>
      <vt:lpstr>Alterations in Chromosomes</vt:lpstr>
      <vt:lpstr>Down’s Syndrome</vt:lpstr>
      <vt:lpstr>Cell Aneuplody</vt:lpstr>
      <vt:lpstr>Trisomy X</vt:lpstr>
      <vt:lpstr>Turner Syndrome</vt:lpstr>
      <vt:lpstr>Klinefelter’s Syndrome</vt:lpstr>
      <vt:lpstr>XYY</vt:lpstr>
      <vt:lpstr>Fragyl X Syndrome</vt:lpstr>
      <vt:lpstr>Disorders of Inheritance</vt:lpstr>
      <vt:lpstr>Sex Linked Traits</vt:lpstr>
      <vt:lpstr>Immune System</vt:lpstr>
      <vt:lpstr>Immune System</vt:lpstr>
      <vt:lpstr>B Lymphocytes</vt:lpstr>
      <vt:lpstr> T Lymphcytes</vt:lpstr>
      <vt:lpstr>Other cells of Immune Response</vt:lpstr>
      <vt:lpstr>Classes of Antibodies</vt:lpstr>
      <vt:lpstr>Antigens</vt:lpstr>
      <vt:lpstr>Characteristics of Immune Response</vt:lpstr>
      <vt:lpstr>Phases of Immune Response</vt:lpstr>
      <vt:lpstr>Other Key Terms</vt:lpstr>
      <vt:lpstr>Antibody Effector Systems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 Disease</dc:title>
  <dc:creator>Daphne</dc:creator>
  <cp:lastModifiedBy>Owner</cp:lastModifiedBy>
  <cp:revision>11</cp:revision>
  <dcterms:created xsi:type="dcterms:W3CDTF">2010-08-31T15:50:24Z</dcterms:created>
  <dcterms:modified xsi:type="dcterms:W3CDTF">2011-03-16T02:34:02Z</dcterms:modified>
</cp:coreProperties>
</file>