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2723" autoAdjust="0"/>
  </p:normalViewPr>
  <p:slideViewPr>
    <p:cSldViewPr>
      <p:cViewPr>
        <p:scale>
          <a:sx n="78" d="100"/>
          <a:sy n="78" d="100"/>
        </p:scale>
        <p:origin x="-1050" y="-78"/>
      </p:cViewPr>
      <p:guideLst>
        <p:guide orient="horz" pos="2160"/>
        <p:guide pos="2880"/>
      </p:guideLst>
    </p:cSldViewPr>
  </p:slideViewPr>
  <p:outlineViewPr>
    <p:cViewPr>
      <p:scale>
        <a:sx n="33" d="100"/>
        <a:sy n="33" d="100"/>
      </p:scale>
      <p:origin x="0" y="1086"/>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D126659-330A-42C4-B764-66B37315CB7A}" type="datetimeFigureOut">
              <a:rPr lang="en-US" smtClean="0"/>
              <a:pPr/>
              <a:t>3/15/2012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AC16B8A-050F-4EDC-A6FF-D748E44481EA}" type="slidenum">
              <a:rPr lang="en-US" smtClean="0"/>
              <a:pPr/>
              <a:t>‹#›</a:t>
            </a:fld>
            <a:endParaRPr lang="en-US"/>
          </a:p>
        </p:txBody>
      </p:sp>
    </p:spTree>
    <p:extLst>
      <p:ext uri="{BB962C8B-B14F-4D97-AF65-F5344CB8AC3E}">
        <p14:creationId xmlns:p14="http://schemas.microsoft.com/office/powerpoint/2010/main" xmlns="" val="2537952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documentation of male nurses goes all the way back to the fourth century.  During this period men had a large role in the nursing profession, took care of members of religious groups who were ill/wounded,</a:t>
            </a:r>
            <a:r>
              <a:rPr lang="en-US" baseline="0" dirty="0" smtClean="0"/>
              <a:t> and also took part in nursing within the military.  The men soon lost their spots as acknowledged nursing professionals when the number of women entering the profession increased.  This increase in female nurses is due primarily to Florence Nightingale.  Regardless of their capabilities  male nurses were restricted to areas such as psychiatric nursing (b/c of their physical strength).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Touch is used continuously in the nursing profession to not only perform the nurses’ assessments and treatments but to establish a therapeutic relationship between</a:t>
            </a:r>
            <a:r>
              <a:rPr lang="en-US" baseline="0" dirty="0" smtClean="0"/>
              <a:t> the nurse and the client.  Touch also provides comfort to the client; men have a problem with using touch in some cases because it can be misunderstood and if a female patient sees it as inappropriate then the male nurse can have charges brought up on him.  </a:t>
            </a:r>
          </a:p>
          <a:p>
            <a:pPr algn="l"/>
            <a:r>
              <a:rPr lang="en-US" baseline="0" dirty="0" smtClean="0"/>
              <a:t>So not only do the male nurses have to become comfortable with touch so it comes off as natural to them rather than awkward and forced, they have to be more cautions with their use of touch on patients of the opposite sex than female nurses do b/c of the gender discrepancies.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3</a:t>
            </a:fld>
            <a:endParaRPr lang="en-US"/>
          </a:p>
        </p:txBody>
      </p:sp>
    </p:spTree>
    <p:extLst>
      <p:ext uri="{BB962C8B-B14F-4D97-AF65-F5344CB8AC3E}">
        <p14:creationId xmlns:p14="http://schemas.microsoft.com/office/powerpoint/2010/main" xmlns="" val="426552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ability to communicate effectively between genders can be another</a:t>
            </a:r>
            <a:r>
              <a:rPr lang="en-US" baseline="0" dirty="0" smtClean="0"/>
              <a:t> barrier, there is no doubt that men and women communicate differently, these differences can often cause issues within the workplace between co-workers due to the primarily female staff.</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4AC16B8A-050F-4EDC-A6FF-D748E44481EA}"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Mentoring</a:t>
            </a:r>
            <a:r>
              <a:rPr lang="en-US" baseline="0" dirty="0" smtClean="0"/>
              <a:t> program: allows current students to help the newer students, also allows both genders to learn about the different communication styles which would be a great way to help eliminate the communication barrier.  </a:t>
            </a:r>
          </a:p>
          <a:p>
            <a:r>
              <a:rPr lang="en-US" baseline="0" dirty="0" smtClean="0"/>
              <a:t>Student-Advisor: help reduce the gender bias in the school setting.  </a:t>
            </a:r>
          </a:p>
          <a:p>
            <a:endParaRPr lang="en-US" baseline="0" dirty="0" smtClean="0"/>
          </a:p>
          <a:p>
            <a:r>
              <a:rPr lang="en-US" baseline="0" dirty="0" smtClean="0"/>
              <a:t>High school students and individuals discharged from the military are prime groups to target b/c both are looking for a career to take them to their future. community outreach programs are also a great way to grab the interest of men who are considering the nursing profession, career fairs and job </a:t>
            </a:r>
            <a:r>
              <a:rPr lang="en-US" baseline="0" dirty="0" err="1" smtClean="0"/>
              <a:t>shadowings</a:t>
            </a:r>
            <a:r>
              <a:rPr lang="en-US" baseline="0" dirty="0" smtClean="0"/>
              <a:t> also to show them the different aspects of nursing and how they apply to men.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4D926BC-8E78-4CCF-A7B2-8DF8460C404D}" type="datetime1">
              <a:rPr lang="en-US" smtClean="0"/>
              <a:pPr/>
              <a:t>3/15/2012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372853-67FE-4B33-8352-7E4108629A36}" type="datetime1">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F43FD-ABDB-43CF-A014-C9419E2A3211}" type="datetime1">
              <a:rPr lang="en-US" smtClean="0"/>
              <a:pPr/>
              <a:t>3/15/2012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3250A7-F2AC-4A3A-BAC6-4433188AF404}" type="datetime1">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E48785BE-30D6-45E9-9828-9A90A2D6DF6D}" type="datetime1">
              <a:rPr lang="en-US" smtClean="0"/>
              <a:pPr/>
              <a:t>3/15/2012</a:t>
            </a:fld>
            <a:endParaRPr lang="en-US" dirty="0"/>
          </a:p>
        </p:txBody>
      </p:sp>
      <p:sp>
        <p:nvSpPr>
          <p:cNvPr id="91" name="Footer Placeholder 90"/>
          <p:cNvSpPr>
            <a:spLocks noGrp="1"/>
          </p:cNvSpPr>
          <p:nvPr>
            <p:ph type="ftr" sz="quarter" idx="11"/>
          </p:nvPr>
        </p:nvSpPr>
        <p:spPr/>
        <p:txBody>
          <a:bodyPr/>
          <a:lstStyle/>
          <a:p>
            <a:endParaRPr lang="en-US" dirty="0"/>
          </a:p>
        </p:txBody>
      </p:sp>
      <p:sp>
        <p:nvSpPr>
          <p:cNvPr id="92" name="Slide Number Placeholder 91"/>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F603B8-852C-4305-A8B5-259A7A1815FE}" type="datetime1">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3025EA-66B7-4B75-BC7E-E841861BC2EE}" type="datetime1">
              <a:rPr lang="en-US" smtClean="0"/>
              <a:pPr/>
              <a:t>3/15/2012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0C081B-7565-4E7A-9F9F-F1076E2DDB85}" type="datetime1">
              <a:rPr lang="en-US" smtClean="0"/>
              <a:pPr/>
              <a:t>3/15/2012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0E28A-3A4F-4E6B-B567-EC8C4C5EF7EB}" type="datetime1">
              <a:rPr lang="en-US" smtClean="0"/>
              <a:pPr/>
              <a:t>3/15/2012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6F08A9-3E88-45E3-A460-6C4313B1A85D}" type="datetime1">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B121CF1C-1A92-4FD7-820B-88967322F7A9}" type="datetime1">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E48785BE-30D6-45E9-9828-9A90A2D6DF6D}" type="datetime1">
              <a:rPr lang="en-US" smtClean="0"/>
              <a:pPr/>
              <a:t>3/15/2012</a:t>
            </a:fld>
            <a:endParaRPr lang="en-U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Lst>
  <p:hf sldNum="0"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dirty="0" smtClean="0"/>
              <a:t>By:</a:t>
            </a:r>
          </a:p>
          <a:p>
            <a:r>
              <a:rPr lang="en-US" dirty="0" err="1" smtClean="0"/>
              <a:t>Kaffy</a:t>
            </a:r>
            <a:r>
              <a:rPr lang="en-US" dirty="0" smtClean="0"/>
              <a:t> </a:t>
            </a:r>
            <a:endParaRPr lang="en-US" dirty="0" smtClean="0"/>
          </a:p>
          <a:p>
            <a:r>
              <a:rPr lang="en-US" dirty="0" smtClean="0"/>
              <a:t>Katie </a:t>
            </a:r>
            <a:r>
              <a:rPr lang="en-US" dirty="0" err="1" smtClean="0"/>
              <a:t>Kropschot</a:t>
            </a:r>
            <a:endParaRPr lang="en-US" dirty="0" smtClean="0"/>
          </a:p>
          <a:p>
            <a:r>
              <a:rPr lang="en-US" dirty="0" smtClean="0"/>
              <a:t>Tara </a:t>
            </a:r>
            <a:r>
              <a:rPr lang="en-US" dirty="0" err="1" smtClean="0"/>
              <a:t>Kutz</a:t>
            </a:r>
            <a:endParaRPr lang="en-US" dirty="0" smtClean="0"/>
          </a:p>
          <a:p>
            <a:r>
              <a:rPr lang="en-US" dirty="0" smtClean="0"/>
              <a:t>Brittany </a:t>
            </a:r>
            <a:r>
              <a:rPr lang="en-US" dirty="0" err="1" smtClean="0"/>
              <a:t>Malkey</a:t>
            </a:r>
            <a:r>
              <a:rPr lang="en-US" dirty="0" smtClean="0"/>
              <a:t> </a:t>
            </a:r>
            <a:endParaRPr lang="en-US" dirty="0" smtClean="0"/>
          </a:p>
        </p:txBody>
      </p:sp>
      <p:sp>
        <p:nvSpPr>
          <p:cNvPr id="5" name="Title 4"/>
          <p:cNvSpPr>
            <a:spLocks noGrp="1"/>
          </p:cNvSpPr>
          <p:nvPr>
            <p:ph type="ctrTitle"/>
          </p:nvPr>
        </p:nvSpPr>
        <p:spPr/>
        <p:txBody>
          <a:bodyPr/>
          <a:lstStyle/>
          <a:p>
            <a:r>
              <a:rPr lang="en-US" dirty="0" smtClean="0"/>
              <a:t>Gender Issues in Nursing</a:t>
            </a:r>
            <a:endParaRPr lang="en-US" dirty="0"/>
          </a:p>
        </p:txBody>
      </p:sp>
    </p:spTree>
    <p:extLst>
      <p:ext uri="{BB962C8B-B14F-4D97-AF65-F5344CB8AC3E}">
        <p14:creationId xmlns:p14="http://schemas.microsoft.com/office/powerpoint/2010/main" xmlns="" val="174457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112838"/>
          </a:xfrm>
        </p:spPr>
        <p:txBody>
          <a:bodyPr>
            <a:normAutofit fontScale="90000"/>
          </a:bodyPr>
          <a:lstStyle/>
          <a:p>
            <a:pPr algn="ctr"/>
            <a:r>
              <a:rPr lang="en-US" dirty="0" smtClean="0"/>
              <a:t>Reasons for Gender Differences</a:t>
            </a:r>
            <a:br>
              <a:rPr lang="en-US" dirty="0" smtClean="0"/>
            </a:br>
            <a:r>
              <a:rPr lang="en-US" dirty="0" smtClean="0"/>
              <a:t>in</a:t>
            </a:r>
            <a:br>
              <a:rPr lang="en-US" dirty="0" smtClean="0"/>
            </a:br>
            <a:r>
              <a:rPr lang="en-US" dirty="0" smtClean="0"/>
              <a:t>Nursing</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History of nursing from the days of Florence Nightingale</a:t>
            </a:r>
          </a:p>
          <a:p>
            <a:endParaRPr lang="en-US" dirty="0"/>
          </a:p>
          <a:p>
            <a:endParaRPr lang="en-US" dirty="0" smtClean="0"/>
          </a:p>
          <a:p>
            <a:r>
              <a:rPr lang="en-US" dirty="0" smtClean="0"/>
              <a:t>Belief of nursing as extension of women’s domestic role</a:t>
            </a:r>
          </a:p>
          <a:p>
            <a:endParaRPr lang="en-US" dirty="0"/>
          </a:p>
          <a:p>
            <a:endParaRPr lang="en-US" dirty="0" smtClean="0"/>
          </a:p>
          <a:p>
            <a:r>
              <a:rPr lang="en-US" dirty="0" smtClean="0"/>
              <a:t>Long history of lack of men in nursing</a:t>
            </a:r>
            <a:endParaRPr lang="en-US" dirty="0"/>
          </a:p>
        </p:txBody>
      </p:sp>
    </p:spTree>
    <p:extLst>
      <p:ext uri="{BB962C8B-B14F-4D97-AF65-F5344CB8AC3E}">
        <p14:creationId xmlns:p14="http://schemas.microsoft.com/office/powerpoint/2010/main" xmlns="" val="168605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Barriers</a:t>
            </a:r>
            <a:r>
              <a:rPr lang="en-US" sz="4400" dirty="0" smtClean="0"/>
              <a:t> </a:t>
            </a:r>
            <a:r>
              <a:rPr lang="en-US" sz="4400" dirty="0" smtClean="0"/>
              <a:t>of Men in Nursing</a:t>
            </a:r>
            <a:endParaRPr lang="en-US" sz="4400" dirty="0"/>
          </a:p>
        </p:txBody>
      </p:sp>
      <p:sp>
        <p:nvSpPr>
          <p:cNvPr id="3" name="Content Placeholder 2"/>
          <p:cNvSpPr>
            <a:spLocks noGrp="1"/>
          </p:cNvSpPr>
          <p:nvPr>
            <p:ph idx="1"/>
          </p:nvPr>
        </p:nvSpPr>
        <p:spPr/>
        <p:txBody>
          <a:bodyPr>
            <a:normAutofit/>
          </a:bodyPr>
          <a:lstStyle/>
          <a:p>
            <a:r>
              <a:rPr lang="en-US" dirty="0" smtClean="0"/>
              <a:t>Stereotypes: </a:t>
            </a:r>
          </a:p>
          <a:p>
            <a:pPr lvl="1"/>
            <a:r>
              <a:rPr lang="en-US" dirty="0" smtClean="0"/>
              <a:t> Odd</a:t>
            </a:r>
          </a:p>
          <a:p>
            <a:pPr lvl="1"/>
            <a:r>
              <a:rPr lang="en-US" dirty="0" smtClean="0"/>
              <a:t> </a:t>
            </a:r>
            <a:r>
              <a:rPr lang="en-US" dirty="0" smtClean="0"/>
              <a:t>Homosexual</a:t>
            </a:r>
          </a:p>
          <a:p>
            <a:pPr lvl="1"/>
            <a:r>
              <a:rPr lang="en-US" dirty="0" smtClean="0"/>
              <a:t> </a:t>
            </a:r>
            <a:r>
              <a:rPr lang="en-US" dirty="0" smtClean="0"/>
              <a:t>Feminine image</a:t>
            </a:r>
          </a:p>
          <a:p>
            <a:pPr lvl="1"/>
            <a:r>
              <a:rPr lang="en-US" dirty="0" smtClean="0"/>
              <a:t> </a:t>
            </a:r>
            <a:r>
              <a:rPr lang="en-US" dirty="0" smtClean="0"/>
              <a:t>Anomalies </a:t>
            </a:r>
            <a:endParaRPr lang="en-US" dirty="0" smtClean="0"/>
          </a:p>
          <a:p>
            <a:endParaRPr lang="en-US" dirty="0" smtClean="0"/>
          </a:p>
          <a:p>
            <a:r>
              <a:rPr lang="en-US" dirty="0" smtClean="0"/>
              <a:t> </a:t>
            </a:r>
            <a:r>
              <a:rPr lang="en-US" dirty="0" smtClean="0"/>
              <a:t>Therapeutic Touch:</a:t>
            </a:r>
          </a:p>
          <a:p>
            <a:pPr lvl="1"/>
            <a:r>
              <a:rPr lang="en-US" dirty="0" smtClean="0"/>
              <a:t> Nurse must be comfortable with the use of touch</a:t>
            </a:r>
          </a:p>
          <a:p>
            <a:pPr lvl="1"/>
            <a:r>
              <a:rPr lang="en-US" dirty="0" smtClean="0"/>
              <a:t> </a:t>
            </a:r>
            <a:r>
              <a:rPr lang="en-US" dirty="0" smtClean="0"/>
              <a:t>males have to be more cautious w/use of touch w/opposite sex</a:t>
            </a:r>
          </a:p>
          <a:p>
            <a:pPr lvl="2"/>
            <a:r>
              <a:rPr lang="en-US" dirty="0" smtClean="0"/>
              <a:t> use of touch can be misunderstood</a:t>
            </a:r>
          </a:p>
          <a:p>
            <a:pPr lvl="1">
              <a:buNone/>
            </a:pPr>
            <a:endParaRPr lang="en-US" dirty="0" smtClean="0"/>
          </a:p>
          <a:p>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xmlns="" val="502516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Barriers of Men in Nursing (cont.)</a:t>
            </a:r>
            <a:endParaRPr lang="en-US" sz="4400" dirty="0"/>
          </a:p>
        </p:txBody>
      </p:sp>
      <p:sp>
        <p:nvSpPr>
          <p:cNvPr id="3" name="Content Placeholder 2"/>
          <p:cNvSpPr>
            <a:spLocks noGrp="1"/>
          </p:cNvSpPr>
          <p:nvPr>
            <p:ph idx="1"/>
          </p:nvPr>
        </p:nvSpPr>
        <p:spPr>
          <a:xfrm>
            <a:off x="685800" y="1524000"/>
            <a:ext cx="8229600" cy="4525963"/>
          </a:xfrm>
        </p:spPr>
        <p:txBody>
          <a:bodyPr/>
          <a:lstStyle/>
          <a:p>
            <a:endParaRPr lang="en-US" dirty="0" smtClean="0"/>
          </a:p>
          <a:p>
            <a:pPr marL="0" indent="0"/>
            <a:r>
              <a:rPr lang="en-US" dirty="0" smtClean="0"/>
              <a:t> Effective communication between genders</a:t>
            </a:r>
          </a:p>
          <a:p>
            <a:pPr marL="274320" lvl="1" indent="0"/>
            <a:r>
              <a:rPr lang="en-US" dirty="0" smtClean="0"/>
              <a:t> Men and women communicate differently </a:t>
            </a:r>
          </a:p>
          <a:p>
            <a:pPr marL="640080" lvl="2" indent="0"/>
            <a:r>
              <a:rPr lang="en-US" dirty="0" smtClean="0"/>
              <a:t> intrapersonal relationship issues in the </a:t>
            </a:r>
            <a:r>
              <a:rPr lang="en-US" dirty="0" smtClean="0"/>
              <a:t>workplace</a:t>
            </a:r>
          </a:p>
          <a:p>
            <a:pPr marL="640080" lvl="2" indent="0">
              <a:buNone/>
            </a:pPr>
            <a:endParaRPr lang="en-US" dirty="0" smtClean="0"/>
          </a:p>
          <a:p>
            <a:pPr marL="0" indent="0"/>
            <a:r>
              <a:rPr lang="en-US" dirty="0" smtClean="0"/>
              <a:t> Lack of Acknowledgement </a:t>
            </a:r>
          </a:p>
          <a:p>
            <a:pPr marL="274320" lvl="1" indent="0"/>
            <a:r>
              <a:rPr lang="en-US" dirty="0" smtClean="0"/>
              <a:t> </a:t>
            </a:r>
            <a:r>
              <a:rPr lang="en-US" dirty="0" smtClean="0"/>
              <a:t>No history of </a:t>
            </a:r>
            <a:r>
              <a:rPr lang="en-US" dirty="0" err="1" smtClean="0"/>
              <a:t>mens</a:t>
            </a:r>
            <a:r>
              <a:rPr lang="en-US" dirty="0" smtClean="0"/>
              <a:t> role in nursing provided in classes</a:t>
            </a:r>
          </a:p>
          <a:p>
            <a:pPr marL="274320" lvl="1" indent="0"/>
            <a:r>
              <a:rPr lang="en-US" dirty="0" smtClean="0"/>
              <a:t> </a:t>
            </a:r>
            <a:r>
              <a:rPr lang="en-US" dirty="0" smtClean="0"/>
              <a:t>Negative r</a:t>
            </a:r>
            <a:r>
              <a:rPr lang="en-US" dirty="0" smtClean="0"/>
              <a:t>emarks made by classroom teachers towards males in the nursing profession. </a:t>
            </a:r>
          </a:p>
          <a:p>
            <a:pPr marL="0" indent="0">
              <a:buNone/>
            </a:pPr>
            <a:endParaRPr lang="en-US" dirty="0" smtClean="0"/>
          </a:p>
          <a:p>
            <a:pPr marL="640080" lvl="2" indent="0">
              <a:buNone/>
            </a:pPr>
            <a:endParaRPr lang="en-US" dirty="0" smtClean="0"/>
          </a:p>
        </p:txBody>
      </p:sp>
    </p:spTree>
    <p:extLst>
      <p:ext uri="{BB962C8B-B14F-4D97-AF65-F5344CB8AC3E}">
        <p14:creationId xmlns:p14="http://schemas.microsoft.com/office/powerpoint/2010/main" xmlns="" val="3973319270"/>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Elimination of Barriers</a:t>
            </a:r>
            <a:endParaRPr lang="en-US" sz="4400" dirty="0"/>
          </a:p>
        </p:txBody>
      </p:sp>
      <p:sp>
        <p:nvSpPr>
          <p:cNvPr id="3" name="Content Placeholder 2"/>
          <p:cNvSpPr>
            <a:spLocks noGrp="1"/>
          </p:cNvSpPr>
          <p:nvPr>
            <p:ph idx="1"/>
          </p:nvPr>
        </p:nvSpPr>
        <p:spPr/>
        <p:txBody>
          <a:bodyPr>
            <a:normAutofit fontScale="92500" lnSpcReduction="10000"/>
          </a:bodyPr>
          <a:lstStyle/>
          <a:p>
            <a:pPr marL="0" indent="0"/>
            <a:r>
              <a:rPr lang="en-US" dirty="0" smtClean="0"/>
              <a:t> Address th</a:t>
            </a:r>
            <a:r>
              <a:rPr lang="en-US" dirty="0" smtClean="0"/>
              <a:t>e media</a:t>
            </a:r>
          </a:p>
          <a:p>
            <a:pPr marL="274320" lvl="1" indent="0"/>
            <a:r>
              <a:rPr lang="en-US" dirty="0" smtClean="0"/>
              <a:t> run ‘men in nursing’ segments </a:t>
            </a:r>
          </a:p>
          <a:p>
            <a:pPr marL="274320" lvl="1" indent="0"/>
            <a:r>
              <a:rPr lang="en-US" dirty="0" smtClean="0"/>
              <a:t> make sure advertisements represent both genders. </a:t>
            </a:r>
          </a:p>
          <a:p>
            <a:pPr marL="0" indent="0">
              <a:buNone/>
            </a:pPr>
            <a:endParaRPr lang="en-US" dirty="0" smtClean="0"/>
          </a:p>
          <a:p>
            <a:pPr marL="0" indent="0"/>
            <a:r>
              <a:rPr lang="en-US" dirty="0" smtClean="0"/>
              <a:t> Acknowledge different gender communication styles</a:t>
            </a:r>
          </a:p>
          <a:p>
            <a:pPr marL="274320" lvl="1" indent="0"/>
            <a:r>
              <a:rPr lang="en-US" dirty="0" smtClean="0"/>
              <a:t> </a:t>
            </a:r>
            <a:r>
              <a:rPr lang="en-US" dirty="0" smtClean="0"/>
              <a:t>Accommodate male learning in the classroom</a:t>
            </a:r>
          </a:p>
          <a:p>
            <a:pPr marL="274320" lvl="1" indent="0"/>
            <a:r>
              <a:rPr lang="en-US" dirty="0" smtClean="0"/>
              <a:t> I</a:t>
            </a:r>
            <a:r>
              <a:rPr lang="en-US" dirty="0" smtClean="0"/>
              <a:t>nform on different communication styles between genders</a:t>
            </a:r>
          </a:p>
          <a:p>
            <a:pPr marL="640080" lvl="2" indent="0">
              <a:buNone/>
            </a:pPr>
            <a:endParaRPr lang="en-US" dirty="0"/>
          </a:p>
          <a:p>
            <a:pPr marL="0" indent="0"/>
            <a:r>
              <a:rPr lang="en-US" dirty="0" smtClean="0"/>
              <a:t> </a:t>
            </a:r>
            <a:r>
              <a:rPr lang="en-US" dirty="0" smtClean="0"/>
              <a:t>Recruitment directed towards men</a:t>
            </a:r>
          </a:p>
          <a:p>
            <a:pPr marL="274320" lvl="1" indent="0"/>
            <a:r>
              <a:rPr lang="en-US" dirty="0" smtClean="0"/>
              <a:t> </a:t>
            </a:r>
            <a:r>
              <a:rPr lang="en-US" dirty="0" smtClean="0"/>
              <a:t>mentoring programs</a:t>
            </a:r>
          </a:p>
          <a:p>
            <a:pPr marL="274320" lvl="1" indent="0"/>
            <a:r>
              <a:rPr lang="en-US" dirty="0" smtClean="0"/>
              <a:t> </a:t>
            </a:r>
            <a:r>
              <a:rPr lang="en-US" dirty="0" smtClean="0"/>
              <a:t>matching male nursing students with male academic advisors</a:t>
            </a:r>
          </a:p>
          <a:p>
            <a:pPr marL="274320" lvl="1" indent="0"/>
            <a:r>
              <a:rPr lang="en-US" dirty="0" smtClean="0"/>
              <a:t> </a:t>
            </a:r>
            <a:r>
              <a:rPr lang="en-US" dirty="0" smtClean="0"/>
              <a:t>men in the nursing field could speak up about their profession of choice. </a:t>
            </a:r>
            <a:endParaRPr lang="en-US" dirty="0" smtClean="0"/>
          </a:p>
        </p:txBody>
      </p:sp>
    </p:spTree>
    <p:extLst>
      <p:ext uri="{BB962C8B-B14F-4D97-AF65-F5344CB8AC3E}">
        <p14:creationId xmlns:p14="http://schemas.microsoft.com/office/powerpoint/2010/main" xmlns="" val="7652629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 for Men in Nursing</a:t>
            </a:r>
            <a:endParaRPr lang="en-US" dirty="0"/>
          </a:p>
        </p:txBody>
      </p:sp>
      <p:sp>
        <p:nvSpPr>
          <p:cNvPr id="3" name="Content Placeholder 2"/>
          <p:cNvSpPr>
            <a:spLocks noGrp="1"/>
          </p:cNvSpPr>
          <p:nvPr>
            <p:ph idx="1"/>
          </p:nvPr>
        </p:nvSpPr>
        <p:spPr/>
        <p:txBody>
          <a:bodyPr/>
          <a:lstStyle/>
          <a:p>
            <a:r>
              <a:rPr lang="en-US" dirty="0" smtClean="0"/>
              <a:t> Personally and professionally  rewarding career</a:t>
            </a:r>
          </a:p>
          <a:p>
            <a:pPr>
              <a:buNone/>
            </a:pPr>
            <a:endParaRPr lang="en-US" dirty="0" smtClean="0"/>
          </a:p>
          <a:p>
            <a:r>
              <a:rPr lang="en-US" dirty="0" smtClean="0"/>
              <a:t> Use of leadership skills in nursing</a:t>
            </a:r>
          </a:p>
          <a:p>
            <a:pPr lvl="1"/>
            <a:r>
              <a:rPr lang="en-US" dirty="0" smtClean="0"/>
              <a:t> potential for advancement to management </a:t>
            </a:r>
            <a:r>
              <a:rPr lang="en-US" dirty="0" smtClean="0"/>
              <a:t>positions</a:t>
            </a:r>
          </a:p>
          <a:p>
            <a:pPr lvl="1">
              <a:buNone/>
            </a:pPr>
            <a:endParaRPr lang="en-US" dirty="0" smtClean="0"/>
          </a:p>
          <a:p>
            <a:r>
              <a:rPr lang="en-US" dirty="0" smtClean="0"/>
              <a:t>Specialize in areas of interest</a:t>
            </a:r>
          </a:p>
          <a:p>
            <a:pPr lvl="1"/>
            <a:r>
              <a:rPr lang="en-US" dirty="0" smtClean="0"/>
              <a:t> </a:t>
            </a:r>
            <a:r>
              <a:rPr lang="en-US" dirty="0" err="1" smtClean="0"/>
              <a:t>mens</a:t>
            </a:r>
            <a:r>
              <a:rPr lang="en-US" dirty="0" smtClean="0"/>
              <a:t> health: this area alone has endless possibilities for male nurses to advance and grow. </a:t>
            </a:r>
          </a:p>
          <a:p>
            <a:pPr>
              <a:buNone/>
            </a:pPr>
            <a:endParaRPr lang="en-US" dirty="0" smtClean="0"/>
          </a:p>
          <a:p>
            <a:pPr lvl="1">
              <a:buNone/>
            </a:pP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Impact of Males in the Nursing Field</a:t>
            </a:r>
            <a:endParaRPr lang="en-US" dirty="0"/>
          </a:p>
        </p:txBody>
      </p:sp>
      <p:sp>
        <p:nvSpPr>
          <p:cNvPr id="3" name="Content Placeholder 2"/>
          <p:cNvSpPr>
            <a:spLocks noGrp="1"/>
          </p:cNvSpPr>
          <p:nvPr>
            <p:ph idx="1"/>
          </p:nvPr>
        </p:nvSpPr>
        <p:spPr/>
        <p:txBody>
          <a:bodyPr>
            <a:normAutofit lnSpcReduction="10000"/>
          </a:bodyPr>
          <a:lstStyle/>
          <a:p>
            <a:r>
              <a:rPr lang="en-US" dirty="0" smtClean="0"/>
              <a:t> Allow for more comfort for male patients </a:t>
            </a:r>
          </a:p>
          <a:p>
            <a:pPr lvl="1"/>
            <a:r>
              <a:rPr lang="en-US" dirty="0" smtClean="0"/>
              <a:t> </a:t>
            </a:r>
            <a:r>
              <a:rPr lang="en-US" dirty="0" smtClean="0"/>
              <a:t>allow for better communication</a:t>
            </a:r>
          </a:p>
          <a:p>
            <a:pPr lvl="1"/>
            <a:r>
              <a:rPr lang="en-US" dirty="0" smtClean="0"/>
              <a:t> </a:t>
            </a:r>
            <a:r>
              <a:rPr lang="en-US" dirty="0" smtClean="0"/>
              <a:t>more open to sharing information between nurse and patient </a:t>
            </a:r>
          </a:p>
          <a:p>
            <a:pPr lvl="1">
              <a:buNone/>
            </a:pPr>
            <a:endParaRPr lang="en-US" dirty="0" smtClean="0"/>
          </a:p>
          <a:p>
            <a:r>
              <a:rPr lang="en-US" dirty="0" smtClean="0"/>
              <a:t> </a:t>
            </a:r>
            <a:r>
              <a:rPr lang="en-US" dirty="0" smtClean="0"/>
              <a:t>May be stronger patient advocate in the area of Men’s Health</a:t>
            </a:r>
          </a:p>
          <a:p>
            <a:pPr lvl="1"/>
            <a:r>
              <a:rPr lang="en-US" dirty="0" smtClean="0"/>
              <a:t> </a:t>
            </a:r>
            <a:r>
              <a:rPr lang="en-US" dirty="0" smtClean="0"/>
              <a:t>Similarities and the understanding of the shared issues between the genders. </a:t>
            </a:r>
          </a:p>
          <a:p>
            <a:pPr lvl="1">
              <a:buNone/>
            </a:pPr>
            <a:endParaRPr lang="en-US" dirty="0" smtClean="0"/>
          </a:p>
          <a:p>
            <a:r>
              <a:rPr lang="en-US" dirty="0" smtClean="0"/>
              <a:t> </a:t>
            </a:r>
            <a:r>
              <a:rPr lang="en-US" dirty="0" smtClean="0"/>
              <a:t>Contributions to thinking/problem solving process</a:t>
            </a:r>
          </a:p>
          <a:p>
            <a:pPr lvl="1"/>
            <a:r>
              <a:rPr lang="en-US" dirty="0" smtClean="0"/>
              <a:t> </a:t>
            </a:r>
            <a:r>
              <a:rPr lang="en-US" dirty="0" smtClean="0"/>
              <a:t>Different perspective than women</a:t>
            </a:r>
          </a:p>
          <a:p>
            <a:pPr lvl="1"/>
            <a:r>
              <a:rPr lang="en-US" dirty="0" smtClean="0"/>
              <a:t> </a:t>
            </a:r>
            <a:r>
              <a:rPr lang="en-US" dirty="0" smtClean="0"/>
              <a:t>More view points </a:t>
            </a:r>
          </a:p>
          <a:p>
            <a:pPr lvl="1">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marL="0" marR="0">
              <a:lnSpc>
                <a:spcPct val="115000"/>
              </a:lnSpc>
              <a:spcBef>
                <a:spcPts val="0"/>
              </a:spcBef>
              <a:spcAft>
                <a:spcPts val="0"/>
              </a:spcAft>
            </a:pPr>
            <a:r>
              <a:rPr lang="en-US" dirty="0" smtClean="0">
                <a:latin typeface="Times New Roman"/>
                <a:ea typeface="Calibri"/>
                <a:cs typeface="Times New Roman"/>
              </a:rPr>
              <a:t> </a:t>
            </a:r>
            <a:r>
              <a:rPr lang="en-US" sz="2000" dirty="0" smtClean="0">
                <a:latin typeface="Times New Roman"/>
                <a:ea typeface="Calibri"/>
                <a:cs typeface="Times New Roman"/>
              </a:rPr>
              <a:t>Chitty, K., &amp; Black, B. (2010). </a:t>
            </a:r>
            <a:r>
              <a:rPr lang="en-US" sz="2000" i="1" dirty="0" smtClean="0">
                <a:latin typeface="Times New Roman"/>
                <a:ea typeface="Calibri"/>
                <a:cs typeface="Times New Roman"/>
              </a:rPr>
              <a:t>Conceptual and philosophical bases 	of 	nursing. In professional nursing: Concepts &amp; challenges</a:t>
            </a:r>
            <a:r>
              <a:rPr lang="en-US" sz="2000" dirty="0" smtClean="0">
                <a:latin typeface="Times New Roman"/>
                <a:ea typeface="Calibri"/>
                <a:cs typeface="Times New Roman"/>
              </a:rPr>
              <a:t>. Maryland 	Heights, MO: Saunders Elsevier. </a:t>
            </a:r>
          </a:p>
          <a:p>
            <a:pPr marL="0" marR="0">
              <a:lnSpc>
                <a:spcPct val="115000"/>
              </a:lnSpc>
              <a:spcBef>
                <a:spcPts val="0"/>
              </a:spcBef>
              <a:spcAft>
                <a:spcPts val="0"/>
              </a:spcAft>
            </a:pPr>
            <a:r>
              <a:rPr lang="en-US" sz="2000" dirty="0" err="1" smtClean="0">
                <a:latin typeface="Times New Roman"/>
                <a:ea typeface="Calibri"/>
                <a:cs typeface="Times New Roman"/>
              </a:rPr>
              <a:t>Clementson</a:t>
            </a:r>
            <a:r>
              <a:rPr lang="en-US" sz="2000" dirty="0" smtClean="0">
                <a:latin typeface="Times New Roman"/>
                <a:ea typeface="Calibri"/>
                <a:cs typeface="Times New Roman"/>
              </a:rPr>
              <a:t>, R. (2008). Men in nursing. </a:t>
            </a:r>
            <a:r>
              <a:rPr lang="en-US" sz="2000" i="1" dirty="0" smtClean="0">
                <a:latin typeface="Times New Roman"/>
                <a:ea typeface="Calibri"/>
                <a:cs typeface="Times New Roman"/>
              </a:rPr>
              <a:t>Nursing Journal, </a:t>
            </a:r>
            <a:r>
              <a:rPr lang="en-US" sz="2000" dirty="0" smtClean="0">
                <a:latin typeface="Times New Roman"/>
                <a:ea typeface="Calibri"/>
                <a:cs typeface="Times New Roman"/>
              </a:rPr>
              <a:t>1237-43. 	Retrieved from CINAHL Plus with Full Text database.    </a:t>
            </a:r>
          </a:p>
          <a:p>
            <a:pPr marL="0" marR="0">
              <a:lnSpc>
                <a:spcPct val="115000"/>
              </a:lnSpc>
              <a:spcBef>
                <a:spcPts val="0"/>
              </a:spcBef>
              <a:spcAft>
                <a:spcPts val="0"/>
              </a:spcAft>
            </a:pPr>
            <a:r>
              <a:rPr lang="en-US" sz="2000" dirty="0" smtClean="0">
                <a:latin typeface="Times New Roman"/>
                <a:ea typeface="Calibri"/>
                <a:cs typeface="Times New Roman"/>
              </a:rPr>
              <a:t>Evans</a:t>
            </a:r>
            <a:r>
              <a:rPr lang="en-US" sz="2000" dirty="0" smtClean="0">
                <a:latin typeface="Times New Roman"/>
                <a:ea typeface="Calibri"/>
                <a:cs typeface="Times New Roman"/>
              </a:rPr>
              <a:t>, J. (1997). Men in nursing: Issues of gender segregation </a:t>
            </a:r>
            <a:r>
              <a:rPr lang="en-US" sz="2000" dirty="0" smtClean="0">
                <a:latin typeface="Times New Roman"/>
                <a:ea typeface="Calibri"/>
                <a:cs typeface="Times New Roman"/>
              </a:rPr>
              <a:t>	and 	hidden </a:t>
            </a:r>
            <a:r>
              <a:rPr lang="en-US" sz="2000" dirty="0" smtClean="0">
                <a:latin typeface="Times New Roman"/>
                <a:ea typeface="Calibri"/>
                <a:cs typeface="Times New Roman"/>
              </a:rPr>
              <a:t>advantage.</a:t>
            </a:r>
            <a:r>
              <a:rPr lang="en-US" sz="2000" dirty="0" smtClean="0">
                <a:ea typeface="Calibri"/>
                <a:cs typeface="Times New Roman"/>
              </a:rPr>
              <a:t> </a:t>
            </a:r>
            <a:r>
              <a:rPr lang="en-US" sz="2000" i="1" dirty="0" smtClean="0">
                <a:latin typeface="Times New Roman"/>
                <a:ea typeface="Calibri"/>
                <a:cs typeface="Times New Roman"/>
              </a:rPr>
              <a:t>Journal of advanced nursing, 26, </a:t>
            </a:r>
            <a:r>
              <a:rPr lang="en-US" sz="2000" i="1" dirty="0" smtClean="0">
                <a:latin typeface="Times New Roman"/>
                <a:ea typeface="Calibri"/>
                <a:cs typeface="Times New Roman"/>
              </a:rPr>
              <a:t>	</a:t>
            </a:r>
            <a:r>
              <a:rPr lang="en-US" sz="2000" dirty="0" smtClean="0">
                <a:latin typeface="Times New Roman"/>
                <a:ea typeface="Calibri"/>
                <a:cs typeface="Times New Roman"/>
              </a:rPr>
              <a:t>226-	231.Retrieved </a:t>
            </a:r>
            <a:r>
              <a:rPr lang="en-US" sz="2000" dirty="0" smtClean="0">
                <a:latin typeface="Times New Roman"/>
                <a:ea typeface="Calibri"/>
                <a:cs typeface="Times New Roman"/>
              </a:rPr>
              <a:t>from </a:t>
            </a:r>
            <a:r>
              <a:rPr lang="en-US" sz="2000" dirty="0" err="1" smtClean="0">
                <a:latin typeface="Times New Roman"/>
                <a:ea typeface="Calibri"/>
                <a:cs typeface="Times New Roman"/>
              </a:rPr>
              <a:t>EBSCO</a:t>
            </a:r>
            <a:r>
              <a:rPr lang="en-US" sz="2000" i="1" dirty="0" err="1" smtClean="0">
                <a:latin typeface="Times New Roman"/>
                <a:ea typeface="Calibri"/>
                <a:cs typeface="Times New Roman"/>
              </a:rPr>
              <a:t>host</a:t>
            </a:r>
            <a:r>
              <a:rPr lang="en-US" sz="2000" i="1" dirty="0" smtClean="0">
                <a:latin typeface="Times New Roman"/>
                <a:ea typeface="Calibri"/>
                <a:cs typeface="Times New Roman"/>
              </a:rPr>
              <a:t>.</a:t>
            </a:r>
            <a:endParaRPr lang="en-US" sz="2000" dirty="0" smtClean="0">
              <a:ea typeface="Calibri"/>
              <a:cs typeface="Times New Roman"/>
            </a:endParaRPr>
          </a:p>
          <a:p>
            <a:r>
              <a:rPr lang="en-US" sz="2000" dirty="0" smtClean="0"/>
              <a:t>Sherrod, B., Sherrod, D., </a:t>
            </a:r>
            <a:r>
              <a:rPr lang="en-US" sz="2000" dirty="0" err="1" smtClean="0"/>
              <a:t>Rasch</a:t>
            </a:r>
            <a:r>
              <a:rPr lang="en-US" sz="2000" dirty="0" smtClean="0"/>
              <a:t>, R. (2005). Men at work. 	</a:t>
            </a:r>
            <a:r>
              <a:rPr lang="en-US" sz="2000" i="1" dirty="0" smtClean="0"/>
              <a:t>Nursing Management, 36</a:t>
            </a:r>
            <a:r>
              <a:rPr lang="en-US" sz="2000" dirty="0" smtClean="0"/>
              <a:t>(10), 46-51. Retrieved from 	Health Source: Nursing/Academic Edition database.  </a:t>
            </a:r>
            <a:endParaRPr lang="en-US"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160</TotalTime>
  <Words>755</Words>
  <Application>Microsoft Office PowerPoint</Application>
  <PresentationFormat>On-screen Show (4:3)</PresentationFormat>
  <Paragraphs>88</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Thatch</vt:lpstr>
      <vt:lpstr>Gender Issues in Nursing</vt:lpstr>
      <vt:lpstr>Reasons for Gender Differences in Nursing</vt:lpstr>
      <vt:lpstr>Barriers of Men in Nursing</vt:lpstr>
      <vt:lpstr>Barriers of Men in Nursing (cont.)</vt:lpstr>
      <vt:lpstr>Elimination of Barriers</vt:lpstr>
      <vt:lpstr>Opportunities for Men in Nursing</vt:lpstr>
      <vt:lpstr>The Impact of Males in the Nursing Field</vt:lpstr>
      <vt:lpstr>References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Take a Stand!</dc:title>
  <dc:creator>Moon</dc:creator>
  <cp:lastModifiedBy>Brittany</cp:lastModifiedBy>
  <cp:revision>14</cp:revision>
  <dcterms:created xsi:type="dcterms:W3CDTF">2012-02-12T17:55:28Z</dcterms:created>
  <dcterms:modified xsi:type="dcterms:W3CDTF">2012-03-15T23:18:01Z</dcterms:modified>
</cp:coreProperties>
</file>