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slides/slide9.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59" r:id="rId5"/>
    <p:sldId id="266" r:id="rId6"/>
    <p:sldId id="264" r:id="rId7"/>
    <p:sldId id="267" r:id="rId8"/>
    <p:sldId id="261" r:id="rId9"/>
    <p:sldId id="265" r:id="rId10"/>
    <p:sldId id="270" r:id="rId11"/>
    <p:sldId id="268" r:id="rId12"/>
    <p:sldId id="269"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44ABFF"/>
    <a:srgbClr val="41D8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91" d="100"/>
          <a:sy n="91" d="100"/>
        </p:scale>
        <p:origin x="-848"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D332D67-5064-4441-8400-4EEEE52D7F79}" type="datetimeFigureOut">
              <a:rPr lang="en-US" smtClean="0"/>
              <a:t>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B3B5F3-B5E7-5240-8FCD-7BCC00B6A3B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332D67-5064-4441-8400-4EEEE52D7F79}" type="datetimeFigureOut">
              <a:rPr lang="en-US" smtClean="0"/>
              <a:t>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B3B5F3-B5E7-5240-8FCD-7BCC00B6A3B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332D67-5064-4441-8400-4EEEE52D7F79}" type="datetimeFigureOut">
              <a:rPr lang="en-US" smtClean="0"/>
              <a:t>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B3B5F3-B5E7-5240-8FCD-7BCC00B6A3B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332D67-5064-4441-8400-4EEEE52D7F79}" type="datetimeFigureOut">
              <a:rPr lang="en-US" smtClean="0"/>
              <a:t>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B3B5F3-B5E7-5240-8FCD-7BCC00B6A3B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332D67-5064-4441-8400-4EEEE52D7F79}" type="datetimeFigureOut">
              <a:rPr lang="en-US" smtClean="0"/>
              <a:t>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B3B5F3-B5E7-5240-8FCD-7BCC00B6A3B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D332D67-5064-4441-8400-4EEEE52D7F79}" type="datetimeFigureOut">
              <a:rPr lang="en-US" smtClean="0"/>
              <a:t>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B3B5F3-B5E7-5240-8FCD-7BCC00B6A3B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D332D67-5064-4441-8400-4EEEE52D7F79}" type="datetimeFigureOut">
              <a:rPr lang="en-US" smtClean="0"/>
              <a:t>7/20/10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B3B5F3-B5E7-5240-8FCD-7BCC00B6A3B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D332D67-5064-4441-8400-4EEEE52D7F79}" type="datetimeFigureOut">
              <a:rPr lang="en-US" smtClean="0"/>
              <a:t>7/20/10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B3B5F3-B5E7-5240-8FCD-7BCC00B6A3B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332D67-5064-4441-8400-4EEEE52D7F79}" type="datetimeFigureOut">
              <a:rPr lang="en-US" smtClean="0"/>
              <a:t>7/20/10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B3B5F3-B5E7-5240-8FCD-7BCC00B6A3B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332D67-5064-4441-8400-4EEEE52D7F79}" type="datetimeFigureOut">
              <a:rPr lang="en-US" smtClean="0"/>
              <a:t>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B3B5F3-B5E7-5240-8FCD-7BCC00B6A3B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332D67-5064-4441-8400-4EEEE52D7F79}" type="datetimeFigureOut">
              <a:rPr lang="en-US" smtClean="0"/>
              <a:t>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B3B5F3-B5E7-5240-8FCD-7BCC00B6A3B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flip="none" rotWithShape="1">
          <a:gsLst>
            <a:gs pos="0">
              <a:srgbClr val="008000"/>
            </a:gs>
            <a:gs pos="100000">
              <a:srgbClr val="FFFFFF"/>
            </a:gs>
            <a:gs pos="50000">
              <a:srgbClr val="008000"/>
            </a:gs>
          </a:gsLst>
          <a:path path="rect">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332D67-5064-4441-8400-4EEEE52D7F79}" type="datetimeFigureOut">
              <a:rPr lang="en-US" smtClean="0"/>
              <a:t>7/20/10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B3B5F3-B5E7-5240-8FCD-7BCC00B6A3BA}"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flip="none" rotWithShape="1">
          <a:gsLst>
            <a:gs pos="0">
              <a:srgbClr val="008000"/>
            </a:gs>
            <a:gs pos="100000">
              <a:srgbClr val="FFFFFF"/>
            </a:gs>
            <a:gs pos="50000">
              <a:srgbClr val="008000"/>
            </a:gs>
            <a:gs pos="25000">
              <a:srgbClr val="008000"/>
            </a:gs>
            <a:gs pos="37000">
              <a:srgbClr val="008000"/>
            </a:gs>
            <a:gs pos="43000">
              <a:srgbClr val="008000"/>
            </a:gs>
          </a:gsLst>
          <a:path path="rect">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6000" dirty="0" smtClean="0">
                <a:solidFill>
                  <a:schemeClr val="bg1"/>
                </a:solidFill>
                <a:latin typeface="Comic Sans MS"/>
                <a:cs typeface="Comic Sans MS"/>
              </a:rPr>
              <a:t>Florence Nightingale</a:t>
            </a:r>
            <a:r>
              <a:rPr lang="en-US" dirty="0" smtClean="0">
                <a:solidFill>
                  <a:schemeClr val="bg1"/>
                </a:solidFill>
                <a:latin typeface="Comic Sans MS"/>
                <a:cs typeface="Comic Sans MS"/>
              </a:rPr>
              <a:t/>
            </a:r>
            <a:br>
              <a:rPr lang="en-US" dirty="0" smtClean="0">
                <a:solidFill>
                  <a:schemeClr val="bg1"/>
                </a:solidFill>
                <a:latin typeface="Comic Sans MS"/>
                <a:cs typeface="Comic Sans MS"/>
              </a:rPr>
            </a:br>
            <a:r>
              <a:rPr lang="en-US" dirty="0" smtClean="0">
                <a:solidFill>
                  <a:schemeClr val="bg1"/>
                </a:solidFill>
                <a:latin typeface="Comic Sans MS"/>
                <a:cs typeface="Comic Sans MS"/>
              </a:rPr>
              <a:t/>
            </a:r>
            <a:br>
              <a:rPr lang="en-US" dirty="0" smtClean="0">
                <a:solidFill>
                  <a:schemeClr val="bg1"/>
                </a:solidFill>
                <a:latin typeface="Comic Sans MS"/>
                <a:cs typeface="Comic Sans MS"/>
              </a:rPr>
            </a:br>
            <a:r>
              <a:rPr lang="en-US" sz="3111" dirty="0" smtClean="0">
                <a:solidFill>
                  <a:schemeClr val="bg1"/>
                </a:solidFill>
                <a:latin typeface="Comic Sans MS"/>
                <a:cs typeface="Comic Sans MS"/>
              </a:rPr>
              <a:t>“I attribute my success to this-I never gave or took excuses.”</a:t>
            </a:r>
            <a:endParaRPr lang="en-US" sz="3111" dirty="0">
              <a:solidFill>
                <a:schemeClr val="bg1"/>
              </a:solidFill>
              <a:latin typeface="Comic Sans MS"/>
              <a:cs typeface="Comic Sans MS"/>
            </a:endParaRPr>
          </a:p>
        </p:txBody>
      </p:sp>
      <p:sp>
        <p:nvSpPr>
          <p:cNvPr id="3" name="Subtitle 2"/>
          <p:cNvSpPr>
            <a:spLocks noGrp="1"/>
          </p:cNvSpPr>
          <p:nvPr>
            <p:ph type="subTitle" idx="1"/>
          </p:nvPr>
        </p:nvSpPr>
        <p:spPr/>
        <p:txBody>
          <a:bodyPr>
            <a:normAutofit/>
          </a:bodyPr>
          <a:lstStyle/>
          <a:p>
            <a:endParaRPr lang="en-US" sz="2400" dirty="0" smtClean="0">
              <a:solidFill>
                <a:srgbClr val="000000"/>
              </a:solidFill>
              <a:latin typeface="Comic Sans MS"/>
              <a:cs typeface="Comic Sans MS"/>
            </a:endParaRPr>
          </a:p>
          <a:p>
            <a:endParaRPr lang="en-US" sz="2400" dirty="0">
              <a:solidFill>
                <a:srgbClr val="000000"/>
              </a:solidFill>
              <a:latin typeface="Comic Sans MS"/>
              <a:cs typeface="Comic Sans MS"/>
            </a:endParaRPr>
          </a:p>
          <a:p>
            <a:r>
              <a:rPr lang="en-US" sz="2000" dirty="0" smtClean="0">
                <a:solidFill>
                  <a:srgbClr val="000000"/>
                </a:solidFill>
                <a:latin typeface="Comic Sans MS"/>
                <a:cs typeface="Comic Sans MS"/>
              </a:rPr>
              <a:t>Ashley Bushell, Patricia Harrington, Jaclyn Musser, Kami Roberts, &amp; Sara Varner </a:t>
            </a:r>
            <a:endParaRPr lang="en-US" sz="2000" dirty="0">
              <a:solidFill>
                <a:srgbClr val="000000"/>
              </a:solidFill>
              <a:latin typeface="Comic Sans MS"/>
              <a:cs typeface="Comic Sans M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00"/>
                </a:solidFill>
                <a:latin typeface="Comic Sans MS"/>
                <a:cs typeface="Comic Sans MS"/>
              </a:rPr>
              <a:t>Components of Florence’s Theories</a:t>
            </a:r>
            <a:endParaRPr lang="en-US" dirty="0">
              <a:solidFill>
                <a:srgbClr val="000000"/>
              </a:solidFill>
              <a:latin typeface="Comic Sans MS"/>
              <a:cs typeface="Comic Sans MS"/>
            </a:endParaRPr>
          </a:p>
        </p:txBody>
      </p:sp>
      <p:sp>
        <p:nvSpPr>
          <p:cNvPr id="3" name="Content Placeholder 2"/>
          <p:cNvSpPr>
            <a:spLocks noGrp="1"/>
          </p:cNvSpPr>
          <p:nvPr>
            <p:ph idx="1"/>
          </p:nvPr>
        </p:nvSpPr>
        <p:spPr/>
        <p:txBody>
          <a:bodyPr>
            <a:normAutofit fontScale="62500" lnSpcReduction="20000"/>
          </a:bodyPr>
          <a:lstStyle/>
          <a:p>
            <a:pPr>
              <a:buFont typeface="Courier New"/>
              <a:buChar char="o"/>
            </a:pPr>
            <a:r>
              <a:rPr lang="en-US" sz="2800" dirty="0" smtClean="0">
                <a:solidFill>
                  <a:srgbClr val="000000"/>
                </a:solidFill>
                <a:latin typeface="Comic Sans MS"/>
                <a:cs typeface="Comic Sans MS"/>
              </a:rPr>
              <a:t>5 major components of Healthy Environment</a:t>
            </a:r>
          </a:p>
          <a:p>
            <a:pPr lvl="1">
              <a:buFont typeface="Arial"/>
              <a:buChar char="•"/>
            </a:pPr>
            <a:r>
              <a:rPr lang="en-US" sz="2400" dirty="0" smtClean="0">
                <a:solidFill>
                  <a:srgbClr val="000000"/>
                </a:solidFill>
                <a:latin typeface="Comic Sans MS"/>
                <a:cs typeface="Comic Sans MS"/>
              </a:rPr>
              <a:t>Proper ventilation</a:t>
            </a:r>
          </a:p>
          <a:p>
            <a:pPr lvl="1">
              <a:buFont typeface="Arial"/>
              <a:buChar char="•"/>
            </a:pPr>
            <a:r>
              <a:rPr lang="en-US" sz="2400" dirty="0" smtClean="0">
                <a:solidFill>
                  <a:srgbClr val="000000"/>
                </a:solidFill>
                <a:latin typeface="Comic Sans MS"/>
                <a:cs typeface="Comic Sans MS"/>
              </a:rPr>
              <a:t>Adequate light</a:t>
            </a:r>
          </a:p>
          <a:p>
            <a:pPr lvl="1">
              <a:buFont typeface="Arial"/>
              <a:buChar char="•"/>
            </a:pPr>
            <a:r>
              <a:rPr lang="en-US" sz="2400" dirty="0" smtClean="0">
                <a:solidFill>
                  <a:srgbClr val="000000"/>
                </a:solidFill>
                <a:latin typeface="Comic Sans MS"/>
                <a:cs typeface="Comic Sans MS"/>
              </a:rPr>
              <a:t>Sufficient warmth</a:t>
            </a:r>
          </a:p>
          <a:p>
            <a:pPr lvl="1">
              <a:buFont typeface="Arial"/>
              <a:buChar char="•"/>
            </a:pPr>
            <a:r>
              <a:rPr lang="en-US" sz="2400" dirty="0" smtClean="0">
                <a:solidFill>
                  <a:srgbClr val="000000"/>
                </a:solidFill>
                <a:latin typeface="Comic Sans MS"/>
                <a:cs typeface="Comic Sans MS"/>
              </a:rPr>
              <a:t>Control of noise</a:t>
            </a:r>
          </a:p>
          <a:p>
            <a:pPr lvl="1">
              <a:buFont typeface="Arial"/>
              <a:buChar char="•"/>
            </a:pPr>
            <a:r>
              <a:rPr lang="en-US" sz="2400" dirty="0" smtClean="0">
                <a:solidFill>
                  <a:srgbClr val="000000"/>
                </a:solidFill>
                <a:latin typeface="Comic Sans MS"/>
                <a:cs typeface="Comic Sans MS"/>
              </a:rPr>
              <a:t>Control of effluvia (noxious odors)</a:t>
            </a:r>
          </a:p>
          <a:p>
            <a:pPr>
              <a:buFont typeface="Courier New"/>
              <a:buChar char="o"/>
            </a:pPr>
            <a:endParaRPr lang="en-US" sz="2824" dirty="0" smtClean="0">
              <a:solidFill>
                <a:srgbClr val="000000"/>
              </a:solidFill>
              <a:latin typeface="Comic Sans MS"/>
              <a:cs typeface="Comic Sans MS"/>
            </a:endParaRPr>
          </a:p>
          <a:p>
            <a:pPr>
              <a:buFont typeface="Courier New"/>
              <a:buChar char="o"/>
            </a:pPr>
            <a:r>
              <a:rPr lang="en-US" sz="2824" dirty="0" smtClean="0">
                <a:solidFill>
                  <a:srgbClr val="000000"/>
                </a:solidFill>
                <a:latin typeface="Comic Sans MS"/>
                <a:cs typeface="Comic Sans MS"/>
              </a:rPr>
              <a:t>Components of Environmental Theory</a:t>
            </a:r>
          </a:p>
          <a:p>
            <a:pPr lvl="1">
              <a:buFont typeface="Arial"/>
              <a:buChar char="•"/>
            </a:pPr>
            <a:r>
              <a:rPr lang="en-US" sz="2353" dirty="0" smtClean="0">
                <a:solidFill>
                  <a:srgbClr val="000000"/>
                </a:solidFill>
                <a:latin typeface="Comic Sans MS"/>
                <a:cs typeface="Comic Sans MS"/>
              </a:rPr>
              <a:t>Health of houses</a:t>
            </a:r>
          </a:p>
          <a:p>
            <a:pPr lvl="1">
              <a:buFont typeface="Arial"/>
              <a:buChar char="•"/>
            </a:pPr>
            <a:r>
              <a:rPr lang="en-US" sz="2353" dirty="0" smtClean="0">
                <a:solidFill>
                  <a:srgbClr val="000000"/>
                </a:solidFill>
                <a:latin typeface="Comic Sans MS"/>
                <a:cs typeface="Comic Sans MS"/>
              </a:rPr>
              <a:t>Ventilation and warming</a:t>
            </a:r>
          </a:p>
          <a:p>
            <a:pPr lvl="1">
              <a:buFont typeface="Arial"/>
              <a:buChar char="•"/>
            </a:pPr>
            <a:r>
              <a:rPr lang="en-US" sz="2353" dirty="0" smtClean="0">
                <a:solidFill>
                  <a:srgbClr val="000000"/>
                </a:solidFill>
                <a:latin typeface="Comic Sans MS"/>
                <a:cs typeface="Comic Sans MS"/>
              </a:rPr>
              <a:t>Light noise</a:t>
            </a:r>
          </a:p>
          <a:p>
            <a:pPr lvl="1">
              <a:buFont typeface="Arial"/>
              <a:buChar char="•"/>
            </a:pPr>
            <a:r>
              <a:rPr lang="en-US" sz="2353" dirty="0" smtClean="0">
                <a:solidFill>
                  <a:srgbClr val="000000"/>
                </a:solidFill>
                <a:latin typeface="Comic Sans MS"/>
                <a:cs typeface="Comic Sans MS"/>
              </a:rPr>
              <a:t>Variety</a:t>
            </a:r>
          </a:p>
          <a:p>
            <a:pPr lvl="1">
              <a:buFont typeface="Arial"/>
              <a:buChar char="•"/>
            </a:pPr>
            <a:r>
              <a:rPr lang="en-US" sz="2353" dirty="0" smtClean="0">
                <a:solidFill>
                  <a:srgbClr val="000000"/>
                </a:solidFill>
                <a:latin typeface="Comic Sans MS"/>
                <a:cs typeface="Comic Sans MS"/>
              </a:rPr>
              <a:t>Bed and bedding</a:t>
            </a:r>
          </a:p>
          <a:p>
            <a:pPr lvl="1">
              <a:buFont typeface="Arial"/>
              <a:buChar char="•"/>
            </a:pPr>
            <a:r>
              <a:rPr lang="en-US" sz="2353" dirty="0" smtClean="0">
                <a:solidFill>
                  <a:srgbClr val="000000"/>
                </a:solidFill>
                <a:latin typeface="Comic Sans MS"/>
                <a:cs typeface="Comic Sans MS"/>
              </a:rPr>
              <a:t>Cleanliness of rooms and walls</a:t>
            </a:r>
          </a:p>
          <a:p>
            <a:pPr>
              <a:buFont typeface="Courier New"/>
              <a:buChar char="o"/>
            </a:pPr>
            <a:endParaRPr lang="en-US" sz="2857" dirty="0" smtClean="0">
              <a:solidFill>
                <a:srgbClr val="000000"/>
              </a:solidFill>
              <a:latin typeface="Comic Sans MS"/>
              <a:cs typeface="Comic Sans MS"/>
            </a:endParaRPr>
          </a:p>
          <a:p>
            <a:pPr>
              <a:buFont typeface="Courier New"/>
              <a:buChar char="o"/>
            </a:pPr>
            <a:r>
              <a:rPr lang="en-US" sz="2880" dirty="0" smtClean="0">
                <a:solidFill>
                  <a:srgbClr val="000000"/>
                </a:solidFill>
                <a:latin typeface="Comic Sans MS"/>
                <a:cs typeface="Comic Sans MS"/>
              </a:rPr>
              <a:t>When conditions are not met, it places stress of the patient and forces them to use extra energy. </a:t>
            </a:r>
          </a:p>
          <a:p>
            <a:pPr>
              <a:buNone/>
            </a:pPr>
            <a:endParaRPr lang="en-US" dirty="0">
              <a:solidFill>
                <a:srgbClr val="000000"/>
              </a:solidFill>
              <a:latin typeface="Comic Sans MS"/>
              <a:cs typeface="Comic Sans M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flip="none" rotWithShape="1">
          <a:gsLst>
            <a:gs pos="0">
              <a:schemeClr val="accent6">
                <a:lumMod val="75000"/>
              </a:schemeClr>
            </a:gs>
            <a:gs pos="100000">
              <a:srgbClr val="FFFFFF"/>
            </a:gs>
            <a:gs pos="50000">
              <a:schemeClr val="accent6">
                <a:lumMod val="75000"/>
              </a:schemeClr>
            </a:gs>
            <a:gs pos="25000">
              <a:schemeClr val="accent6">
                <a:lumMod val="75000"/>
              </a:schemeClr>
            </a:gs>
            <a:gs pos="37000">
              <a:schemeClr val="accent6">
                <a:lumMod val="75000"/>
              </a:schemeClr>
            </a:gs>
          </a:gsLst>
          <a:path path="rect">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solidFill>
                <a:srgbClr val="000000"/>
              </a:solidFill>
              <a:latin typeface="Comic Sans MS"/>
              <a:cs typeface="Comic Sans MS"/>
            </a:endParaRPr>
          </a:p>
        </p:txBody>
      </p:sp>
      <p:sp>
        <p:nvSpPr>
          <p:cNvPr id="3" name="Content Placeholder 2"/>
          <p:cNvSpPr>
            <a:spLocks noGrp="1"/>
          </p:cNvSpPr>
          <p:nvPr>
            <p:ph idx="1"/>
          </p:nvPr>
        </p:nvSpPr>
        <p:spPr/>
        <p:txBody>
          <a:bodyPr/>
          <a:lstStyle/>
          <a:p>
            <a:pPr lvl="1">
              <a:buFont typeface="Courier New"/>
              <a:buChar char="o"/>
            </a:pPr>
            <a:endParaRPr lang="en-US" dirty="0" smtClean="0">
              <a:solidFill>
                <a:srgbClr val="00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flip="none" rotWithShape="1">
          <a:gsLst>
            <a:gs pos="0">
              <a:schemeClr val="accent4">
                <a:lumMod val="75000"/>
              </a:schemeClr>
            </a:gs>
            <a:gs pos="100000">
              <a:srgbClr val="FFFFFF"/>
            </a:gs>
            <a:gs pos="50000">
              <a:schemeClr val="accent4">
                <a:lumMod val="75000"/>
              </a:schemeClr>
            </a:gs>
            <a:gs pos="25000">
              <a:schemeClr val="accent4">
                <a:lumMod val="75000"/>
              </a:schemeClr>
            </a:gs>
            <a:gs pos="37000">
              <a:schemeClr val="accent4">
                <a:lumMod val="75000"/>
              </a:schemeClr>
            </a:gs>
            <a:gs pos="43000">
              <a:schemeClr val="accent4">
                <a:lumMod val="75000"/>
              </a:schemeClr>
            </a:gs>
          </a:gsLst>
          <a:path path="rect">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solidFill>
                <a:srgbClr val="000000"/>
              </a:solidFill>
            </a:endParaRPr>
          </a:p>
        </p:txBody>
      </p:sp>
      <p:sp>
        <p:nvSpPr>
          <p:cNvPr id="3" name="Content Placeholder 2"/>
          <p:cNvSpPr>
            <a:spLocks noGrp="1"/>
          </p:cNvSpPr>
          <p:nvPr>
            <p:ph idx="1"/>
          </p:nvPr>
        </p:nvSpPr>
        <p:spPr/>
        <p:txBody>
          <a:bodyPr>
            <a:normAutofit/>
          </a:bodyPr>
          <a:lstStyle/>
          <a:p>
            <a:pPr lvl="1">
              <a:buFont typeface="Arial"/>
              <a:buChar char="•"/>
            </a:pPr>
            <a:endParaRPr lang="en-US" dirty="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flip="none" rotWithShape="1">
          <a:gsLst>
            <a:gs pos="0">
              <a:schemeClr val="accent6">
                <a:lumMod val="75000"/>
              </a:schemeClr>
            </a:gs>
            <a:gs pos="100000">
              <a:srgbClr val="FFFFFF"/>
            </a:gs>
            <a:gs pos="50000">
              <a:schemeClr val="accent6">
                <a:lumMod val="75000"/>
              </a:schemeClr>
            </a:gs>
            <a:gs pos="25000">
              <a:schemeClr val="accent6">
                <a:lumMod val="75000"/>
              </a:schemeClr>
            </a:gs>
            <a:gs pos="37000">
              <a:schemeClr val="accent6">
                <a:lumMod val="75000"/>
              </a:schemeClr>
            </a:gs>
          </a:gsLst>
          <a:path path="rect">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000000"/>
                </a:solidFill>
                <a:latin typeface="Comic Sans MS"/>
                <a:cs typeface="Comic Sans MS"/>
              </a:rPr>
              <a:t>Background</a:t>
            </a:r>
            <a:endParaRPr lang="en-US" dirty="0">
              <a:solidFill>
                <a:srgbClr val="000000"/>
              </a:solidFill>
              <a:latin typeface="Comic Sans MS"/>
              <a:cs typeface="Comic Sans MS"/>
            </a:endParaRPr>
          </a:p>
        </p:txBody>
      </p:sp>
      <p:sp>
        <p:nvSpPr>
          <p:cNvPr id="3" name="Content Placeholder 2"/>
          <p:cNvSpPr>
            <a:spLocks noGrp="1"/>
          </p:cNvSpPr>
          <p:nvPr>
            <p:ph idx="1"/>
          </p:nvPr>
        </p:nvSpPr>
        <p:spPr/>
        <p:txBody>
          <a:bodyPr>
            <a:normAutofit lnSpcReduction="10000"/>
          </a:bodyPr>
          <a:lstStyle/>
          <a:p>
            <a:pPr>
              <a:buFont typeface="Courier New"/>
              <a:buChar char="o"/>
            </a:pPr>
            <a:r>
              <a:rPr lang="en-US" dirty="0" smtClean="0">
                <a:solidFill>
                  <a:srgbClr val="000000"/>
                </a:solidFill>
                <a:latin typeface="Comic Sans MS"/>
                <a:cs typeface="Comic Sans MS"/>
              </a:rPr>
              <a:t>Florence Nightingale was born on May 12</a:t>
            </a:r>
            <a:r>
              <a:rPr lang="en-US" baseline="30000" dirty="0" smtClean="0">
                <a:solidFill>
                  <a:srgbClr val="000000"/>
                </a:solidFill>
                <a:latin typeface="Comic Sans MS"/>
                <a:cs typeface="Comic Sans MS"/>
              </a:rPr>
              <a:t>th</a:t>
            </a:r>
            <a:r>
              <a:rPr lang="en-US" dirty="0" smtClean="0">
                <a:solidFill>
                  <a:srgbClr val="000000"/>
                </a:solidFill>
                <a:latin typeface="Comic Sans MS"/>
                <a:cs typeface="Comic Sans MS"/>
              </a:rPr>
              <a:t>, 1820</a:t>
            </a:r>
          </a:p>
          <a:p>
            <a:pPr lvl="1">
              <a:buFont typeface="Courier New"/>
              <a:buChar char="o"/>
            </a:pPr>
            <a:endParaRPr lang="en-US" dirty="0" smtClean="0">
              <a:solidFill>
                <a:srgbClr val="000000"/>
              </a:solidFill>
              <a:latin typeface="Comic Sans MS"/>
              <a:cs typeface="Comic Sans MS"/>
            </a:endParaRPr>
          </a:p>
          <a:p>
            <a:pPr>
              <a:buFont typeface="Courier New"/>
              <a:buChar char="o"/>
            </a:pPr>
            <a:r>
              <a:rPr lang="en-US" dirty="0" smtClean="0">
                <a:solidFill>
                  <a:srgbClr val="000000"/>
                </a:solidFill>
                <a:latin typeface="Comic Sans MS"/>
                <a:cs typeface="Comic Sans MS"/>
              </a:rPr>
              <a:t>Fathers name: William</a:t>
            </a:r>
          </a:p>
          <a:p>
            <a:pPr lvl="1">
              <a:buFont typeface="Courier New"/>
              <a:buChar char="o"/>
            </a:pPr>
            <a:endParaRPr lang="en-US" dirty="0" smtClean="0">
              <a:solidFill>
                <a:srgbClr val="000000"/>
              </a:solidFill>
              <a:latin typeface="Comic Sans MS"/>
              <a:cs typeface="Comic Sans MS"/>
            </a:endParaRPr>
          </a:p>
          <a:p>
            <a:pPr>
              <a:buFont typeface="Courier New"/>
              <a:buChar char="o"/>
            </a:pPr>
            <a:r>
              <a:rPr lang="en-US" dirty="0" smtClean="0">
                <a:solidFill>
                  <a:srgbClr val="000000"/>
                </a:solidFill>
                <a:latin typeface="Comic Sans MS"/>
                <a:cs typeface="Comic Sans MS"/>
              </a:rPr>
              <a:t>Mothers name: Fanny</a:t>
            </a:r>
          </a:p>
          <a:p>
            <a:pPr lvl="1">
              <a:buFont typeface="Courier New"/>
              <a:buChar char="o"/>
            </a:pPr>
            <a:endParaRPr lang="en-US" dirty="0" smtClean="0">
              <a:solidFill>
                <a:srgbClr val="000000"/>
              </a:solidFill>
              <a:latin typeface="Comic Sans MS"/>
              <a:cs typeface="Comic Sans MS"/>
            </a:endParaRPr>
          </a:p>
          <a:p>
            <a:pPr>
              <a:buFont typeface="Courier New"/>
              <a:buChar char="o"/>
            </a:pPr>
            <a:r>
              <a:rPr lang="en-US" dirty="0" smtClean="0">
                <a:solidFill>
                  <a:srgbClr val="000000"/>
                </a:solidFill>
                <a:latin typeface="Comic Sans MS"/>
                <a:cs typeface="Comic Sans MS"/>
              </a:rPr>
              <a:t>Florence was named after the city she was born in</a:t>
            </a:r>
          </a:p>
          <a:p>
            <a:pPr lvl="1">
              <a:buFont typeface="Courier New"/>
              <a:buChar char="o"/>
            </a:pPr>
            <a:endParaRPr lang="en-US" dirty="0" smtClean="0">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flip="none" rotWithShape="1">
          <a:gsLst>
            <a:gs pos="0">
              <a:schemeClr val="accent4">
                <a:lumMod val="75000"/>
              </a:schemeClr>
            </a:gs>
            <a:gs pos="100000">
              <a:srgbClr val="FFFFFF"/>
            </a:gs>
            <a:gs pos="50000">
              <a:schemeClr val="accent4">
                <a:lumMod val="75000"/>
              </a:schemeClr>
            </a:gs>
            <a:gs pos="25000">
              <a:schemeClr val="accent4">
                <a:lumMod val="75000"/>
              </a:schemeClr>
            </a:gs>
            <a:gs pos="37000">
              <a:schemeClr val="accent4">
                <a:lumMod val="75000"/>
              </a:schemeClr>
            </a:gs>
            <a:gs pos="43000">
              <a:schemeClr val="accent4">
                <a:lumMod val="75000"/>
              </a:schemeClr>
            </a:gs>
          </a:gsLst>
          <a:path path="rect">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00"/>
                </a:solidFill>
              </a:rPr>
              <a:t>Background continued</a:t>
            </a:r>
            <a:endParaRPr lang="en-US" dirty="0">
              <a:solidFill>
                <a:srgbClr val="000000"/>
              </a:solidFill>
            </a:endParaRPr>
          </a:p>
        </p:txBody>
      </p:sp>
      <p:sp>
        <p:nvSpPr>
          <p:cNvPr id="3" name="Content Placeholder 2"/>
          <p:cNvSpPr>
            <a:spLocks noGrp="1"/>
          </p:cNvSpPr>
          <p:nvPr>
            <p:ph idx="1"/>
          </p:nvPr>
        </p:nvSpPr>
        <p:spPr/>
        <p:txBody>
          <a:bodyPr>
            <a:normAutofit fontScale="92500" lnSpcReduction="20000"/>
          </a:bodyPr>
          <a:lstStyle/>
          <a:p>
            <a:pPr>
              <a:buFont typeface="Courier New"/>
              <a:buChar char="o"/>
            </a:pPr>
            <a:r>
              <a:rPr lang="en-US" sz="2800" dirty="0" smtClean="0">
                <a:solidFill>
                  <a:srgbClr val="000000"/>
                </a:solidFill>
                <a:latin typeface="Comic Sans MS"/>
                <a:cs typeface="Comic Sans MS"/>
              </a:rPr>
              <a:t>Florence volunteered in a hospital in Scutari, and she found the conditions disgusting</a:t>
            </a:r>
          </a:p>
          <a:p>
            <a:pPr lvl="1">
              <a:buFont typeface="Arial"/>
              <a:buChar char="•"/>
            </a:pPr>
            <a:endParaRPr lang="en-US" sz="2400" dirty="0" smtClean="0">
              <a:solidFill>
                <a:srgbClr val="000000"/>
              </a:solidFill>
              <a:latin typeface="Comic Sans MS"/>
              <a:cs typeface="Comic Sans MS"/>
            </a:endParaRPr>
          </a:p>
          <a:p>
            <a:pPr lvl="1">
              <a:buFont typeface="Arial"/>
              <a:buChar char="•"/>
            </a:pPr>
            <a:r>
              <a:rPr lang="en-US" sz="2400" dirty="0" smtClean="0">
                <a:solidFill>
                  <a:srgbClr val="000000"/>
                </a:solidFill>
                <a:latin typeface="Comic Sans MS"/>
                <a:cs typeface="Comic Sans MS"/>
              </a:rPr>
              <a:t>Soldiers were still wearing uniforms.  However, when she mentioned it the military took it as an attack to them.</a:t>
            </a:r>
          </a:p>
          <a:p>
            <a:pPr lvl="1">
              <a:buFont typeface="Arial"/>
              <a:buChar char="•"/>
            </a:pPr>
            <a:endParaRPr lang="en-US" sz="2400" dirty="0" smtClean="0">
              <a:solidFill>
                <a:srgbClr val="000000"/>
              </a:solidFill>
              <a:latin typeface="Comic Sans MS"/>
              <a:cs typeface="Comic Sans MS"/>
            </a:endParaRPr>
          </a:p>
          <a:p>
            <a:pPr lvl="1">
              <a:buFont typeface="Arial"/>
              <a:buChar char="•"/>
            </a:pPr>
            <a:r>
              <a:rPr lang="en-US" sz="2400" dirty="0" smtClean="0">
                <a:solidFill>
                  <a:srgbClr val="000000"/>
                </a:solidFill>
                <a:latin typeface="Comic Sans MS"/>
                <a:cs typeface="Comic Sans MS"/>
              </a:rPr>
              <a:t>She took her views to the </a:t>
            </a:r>
            <a:r>
              <a:rPr lang="en-US" sz="2400" i="1" dirty="0" smtClean="0">
                <a:solidFill>
                  <a:srgbClr val="000000"/>
                </a:solidFill>
                <a:latin typeface="Comic Sans MS"/>
                <a:cs typeface="Comic Sans MS"/>
              </a:rPr>
              <a:t>The Times.  </a:t>
            </a:r>
          </a:p>
          <a:p>
            <a:pPr lvl="1">
              <a:buFont typeface="Arial"/>
              <a:buChar char="•"/>
            </a:pPr>
            <a:endParaRPr lang="en-US" sz="2400" dirty="0" smtClean="0">
              <a:solidFill>
                <a:srgbClr val="000000"/>
              </a:solidFill>
              <a:latin typeface="Comic Sans MS"/>
              <a:cs typeface="Comic Sans MS"/>
            </a:endParaRPr>
          </a:p>
          <a:p>
            <a:pPr lvl="1">
              <a:buFont typeface="Arial"/>
              <a:buChar char="•"/>
            </a:pPr>
            <a:r>
              <a:rPr lang="en-US" sz="2400" dirty="0" smtClean="0">
                <a:solidFill>
                  <a:srgbClr val="000000"/>
                </a:solidFill>
                <a:latin typeface="Comic Sans MS"/>
                <a:cs typeface="Comic Sans MS"/>
              </a:rPr>
              <a:t>After the publicity she received, she was “given the task of organizing the Barracks </a:t>
            </a:r>
            <a:r>
              <a:rPr lang="en-US" sz="2400" dirty="0">
                <a:solidFill>
                  <a:srgbClr val="000000"/>
                </a:solidFill>
                <a:latin typeface="Comic Sans MS"/>
                <a:cs typeface="Comic Sans MS"/>
              </a:rPr>
              <a:t>H</a:t>
            </a:r>
            <a:r>
              <a:rPr lang="en-US" sz="2400" dirty="0" smtClean="0">
                <a:solidFill>
                  <a:srgbClr val="000000"/>
                </a:solidFill>
                <a:latin typeface="Comic Sans MS"/>
                <a:cs typeface="Comic Sans MS"/>
              </a:rPr>
              <a:t>ospital after the Battle of Inkerman and by improving the quality of the sanitation she was able to dramatically reduce the death-rate of her patients.”</a:t>
            </a:r>
          </a:p>
          <a:p>
            <a:pPr lvl="1">
              <a:buFont typeface="Arial"/>
              <a:buChar char="•"/>
            </a:pPr>
            <a:endParaRPr lang="en-US" dirty="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00"/>
                </a:solidFill>
                <a:latin typeface="Comic Sans MS"/>
                <a:cs typeface="Comic Sans MS"/>
              </a:rPr>
              <a:t>How Florence came to develop theory or conceptual model?</a:t>
            </a:r>
            <a:endParaRPr lang="en-US" dirty="0">
              <a:solidFill>
                <a:srgbClr val="000000"/>
              </a:solidFill>
              <a:latin typeface="Comic Sans MS"/>
              <a:cs typeface="Comic Sans MS"/>
            </a:endParaRPr>
          </a:p>
        </p:txBody>
      </p:sp>
      <p:sp>
        <p:nvSpPr>
          <p:cNvPr id="3" name="Content Placeholder 2"/>
          <p:cNvSpPr>
            <a:spLocks noGrp="1"/>
          </p:cNvSpPr>
          <p:nvPr>
            <p:ph idx="1"/>
          </p:nvPr>
        </p:nvSpPr>
        <p:spPr/>
        <p:txBody>
          <a:bodyPr>
            <a:normAutofit/>
          </a:bodyPr>
          <a:lstStyle/>
          <a:p>
            <a:pPr>
              <a:buFont typeface="Courier New"/>
              <a:buChar char="o"/>
            </a:pPr>
            <a:r>
              <a:rPr lang="en-US" sz="2400" dirty="0" smtClean="0">
                <a:solidFill>
                  <a:srgbClr val="000000"/>
                </a:solidFill>
                <a:latin typeface="Comic Sans MS"/>
                <a:cs typeface="Comic Sans MS"/>
              </a:rPr>
              <a:t>Her theory is based on the patient’s surroundings or environment</a:t>
            </a:r>
          </a:p>
          <a:p>
            <a:pPr>
              <a:buFont typeface="Courier New"/>
              <a:buChar char="o"/>
            </a:pPr>
            <a:endParaRPr lang="en-US" sz="2400" dirty="0" smtClean="0">
              <a:solidFill>
                <a:srgbClr val="000000"/>
              </a:solidFill>
              <a:latin typeface="Comic Sans MS"/>
              <a:cs typeface="Comic Sans MS"/>
            </a:endParaRPr>
          </a:p>
          <a:p>
            <a:pPr>
              <a:buFont typeface="Courier New"/>
              <a:buChar char="o"/>
            </a:pPr>
            <a:r>
              <a:rPr lang="en-US" sz="2400" dirty="0" smtClean="0">
                <a:solidFill>
                  <a:srgbClr val="000000"/>
                </a:solidFill>
                <a:latin typeface="Comic Sans MS"/>
                <a:cs typeface="Comic Sans MS"/>
              </a:rPr>
              <a:t>Since was was around at war time, she realized how important cleanliness was.</a:t>
            </a:r>
          </a:p>
          <a:p>
            <a:pPr>
              <a:buFont typeface="Courier New"/>
              <a:buChar char="o"/>
            </a:pPr>
            <a:endParaRPr lang="en-US" sz="2400" dirty="0" smtClean="0">
              <a:solidFill>
                <a:srgbClr val="000000"/>
              </a:solidFill>
              <a:latin typeface="Comic Sans MS"/>
              <a:cs typeface="Comic Sans MS"/>
            </a:endParaRPr>
          </a:p>
          <a:p>
            <a:pPr>
              <a:buFont typeface="Courier New"/>
              <a:buChar char="o"/>
            </a:pPr>
            <a:r>
              <a:rPr lang="en-US" sz="2400" dirty="0" smtClean="0">
                <a:solidFill>
                  <a:srgbClr val="000000"/>
                </a:solidFill>
                <a:latin typeface="Comic Sans MS"/>
                <a:cs typeface="Comic Sans MS"/>
              </a:rPr>
              <a:t>Florence focused on clean air, clean water, adequate ventilation, and adequate sunlight.</a:t>
            </a:r>
          </a:p>
          <a:p>
            <a:pPr>
              <a:buFont typeface="Courier New"/>
              <a:buChar char="o"/>
            </a:pPr>
            <a:endParaRPr lang="en-US" sz="2400" dirty="0" smtClean="0">
              <a:solidFill>
                <a:srgbClr val="000000"/>
              </a:solidFill>
              <a:latin typeface="Comic Sans MS"/>
              <a:cs typeface="Comic Sans MS"/>
            </a:endParaRPr>
          </a:p>
          <a:p>
            <a:pPr>
              <a:buFont typeface="Courier New"/>
              <a:buChar char="o"/>
            </a:pPr>
            <a:r>
              <a:rPr lang="en-US" sz="2400" dirty="0" smtClean="0">
                <a:solidFill>
                  <a:srgbClr val="000000"/>
                </a:solidFill>
                <a:latin typeface="Comic Sans MS"/>
                <a:cs typeface="Comic Sans MS"/>
              </a:rPr>
              <a:t>She was also concerned with patient’s diets.</a:t>
            </a:r>
          </a:p>
          <a:p>
            <a:pPr>
              <a:buNone/>
            </a:pPr>
            <a:endParaRPr lang="en-US" sz="2800" dirty="0">
              <a:solidFill>
                <a:srgbClr val="000000"/>
              </a:solidFill>
              <a:latin typeface="Comic Sans MS"/>
              <a:cs typeface="Comic Sans M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flip="none" rotWithShape="1">
          <a:gsLst>
            <a:gs pos="0">
              <a:schemeClr val="accent6">
                <a:lumMod val="75000"/>
              </a:schemeClr>
            </a:gs>
            <a:gs pos="100000">
              <a:srgbClr val="FFFFFF"/>
            </a:gs>
            <a:gs pos="50000">
              <a:schemeClr val="accent6">
                <a:lumMod val="75000"/>
              </a:schemeClr>
            </a:gs>
            <a:gs pos="25000">
              <a:schemeClr val="accent6">
                <a:lumMod val="75000"/>
              </a:schemeClr>
            </a:gs>
            <a:gs pos="37000">
              <a:schemeClr val="accent6">
                <a:lumMod val="75000"/>
              </a:schemeClr>
            </a:gs>
          </a:gsLst>
          <a:path path="rect">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00"/>
                </a:solidFill>
                <a:latin typeface="Comic Sans MS"/>
                <a:cs typeface="Comic Sans MS"/>
              </a:rPr>
              <a:t>How Florence came to develop theory or conceptual model?</a:t>
            </a:r>
            <a:endParaRPr lang="en-US" dirty="0">
              <a:solidFill>
                <a:srgbClr val="000000"/>
              </a:solidFill>
              <a:latin typeface="Comic Sans MS"/>
              <a:cs typeface="Comic Sans MS"/>
            </a:endParaRPr>
          </a:p>
        </p:txBody>
      </p:sp>
      <p:sp>
        <p:nvSpPr>
          <p:cNvPr id="3" name="Content Placeholder 2"/>
          <p:cNvSpPr>
            <a:spLocks noGrp="1"/>
          </p:cNvSpPr>
          <p:nvPr>
            <p:ph idx="1"/>
          </p:nvPr>
        </p:nvSpPr>
        <p:spPr/>
        <p:txBody>
          <a:bodyPr>
            <a:normAutofit/>
          </a:bodyPr>
          <a:lstStyle/>
          <a:p>
            <a:pPr>
              <a:buFont typeface="Courier New"/>
              <a:buChar char="o"/>
            </a:pPr>
            <a:r>
              <a:rPr lang="en-US" dirty="0" smtClean="0">
                <a:solidFill>
                  <a:srgbClr val="000000"/>
                </a:solidFill>
                <a:latin typeface="Comic Sans MS"/>
                <a:cs typeface="Comic Sans MS"/>
              </a:rPr>
              <a:t>“Nightingale focused the profession on what she became known as the metaparadigm of nursing: person(patient), health (as opposed to illness, environment (how the environment affects health and recovery from illness, and nursing (as opposed to medicine).” </a:t>
            </a:r>
          </a:p>
          <a:p>
            <a:pPr lvl="1">
              <a:buFont typeface="Courier New"/>
              <a:buChar char="o"/>
            </a:pPr>
            <a:endParaRPr lang="en-US" dirty="0">
              <a:solidFill>
                <a:srgbClr val="000000"/>
              </a:solidFill>
              <a:latin typeface="Comic Sans MS"/>
              <a:cs typeface="Comic Sans M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flip="none" rotWithShape="1">
          <a:gsLst>
            <a:gs pos="0">
              <a:schemeClr val="accent4">
                <a:lumMod val="75000"/>
              </a:schemeClr>
            </a:gs>
            <a:gs pos="100000">
              <a:srgbClr val="FFFFFF"/>
            </a:gs>
            <a:gs pos="50000">
              <a:schemeClr val="accent4">
                <a:lumMod val="75000"/>
              </a:schemeClr>
            </a:gs>
            <a:gs pos="25000">
              <a:schemeClr val="accent4">
                <a:lumMod val="75000"/>
              </a:schemeClr>
            </a:gs>
            <a:gs pos="37000">
              <a:schemeClr val="accent4">
                <a:lumMod val="75000"/>
              </a:schemeClr>
            </a:gs>
            <a:gs pos="43000">
              <a:schemeClr val="accent4">
                <a:lumMod val="75000"/>
              </a:schemeClr>
            </a:gs>
          </a:gsLst>
          <a:path path="rect">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00"/>
                </a:solidFill>
                <a:latin typeface="Comic Sans MS"/>
                <a:cs typeface="Comic Sans MS"/>
              </a:rPr>
              <a:t>What are the basic concepts of the theory?</a:t>
            </a:r>
            <a:endParaRPr lang="en-US" dirty="0">
              <a:solidFill>
                <a:srgbClr val="000000"/>
              </a:solidFill>
            </a:endParaRPr>
          </a:p>
        </p:txBody>
      </p:sp>
      <p:sp>
        <p:nvSpPr>
          <p:cNvPr id="3" name="Content Placeholder 2"/>
          <p:cNvSpPr>
            <a:spLocks noGrp="1"/>
          </p:cNvSpPr>
          <p:nvPr>
            <p:ph idx="1"/>
          </p:nvPr>
        </p:nvSpPr>
        <p:spPr/>
        <p:txBody>
          <a:bodyPr>
            <a:normAutofit fontScale="92500" lnSpcReduction="10000"/>
          </a:bodyPr>
          <a:lstStyle/>
          <a:p>
            <a:pPr>
              <a:buFont typeface="Courier New"/>
              <a:buChar char="o"/>
            </a:pPr>
            <a:r>
              <a:rPr lang="en-US" dirty="0" smtClean="0">
                <a:solidFill>
                  <a:srgbClr val="000000"/>
                </a:solidFill>
                <a:latin typeface="Comic Sans MS"/>
                <a:cs typeface="Comic Sans MS"/>
              </a:rPr>
              <a:t>Fresh Air</a:t>
            </a:r>
          </a:p>
          <a:p>
            <a:pPr lvl="1">
              <a:buFont typeface="Arial"/>
              <a:buChar char="•"/>
            </a:pPr>
            <a:r>
              <a:rPr lang="en-US" dirty="0" smtClean="0">
                <a:solidFill>
                  <a:srgbClr val="000000"/>
                </a:solidFill>
                <a:latin typeface="Comic Sans MS"/>
                <a:cs typeface="Comic Sans MS"/>
              </a:rPr>
              <a:t>Florence opened the windows to give circulation of fresh air.  </a:t>
            </a:r>
            <a:endParaRPr lang="en-US" dirty="0">
              <a:solidFill>
                <a:srgbClr val="000000"/>
              </a:solidFill>
              <a:latin typeface="Comic Sans MS"/>
              <a:cs typeface="Comic Sans MS"/>
            </a:endParaRPr>
          </a:p>
          <a:p>
            <a:pPr lvl="1">
              <a:buFont typeface="Arial"/>
              <a:buChar char="•"/>
            </a:pPr>
            <a:r>
              <a:rPr lang="en-US" dirty="0" smtClean="0">
                <a:solidFill>
                  <a:srgbClr val="000000"/>
                </a:solidFill>
                <a:latin typeface="Comic Sans MS"/>
                <a:cs typeface="Comic Sans MS"/>
              </a:rPr>
              <a:t>She gave patients blankets and proper clothing if they got chilly. </a:t>
            </a:r>
          </a:p>
          <a:p>
            <a:pPr lvl="1">
              <a:buFont typeface="Courier New"/>
              <a:buChar char="o"/>
            </a:pPr>
            <a:endParaRPr lang="en-US" dirty="0" smtClean="0">
              <a:solidFill>
                <a:srgbClr val="000000"/>
              </a:solidFill>
              <a:latin typeface="Comic Sans MS"/>
              <a:cs typeface="Comic Sans MS"/>
            </a:endParaRPr>
          </a:p>
          <a:p>
            <a:pPr>
              <a:buFont typeface="Courier New"/>
              <a:buChar char="o"/>
            </a:pPr>
            <a:r>
              <a:rPr lang="en-US" dirty="0" smtClean="0">
                <a:solidFill>
                  <a:srgbClr val="000000"/>
                </a:solidFill>
                <a:latin typeface="Comic Sans MS"/>
                <a:cs typeface="Comic Sans MS"/>
              </a:rPr>
              <a:t>Cleanliness</a:t>
            </a:r>
          </a:p>
          <a:p>
            <a:pPr lvl="1">
              <a:buFont typeface="Arial"/>
              <a:buChar char="•"/>
            </a:pPr>
            <a:r>
              <a:rPr lang="en-US" dirty="0" smtClean="0">
                <a:solidFill>
                  <a:srgbClr val="000000"/>
                </a:solidFill>
                <a:latin typeface="Comic Sans MS"/>
                <a:cs typeface="Comic Sans MS"/>
              </a:rPr>
              <a:t>Changing bedding and patient’s clothing often was something she liked to do to keep health hazards to a minimum.</a:t>
            </a:r>
          </a:p>
          <a:p>
            <a:pPr lvl="1">
              <a:buNone/>
            </a:pPr>
            <a:endParaRPr lang="en-US" dirty="0">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00"/>
                </a:solidFill>
                <a:latin typeface="Comic Sans MS"/>
                <a:cs typeface="Comic Sans MS"/>
              </a:rPr>
              <a:t>What are the basic concepts of the theory?</a:t>
            </a:r>
            <a:endParaRPr lang="en-US" dirty="0">
              <a:solidFill>
                <a:srgbClr val="000000"/>
              </a:solidFill>
              <a:latin typeface="Comic Sans MS"/>
              <a:cs typeface="Comic Sans MS"/>
            </a:endParaRPr>
          </a:p>
        </p:txBody>
      </p:sp>
      <p:sp>
        <p:nvSpPr>
          <p:cNvPr id="3" name="Content Placeholder 2"/>
          <p:cNvSpPr>
            <a:spLocks noGrp="1"/>
          </p:cNvSpPr>
          <p:nvPr>
            <p:ph idx="1"/>
          </p:nvPr>
        </p:nvSpPr>
        <p:spPr/>
        <p:txBody>
          <a:bodyPr>
            <a:normAutofit fontScale="85000" lnSpcReduction="10000"/>
          </a:bodyPr>
          <a:lstStyle/>
          <a:p>
            <a:pPr>
              <a:buFont typeface="Courier New"/>
              <a:buChar char="o"/>
            </a:pPr>
            <a:r>
              <a:rPr lang="en-US" dirty="0" smtClean="0">
                <a:solidFill>
                  <a:srgbClr val="000000"/>
                </a:solidFill>
                <a:latin typeface="Comic Sans MS"/>
                <a:cs typeface="Comic Sans MS"/>
              </a:rPr>
              <a:t>Environment</a:t>
            </a:r>
          </a:p>
          <a:p>
            <a:pPr lvl="1">
              <a:buFont typeface="Arial"/>
              <a:buChar char="•"/>
            </a:pPr>
            <a:r>
              <a:rPr lang="en-US" dirty="0" smtClean="0">
                <a:solidFill>
                  <a:srgbClr val="000000"/>
                </a:solidFill>
                <a:latin typeface="Comic Sans MS"/>
                <a:cs typeface="Comic Sans MS"/>
              </a:rPr>
              <a:t>She liked to have windows in rooms for patient’s to look outside since they were in bed all day.</a:t>
            </a:r>
            <a:endParaRPr lang="en-US" dirty="0">
              <a:solidFill>
                <a:srgbClr val="000000"/>
              </a:solidFill>
              <a:latin typeface="Comic Sans MS"/>
              <a:cs typeface="Comic Sans MS"/>
            </a:endParaRPr>
          </a:p>
          <a:p>
            <a:pPr lvl="1">
              <a:buFont typeface="Arial"/>
              <a:buChar char="•"/>
            </a:pPr>
            <a:r>
              <a:rPr lang="en-US" dirty="0" smtClean="0">
                <a:solidFill>
                  <a:srgbClr val="000000"/>
                </a:solidFill>
                <a:latin typeface="Comic Sans MS"/>
                <a:cs typeface="Comic Sans MS"/>
              </a:rPr>
              <a:t>Florence liked to have colors in the rooms, and sometimes even have music in the background because she thought it helped with recovery</a:t>
            </a:r>
          </a:p>
          <a:p>
            <a:pPr lvl="1">
              <a:buFont typeface="Courier New"/>
              <a:buChar char="o"/>
            </a:pPr>
            <a:endParaRPr lang="en-US" dirty="0" smtClean="0">
              <a:solidFill>
                <a:srgbClr val="000000"/>
              </a:solidFill>
              <a:latin typeface="Comic Sans MS"/>
              <a:cs typeface="Comic Sans MS"/>
            </a:endParaRPr>
          </a:p>
          <a:p>
            <a:pPr>
              <a:buFont typeface="Courier New"/>
              <a:buChar char="o"/>
            </a:pPr>
            <a:r>
              <a:rPr lang="en-US" dirty="0" smtClean="0">
                <a:solidFill>
                  <a:srgbClr val="000000"/>
                </a:solidFill>
                <a:latin typeface="Comic Sans MS"/>
                <a:cs typeface="Comic Sans MS"/>
              </a:rPr>
              <a:t>Communication</a:t>
            </a:r>
          </a:p>
          <a:p>
            <a:pPr lvl="1">
              <a:buFont typeface="Arial"/>
              <a:buChar char="•"/>
            </a:pPr>
            <a:r>
              <a:rPr lang="en-US" dirty="0" smtClean="0">
                <a:solidFill>
                  <a:srgbClr val="000000"/>
                </a:solidFill>
                <a:latin typeface="Comic Sans MS"/>
                <a:cs typeface="Comic Sans MS"/>
              </a:rPr>
              <a:t>Talking to the visitors before they entered the room was something she liked to do because it would eliminate certain conversations that would cause the patient unneeded stress.  </a:t>
            </a:r>
            <a:endParaRPr lang="en-US" dirty="0" smtClean="0">
              <a:solidFill>
                <a:srgbClr val="000000"/>
              </a:solidFill>
              <a:latin typeface="Comic Sans MS"/>
              <a:cs typeface="Comic Sans MS"/>
            </a:endParaRPr>
          </a:p>
          <a:p>
            <a:pPr>
              <a:buNone/>
            </a:pPr>
            <a:endParaRPr lang="en-US" sz="2800" dirty="0">
              <a:solidFill>
                <a:srgbClr val="000000"/>
              </a:solidFill>
              <a:latin typeface="Comic Sans MS"/>
              <a:cs typeface="Comic Sans M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flip="none" rotWithShape="1">
          <a:gsLst>
            <a:gs pos="0">
              <a:schemeClr val="accent6">
                <a:lumMod val="75000"/>
              </a:schemeClr>
            </a:gs>
            <a:gs pos="100000">
              <a:srgbClr val="FFFFFF"/>
            </a:gs>
            <a:gs pos="50000">
              <a:schemeClr val="accent6">
                <a:lumMod val="75000"/>
              </a:schemeClr>
            </a:gs>
            <a:gs pos="25000">
              <a:schemeClr val="accent6">
                <a:lumMod val="75000"/>
              </a:schemeClr>
            </a:gs>
            <a:gs pos="37000">
              <a:schemeClr val="accent6">
                <a:lumMod val="75000"/>
              </a:schemeClr>
            </a:gs>
          </a:gsLst>
          <a:path path="rect">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00"/>
                </a:solidFill>
                <a:latin typeface="Comic Sans MS"/>
                <a:cs typeface="Comic Sans MS"/>
              </a:rPr>
              <a:t>How does the theory impact direct patient care?</a:t>
            </a:r>
            <a:endParaRPr lang="en-US" dirty="0">
              <a:solidFill>
                <a:srgbClr val="000000"/>
              </a:solidFill>
              <a:latin typeface="Comic Sans MS"/>
              <a:cs typeface="Comic Sans MS"/>
            </a:endParaRPr>
          </a:p>
        </p:txBody>
      </p:sp>
      <p:sp>
        <p:nvSpPr>
          <p:cNvPr id="3" name="Content Placeholder 2"/>
          <p:cNvSpPr>
            <a:spLocks noGrp="1"/>
          </p:cNvSpPr>
          <p:nvPr>
            <p:ph idx="1"/>
          </p:nvPr>
        </p:nvSpPr>
        <p:spPr/>
        <p:txBody>
          <a:bodyPr>
            <a:normAutofit fontScale="92500" lnSpcReduction="20000"/>
          </a:bodyPr>
          <a:lstStyle/>
          <a:p>
            <a:pPr>
              <a:buFont typeface="Courier New"/>
              <a:buChar char="o"/>
            </a:pPr>
            <a:r>
              <a:rPr lang="en-US" sz="2400" dirty="0" smtClean="0">
                <a:solidFill>
                  <a:srgbClr val="000000"/>
                </a:solidFill>
                <a:latin typeface="Comic Sans MS"/>
                <a:cs typeface="Comic Sans MS"/>
              </a:rPr>
              <a:t>Patients are more comfortable because they are clean and taken care of.</a:t>
            </a:r>
          </a:p>
          <a:p>
            <a:pPr>
              <a:buFont typeface="Courier New"/>
              <a:buChar char="o"/>
            </a:pPr>
            <a:endParaRPr lang="en-US" sz="2400" dirty="0" smtClean="0">
              <a:solidFill>
                <a:srgbClr val="000000"/>
              </a:solidFill>
              <a:latin typeface="Comic Sans MS"/>
              <a:cs typeface="Comic Sans MS"/>
            </a:endParaRPr>
          </a:p>
          <a:p>
            <a:pPr>
              <a:buFont typeface="Courier New"/>
              <a:buChar char="o"/>
            </a:pPr>
            <a:r>
              <a:rPr lang="en-US" sz="2400" dirty="0" smtClean="0">
                <a:solidFill>
                  <a:srgbClr val="000000"/>
                </a:solidFill>
                <a:latin typeface="Comic Sans MS"/>
                <a:cs typeface="Comic Sans MS"/>
              </a:rPr>
              <a:t>According to Nightingale, “Nurses were newly responsible for shielding the patients from harm by well-meaning visitors who may provide false hope, discuss upsetting news, or tire the patient with social conversation.”</a:t>
            </a:r>
          </a:p>
          <a:p>
            <a:pPr>
              <a:buFont typeface="Courier New"/>
              <a:buChar char="o"/>
            </a:pPr>
            <a:endParaRPr lang="en-US" sz="2400" dirty="0" smtClean="0">
              <a:solidFill>
                <a:srgbClr val="000000"/>
              </a:solidFill>
              <a:latin typeface="Comic Sans MS"/>
              <a:cs typeface="Comic Sans MS"/>
            </a:endParaRPr>
          </a:p>
          <a:p>
            <a:pPr>
              <a:buFont typeface="Courier New"/>
              <a:buChar char="o"/>
            </a:pPr>
            <a:r>
              <a:rPr lang="en-US" sz="2400" dirty="0" smtClean="0">
                <a:solidFill>
                  <a:srgbClr val="000000"/>
                </a:solidFill>
                <a:latin typeface="Comic Sans MS"/>
                <a:cs typeface="Comic Sans MS"/>
              </a:rPr>
              <a:t>When patients get a good amount of attention, they feel more important and worth something which will give them strength to fight whatever they are going through</a:t>
            </a:r>
          </a:p>
          <a:p>
            <a:pPr>
              <a:buFont typeface="Courier New"/>
              <a:buChar char="o"/>
            </a:pPr>
            <a:endParaRPr lang="en-US" sz="2400" dirty="0" smtClean="0">
              <a:solidFill>
                <a:srgbClr val="000000"/>
              </a:solidFill>
              <a:latin typeface="Comic Sans MS"/>
              <a:cs typeface="Comic Sans MS"/>
            </a:endParaRPr>
          </a:p>
          <a:p>
            <a:pPr>
              <a:buFont typeface="Courier New"/>
              <a:buChar char="o"/>
            </a:pPr>
            <a:r>
              <a:rPr lang="en-US" sz="2400" dirty="0" smtClean="0">
                <a:solidFill>
                  <a:srgbClr val="000000"/>
                </a:solidFill>
                <a:latin typeface="Comic Sans MS"/>
                <a:cs typeface="Comic Sans MS"/>
              </a:rPr>
              <a:t>Following this theory, nurses realize that patients need protection from things that may interfere with their healing, so they monitor the patients very carefully.  </a:t>
            </a:r>
          </a:p>
          <a:p>
            <a:pPr>
              <a:buFont typeface="Courier New"/>
              <a:buChar char="o"/>
            </a:pPr>
            <a:endParaRPr lang="en-US" sz="2400" dirty="0" smtClean="0">
              <a:solidFill>
                <a:srgbClr val="000000"/>
              </a:solidFill>
              <a:latin typeface="Comic Sans MS"/>
              <a:cs typeface="Comic Sans MS"/>
            </a:endParaRPr>
          </a:p>
          <a:p>
            <a:pPr>
              <a:buFont typeface="Courier New"/>
              <a:buChar char="o"/>
            </a:pPr>
            <a:endParaRPr lang="en-US" dirty="0" smtClean="0">
              <a:solidFill>
                <a:srgbClr val="000000"/>
              </a:solidFill>
              <a:latin typeface="Comic Sans MS"/>
              <a:cs typeface="Comic Sans M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gradFill flip="none" rotWithShape="1">
          <a:gsLst>
            <a:gs pos="0">
              <a:schemeClr val="accent4">
                <a:lumMod val="75000"/>
              </a:schemeClr>
            </a:gs>
            <a:gs pos="100000">
              <a:srgbClr val="FFFFFF"/>
            </a:gs>
            <a:gs pos="50000">
              <a:schemeClr val="accent4">
                <a:lumMod val="75000"/>
              </a:schemeClr>
            </a:gs>
            <a:gs pos="25000">
              <a:schemeClr val="accent4">
                <a:lumMod val="75000"/>
              </a:schemeClr>
            </a:gs>
            <a:gs pos="37000">
              <a:schemeClr val="accent4">
                <a:lumMod val="75000"/>
              </a:schemeClr>
            </a:gs>
            <a:gs pos="43000">
              <a:schemeClr val="accent4">
                <a:lumMod val="75000"/>
              </a:schemeClr>
            </a:gs>
          </a:gsLst>
          <a:path path="rect">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00"/>
                </a:solidFill>
                <a:latin typeface="Comic Sans MS"/>
                <a:cs typeface="Comic Sans MS"/>
              </a:rPr>
              <a:t>What does the theory mean for nursing today?</a:t>
            </a:r>
            <a:endParaRPr lang="en-US" dirty="0">
              <a:solidFill>
                <a:srgbClr val="000000"/>
              </a:solidFill>
              <a:latin typeface="Comic Sans MS"/>
              <a:cs typeface="Comic Sans MS"/>
            </a:endParaRPr>
          </a:p>
        </p:txBody>
      </p:sp>
      <p:sp>
        <p:nvSpPr>
          <p:cNvPr id="3" name="Content Placeholder 2"/>
          <p:cNvSpPr>
            <a:spLocks noGrp="1"/>
          </p:cNvSpPr>
          <p:nvPr>
            <p:ph idx="1"/>
          </p:nvPr>
        </p:nvSpPr>
        <p:spPr/>
        <p:txBody>
          <a:bodyPr>
            <a:normAutofit fontScale="55000" lnSpcReduction="20000"/>
          </a:bodyPr>
          <a:lstStyle/>
          <a:p>
            <a:pPr>
              <a:buFont typeface="Courier New"/>
              <a:buChar char="o"/>
            </a:pPr>
            <a:r>
              <a:rPr lang="en-US" dirty="0" smtClean="0">
                <a:solidFill>
                  <a:srgbClr val="000000"/>
                </a:solidFill>
                <a:latin typeface="Comic Sans MS"/>
                <a:cs typeface="Comic Sans MS"/>
              </a:rPr>
              <a:t>Theory of environmental manipulation is being used by nurses across the world and is considered a standard in nursing.</a:t>
            </a:r>
          </a:p>
          <a:p>
            <a:pPr>
              <a:buFont typeface="Courier New"/>
              <a:buChar char="o"/>
            </a:pPr>
            <a:endParaRPr lang="en-US" dirty="0">
              <a:solidFill>
                <a:srgbClr val="000000"/>
              </a:solidFill>
              <a:latin typeface="Comic Sans MS"/>
              <a:cs typeface="Comic Sans MS"/>
            </a:endParaRPr>
          </a:p>
          <a:p>
            <a:pPr>
              <a:buFont typeface="Courier New"/>
              <a:buChar char="o"/>
            </a:pPr>
            <a:r>
              <a:rPr lang="en-US" dirty="0" smtClean="0">
                <a:solidFill>
                  <a:srgbClr val="000000"/>
                </a:solidFill>
                <a:latin typeface="Comic Sans MS"/>
                <a:cs typeface="Comic Sans MS"/>
              </a:rPr>
              <a:t>To this day, nurses are educated to work with internal and external environments to restore individuals, families, and communities to full potential for wellness.</a:t>
            </a:r>
          </a:p>
          <a:p>
            <a:pPr>
              <a:buFont typeface="Courier New"/>
              <a:buChar char="o"/>
            </a:pPr>
            <a:endParaRPr lang="en-US" dirty="0" smtClean="0">
              <a:solidFill>
                <a:srgbClr val="000000"/>
              </a:solidFill>
              <a:latin typeface="Comic Sans MS"/>
              <a:cs typeface="Comic Sans MS"/>
            </a:endParaRPr>
          </a:p>
          <a:p>
            <a:pPr>
              <a:buFont typeface="Courier New"/>
              <a:buChar char="o"/>
            </a:pPr>
            <a:r>
              <a:rPr lang="en-US" dirty="0" smtClean="0">
                <a:solidFill>
                  <a:srgbClr val="000000"/>
                </a:solidFill>
                <a:latin typeface="Comic Sans MS"/>
                <a:cs typeface="Comic Sans MS"/>
              </a:rPr>
              <a:t>Nursing is now a respectable career choice for women.</a:t>
            </a:r>
          </a:p>
          <a:p>
            <a:pPr>
              <a:buFont typeface="Courier New"/>
              <a:buChar char="o"/>
            </a:pPr>
            <a:endParaRPr lang="en-US" dirty="0" smtClean="0">
              <a:solidFill>
                <a:srgbClr val="000000"/>
              </a:solidFill>
              <a:latin typeface="Comic Sans MS"/>
              <a:cs typeface="Comic Sans MS"/>
            </a:endParaRPr>
          </a:p>
          <a:p>
            <a:pPr>
              <a:buFont typeface="Courier New"/>
              <a:buChar char="o"/>
            </a:pPr>
            <a:r>
              <a:rPr lang="en-US" dirty="0" smtClean="0">
                <a:solidFill>
                  <a:srgbClr val="000000"/>
                </a:solidFill>
                <a:latin typeface="Comic Sans MS"/>
                <a:cs typeface="Comic Sans MS"/>
              </a:rPr>
              <a:t>Florence wanted the environment to be free of disease and germs; she wanted to develop those standards to keep the environment as clean as possible.</a:t>
            </a:r>
          </a:p>
          <a:p>
            <a:pPr>
              <a:buFont typeface="Courier New"/>
              <a:buChar char="o"/>
            </a:pPr>
            <a:endParaRPr lang="en-US" dirty="0" smtClean="0">
              <a:solidFill>
                <a:srgbClr val="000000"/>
              </a:solidFill>
              <a:latin typeface="Comic Sans MS"/>
              <a:cs typeface="Comic Sans MS"/>
            </a:endParaRPr>
          </a:p>
          <a:p>
            <a:pPr>
              <a:buFont typeface="Courier New"/>
              <a:buChar char="o"/>
            </a:pPr>
            <a:r>
              <a:rPr lang="en-US" dirty="0" smtClean="0">
                <a:solidFill>
                  <a:srgbClr val="000000"/>
                </a:solidFill>
                <a:latin typeface="Comic Sans MS"/>
                <a:cs typeface="Comic Sans MS"/>
              </a:rPr>
              <a:t>Overall, with the use of fresh air, light, warmth, cleanliness, quiet, proper selection, and administration of diet, and monitoring the patient’s energy the nurse can use all of this to manipulate the environment in favor of patient.  </a:t>
            </a:r>
            <a:endParaRPr lang="en-US" dirty="0">
              <a:solidFill>
                <a:srgbClr val="000000"/>
              </a:solidFill>
              <a:latin typeface="Comic Sans MS"/>
              <a:cs typeface="Comic Sans M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881</TotalTime>
  <Words>736</Words>
  <Application>Microsoft Macintosh PowerPoint</Application>
  <PresentationFormat>On-screen Show (4:3)</PresentationFormat>
  <Paragraphs>79</Paragraphs>
  <Slides>12</Slides>
  <Notes>0</Notes>
  <HiddenSlides>0</HiddenSlides>
  <MMClips>0</MMClips>
  <ScaleCrop>false</ScaleCrop>
  <HeadingPairs>
    <vt:vector size="4" baseType="variant">
      <vt:variant>
        <vt:lpstr>Design Template</vt:lpstr>
      </vt:variant>
      <vt:variant>
        <vt:i4>1</vt:i4>
      </vt:variant>
      <vt:variant>
        <vt:lpstr>Slide Titles</vt:lpstr>
      </vt:variant>
      <vt:variant>
        <vt:i4>12</vt:i4>
      </vt:variant>
    </vt:vector>
  </HeadingPairs>
  <TitlesOfParts>
    <vt:vector size="13" baseType="lpstr">
      <vt:lpstr>Office Theme</vt:lpstr>
      <vt:lpstr>Florence Nightingale  “I attribute my success to this-I never gave or took excuses.”</vt:lpstr>
      <vt:lpstr>Background</vt:lpstr>
      <vt:lpstr>Background continued</vt:lpstr>
      <vt:lpstr>How Florence came to develop theory or conceptual model?</vt:lpstr>
      <vt:lpstr>How Florence came to develop theory or conceptual model?</vt:lpstr>
      <vt:lpstr>What are the basic concepts of the theory?</vt:lpstr>
      <vt:lpstr>What are the basic concepts of the theory?</vt:lpstr>
      <vt:lpstr>How does the theory impact direct patient care?</vt:lpstr>
      <vt:lpstr>What does the theory mean for nursing today?</vt:lpstr>
      <vt:lpstr>Components of Florence’s Theories</vt:lpstr>
      <vt:lpstr>Slide 11</vt:lpstr>
      <vt:lpstr>Slide 12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Florence Nightingale</dc:title>
  <dc:creator>Kami Roberts</dc:creator>
  <cp:lastModifiedBy>Kami Roberts</cp:lastModifiedBy>
  <cp:revision>3</cp:revision>
  <dcterms:created xsi:type="dcterms:W3CDTF">2010-07-20T23:45:54Z</dcterms:created>
  <dcterms:modified xsi:type="dcterms:W3CDTF">2010-07-21T14:27:09Z</dcterms:modified>
</cp:coreProperties>
</file>