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686" autoAdjust="0"/>
  </p:normalViewPr>
  <p:slideViewPr>
    <p:cSldViewPr>
      <p:cViewPr>
        <p:scale>
          <a:sx n="62" d="100"/>
          <a:sy n="62" d="100"/>
        </p:scale>
        <p:origin x="-1596" y="1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pPr/>
              <a:t>‹#›</a:t>
            </a:fld>
            <a:endParaRPr lang="en-US"/>
          </a:p>
        </p:txBody>
      </p:sp>
    </p:spTree>
    <p:extLst>
      <p:ext uri="{BB962C8B-B14F-4D97-AF65-F5344CB8AC3E}">
        <p14:creationId xmlns:p14="http://schemas.microsoft.com/office/powerpoint/2010/main"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a:t>
            </a:fld>
            <a:endParaRPr lang="en-US"/>
          </a:p>
        </p:txBody>
      </p:sp>
    </p:spTree>
    <p:extLst>
      <p:ext uri="{BB962C8B-B14F-4D97-AF65-F5344CB8AC3E}">
        <p14:creationId xmlns:p14="http://schemas.microsoft.com/office/powerpoint/2010/main"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smtClean="0">
                <a:latin typeface="Cambria Math" pitchFamily="18" charset="0"/>
                <a:ea typeface="Cambria Math" pitchFamily="18" charset="0"/>
              </a:rPr>
              <a:t>The protection of the participants are </a:t>
            </a:r>
            <a:r>
              <a:rPr lang="en-US" smtClean="0">
                <a:latin typeface="Cambria Math" pitchFamily="18" charset="0"/>
                <a:ea typeface="Cambria Math" pitchFamily="18" charset="0"/>
              </a:rPr>
              <a:t>addressed and study </a:t>
            </a:r>
            <a:r>
              <a:rPr lang="en-US" dirty="0" smtClean="0">
                <a:latin typeface="Cambria Math" pitchFamily="18" charset="0"/>
                <a:ea typeface="Cambria Math" pitchFamily="18" charset="0"/>
              </a:rPr>
              <a:t>recognizes this by stating “patients recruited were asked by nurses, whether they were willing to take part and to fill out consent forms.” and that “data was handled anonymously and confidentially”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 p.257)</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10</a:t>
            </a:fld>
            <a:endParaRPr lang="en-US"/>
          </a:p>
        </p:txBody>
      </p:sp>
    </p:spTree>
    <p:extLst>
      <p:ext uri="{BB962C8B-B14F-4D97-AF65-F5344CB8AC3E}">
        <p14:creationId xmlns:p14="http://schemas.microsoft.com/office/powerpoint/2010/main" val="426110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a:t>
            </a:r>
            <a:r>
              <a:rPr lang="en-US" dirty="0" smtClean="0">
                <a:latin typeface="Cambria Math" pitchFamily="18" charset="0"/>
                <a:ea typeface="Cambria Math" pitchFamily="18" charset="0"/>
              </a:rPr>
              <a:t>With a study like this, it is important to get direct data from the participants involved.</a:t>
            </a:r>
            <a:r>
              <a:rPr lang="en-US" baseline="0" dirty="0" smtClean="0">
                <a:latin typeface="Cambria Math" pitchFamily="18" charset="0"/>
                <a:ea typeface="Cambria Math" pitchFamily="18" charset="0"/>
              </a:rPr>
              <a:t>  </a:t>
            </a:r>
            <a:r>
              <a:rPr lang="en-US" baseline="0" dirty="0" smtClean="0"/>
              <a:t>The </a:t>
            </a:r>
            <a:r>
              <a:rPr lang="en-US" baseline="0" dirty="0" smtClean="0"/>
              <a:t>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a:t>
            </a:r>
            <a:r>
              <a:rPr lang="en-US" dirty="0" smtClean="0">
                <a:latin typeface="Cambria Math" pitchFamily="18" charset="0"/>
                <a:ea typeface="Cambria Math" pitchFamily="18" charset="0"/>
              </a:rPr>
              <a:t>The researchers describe using “The </a:t>
            </a:r>
            <a:r>
              <a:rPr lang="en-US" dirty="0" err="1" smtClean="0">
                <a:latin typeface="Cambria Math" pitchFamily="18" charset="0"/>
                <a:ea typeface="Cambria Math" pitchFamily="18" charset="0"/>
              </a:rPr>
              <a:t>Ferrans</a:t>
            </a:r>
            <a:r>
              <a:rPr lang="en-US" dirty="0" smtClean="0">
                <a:latin typeface="Cambria Math" pitchFamily="18" charset="0"/>
                <a:ea typeface="Cambria Math" pitchFamily="18" charset="0"/>
              </a:rPr>
              <a:t> and Powers QLI, which produces an overall QOL score and subscale scores”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 p.258). </a:t>
            </a:r>
            <a:r>
              <a:rPr lang="en-US" baseline="0" dirty="0" smtClean="0">
                <a:latin typeface="Cambria Math" pitchFamily="18" charset="0"/>
                <a:ea typeface="Cambria Math" pitchFamily="18" charset="0"/>
              </a:rPr>
              <a:t> </a:t>
            </a:r>
            <a:r>
              <a:rPr lang="en-US" dirty="0" smtClean="0"/>
              <a:t>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11</a:t>
            </a:fld>
            <a:endParaRPr lang="en-US"/>
          </a:p>
        </p:txBody>
      </p:sp>
    </p:spTree>
    <p:extLst>
      <p:ext uri="{BB962C8B-B14F-4D97-AF65-F5344CB8AC3E}">
        <p14:creationId xmlns:p14="http://schemas.microsoft.com/office/powerpoint/2010/main" val="18131119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data was analyzed by Pearson’s chi-square test and Fisher’s exact test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Continuous data were analyzed using non-parametric tests</a:t>
            </a:r>
            <a:r>
              <a:rPr lang="en-US" sz="1200" kern="1200" baseline="0" dirty="0" smtClean="0">
                <a:solidFill>
                  <a:schemeClr val="tx1"/>
                </a:solidFill>
                <a:effectLst/>
                <a:latin typeface="+mn-lt"/>
                <a:ea typeface="+mn-ea"/>
                <a:cs typeface="+mn-cs"/>
              </a:rPr>
              <a:t> to determine the difference between the baseline and the results at the end of the study. </a:t>
            </a:r>
            <a:r>
              <a:rPr lang="en-US" sz="1200" kern="1200" dirty="0" smtClean="0">
                <a:solidFill>
                  <a:schemeClr val="tx1"/>
                </a:solidFill>
                <a:effectLst/>
                <a:latin typeface="+mn-lt"/>
                <a:ea typeface="+mn-ea"/>
                <a:cs typeface="+mn-cs"/>
              </a:rPr>
              <a:t>The </a:t>
            </a:r>
            <a:r>
              <a:rPr lang="en-US" sz="1200" kern="1200" baseline="0" dirty="0" smtClean="0">
                <a:solidFill>
                  <a:schemeClr val="tx1"/>
                </a:solidFill>
                <a:latin typeface="+mn-lt"/>
                <a:ea typeface="+mn-ea"/>
                <a:cs typeface="+mn-cs"/>
              </a:rPr>
              <a:t>Mann–Whitney U-test was used to determine the difference in the magnitude of change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258).</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Data were described using percentages, medians, lower and upper quartiles, means and standard deviations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The analysis procedure was appropriate for this study. The data analysis procedure answers the research questions. The results were presented in tables and in narrative form. Table 1 represents</a:t>
            </a:r>
            <a:r>
              <a:rPr lang="en-US" sz="1200" kern="1200" baseline="0" dirty="0" smtClean="0">
                <a:solidFill>
                  <a:schemeClr val="tx1"/>
                </a:solidFill>
                <a:effectLst/>
                <a:latin typeface="+mn-lt"/>
                <a:ea typeface="+mn-ea"/>
                <a:cs typeface="+mn-cs"/>
              </a:rPr>
              <a:t> the s</a:t>
            </a:r>
            <a:r>
              <a:rPr lang="en-US" sz="1200" kern="1200" baseline="0" dirty="0" smtClean="0">
                <a:solidFill>
                  <a:schemeClr val="tx1"/>
                </a:solidFill>
                <a:latin typeface="+mn-lt"/>
                <a:ea typeface="+mn-ea"/>
                <a:cs typeface="+mn-cs"/>
              </a:rPr>
              <a:t>ocio-demographic background and breast cancer treatments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259)</a:t>
            </a:r>
            <a:r>
              <a:rPr lang="en-US" sz="1200" kern="1200" baseline="0" dirty="0" smtClean="0">
                <a:solidFill>
                  <a:schemeClr val="tx1"/>
                </a:solidFill>
                <a:latin typeface="+mn-lt"/>
                <a:ea typeface="+mn-ea"/>
                <a:cs typeface="+mn-cs"/>
              </a:rPr>
              <a:t>. Table 2 shows the changes in QLQ-BR23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260)</a:t>
            </a:r>
            <a:r>
              <a:rPr lang="en-US" sz="1200" kern="1200" baseline="0" dirty="0" smtClean="0">
                <a:solidFill>
                  <a:schemeClr val="tx1"/>
                </a:solidFill>
                <a:latin typeface="+mn-lt"/>
                <a:ea typeface="+mn-ea"/>
                <a:cs typeface="+mn-cs"/>
              </a:rPr>
              <a:t>. Table 3 represents the changes in QLI-CV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261)</a:t>
            </a:r>
            <a:r>
              <a:rPr lang="en-US" sz="1200" kern="1200" baseline="0" dirty="0" smtClean="0">
                <a:solidFill>
                  <a:schemeClr val="tx1"/>
                </a:solidFill>
                <a:latin typeface="+mn-lt"/>
                <a:ea typeface="+mn-ea"/>
                <a:cs typeface="+mn-cs"/>
              </a:rPr>
              <a:t>. Table 4 is the associations of demographic and breast cancer treatments to negative changes in QOL by QLQ-BR23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262)</a:t>
            </a:r>
            <a:r>
              <a:rPr lang="en-US" sz="1200" kern="1200" baseline="0" dirty="0" smtClean="0">
                <a:solidFill>
                  <a:schemeClr val="tx1"/>
                </a:solidFill>
                <a:latin typeface="+mn-lt"/>
                <a:ea typeface="+mn-ea"/>
                <a:cs typeface="+mn-cs"/>
              </a:rPr>
              <a:t>.  Table 5 is the associations of demographic and breast cancer treatments of participants to negative changes in QOL by QLI-CV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263)</a:t>
            </a:r>
            <a:r>
              <a:rPr lang="en-US" sz="1200" kern="1200" baseline="0" dirty="0" smtClean="0">
                <a:solidFill>
                  <a:schemeClr val="tx1"/>
                </a:solidFill>
                <a:latin typeface="+mn-lt"/>
                <a:ea typeface="+mn-ea"/>
                <a:cs typeface="+mn-cs"/>
              </a:rPr>
              <a:t>. The narrative goes into detail and explains the results and these tables.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This study presented with two research</a:t>
            </a:r>
            <a:r>
              <a:rPr lang="en-US" sz="1200" kern="1200" baseline="0" dirty="0" smtClean="0">
                <a:solidFill>
                  <a:schemeClr val="tx1"/>
                </a:solidFill>
                <a:effectLst/>
                <a:latin typeface="+mn-lt"/>
                <a:ea typeface="+mn-ea"/>
                <a:cs typeface="+mn-cs"/>
              </a:rPr>
              <a:t> questions. </a:t>
            </a:r>
            <a:r>
              <a:rPr lang="en-US" sz="1200" kern="1200" dirty="0" smtClean="0">
                <a:solidFill>
                  <a:schemeClr val="tx1"/>
                </a:solidFill>
                <a:effectLst/>
                <a:latin typeface="+mn-lt"/>
                <a:ea typeface="+mn-ea"/>
                <a:cs typeface="+mn-cs"/>
              </a:rPr>
              <a:t>How did QOL change in the two groups of patients with breast cancer within six months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time </a:t>
            </a:r>
            <a:r>
              <a:rPr lang="en-US" baseline="0" dirty="0" smtClean="0"/>
              <a:t>(</a:t>
            </a:r>
            <a:r>
              <a:rPr lang="en-US" baseline="0" dirty="0" err="1" smtClean="0"/>
              <a:t>Salonen</a:t>
            </a:r>
            <a:r>
              <a:rPr lang="en-US" baseline="0" dirty="0" smtClean="0"/>
              <a:t> et al., 2010, p.261). The second question asks w</a:t>
            </a:r>
            <a:r>
              <a:rPr lang="en-US" sz="1200" kern="1200" dirty="0" smtClean="0">
                <a:solidFill>
                  <a:schemeClr val="tx1"/>
                </a:solidFill>
                <a:effectLst/>
                <a:latin typeface="+mn-lt"/>
                <a:ea typeface="+mn-ea"/>
                <a:cs typeface="+mn-cs"/>
              </a:rPr>
              <a:t>hich factors predicted a worsening in QOL in the two groups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The following factors are the strongest predictor of negative changes: education, employment, having underage children, chemotherapy, radiotherapy and hormonal therapy </a:t>
            </a:r>
            <a:r>
              <a:rPr lang="en-US" baseline="0" dirty="0" smtClean="0"/>
              <a:t>(</a:t>
            </a:r>
            <a:r>
              <a:rPr lang="en-US" baseline="0" dirty="0" err="1" smtClean="0"/>
              <a:t>Salonen</a:t>
            </a:r>
            <a:r>
              <a:rPr lang="en-US" baseline="0" dirty="0" smtClean="0"/>
              <a:t> et al., 2010, p.262).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13</a:t>
            </a:fld>
            <a:endParaRPr lang="en-US"/>
          </a:p>
        </p:txBody>
      </p:sp>
    </p:spTree>
    <p:extLst>
      <p:ext uri="{BB962C8B-B14F-4D97-AF65-F5344CB8AC3E}">
        <p14:creationId xmlns:p14="http://schemas.microsoft.com/office/powerpoint/2010/main" val="27133427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consideration.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implications for nursing are addressed in this article and state that nurses and other healthcare professionals need to provide individual support to each patient as quality of life is an individual perception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a:t>
            </a:r>
            <a:r>
              <a:rPr lang="en-US" sz="1200" kern="1200" dirty="0" smtClean="0">
                <a:solidFill>
                  <a:schemeClr val="tx1"/>
                </a:solidFill>
                <a:effectLst/>
                <a:latin typeface="+mn-lt"/>
                <a:ea typeface="+mn-ea"/>
                <a:cs typeface="+mn-cs"/>
              </a:rPr>
              <a:t> 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over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14</a:t>
            </a:fld>
            <a:endParaRPr lang="en-US"/>
          </a:p>
        </p:txBody>
      </p:sp>
    </p:spTree>
    <p:extLst>
      <p:ext uri="{BB962C8B-B14F-4D97-AF65-F5344CB8AC3E}">
        <p14:creationId xmlns:p14="http://schemas.microsoft.com/office/powerpoint/2010/main"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pPr/>
              <a:t>2</a:t>
            </a:fld>
            <a:endParaRPr lang="en-US"/>
          </a:p>
        </p:txBody>
      </p:sp>
    </p:spTree>
    <p:extLst>
      <p:ext uri="{BB962C8B-B14F-4D97-AF65-F5344CB8AC3E}">
        <p14:creationId xmlns:p14="http://schemas.microsoft.com/office/powerpoint/2010/main"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3</a:t>
            </a:fld>
            <a:endParaRPr lang="en-US"/>
          </a:p>
        </p:txBody>
      </p:sp>
    </p:spTree>
    <p:extLst>
      <p:ext uri="{BB962C8B-B14F-4D97-AF65-F5344CB8AC3E}">
        <p14:creationId xmlns:p14="http://schemas.microsoft.com/office/powerpoint/2010/main"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4</a:t>
            </a:fld>
            <a:endParaRPr lang="en-US"/>
          </a:p>
        </p:txBody>
      </p:sp>
    </p:spTree>
    <p:extLst>
      <p:ext uri="{BB962C8B-B14F-4D97-AF65-F5344CB8AC3E}">
        <p14:creationId xmlns:p14="http://schemas.microsoft.com/office/powerpoint/2010/main"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5</a:t>
            </a:fld>
            <a:endParaRPr lang="en-US"/>
          </a:p>
        </p:txBody>
      </p:sp>
    </p:spTree>
    <p:extLst>
      <p:ext uri="{BB962C8B-B14F-4D97-AF65-F5344CB8AC3E}">
        <p14:creationId xmlns:p14="http://schemas.microsoft.com/office/powerpoint/2010/main"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6</a:t>
            </a:fld>
            <a:endParaRPr lang="en-US"/>
          </a:p>
        </p:txBody>
      </p:sp>
    </p:spTree>
    <p:extLst>
      <p:ext uri="{BB962C8B-B14F-4D97-AF65-F5344CB8AC3E}">
        <p14:creationId xmlns:p14="http://schemas.microsoft.com/office/powerpoint/2010/main"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7</a:t>
            </a:fld>
            <a:endParaRPr lang="en-US"/>
          </a:p>
        </p:txBody>
      </p:sp>
    </p:spTree>
    <p:extLst>
      <p:ext uri="{BB962C8B-B14F-4D97-AF65-F5344CB8AC3E}">
        <p14:creationId xmlns:p14="http://schemas.microsoft.com/office/powerpoint/2010/main"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a:t>
            </a:r>
            <a:r>
              <a:rPr lang="en-US" dirty="0" smtClean="0">
                <a:latin typeface="Cambria Math" pitchFamily="18" charset="0"/>
                <a:ea typeface="Cambria Math" pitchFamily="18" charset="0"/>
              </a:rPr>
              <a:t>A longitudinal study examines changes in the same subjects over an extended period of time.</a:t>
            </a:r>
            <a:r>
              <a:rPr lang="en-US" baseline="0" dirty="0" smtClean="0">
                <a:latin typeface="Cambria Math" pitchFamily="18" charset="0"/>
                <a:ea typeface="Cambria Math" pitchFamily="18" charset="0"/>
              </a:rPr>
              <a:t>  </a:t>
            </a:r>
            <a:r>
              <a:rPr lang="en-US" baseline="0" dirty="0" smtClean="0"/>
              <a:t>Longitudinal </a:t>
            </a:r>
            <a:r>
              <a:rPr lang="en-US" baseline="0" dirty="0" smtClean="0"/>
              <a:t>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8</a:t>
            </a:fld>
            <a:endParaRPr lang="en-US"/>
          </a:p>
        </p:txBody>
      </p:sp>
    </p:spTree>
    <p:extLst>
      <p:ext uri="{BB962C8B-B14F-4D97-AF65-F5344CB8AC3E}">
        <p14:creationId xmlns:p14="http://schemas.microsoft.com/office/powerpoint/2010/main"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a:t>
            </a:r>
            <a:r>
              <a:rPr lang="en-US" baseline="0" dirty="0" smtClean="0"/>
              <a:t>.  Stating </a:t>
            </a:r>
            <a:r>
              <a:rPr lang="en-US" dirty="0" smtClean="0">
                <a:latin typeface="Cambria Math" pitchFamily="18" charset="0"/>
                <a:ea typeface="Cambria Math" pitchFamily="18" charset="0"/>
              </a:rPr>
              <a:t>“appropriate sample size that provides a stronger foundation for explaining the variability of the QOL process and for exploring the process adjustment over time”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In </a:t>
            </a:r>
            <a:r>
              <a:rPr lang="en-US" baseline="0" dirty="0" smtClean="0"/>
              <a:t>addition to </a:t>
            </a:r>
            <a:r>
              <a:rPr lang="en-US" baseline="0" dirty="0" smtClean="0"/>
              <a:t>this past statement, </a:t>
            </a:r>
            <a:r>
              <a:rPr lang="en-US" baseline="0" dirty="0" smtClean="0"/>
              <a:t>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9</a:t>
            </a:fld>
            <a:endParaRPr lang="en-US"/>
          </a:p>
        </p:txBody>
      </p:sp>
    </p:spTree>
    <p:extLst>
      <p:ext uri="{BB962C8B-B14F-4D97-AF65-F5344CB8AC3E}">
        <p14:creationId xmlns:p14="http://schemas.microsoft.com/office/powerpoint/2010/main"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pPr/>
              <a:t>4/22/2012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pPr/>
              <a:t>4/22/2012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pPr/>
              <a:t>4/22/2012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pPr/>
              <a:t>4/22/2012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 (cont’d)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The protection of the participants is specifically addressed during the study.  </a:t>
            </a:r>
            <a:endParaRPr lang="en-US" dirty="0"/>
          </a:p>
        </p:txBody>
      </p:sp>
    </p:spTree>
    <p:extLst>
      <p:ext uri="{BB962C8B-B14F-4D97-AF65-F5344CB8AC3E}">
        <p14:creationId xmlns:p14="http://schemas.microsoft.com/office/powerpoint/2010/main"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Data Collection Method</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r>
              <a:rPr lang="en-US" dirty="0" smtClean="0">
                <a:latin typeface="Cambria Math" pitchFamily="18" charset="0"/>
                <a:ea typeface="Cambria Math" pitchFamily="18" charset="0"/>
              </a:rPr>
              <a:t>The researchers used questionnaires to obtain their data for this study and this approach proves to be very appropriate. </a:t>
            </a: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The </a:t>
            </a:r>
            <a:r>
              <a:rPr lang="en-US" dirty="0" smtClean="0">
                <a:latin typeface="Cambria Math" pitchFamily="18" charset="0"/>
                <a:ea typeface="Cambria Math" pitchFamily="18" charset="0"/>
              </a:rPr>
              <a:t>instruments in this study are described with great detail under its own paragraph.  </a:t>
            </a:r>
          </a:p>
          <a:p>
            <a:r>
              <a:rPr lang="en-US" dirty="0" smtClean="0">
                <a:latin typeface="Cambria Math" pitchFamily="18" charset="0"/>
                <a:ea typeface="Cambria Math" pitchFamily="18" charset="0"/>
              </a:rPr>
              <a:t>Reliability and validity are addressed and the researchers express this in the Instrument Paragraph</a:t>
            </a:r>
            <a:r>
              <a:rPr lang="en-US" dirty="0" smtClean="0"/>
              <a:t>.  </a:t>
            </a:r>
            <a:endParaRPr lang="en-US" dirty="0"/>
          </a:p>
        </p:txBody>
      </p:sp>
    </p:spTree>
    <p:extLst>
      <p:ext uri="{BB962C8B-B14F-4D97-AF65-F5344CB8AC3E}">
        <p14:creationId xmlns:p14="http://schemas.microsoft.com/office/powerpoint/2010/main" val="319150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Data </a:t>
            </a:r>
            <a:r>
              <a:rPr lang="en-US" dirty="0" smtClean="0">
                <a:effectLst/>
                <a:latin typeface="Cambria Math" pitchFamily="18" charset="0"/>
                <a:ea typeface="Cambria Math" pitchFamily="18" charset="0"/>
              </a:rPr>
              <a:t>Analysis &amp; Results</a:t>
            </a:r>
            <a:r>
              <a:rPr lang="en-US" dirty="0">
                <a:effectLst/>
                <a:latin typeface="Cambria Math" pitchFamily="18" charset="0"/>
                <a:ea typeface="Cambria Math" pitchFamily="18" charset="0"/>
              </a:rPr>
              <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Pearson’s chi-square test</a:t>
            </a:r>
          </a:p>
          <a:p>
            <a:pPr lvl="0"/>
            <a:r>
              <a:rPr lang="en-US" dirty="0">
                <a:latin typeface="Cambria Math" pitchFamily="18" charset="0"/>
                <a:ea typeface="Cambria Math" pitchFamily="18" charset="0"/>
              </a:rPr>
              <a:t>Fisher’s exact </a:t>
            </a:r>
            <a:r>
              <a:rPr lang="en-US" dirty="0" smtClean="0">
                <a:latin typeface="Cambria Math" pitchFamily="18" charset="0"/>
                <a:ea typeface="Cambria Math" pitchFamily="18" charset="0"/>
              </a:rPr>
              <a:t>test</a:t>
            </a:r>
          </a:p>
          <a:p>
            <a:pPr lvl="0"/>
            <a:r>
              <a:rPr lang="en-US" dirty="0" smtClean="0">
                <a:latin typeface="Cambria Math" pitchFamily="18" charset="0"/>
                <a:ea typeface="Cambria Math" pitchFamily="18" charset="0"/>
              </a:rPr>
              <a:t>Non-parametric tests</a:t>
            </a:r>
          </a:p>
          <a:p>
            <a:pPr lvl="0"/>
            <a:r>
              <a:rPr lang="en-US" dirty="0" smtClean="0">
                <a:latin typeface="Cambria Math" pitchFamily="18" charset="0"/>
                <a:ea typeface="Cambria Math" pitchFamily="18" charset="0"/>
              </a:rPr>
              <a:t>Mann–Whitney U-test</a:t>
            </a:r>
            <a:endParaRPr lang="en-US" dirty="0">
              <a:latin typeface="Cambria Math" pitchFamily="18" charset="0"/>
              <a:ea typeface="Cambria Math" pitchFamily="18" charset="0"/>
            </a:endParaRPr>
          </a:p>
          <a:p>
            <a:pPr lvl="0"/>
            <a:r>
              <a:rPr lang="en-US" dirty="0">
                <a:latin typeface="Cambria Math" pitchFamily="18" charset="0"/>
                <a:ea typeface="Cambria Math" pitchFamily="18" charset="0"/>
              </a:rPr>
              <a:t>Percentages, medians, lower and upper quartiles, means and standard </a:t>
            </a:r>
            <a:r>
              <a:rPr lang="en-US" dirty="0" smtClean="0">
                <a:latin typeface="Cambria Math" pitchFamily="18" charset="0"/>
                <a:ea typeface="Cambria Math" pitchFamily="18" charset="0"/>
              </a:rPr>
              <a:t>deviation</a:t>
            </a:r>
          </a:p>
          <a:p>
            <a:pPr lvl="0"/>
            <a:r>
              <a:rPr lang="en-US" dirty="0" smtClean="0">
                <a:latin typeface="Cambria Math" pitchFamily="18" charset="0"/>
                <a:ea typeface="Cambria Math" pitchFamily="18" charset="0"/>
              </a:rPr>
              <a:t>Tables</a:t>
            </a:r>
          </a:p>
          <a:p>
            <a:pPr lvl="0"/>
            <a:r>
              <a:rPr lang="en-US" dirty="0" smtClean="0">
                <a:latin typeface="Cambria Math" pitchFamily="18" charset="0"/>
                <a:ea typeface="Cambria Math" pitchFamily="18" charset="0"/>
              </a:rPr>
              <a:t>Narrative</a:t>
            </a:r>
            <a:endParaRPr lang="en-US" dirty="0">
              <a:latin typeface="Cambria Math" pitchFamily="18" charset="0"/>
              <a:ea typeface="Cambria Math" pitchFamily="18" charset="0"/>
            </a:endParaRPr>
          </a:p>
          <a:p>
            <a:endParaRPr lang="en-US" dirty="0"/>
          </a:p>
        </p:txBody>
      </p:sp>
    </p:spTree>
    <p:extLst>
      <p:ext uri="{BB962C8B-B14F-4D97-AF65-F5344CB8AC3E}">
        <p14:creationId xmlns:p14="http://schemas.microsoft.com/office/powerpoint/2010/main" val="2151667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Research questions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How did QOL change in the two groups of patients with breast cancer within six months?  </a:t>
            </a:r>
          </a:p>
          <a:p>
            <a:pPr lvl="0"/>
            <a:r>
              <a:rPr lang="en-US" dirty="0">
                <a:latin typeface="Cambria Math" pitchFamily="18" charset="0"/>
                <a:ea typeface="Cambria Math" pitchFamily="18" charset="0"/>
              </a:rPr>
              <a:t>Which factors predicted a worsening in QOL in the two groups?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264317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latin typeface="Cambria Math" pitchFamily="18" charset="0"/>
                <a:ea typeface="Cambria Math" pitchFamily="18" charset="0"/>
              </a:rPr>
              <a:t>Results and Findings</a:t>
            </a:r>
            <a:br>
              <a:rPr lang="en-US" dirty="0">
                <a:effectLst/>
                <a:latin typeface="Cambria Math" pitchFamily="18" charset="0"/>
                <a:ea typeface="Cambria Math" pitchFamily="18" charset="0"/>
              </a:rPr>
            </a:b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pPr lvl="0"/>
            <a:r>
              <a:rPr lang="en-US" dirty="0">
                <a:latin typeface="Cambria Math" pitchFamily="18" charset="0"/>
                <a:ea typeface="Cambria Math" pitchFamily="18" charset="0"/>
              </a:rPr>
              <a:t>Differentiation of findings and interpretations</a:t>
            </a:r>
          </a:p>
          <a:p>
            <a:pPr lvl="0"/>
            <a:r>
              <a:rPr lang="en-US" dirty="0">
                <a:latin typeface="Cambria Math" pitchFamily="18" charset="0"/>
                <a:ea typeface="Cambria Math" pitchFamily="18" charset="0"/>
              </a:rPr>
              <a:t>Limitations</a:t>
            </a:r>
          </a:p>
          <a:p>
            <a:pPr lvl="0"/>
            <a:r>
              <a:rPr lang="en-US" dirty="0">
                <a:latin typeface="Cambria Math" pitchFamily="18" charset="0"/>
                <a:ea typeface="Cambria Math" pitchFamily="18" charset="0"/>
              </a:rPr>
              <a:t>Nursing implications</a:t>
            </a:r>
          </a:p>
          <a:p>
            <a:pPr lvl="0"/>
            <a:r>
              <a:rPr lang="en-US" dirty="0">
                <a:latin typeface="Cambria Math" pitchFamily="18" charset="0"/>
                <a:ea typeface="Cambria Math" pitchFamily="18" charset="0"/>
              </a:rPr>
              <a:t>Generalization </a:t>
            </a:r>
          </a:p>
          <a:p>
            <a:pPr lvl="0"/>
            <a:r>
              <a:rPr lang="en-US" dirty="0">
                <a:latin typeface="Cambria Math" pitchFamily="18" charset="0"/>
                <a:ea typeface="Cambria Math" pitchFamily="18" charset="0"/>
              </a:rPr>
              <a:t>Recommendations for future studies</a:t>
            </a:r>
          </a:p>
          <a:p>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8803802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Reference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pPr marL="64008" indent="0">
              <a:buNone/>
            </a:pPr>
            <a:r>
              <a:rPr lang="en-US" sz="2000" dirty="0">
                <a:latin typeface="Cambria Math" pitchFamily="18" charset="0"/>
                <a:ea typeface="Cambria Math" pitchFamily="18" charset="0"/>
              </a:rPr>
              <a:t>Burns, N. &amp; Grove, S. K. (2009). The practice of nursing research appraisal, synthesis, and generation of evidence. (6th ed.). St. Louis: Elsevier</a:t>
            </a:r>
            <a:r>
              <a:rPr lang="en-US" sz="2000">
                <a:latin typeface="Cambria Math" pitchFamily="18" charset="0"/>
                <a:ea typeface="Cambria Math" pitchFamily="18" charset="0"/>
              </a:rPr>
              <a:t>. </a:t>
            </a:r>
            <a:endParaRPr lang="en-US" sz="2000" smtClean="0">
              <a:latin typeface="Cambria Math" pitchFamily="18" charset="0"/>
              <a:ea typeface="Cambria Math" pitchFamily="18" charset="0"/>
            </a:endParaRPr>
          </a:p>
          <a:p>
            <a:pPr marL="64008" indent="0">
              <a:buNone/>
            </a:pPr>
            <a:endParaRPr lang="en-US" sz="2000" dirty="0">
              <a:latin typeface="Cambria Math"/>
              <a:ea typeface="Cambria Math"/>
              <a:cs typeface="Times New Roman"/>
            </a:endParaRPr>
          </a:p>
          <a:p>
            <a:pPr marL="0" marR="0" indent="0">
              <a:lnSpc>
                <a:spcPct val="115000"/>
              </a:lnSpc>
              <a:spcBef>
                <a:spcPts val="0"/>
              </a:spcBef>
              <a:spcAft>
                <a:spcPts val="1000"/>
              </a:spcAft>
              <a:buNone/>
            </a:pPr>
            <a:r>
              <a:rPr lang="en-US" sz="2000" dirty="0" smtClean="0">
                <a:latin typeface="Cambria Math"/>
                <a:ea typeface="Cambria Math"/>
                <a:cs typeface="Times New Roman"/>
              </a:rPr>
              <a:t>Salmon</a:t>
            </a:r>
            <a:r>
              <a:rPr lang="en-US" sz="2000" dirty="0">
                <a:latin typeface="Cambria Math"/>
                <a:ea typeface="Cambria Math"/>
                <a:cs typeface="Times New Roman"/>
              </a:rPr>
              <a:t>, P., </a:t>
            </a:r>
            <a:r>
              <a:rPr lang="en-US" sz="2000" dirty="0" err="1">
                <a:latin typeface="Cambria Math"/>
                <a:ea typeface="Cambria Math"/>
                <a:cs typeface="Times New Roman"/>
              </a:rPr>
              <a:t>Kellokumpu-Lehtinen</a:t>
            </a:r>
            <a:r>
              <a:rPr lang="en-US" sz="2000" dirty="0">
                <a:latin typeface="Cambria Math"/>
                <a:ea typeface="Cambria Math"/>
                <a:cs typeface="Times New Roman"/>
              </a:rPr>
              <a:t>, P. L., </a:t>
            </a:r>
            <a:r>
              <a:rPr lang="en-US" sz="2000" dirty="0" err="1">
                <a:latin typeface="Cambria Math"/>
                <a:ea typeface="Cambria Math"/>
                <a:cs typeface="Times New Roman"/>
              </a:rPr>
              <a:t>Tarkka</a:t>
            </a:r>
            <a:r>
              <a:rPr lang="en-US" sz="2000" dirty="0">
                <a:latin typeface="Cambria Math"/>
                <a:ea typeface="Cambria Math"/>
                <a:cs typeface="Times New Roman"/>
              </a:rPr>
              <a:t>, M. T., </a:t>
            </a:r>
            <a:r>
              <a:rPr lang="en-US" sz="2000" dirty="0" err="1">
                <a:latin typeface="Cambria Math"/>
                <a:ea typeface="Cambria Math"/>
                <a:cs typeface="Times New Roman"/>
              </a:rPr>
              <a:t>Koivisto</a:t>
            </a:r>
            <a:r>
              <a:rPr lang="en-US" sz="2000" dirty="0">
                <a:latin typeface="Cambria Math"/>
                <a:ea typeface="Cambria Math"/>
                <a:cs typeface="Times New Roman"/>
              </a:rPr>
              <a:t>, A. M., &amp; </a:t>
            </a:r>
            <a:r>
              <a:rPr lang="en-US" sz="2000" dirty="0" err="1">
                <a:latin typeface="Cambria Math"/>
                <a:ea typeface="Cambria Math"/>
                <a:cs typeface="Times New Roman"/>
              </a:rPr>
              <a:t>Kaunonen</a:t>
            </a:r>
            <a:r>
              <a:rPr lang="en-US" sz="2000" dirty="0">
                <a:latin typeface="Cambria Math"/>
                <a:ea typeface="Cambria Math"/>
                <a:cs typeface="Times New Roman"/>
              </a:rPr>
              <a:t>, M. (2010). Quality of life: Changes in quality of life in patients with breast cancer. </a:t>
            </a:r>
            <a:r>
              <a:rPr lang="en-US" sz="2000" i="1" dirty="0">
                <a:latin typeface="Cambria Math"/>
                <a:ea typeface="Cambria Math"/>
                <a:cs typeface="Times New Roman"/>
              </a:rPr>
              <a:t>Journal of Clinical Nursing</a:t>
            </a:r>
            <a:r>
              <a:rPr lang="en-US" sz="2000" dirty="0">
                <a:latin typeface="Cambria Math"/>
                <a:ea typeface="Cambria Math"/>
                <a:cs typeface="Times New Roman"/>
              </a:rPr>
              <a:t>. 20, 255-266. </a:t>
            </a:r>
            <a:r>
              <a:rPr lang="en-US" sz="2000" dirty="0" err="1">
                <a:latin typeface="Cambria Math"/>
                <a:ea typeface="Cambria Math"/>
                <a:cs typeface="Times New Roman"/>
              </a:rPr>
              <a:t>doi</a:t>
            </a:r>
            <a:r>
              <a:rPr lang="en-US" sz="2000" dirty="0">
                <a:latin typeface="Cambria Math"/>
                <a:ea typeface="Cambria Math"/>
                <a:cs typeface="Times New Roman"/>
              </a:rPr>
              <a:t>: 10.1111/j.1365-2702.2010.03422.x</a:t>
            </a:r>
          </a:p>
        </p:txBody>
      </p:sp>
    </p:spTree>
    <p:extLst>
      <p:ext uri="{BB962C8B-B14F-4D97-AF65-F5344CB8AC3E}">
        <p14:creationId xmlns:p14="http://schemas.microsoft.com/office/powerpoint/2010/main" val="193572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Design</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a:bodyPr>
          <a:lstStyle/>
          <a:p>
            <a:r>
              <a:rPr lang="en-US" dirty="0" smtClean="0">
                <a:latin typeface="Cambria Math" pitchFamily="18" charset="0"/>
                <a:ea typeface="Cambria Math" pitchFamily="18" charset="0"/>
              </a:rPr>
              <a:t>The design used in this study is a six-month longitudinal study</a:t>
            </a:r>
          </a:p>
          <a:p>
            <a:r>
              <a:rPr lang="en-US" dirty="0" smtClean="0">
                <a:latin typeface="Cambria Math" pitchFamily="18" charset="0"/>
                <a:ea typeface="Cambria Math" pitchFamily="18" charset="0"/>
              </a:rPr>
              <a:t>This design used is very appropriate for this study.  </a:t>
            </a:r>
          </a:p>
          <a:p>
            <a:r>
              <a:rPr lang="en-US" dirty="0" smtClean="0">
                <a:latin typeface="Cambria Math" pitchFamily="18" charset="0"/>
                <a:ea typeface="Cambria Math" pitchFamily="18" charset="0"/>
              </a:rPr>
              <a:t>Internal validity is addressed by expressing that study protocol was approved by the ethics committee of Tampere University hospital (</a:t>
            </a:r>
            <a:r>
              <a:rPr lang="en-US" dirty="0" err="1" smtClean="0">
                <a:latin typeface="Cambria Math" pitchFamily="18" charset="0"/>
                <a:ea typeface="Cambria Math" pitchFamily="18" charset="0"/>
              </a:rPr>
              <a:t>Salonen</a:t>
            </a:r>
            <a:r>
              <a:rPr lang="en-US" dirty="0" smtClean="0">
                <a:latin typeface="Cambria Math" pitchFamily="18" charset="0"/>
                <a:ea typeface="Cambria Math" pitchFamily="18" charset="0"/>
              </a:rPr>
              <a:t> et al, 2010, p. 258)</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Sample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The sample is described as a quasi-randomized sample of 164 woman, consisting of the  intervention (n=85) and control groups (n=79) after breast cancer surgery.</a:t>
            </a:r>
          </a:p>
          <a:p>
            <a:r>
              <a:rPr lang="en-US" dirty="0" smtClean="0">
                <a:latin typeface="Cambria Math" pitchFamily="18" charset="0"/>
                <a:ea typeface="Cambria Math" pitchFamily="18" charset="0"/>
              </a:rPr>
              <a:t>This sampling method is appropriate in this study because it helps to minimize bias as well as manage the age range of the participants involved</a:t>
            </a:r>
          </a:p>
          <a:p>
            <a:r>
              <a:rPr lang="en-US" dirty="0" smtClean="0">
                <a:latin typeface="Cambria Math" pitchFamily="18" charset="0"/>
                <a:ea typeface="Cambria Math" pitchFamily="18" charset="0"/>
              </a:rPr>
              <a:t>The sample size is appropriate and described as </a:t>
            </a:r>
            <a:r>
              <a:rPr lang="en-US" dirty="0" smtClean="0">
                <a:latin typeface="Cambria Math" pitchFamily="18" charset="0"/>
                <a:ea typeface="Cambria Math" pitchFamily="18" charset="0"/>
              </a:rPr>
              <a:t>so from the researchers</a:t>
            </a:r>
            <a:endParaRPr lang="en-US" dirty="0">
              <a:latin typeface="Cambria Math" pitchFamily="18" charset="0"/>
              <a:ea typeface="Cambria Math" pitchFamily="18" charset="0"/>
            </a:endParaRPr>
          </a:p>
        </p:txBody>
      </p:sp>
    </p:spTree>
    <p:extLst>
      <p:ext uri="{BB962C8B-B14F-4D97-AF65-F5344CB8AC3E}">
        <p14:creationId xmlns:p14="http://schemas.microsoft.com/office/powerpoint/2010/main"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3669</TotalTime>
  <Words>1211</Words>
  <Application>Microsoft Office PowerPoint</Application>
  <PresentationFormat>On-screen Show (4:3)</PresentationFormat>
  <Paragraphs>170</Paragraphs>
  <Slides>15</Slides>
  <Notes>14</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lpstr>Data Analysis &amp; Results </vt:lpstr>
      <vt:lpstr>Research questions </vt:lpstr>
      <vt:lpstr>Results and Findings </vt:lpstr>
      <vt:lpstr>Reference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Felix De Leon</cp:lastModifiedBy>
  <cp:revision>73</cp:revision>
  <dcterms:created xsi:type="dcterms:W3CDTF">2012-04-14T00:25:09Z</dcterms:created>
  <dcterms:modified xsi:type="dcterms:W3CDTF">2012-04-22T22:16:24Z</dcterms:modified>
</cp:coreProperties>
</file>