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Default Extension="png" ContentType="image/png"/>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ppt/notesSlides/notesSlide3.xml" ContentType="application/vnd.openxmlformats-officedocument.presentationml.notesSlide+xml"/>
  <Default Extension="bin" ContentType="application/vnd.openxmlformats-officedocument.presentationml.printerSettings"/>
  <Override PartName="/ppt/notesSlides/notesSlide4.xml" ContentType="application/vnd.openxmlformats-officedocument.presentationml.notesSlide+xml"/>
  <Override PartName="/docProps/core.xml" ContentType="application/vnd.openxmlformats-package.core-properties+xml"/>
  <Override PartName="/ppt/slides/slide9.xml" ContentType="application/vnd.openxmlformats-officedocument.presentationml.slide+xml"/>
  <Default Extension="rels" ContentType="application/vnd.openxmlformats-package.relationships+xml"/>
  <Override PartName="/ppt/slides/slide6.xml" ContentType="application/vnd.openxmlformats-officedocument.presentationml.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2"/>
  </p:notesMasterIdLst>
  <p:sldIdLst>
    <p:sldId id="256" r:id="rId2"/>
    <p:sldId id="257" r:id="rId3"/>
    <p:sldId id="258" r:id="rId4"/>
    <p:sldId id="266" r:id="rId5"/>
    <p:sldId id="259" r:id="rId6"/>
    <p:sldId id="260" r:id="rId7"/>
    <p:sldId id="261" r:id="rId8"/>
    <p:sldId id="263" r:id="rId9"/>
    <p:sldId id="262"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78392" autoAdjust="0"/>
  </p:normalViewPr>
  <p:slideViewPr>
    <p:cSldViewPr snapToGrid="0" snapToObjects="1">
      <p:cViewPr varScale="1">
        <p:scale>
          <a:sx n="82" d="100"/>
          <a:sy n="82" d="100"/>
        </p:scale>
        <p:origin x="-1104"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presProps" Target="presProp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theme" Target="theme/theme1.xml"/><Relationship Id="rId8" Type="http://schemas.openxmlformats.org/officeDocument/2006/relationships/slide" Target="slides/slide7.xml"/><Relationship Id="rId13" Type="http://schemas.openxmlformats.org/officeDocument/2006/relationships/printerSettings" Target="printerSettings/printerSettings1.bin"/><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viewProps" Target="viewProps.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9D8856-2B13-1A4C-98DA-A17FEFF2F781}" type="datetimeFigureOut">
              <a:rPr lang="en-US" smtClean="0"/>
              <a:pPr/>
              <a:t>6/9/11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F63C7F-58D0-9F4E-B4C4-180A3B8D296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Information</a:t>
            </a:r>
            <a:r>
              <a:rPr lang="en-US" baseline="0" dirty="0" smtClean="0"/>
              <a:t> from Brown states that the reasons why nurses did not offer </a:t>
            </a:r>
            <a:r>
              <a:rPr lang="en-US" baseline="0" dirty="0" err="1" smtClean="0"/>
              <a:t>lidocaine</a:t>
            </a:r>
            <a:r>
              <a:rPr lang="en-US" baseline="0" dirty="0" smtClean="0"/>
              <a:t> are because of the opinions the procedure would be more difficult, they realized it was not a part of their routine, or they simply did not think of it (</a:t>
            </a:r>
            <a:r>
              <a:rPr lang="en-US" baseline="0" dirty="0" err="1" smtClean="0"/>
              <a:t>Windle</a:t>
            </a:r>
            <a:r>
              <a:rPr lang="en-US" baseline="0" dirty="0" smtClean="0"/>
              <a:t>, 2006). In this source, the nurses were interviewed on whether or not they used the new practice.  The source is fairly relevant depending on if the interviewees told accurate information (Burns &amp; Grove, 2010). The information is considered current in the source because the data collected all relates to current practice and trends.</a:t>
            </a:r>
          </a:p>
          <a:p>
            <a:r>
              <a:rPr lang="en-US" baseline="0" dirty="0" smtClean="0"/>
              <a:t>	Information from </a:t>
            </a:r>
            <a:r>
              <a:rPr lang="en-US" baseline="0" dirty="0" err="1" smtClean="0"/>
              <a:t>McNelis</a:t>
            </a:r>
            <a:r>
              <a:rPr lang="en-US" baseline="0" dirty="0" smtClean="0"/>
              <a:t> proves that 0.9% sodium chloride containing benzyl alcohol is as effective as </a:t>
            </a:r>
            <a:r>
              <a:rPr lang="en-US" baseline="0" dirty="0" err="1" smtClean="0"/>
              <a:t>lidocaine</a:t>
            </a:r>
            <a:r>
              <a:rPr lang="en-US" baseline="0" dirty="0" smtClean="0"/>
              <a:t> hydrochloride in providing local anesthesia for IV access (</a:t>
            </a:r>
            <a:r>
              <a:rPr lang="en-US" baseline="0" dirty="0" err="1" smtClean="0"/>
              <a:t>Windle</a:t>
            </a:r>
            <a:r>
              <a:rPr lang="en-US" baseline="0" dirty="0" smtClean="0"/>
              <a:t>, 2006). This source is relevant because the researcher controlled the environment of the study making sure that all of the </a:t>
            </a:r>
            <a:r>
              <a:rPr lang="en-US" baseline="0" dirty="0" err="1" smtClean="0"/>
              <a:t>presurgical</a:t>
            </a:r>
            <a:r>
              <a:rPr lang="en-US" baseline="0" dirty="0" smtClean="0"/>
              <a:t> patients had two large-bore IV catheters placed: one insertion pretreated with </a:t>
            </a:r>
            <a:r>
              <a:rPr lang="en-US" baseline="0" dirty="0" err="1" smtClean="0"/>
              <a:t>lidocaine</a:t>
            </a:r>
            <a:r>
              <a:rPr lang="en-US" baseline="0" dirty="0" smtClean="0"/>
              <a:t> and the other with BNS. It is important that the environment be controlled so that it is consistent for all subjects (Burns &amp; Grove, 2010, p.226). The source is current because it all applies to new, current practice.</a:t>
            </a:r>
          </a:p>
          <a:p>
            <a:r>
              <a:rPr lang="en-US" baseline="0" dirty="0" smtClean="0"/>
              <a:t>	Information from Fein et al indicates that saline with benzyl alcohol and 1% </a:t>
            </a:r>
            <a:r>
              <a:rPr lang="en-US" baseline="0" dirty="0" err="1" smtClean="0"/>
              <a:t>lidocaine</a:t>
            </a:r>
            <a:r>
              <a:rPr lang="en-US" baseline="0" dirty="0" smtClean="0"/>
              <a:t> were equally effective as </a:t>
            </a:r>
            <a:r>
              <a:rPr lang="en-US" baseline="0" dirty="0" err="1" smtClean="0"/>
              <a:t>intradermal</a:t>
            </a:r>
            <a:r>
              <a:rPr lang="en-US" baseline="0" dirty="0" smtClean="0"/>
              <a:t> anesthetics for IV placement in children (</a:t>
            </a:r>
            <a:r>
              <a:rPr lang="en-US" baseline="0" dirty="0" err="1" smtClean="0"/>
              <a:t>Windle</a:t>
            </a:r>
            <a:r>
              <a:rPr lang="en-US" baseline="0" dirty="0" smtClean="0"/>
              <a:t>, 2006).  Once again the environment of the study was controlled and consistent with all subjects.  A 27 gauge needle was used to inject 0.1 to 0.2 </a:t>
            </a:r>
            <a:r>
              <a:rPr lang="en-US" baseline="0" dirty="0" err="1" smtClean="0"/>
              <a:t>mL</a:t>
            </a:r>
            <a:r>
              <a:rPr lang="en-US" baseline="0" dirty="0" smtClean="0"/>
              <a:t> of the compound (</a:t>
            </a:r>
            <a:r>
              <a:rPr lang="en-US" baseline="0" dirty="0" err="1" smtClean="0"/>
              <a:t>Windle</a:t>
            </a:r>
            <a:r>
              <a:rPr lang="en-US" baseline="0" dirty="0" smtClean="0"/>
              <a:t>, 2006). The source is considered to be relevant because the children all had the same treatment as one another and then reported back to the researcher his or her experiences. Once again, the source is considered to be current because even though it took place in 1998, it all relates to current nursing practice and encouraging new effective practice to take place.  Also, if the studies were done later on, it would still be based off the pain experiences of the subjects. </a:t>
            </a:r>
            <a:endParaRPr lang="en-US" dirty="0"/>
          </a:p>
        </p:txBody>
      </p:sp>
      <p:sp>
        <p:nvSpPr>
          <p:cNvPr id="4" name="Slide Number Placeholder 3"/>
          <p:cNvSpPr>
            <a:spLocks noGrp="1"/>
          </p:cNvSpPr>
          <p:nvPr>
            <p:ph type="sldNum" sz="quarter" idx="10"/>
          </p:nvPr>
        </p:nvSpPr>
        <p:spPr/>
        <p:txBody>
          <a:bodyPr/>
          <a:lstStyle/>
          <a:p>
            <a:fld id="{1EF63C7F-58D0-9F4E-B4C4-180A3B8D296E}"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Information gathered</a:t>
            </a:r>
            <a:r>
              <a:rPr lang="en-US" baseline="0" dirty="0" smtClean="0"/>
              <a:t> from Patterson et al showed that there was a significant difference in cost and convenience between the four agents and that both BNS and </a:t>
            </a:r>
            <a:r>
              <a:rPr lang="en-US" baseline="0" dirty="0" err="1" smtClean="0"/>
              <a:t>lidocaine</a:t>
            </a:r>
            <a:r>
              <a:rPr lang="en-US" baseline="0" dirty="0" smtClean="0"/>
              <a:t> were the least expensive analgesic agents (</a:t>
            </a:r>
            <a:r>
              <a:rPr lang="en-US" baseline="0" dirty="0" err="1" smtClean="0"/>
              <a:t>Windle</a:t>
            </a:r>
            <a:r>
              <a:rPr lang="en-US" baseline="0" dirty="0" smtClean="0"/>
              <a:t>, 2006).  The source is not entirely relevant because many times respondents fail to respond to all questions, thus threatening the validity of the instrument (Burns &amp; Grove, 2010, </a:t>
            </a:r>
            <a:r>
              <a:rPr lang="en-US" baseline="0" dirty="0" err="1" smtClean="0"/>
              <a:t>p</a:t>
            </a:r>
            <a:r>
              <a:rPr lang="en-US" baseline="0" dirty="0" smtClean="0"/>
              <a:t>. 409).  Source is of current information; but was conducted in 2000, so prices could be different among the four analgesic agents tested if any change in information.</a:t>
            </a:r>
          </a:p>
          <a:p>
            <a:r>
              <a:rPr lang="en-US" baseline="0" dirty="0" smtClean="0"/>
              <a:t>	Information received from </a:t>
            </a:r>
            <a:r>
              <a:rPr lang="en-US" baseline="0" dirty="0" err="1" smtClean="0"/>
              <a:t>Galinkin</a:t>
            </a:r>
            <a:r>
              <a:rPr lang="en-US" baseline="0" dirty="0" smtClean="0"/>
              <a:t> et al concluded that </a:t>
            </a:r>
            <a:r>
              <a:rPr lang="en-US" baseline="0" dirty="0" err="1" smtClean="0"/>
              <a:t>lidocaine</a:t>
            </a:r>
            <a:r>
              <a:rPr lang="en-US" baseline="0" dirty="0" smtClean="0"/>
              <a:t> </a:t>
            </a:r>
            <a:r>
              <a:rPr lang="en-US" baseline="0" dirty="0" err="1" smtClean="0"/>
              <a:t>iontrophoresis</a:t>
            </a:r>
            <a:r>
              <a:rPr lang="en-US" baseline="0" dirty="0" smtClean="0"/>
              <a:t> provides similar pain relief for insertion of </a:t>
            </a:r>
            <a:r>
              <a:rPr lang="en-US" baseline="0" dirty="0" err="1" smtClean="0"/>
              <a:t>Ivs</a:t>
            </a:r>
            <a:r>
              <a:rPr lang="en-US" baseline="0" dirty="0" smtClean="0"/>
              <a:t> as EMLA, and is an alternative to prevent pain among IV starts (</a:t>
            </a:r>
            <a:r>
              <a:rPr lang="en-US" baseline="0" dirty="0" err="1" smtClean="0"/>
              <a:t>Windle</a:t>
            </a:r>
            <a:r>
              <a:rPr lang="en-US" baseline="0" dirty="0" smtClean="0"/>
              <a:t>, 2006). There is a question of some relevancy of this source because the subjects were all children and had to report their pain experienced using the faces pain scale.  With scales used as feedback, it relies completely on self report and always include both a random error and systematic error (Burns &amp; Grove, 2010).  The study was done in 2002, but even a few years back, it still contains relevant information for today’s practice and will help improve practice.</a:t>
            </a:r>
          </a:p>
          <a:p>
            <a:r>
              <a:rPr lang="en-US" baseline="0" dirty="0" smtClean="0"/>
              <a:t>	Overall, the secondary sources in this article seemed to be on top of keeping up with both currency and relevancy.</a:t>
            </a:r>
            <a:endParaRPr lang="en-US" dirty="0"/>
          </a:p>
        </p:txBody>
      </p:sp>
      <p:sp>
        <p:nvSpPr>
          <p:cNvPr id="4" name="Slide Number Placeholder 3"/>
          <p:cNvSpPr>
            <a:spLocks noGrp="1"/>
          </p:cNvSpPr>
          <p:nvPr>
            <p:ph type="sldNum" sz="quarter" idx="10"/>
          </p:nvPr>
        </p:nvSpPr>
        <p:spPr/>
        <p:txBody>
          <a:bodyPr/>
          <a:lstStyle/>
          <a:p>
            <a:fld id="{1EF63C7F-58D0-9F4E-B4C4-180A3B8D296E}"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	Pain management is one of the top priorities for nurses, especially in the </a:t>
            </a:r>
            <a:r>
              <a:rPr lang="en-US" sz="1200" dirty="0" err="1" smtClean="0"/>
              <a:t>perianesthesia</a:t>
            </a:r>
            <a:r>
              <a:rPr lang="en-US" sz="1200" dirty="0" smtClean="0"/>
              <a:t> setting.  So finding a way to decrease the patient’s pain is important.</a:t>
            </a:r>
          </a:p>
          <a:p>
            <a:r>
              <a:rPr lang="en-US" sz="1200" dirty="0" smtClean="0"/>
              <a:t>Administration of an analgesic agent before </a:t>
            </a:r>
            <a:r>
              <a:rPr lang="en-US" sz="1200" dirty="0" err="1" smtClean="0"/>
              <a:t>venipuncture</a:t>
            </a:r>
            <a:r>
              <a:rPr lang="en-US" sz="1200" dirty="0" smtClean="0"/>
              <a:t> helps increase patient comfort and prevent pain. However, changing practice can be difficult</a:t>
            </a:r>
            <a:r>
              <a:rPr lang="en-US" sz="1200" baseline="0" dirty="0" smtClean="0"/>
              <a:t>. </a:t>
            </a:r>
            <a:r>
              <a:rPr lang="en-US" sz="1200" dirty="0" smtClean="0"/>
              <a:t>Poor staff knowledge and skill can contribute to the lack of use of </a:t>
            </a:r>
            <a:r>
              <a:rPr lang="en-US" sz="1200" dirty="0" err="1" smtClean="0"/>
              <a:t>intradermal</a:t>
            </a:r>
            <a:r>
              <a:rPr lang="en-US" sz="1200" dirty="0" smtClean="0"/>
              <a:t> </a:t>
            </a:r>
            <a:r>
              <a:rPr lang="en-US" sz="1200" dirty="0" err="1" smtClean="0"/>
              <a:t>lidocaine</a:t>
            </a:r>
            <a:r>
              <a:rPr lang="en-US" sz="1200" dirty="0" smtClean="0"/>
              <a:t>.  Both technology and practices are always changing and perfecting</a:t>
            </a:r>
            <a:r>
              <a:rPr lang="en-US" sz="1200" baseline="0" dirty="0" smtClean="0"/>
              <a:t> themselves.  It is hard for some to keep up with the changing knowledge. </a:t>
            </a:r>
            <a:r>
              <a:rPr lang="en-US" sz="1200" dirty="0" smtClean="0"/>
              <a:t> </a:t>
            </a:r>
          </a:p>
          <a:p>
            <a:r>
              <a:rPr lang="en-US" sz="1200" dirty="0" smtClean="0"/>
              <a:t>	Nurses now know that both </a:t>
            </a:r>
            <a:r>
              <a:rPr lang="en-US" sz="1200" dirty="0" err="1" smtClean="0"/>
              <a:t>lidocaine</a:t>
            </a:r>
            <a:r>
              <a:rPr lang="en-US" sz="1200" dirty="0" smtClean="0"/>
              <a:t> and BNS are effective at preventing pain. BNS is a less painful injection than </a:t>
            </a:r>
            <a:r>
              <a:rPr lang="en-US" sz="1200" dirty="0" err="1" smtClean="0"/>
              <a:t>lidocaine.</a:t>
            </a:r>
            <a:r>
              <a:rPr lang="en-US" dirty="0" err="1" smtClean="0"/>
              <a:t>The</a:t>
            </a:r>
            <a:r>
              <a:rPr lang="en-US" baseline="0" dirty="0" smtClean="0"/>
              <a:t> study that Brown conducted stated that the reasons for not offering </a:t>
            </a:r>
            <a:r>
              <a:rPr lang="en-US" baseline="0" dirty="0" err="1" smtClean="0"/>
              <a:t>lidocaine</a:t>
            </a:r>
            <a:r>
              <a:rPr lang="en-US" baseline="0" dirty="0" smtClean="0"/>
              <a:t> included the opinion that it made the procedure more difficult, nurses knew it was not part of their routine, or they did not think to use it.  Now, when a patient is experiencing a “needle phobia” then to prevent anxiety along with </a:t>
            </a:r>
            <a:r>
              <a:rPr lang="en-US" baseline="0" dirty="0" err="1" smtClean="0"/>
              <a:t>bradycardia</a:t>
            </a:r>
            <a:r>
              <a:rPr lang="en-US" baseline="0" dirty="0" smtClean="0"/>
              <a:t> or hypotension to occur, a nurse could inject </a:t>
            </a:r>
            <a:r>
              <a:rPr lang="en-US" baseline="0" dirty="0" err="1" smtClean="0"/>
              <a:t>lidocaine</a:t>
            </a:r>
            <a:r>
              <a:rPr lang="en-US" baseline="0" dirty="0" smtClean="0"/>
              <a:t> or BNS, so the patient will feel no pain when getting the IV done.</a:t>
            </a:r>
          </a:p>
          <a:p>
            <a:r>
              <a:rPr lang="en-US" baseline="0" dirty="0" smtClean="0"/>
              <a:t>	Overall, applying the results of the study and changing how IVs are started in the preoperative area will benefit both the hospital and patient. The low cost of BNS, low risks and side effects, make it a safe and cost-effective </a:t>
            </a:r>
            <a:r>
              <a:rPr lang="en-US" baseline="0" dirty="0" err="1" smtClean="0"/>
              <a:t>intradermal</a:t>
            </a:r>
            <a:r>
              <a:rPr lang="en-US" baseline="0" dirty="0" smtClean="0"/>
              <a:t> medication for IV line insertion. Not only will the use of this technique decrease pain, but it will improve satisfaction and cost- effective quality of care for all patients (</a:t>
            </a:r>
            <a:r>
              <a:rPr lang="en-US" baseline="0" dirty="0" err="1" smtClean="0"/>
              <a:t>Windle</a:t>
            </a:r>
            <a:r>
              <a:rPr lang="en-US" baseline="0" dirty="0" smtClean="0"/>
              <a:t>, 2006, </a:t>
            </a:r>
            <a:r>
              <a:rPr lang="en-US" baseline="0" dirty="0" err="1" smtClean="0"/>
              <a:t>p</a:t>
            </a:r>
            <a:r>
              <a:rPr lang="en-US" baseline="0" dirty="0" smtClean="0"/>
              <a:t>. 258). </a:t>
            </a:r>
            <a:endParaRPr lang="en-US" dirty="0"/>
          </a:p>
        </p:txBody>
      </p:sp>
      <p:sp>
        <p:nvSpPr>
          <p:cNvPr id="4" name="Slide Number Placeholder 3"/>
          <p:cNvSpPr>
            <a:spLocks noGrp="1"/>
          </p:cNvSpPr>
          <p:nvPr>
            <p:ph type="sldNum" sz="quarter" idx="10"/>
          </p:nvPr>
        </p:nvSpPr>
        <p:spPr/>
        <p:txBody>
          <a:bodyPr/>
          <a:lstStyle/>
          <a:p>
            <a:fld id="{1EF63C7F-58D0-9F4E-B4C4-180A3B8D296E}"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	Information from Callahan,</a:t>
            </a:r>
            <a:r>
              <a:rPr lang="en-US" baseline="0" dirty="0" smtClean="0"/>
              <a:t> 2003 states that science and medicine have developed over the years so many new advancements: the use of a ventilator, advances in antibiotics and other pharmacologic agents, ability to perform diagnostic and therapeutic procedures, advancements in chemotherapy, blood transfusions, and organ transplants (</a:t>
            </a:r>
            <a:r>
              <a:rPr lang="en-US" baseline="0" dirty="0" err="1" smtClean="0"/>
              <a:t>Ferrel</a:t>
            </a:r>
            <a:r>
              <a:rPr lang="en-US" baseline="0" dirty="0" smtClean="0"/>
              <a:t>, 2006).  The article was written in 2006 and this source is from 2003. The information is given within the last five years of the article, so there is not doubt about it not being current or not. This source comes from a relevant source, because the author is a senior research scholar and has a background in medicine and ethics (The Hastings Center, 2011). This source is indeed relevant because the author has reviewed relevant information of another author’s work and builds upon it (Burns &amp; Grove, 2011). </a:t>
            </a:r>
          </a:p>
          <a:p>
            <a:r>
              <a:rPr lang="en-US" baseline="0" dirty="0" smtClean="0"/>
              <a:t>	Information from </a:t>
            </a:r>
            <a:r>
              <a:rPr lang="en-US" baseline="0" dirty="0" err="1" smtClean="0"/>
              <a:t>Puntillo</a:t>
            </a:r>
            <a:r>
              <a:rPr lang="en-US" baseline="0" dirty="0" smtClean="0"/>
              <a:t> et al, 2001 had a study that involved 906 critical care nurses. Thirty-four percent said they acted against their consciences sometimes; 6% had done it a significant amount (Ferrell, 2006).  This source is considered fairly current because it is within the five year range and includes current information.  The source would be considered to be relevant for the most part because it includes information directly from nurses who experience dying, struggling patients everyday.  The only fall back about interviews however, are that interviews are a form of self- report, and the researcher must assume that the information provided is accurate (Burns &amp; Grove, 2010, </a:t>
            </a:r>
            <a:r>
              <a:rPr lang="en-US" baseline="0" dirty="0" err="1" smtClean="0"/>
              <a:t>p</a:t>
            </a:r>
            <a:r>
              <a:rPr lang="en-US" baseline="0" dirty="0" smtClean="0"/>
              <a:t>. 405). </a:t>
            </a:r>
          </a:p>
          <a:p>
            <a:r>
              <a:rPr lang="en-US" baseline="0" dirty="0" smtClean="0"/>
              <a:t>	Information from Farley, 1990 states that nurses must have compassion when being around people experiencing severe illness (Ferrell, 2006). The source could be considered not current if the information is not completely current.  This source is however relevant because it covers a wide variety of information from different sources, thus eliminating any biases (Burns &amp; Grove, 2010).  </a:t>
            </a:r>
          </a:p>
          <a:p>
            <a:r>
              <a:rPr lang="en-US" baseline="0" dirty="0" smtClean="0"/>
              <a:t>	Information from Welch, 2000 states that an alternate paradigm in practicing ethical care is by applying concepts such as nurturance, compassion, and communication (Ferrell, 2006).  This source makes the current cut off if the information is still accurate even today.  It is only slightly outdated, so it should still be considered current.  However the source is not one- hundred percent relevant because the author is a feminist, so it contains some bias.  Bias should be eliminated or avoided (Burns &amp; Grove, 2010, </a:t>
            </a:r>
            <a:r>
              <a:rPr lang="en-US" baseline="0" dirty="0" err="1" smtClean="0"/>
              <a:t>p</a:t>
            </a:r>
            <a:r>
              <a:rPr lang="en-US" baseline="0" dirty="0" smtClean="0"/>
              <a:t>. 220). </a:t>
            </a:r>
            <a:endParaRPr lang="en-US" dirty="0"/>
          </a:p>
        </p:txBody>
      </p:sp>
      <p:sp>
        <p:nvSpPr>
          <p:cNvPr id="4" name="Slide Number Placeholder 3"/>
          <p:cNvSpPr>
            <a:spLocks noGrp="1"/>
          </p:cNvSpPr>
          <p:nvPr>
            <p:ph type="sldNum" sz="quarter" idx="10"/>
          </p:nvPr>
        </p:nvSpPr>
        <p:spPr/>
        <p:txBody>
          <a:bodyPr/>
          <a:lstStyle/>
          <a:p>
            <a:fld id="{1EF63C7F-58D0-9F4E-B4C4-180A3B8D296E}"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Information</a:t>
            </a:r>
            <a:r>
              <a:rPr lang="en-US" baseline="0" dirty="0" smtClean="0"/>
              <a:t> from Taylor, 1995 encouraged that the important role of nursing is negotiating compromise between patients and clinicians regarding futility (Ferrell, 2006). This source is not as current as it could be.  This source is relevant because it comes from a knowledgeable researcher in that field, a nurse ethicist.  </a:t>
            </a:r>
          </a:p>
          <a:p>
            <a:r>
              <a:rPr lang="en-US" baseline="0" dirty="0" smtClean="0"/>
              <a:t>	Information from Angus et al, 2004 states that the overall effect of technological advances has been that patients and healthcare professionals believe that death can be avoided (Ferrell, 2006). This article is considered current, because it is close to the year of the publication of the article.  The source is not as relevant as it could be because not all states were included in the test of who provided intensive end of life care. </a:t>
            </a:r>
          </a:p>
          <a:p>
            <a:r>
              <a:rPr lang="en-US" baseline="0" dirty="0" smtClean="0"/>
              <a:t>	Information from </a:t>
            </a:r>
            <a:r>
              <a:rPr lang="en-US" baseline="0" dirty="0" err="1" smtClean="0"/>
              <a:t>Alspach</a:t>
            </a:r>
            <a:r>
              <a:rPr lang="en-US" baseline="0" dirty="0" smtClean="0"/>
              <a:t>, 1997 indicates that the issues of futility have a variety of different meanings in a personal situation for patients as well as families and raises a emotional responses and frustration by staff (Ferrell, 2006).  This source is not as current as it could be, but for the most part if the responses of the staff are going to change at all, they are going to increase having stressful experiences with the increasing advancement of treatments to prevent death in dying patients.  The source is a little biased because healthcare employees should realize that their opinions on the best treatment decisions are based on years of experience and education, where on the other hand most patients and families are left with life and death decisions with little or no previous knowledge.  Since the source is biased and fails to include both sides of the question , it is considered irrelevant. </a:t>
            </a:r>
            <a:endParaRPr lang="en-US" dirty="0"/>
          </a:p>
        </p:txBody>
      </p:sp>
      <p:sp>
        <p:nvSpPr>
          <p:cNvPr id="4" name="Slide Number Placeholder 3"/>
          <p:cNvSpPr>
            <a:spLocks noGrp="1"/>
          </p:cNvSpPr>
          <p:nvPr>
            <p:ph type="sldNum" sz="quarter" idx="10"/>
          </p:nvPr>
        </p:nvSpPr>
        <p:spPr/>
        <p:txBody>
          <a:bodyPr/>
          <a:lstStyle/>
          <a:p>
            <a:fld id="{1EF63C7F-58D0-9F4E-B4C4-180A3B8D296E}"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-Futile</a:t>
            </a:r>
            <a:r>
              <a:rPr lang="en-US" baseline="0" dirty="0" smtClean="0"/>
              <a:t> care creates distress for not only nurses, but the profession alone. </a:t>
            </a:r>
            <a:r>
              <a:rPr lang="en-US" sz="1200" dirty="0" smtClean="0"/>
              <a:t>Nurses feel horrible having to watch their patients go through tortuous treatments that will not help in the end.</a:t>
            </a:r>
            <a:r>
              <a:rPr lang="en-US" sz="1200" baseline="0" dirty="0" smtClean="0"/>
              <a:t> </a:t>
            </a:r>
            <a:r>
              <a:rPr lang="en-US" sz="1200" dirty="0" smtClean="0"/>
              <a:t>It is a debatable subject because many nurses feel like they should do everything in their power to save someone, and prevent negligence from occurring. Nurses often go against</a:t>
            </a:r>
            <a:r>
              <a:rPr lang="en-US" sz="1200" baseline="0" dirty="0" smtClean="0"/>
              <a:t> many of their beliefs in providing all the care they possibly can to a patient who is most likely going to die either way.  Cancer is the example in this article. The girl is slowly dying from cancer because now she is experiencing organ failure. Yet the doctor comes in everyday doing a new treatment for her and hoping a miracle will happen.</a:t>
            </a:r>
            <a:r>
              <a:rPr lang="en-US" sz="1200" dirty="0" smtClean="0"/>
              <a:t> Once a patient is receiving higher treatment, it also later becomes an ethical issue whether or not to stop the</a:t>
            </a:r>
            <a:r>
              <a:rPr lang="en-US" sz="1200" baseline="0" dirty="0" smtClean="0"/>
              <a:t> procedure. Do you let the patient hold on to every last bit he or she has, or do you end it because this way is not really living? It is a tough call for many nurses and families.</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1EF63C7F-58D0-9F4E-B4C4-180A3B8D296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B30FBF-56E1-0246-AF5E-30F202C00523}" type="datetimeFigureOut">
              <a:rPr lang="en-US" smtClean="0"/>
              <a:pPr/>
              <a:t>6/9/11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30A9E8-3082-B545-B4AB-F377C3240DC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B30FBF-56E1-0246-AF5E-30F202C00523}" type="datetimeFigureOut">
              <a:rPr lang="en-US" smtClean="0"/>
              <a:pPr/>
              <a:t>6/9/11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30A9E8-3082-B545-B4AB-F377C3240DC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B30FBF-56E1-0246-AF5E-30F202C00523}" type="datetimeFigureOut">
              <a:rPr lang="en-US" smtClean="0"/>
              <a:pPr/>
              <a:t>6/9/11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30A9E8-3082-B545-B4AB-F377C3240DC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B30FBF-56E1-0246-AF5E-30F202C00523}" type="datetimeFigureOut">
              <a:rPr lang="en-US" smtClean="0"/>
              <a:pPr/>
              <a:t>6/9/11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30A9E8-3082-B545-B4AB-F377C3240DC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B30FBF-56E1-0246-AF5E-30F202C00523}" type="datetimeFigureOut">
              <a:rPr lang="en-US" smtClean="0"/>
              <a:pPr/>
              <a:t>6/9/11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30A9E8-3082-B545-B4AB-F377C3240DC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B30FBF-56E1-0246-AF5E-30F202C00523}" type="datetimeFigureOut">
              <a:rPr lang="en-US" smtClean="0"/>
              <a:pPr/>
              <a:t>6/9/11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30A9E8-3082-B545-B4AB-F377C3240DC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B30FBF-56E1-0246-AF5E-30F202C00523}" type="datetimeFigureOut">
              <a:rPr lang="en-US" smtClean="0"/>
              <a:pPr/>
              <a:t>6/9/11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30A9E8-3082-B545-B4AB-F377C3240DC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B30FBF-56E1-0246-AF5E-30F202C00523}" type="datetimeFigureOut">
              <a:rPr lang="en-US" smtClean="0"/>
              <a:pPr/>
              <a:t>6/9/11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30A9E8-3082-B545-B4AB-F377C3240DC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B30FBF-56E1-0246-AF5E-30F202C00523}" type="datetimeFigureOut">
              <a:rPr lang="en-US" smtClean="0"/>
              <a:pPr/>
              <a:t>6/9/11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30A9E8-3082-B545-B4AB-F377C3240D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B30FBF-56E1-0246-AF5E-30F202C00523}" type="datetimeFigureOut">
              <a:rPr lang="en-US" smtClean="0"/>
              <a:pPr/>
              <a:t>6/9/11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30A9E8-3082-B545-B4AB-F377C3240DC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B30FBF-56E1-0246-AF5E-30F202C00523}" type="datetimeFigureOut">
              <a:rPr lang="en-US" smtClean="0"/>
              <a:pPr/>
              <a:t>6/9/11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30A9E8-3082-B545-B4AB-F377C3240DC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B30FBF-56E1-0246-AF5E-30F202C00523}" type="datetimeFigureOut">
              <a:rPr lang="en-US" smtClean="0"/>
              <a:pPr/>
              <a:t>6/9/11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30A9E8-3082-B545-B4AB-F377C3240DC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3"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3"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3"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Group Project</a:t>
            </a:r>
            <a:endParaRPr lang="en-US" dirty="0"/>
          </a:p>
        </p:txBody>
      </p:sp>
      <p:sp>
        <p:nvSpPr>
          <p:cNvPr id="3" name="Subtitle 2"/>
          <p:cNvSpPr>
            <a:spLocks noGrp="1"/>
          </p:cNvSpPr>
          <p:nvPr>
            <p:ph type="subTitle" idx="1"/>
          </p:nvPr>
        </p:nvSpPr>
        <p:spPr/>
        <p:txBody>
          <a:bodyPr/>
          <a:lstStyle/>
          <a:p>
            <a:r>
              <a:rPr lang="en-US" dirty="0" smtClean="0">
                <a:solidFill>
                  <a:schemeClr val="tx1"/>
                </a:solidFill>
              </a:rPr>
              <a:t>Questions 7 &amp; 8</a:t>
            </a:r>
          </a:p>
          <a:p>
            <a:r>
              <a:rPr lang="en-US" dirty="0" smtClean="0">
                <a:solidFill>
                  <a:schemeClr val="tx1"/>
                </a:solidFill>
              </a:rPr>
              <a:t>By Ashley Bushell</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951546" y="274638"/>
            <a:ext cx="4135419" cy="1143000"/>
          </a:xfrm>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pPr>
              <a:buNone/>
            </a:pPr>
            <a:r>
              <a:rPr lang="en-US" sz="1800" dirty="0"/>
              <a:t>Burns, N. &amp; Grove, S. (2010).  </a:t>
            </a:r>
            <a:r>
              <a:rPr lang="en-US" sz="1800" i="1" dirty="0"/>
              <a:t>The practice of nursing research: Appraisal,</a:t>
            </a:r>
            <a:endParaRPr lang="en-US" sz="1800" dirty="0"/>
          </a:p>
          <a:p>
            <a:pPr>
              <a:buNone/>
            </a:pPr>
            <a:r>
              <a:rPr lang="en-US" sz="1800" i="1" dirty="0"/>
              <a:t>	Synthesis, &amp; generation of evidence </a:t>
            </a:r>
            <a:r>
              <a:rPr lang="en-US" sz="1800" dirty="0"/>
              <a:t>(6</a:t>
            </a:r>
            <a:r>
              <a:rPr lang="en-US" sz="1800" baseline="30000" dirty="0"/>
              <a:t>th</a:t>
            </a:r>
            <a:r>
              <a:rPr lang="en-US" sz="1800" dirty="0"/>
              <a:t> Ed.). St Louis, MO: Elsevier Saunders</a:t>
            </a:r>
            <a:endParaRPr lang="en-US" sz="1800" dirty="0" smtClean="0"/>
          </a:p>
          <a:p>
            <a:pPr>
              <a:buNone/>
            </a:pPr>
            <a:r>
              <a:rPr lang="en-US" sz="1800" dirty="0" smtClean="0"/>
              <a:t>The Hastings Center. (2011). </a:t>
            </a:r>
            <a:r>
              <a:rPr lang="en-US" sz="1800" i="1" dirty="0" err="1" smtClean="0"/>
              <a:t>Danial</a:t>
            </a:r>
            <a:r>
              <a:rPr lang="en-US" sz="1800" i="1" dirty="0" smtClean="0"/>
              <a:t> Callahan, PhD.</a:t>
            </a:r>
          </a:p>
          <a:p>
            <a:pPr>
              <a:buNone/>
            </a:pPr>
            <a:r>
              <a:rPr lang="en-US" sz="1800" i="1" dirty="0" smtClean="0"/>
              <a:t>	</a:t>
            </a:r>
            <a:r>
              <a:rPr lang="en-US" sz="1800" dirty="0" smtClean="0"/>
              <a:t>Retrieved from http://</a:t>
            </a:r>
            <a:r>
              <a:rPr lang="en-US" sz="1800" dirty="0" err="1" smtClean="0"/>
              <a:t>www.thehastingscenter.org/About/Staff/Detail.aspx?id</a:t>
            </a:r>
            <a:r>
              <a:rPr lang="en-US" sz="1800" dirty="0" smtClean="0"/>
              <a:t>=1282</a:t>
            </a:r>
            <a:endParaRPr lang="en-U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71266"/>
            <a:ext cx="8229600" cy="3628941"/>
          </a:xfrm>
        </p:spPr>
        <p:txBody>
          <a:bodyPr/>
          <a:lstStyle/>
          <a:p>
            <a:r>
              <a:rPr lang="en-US" dirty="0" smtClean="0"/>
              <a:t>Comparison of </a:t>
            </a:r>
            <a:r>
              <a:rPr lang="en-US" dirty="0" err="1" smtClean="0"/>
              <a:t>Bacteriostatic</a:t>
            </a:r>
            <a:r>
              <a:rPr lang="en-US" dirty="0" smtClean="0"/>
              <a:t> Normal Saline and </a:t>
            </a:r>
            <a:r>
              <a:rPr lang="en-US" dirty="0" err="1" smtClean="0"/>
              <a:t>Lidocaine</a:t>
            </a:r>
            <a:r>
              <a:rPr lang="en-US" dirty="0" smtClean="0"/>
              <a:t> Used as </a:t>
            </a:r>
            <a:r>
              <a:rPr lang="en-US" dirty="0" err="1" smtClean="0"/>
              <a:t>Intradermal</a:t>
            </a:r>
            <a:r>
              <a:rPr lang="en-US" dirty="0" smtClean="0"/>
              <a:t> Anesthesia for the Placement of Intravenous Lines</a:t>
            </a:r>
            <a:endParaRPr lang="en-US" dirty="0"/>
          </a:p>
        </p:txBody>
      </p:sp>
      <p:pic>
        <p:nvPicPr>
          <p:cNvPr id="3" name="Picture 2"/>
          <p:cNvPicPr>
            <a:picLocks noChangeAspect="1"/>
          </p:cNvPicPr>
          <p:nvPr/>
        </p:nvPicPr>
        <p:blipFill>
          <a:blip r:embed="rId2"/>
          <a:stretch>
            <a:fillRect/>
          </a:stretch>
        </p:blipFill>
        <p:spPr>
          <a:xfrm>
            <a:off x="747392" y="743499"/>
            <a:ext cx="3492500" cy="2324100"/>
          </a:xfrm>
          <a:prstGeom prst="rect">
            <a:avLst/>
          </a:prstGeom>
        </p:spPr>
      </p:pic>
      <p:pic>
        <p:nvPicPr>
          <p:cNvPr id="4" name="Picture 3"/>
          <p:cNvPicPr>
            <a:picLocks noChangeAspect="1"/>
          </p:cNvPicPr>
          <p:nvPr/>
        </p:nvPicPr>
        <p:blipFill>
          <a:blip r:embed="rId3"/>
          <a:stretch>
            <a:fillRect/>
          </a:stretch>
        </p:blipFill>
        <p:spPr>
          <a:xfrm>
            <a:off x="5837796" y="743499"/>
            <a:ext cx="1892300" cy="21844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556" dirty="0" smtClean="0"/>
              <a:t>Info from Secondary Sources &amp; relevancy</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sz="2400" dirty="0" smtClean="0"/>
              <a:t>Hard to keep up with new practices</a:t>
            </a:r>
          </a:p>
          <a:p>
            <a:r>
              <a:rPr lang="en-US" sz="2400" dirty="0" smtClean="0"/>
              <a:t>Normal saline with benzyl alcohol has same use as </a:t>
            </a:r>
            <a:r>
              <a:rPr lang="en-US" sz="2400" dirty="0" err="1" smtClean="0"/>
              <a:t>lidocaine</a:t>
            </a:r>
            <a:r>
              <a:rPr lang="en-US" sz="2400" dirty="0" smtClean="0"/>
              <a:t> in local anesthesia</a:t>
            </a:r>
          </a:p>
          <a:p>
            <a:r>
              <a:rPr lang="en-US" sz="2400" dirty="0" err="1" smtClean="0"/>
              <a:t>Lidocaine</a:t>
            </a:r>
            <a:r>
              <a:rPr lang="en-US" sz="2400" dirty="0" smtClean="0"/>
              <a:t> or BNS used before IV injection is better than no anesthetic</a:t>
            </a:r>
          </a:p>
          <a:p>
            <a:endParaRPr lang="en-US" sz="2400"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Secondary sources &amp; relevancy cont’d</a:t>
            </a:r>
            <a:endParaRPr lang="en-US" dirty="0"/>
          </a:p>
        </p:txBody>
      </p:sp>
      <p:sp>
        <p:nvSpPr>
          <p:cNvPr id="3" name="Content Placeholder 2"/>
          <p:cNvSpPr>
            <a:spLocks noGrp="1"/>
          </p:cNvSpPr>
          <p:nvPr>
            <p:ph idx="1"/>
          </p:nvPr>
        </p:nvSpPr>
        <p:spPr>
          <a:xfrm>
            <a:off x="457200" y="2697570"/>
            <a:ext cx="8229600" cy="2194741"/>
          </a:xfrm>
        </p:spPr>
        <p:txBody>
          <a:bodyPr>
            <a:normAutofit/>
          </a:bodyPr>
          <a:lstStyle/>
          <a:p>
            <a:r>
              <a:rPr lang="en-US" sz="2400" dirty="0" err="1" smtClean="0"/>
              <a:t>Lidocaine</a:t>
            </a:r>
            <a:r>
              <a:rPr lang="en-US" sz="2400" dirty="0" smtClean="0"/>
              <a:t> &amp; BNS are least inexpensive</a:t>
            </a:r>
          </a:p>
          <a:p>
            <a:r>
              <a:rPr lang="en-US" sz="2400" dirty="0" err="1" smtClean="0"/>
              <a:t>Lidocaine</a:t>
            </a:r>
            <a:r>
              <a:rPr lang="en-US" sz="2400" dirty="0" smtClean="0"/>
              <a:t> </a:t>
            </a:r>
            <a:r>
              <a:rPr lang="en-US" sz="2400" dirty="0" err="1" smtClean="0"/>
              <a:t>iontrophoresis</a:t>
            </a:r>
            <a:r>
              <a:rPr lang="en-US" sz="2400" dirty="0" smtClean="0"/>
              <a:t> has same relief as EMLA</a:t>
            </a:r>
          </a:p>
          <a:p>
            <a:endParaRPr lang="en-US" sz="2400" dirty="0" smtClean="0"/>
          </a:p>
          <a:p>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it relates to nursing practice</a:t>
            </a:r>
            <a:endParaRPr lang="en-US" dirty="0"/>
          </a:p>
        </p:txBody>
      </p:sp>
      <p:sp>
        <p:nvSpPr>
          <p:cNvPr id="3" name="Content Placeholder 2"/>
          <p:cNvSpPr>
            <a:spLocks noGrp="1"/>
          </p:cNvSpPr>
          <p:nvPr>
            <p:ph idx="1"/>
          </p:nvPr>
        </p:nvSpPr>
        <p:spPr/>
        <p:txBody>
          <a:bodyPr>
            <a:normAutofit/>
          </a:bodyPr>
          <a:lstStyle/>
          <a:p>
            <a:r>
              <a:rPr lang="en-US" sz="2400" dirty="0" smtClean="0"/>
              <a:t>Pain management is a top priority for nurses</a:t>
            </a:r>
          </a:p>
          <a:p>
            <a:r>
              <a:rPr lang="en-US" sz="2400" dirty="0" smtClean="0"/>
              <a:t>Practice is always new and improved</a:t>
            </a:r>
          </a:p>
          <a:p>
            <a:r>
              <a:rPr lang="en-US" sz="2400" dirty="0" smtClean="0"/>
              <a:t>BNS and </a:t>
            </a:r>
            <a:r>
              <a:rPr lang="en-US" sz="2400" dirty="0" err="1" smtClean="0"/>
              <a:t>lidocaine</a:t>
            </a:r>
            <a:r>
              <a:rPr lang="en-US" sz="2400" dirty="0" smtClean="0"/>
              <a:t> are both effective at preventing pain</a:t>
            </a:r>
          </a:p>
          <a:p>
            <a:r>
              <a:rPr lang="en-US" sz="2400" dirty="0" smtClean="0"/>
              <a:t>BNS is less of a painful injection than </a:t>
            </a:r>
            <a:r>
              <a:rPr lang="en-US" sz="2400" dirty="0" err="1" smtClean="0"/>
              <a:t>lidocaine</a:t>
            </a:r>
            <a:endParaRPr lang="en-US" sz="2400" dirty="0" smtClean="0"/>
          </a:p>
          <a:p>
            <a:endParaRPr lang="en-US" sz="2400" dirty="0"/>
          </a:p>
        </p:txBody>
      </p:sp>
      <p:pic>
        <p:nvPicPr>
          <p:cNvPr id="5" name="Picture 4"/>
          <p:cNvPicPr>
            <a:picLocks noChangeAspect="1"/>
          </p:cNvPicPr>
          <p:nvPr/>
        </p:nvPicPr>
        <p:blipFill>
          <a:blip r:embed="rId3"/>
          <a:stretch>
            <a:fillRect/>
          </a:stretch>
        </p:blipFill>
        <p:spPr>
          <a:xfrm>
            <a:off x="489132" y="3718977"/>
            <a:ext cx="3403600" cy="23876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782008" y="449197"/>
            <a:ext cx="7958842" cy="2524797"/>
          </a:xfrm>
        </p:spPr>
        <p:txBody>
          <a:bodyPr/>
          <a:lstStyle/>
          <a:p>
            <a:r>
              <a:rPr lang="en-US" dirty="0" smtClean="0"/>
              <a:t>Understanding the Moral Distress of Nurses Witnessing Medically Futile Care</a:t>
            </a:r>
            <a:endParaRPr lang="en-US" dirty="0"/>
          </a:p>
        </p:txBody>
      </p:sp>
      <p:pic>
        <p:nvPicPr>
          <p:cNvPr id="3" name="Picture 2"/>
          <p:cNvPicPr>
            <a:picLocks noChangeAspect="1"/>
          </p:cNvPicPr>
          <p:nvPr/>
        </p:nvPicPr>
        <p:blipFill>
          <a:blip r:embed="rId2"/>
          <a:stretch>
            <a:fillRect/>
          </a:stretch>
        </p:blipFill>
        <p:spPr>
          <a:xfrm>
            <a:off x="5756350" y="3783792"/>
            <a:ext cx="2984500" cy="2717800"/>
          </a:xfrm>
          <a:prstGeom prst="rect">
            <a:avLst/>
          </a:prstGeom>
        </p:spPr>
      </p:pic>
      <p:pic>
        <p:nvPicPr>
          <p:cNvPr id="5" name="Picture 4"/>
          <p:cNvPicPr>
            <a:picLocks noChangeAspect="1"/>
          </p:cNvPicPr>
          <p:nvPr/>
        </p:nvPicPr>
        <p:blipFill>
          <a:blip r:embed="rId3"/>
          <a:stretch>
            <a:fillRect/>
          </a:stretch>
        </p:blipFill>
        <p:spPr>
          <a:xfrm>
            <a:off x="367230" y="3306921"/>
            <a:ext cx="3925947" cy="2940671"/>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Info from Secondary Sources &amp; Relevancy</a:t>
            </a:r>
            <a:endParaRPr lang="en-US" sz="3200" dirty="0"/>
          </a:p>
        </p:txBody>
      </p:sp>
      <p:sp>
        <p:nvSpPr>
          <p:cNvPr id="3" name="Content Placeholder 2"/>
          <p:cNvSpPr>
            <a:spLocks noGrp="1"/>
          </p:cNvSpPr>
          <p:nvPr>
            <p:ph idx="1"/>
          </p:nvPr>
        </p:nvSpPr>
        <p:spPr>
          <a:xfrm>
            <a:off x="906365" y="1920705"/>
            <a:ext cx="7333496" cy="2427084"/>
          </a:xfrm>
        </p:spPr>
        <p:txBody>
          <a:bodyPr/>
          <a:lstStyle/>
          <a:p>
            <a:r>
              <a:rPr lang="en-US" sz="2400" dirty="0" smtClean="0"/>
              <a:t>Technology and treatments are always evolving</a:t>
            </a:r>
          </a:p>
          <a:p>
            <a:r>
              <a:rPr lang="en-US" sz="2400" dirty="0" smtClean="0"/>
              <a:t>Many nurses are forced to go against their beliefs</a:t>
            </a:r>
          </a:p>
          <a:p>
            <a:r>
              <a:rPr lang="en-US" sz="2400" dirty="0" smtClean="0"/>
              <a:t>Compassion is a necessity </a:t>
            </a:r>
          </a:p>
          <a:p>
            <a:r>
              <a:rPr lang="en-US" sz="2400" dirty="0" smtClean="0"/>
              <a:t>Ethical care=nurturance, compassion &amp; communication</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8603"/>
            <a:ext cx="8229600" cy="1143000"/>
          </a:xfrm>
        </p:spPr>
        <p:txBody>
          <a:bodyPr>
            <a:normAutofit/>
          </a:bodyPr>
          <a:lstStyle/>
          <a:p>
            <a:r>
              <a:rPr lang="en-US" sz="3200" dirty="0" smtClean="0"/>
              <a:t>Secondary sources &amp; relevancy cont’d</a:t>
            </a:r>
            <a:endParaRPr lang="en-US" sz="3200" dirty="0"/>
          </a:p>
        </p:txBody>
      </p:sp>
      <p:sp>
        <p:nvSpPr>
          <p:cNvPr id="3" name="Content Placeholder 2"/>
          <p:cNvSpPr>
            <a:spLocks noGrp="1"/>
          </p:cNvSpPr>
          <p:nvPr>
            <p:ph idx="1"/>
          </p:nvPr>
        </p:nvSpPr>
        <p:spPr>
          <a:xfrm>
            <a:off x="457200" y="2664203"/>
            <a:ext cx="7658753" cy="2721386"/>
          </a:xfrm>
        </p:spPr>
        <p:txBody>
          <a:bodyPr/>
          <a:lstStyle/>
          <a:p>
            <a:r>
              <a:rPr lang="en-US" sz="2400" dirty="0" smtClean="0"/>
              <a:t>Compromise between patients &amp; clinicians about futility</a:t>
            </a:r>
          </a:p>
          <a:p>
            <a:r>
              <a:rPr lang="en-US" sz="2400" dirty="0" smtClean="0"/>
              <a:t>Death can be avoided</a:t>
            </a:r>
          </a:p>
          <a:p>
            <a:r>
              <a:rPr lang="en-US" sz="2400" dirty="0" smtClean="0"/>
              <a:t>Issues of futility has different meanings between staff and patients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it relates to nursing practice</a:t>
            </a:r>
            <a:endParaRPr lang="en-US" dirty="0"/>
          </a:p>
        </p:txBody>
      </p:sp>
      <p:sp>
        <p:nvSpPr>
          <p:cNvPr id="3" name="Content Placeholder 2"/>
          <p:cNvSpPr>
            <a:spLocks noGrp="1"/>
          </p:cNvSpPr>
          <p:nvPr>
            <p:ph idx="1"/>
          </p:nvPr>
        </p:nvSpPr>
        <p:spPr>
          <a:xfrm>
            <a:off x="4116718" y="1870205"/>
            <a:ext cx="5027281" cy="3048523"/>
          </a:xfrm>
        </p:spPr>
        <p:txBody>
          <a:bodyPr>
            <a:normAutofit fontScale="92500" lnSpcReduction="20000"/>
          </a:bodyPr>
          <a:lstStyle/>
          <a:p>
            <a:r>
              <a:rPr lang="en-US" dirty="0" smtClean="0"/>
              <a:t>Causes distress for nurses</a:t>
            </a:r>
          </a:p>
          <a:p>
            <a:r>
              <a:rPr lang="en-US" dirty="0" smtClean="0"/>
              <a:t>Nurses feel forced into it</a:t>
            </a:r>
          </a:p>
          <a:p>
            <a:r>
              <a:rPr lang="en-US" dirty="0" smtClean="0"/>
              <a:t>Can become an ethical problem</a:t>
            </a:r>
          </a:p>
          <a:p>
            <a:r>
              <a:rPr lang="en-US" dirty="0" smtClean="0"/>
              <a:t>Certain experiences with patients impact nurses forever</a:t>
            </a:r>
            <a:endParaRPr lang="en-US" dirty="0"/>
          </a:p>
        </p:txBody>
      </p:sp>
      <p:pic>
        <p:nvPicPr>
          <p:cNvPr id="4" name="Picture 3"/>
          <p:cNvPicPr>
            <a:picLocks noChangeAspect="1"/>
          </p:cNvPicPr>
          <p:nvPr/>
        </p:nvPicPr>
        <p:blipFill>
          <a:blip r:embed="rId3"/>
          <a:stretch>
            <a:fillRect/>
          </a:stretch>
        </p:blipFill>
        <p:spPr>
          <a:xfrm>
            <a:off x="901731" y="3755556"/>
            <a:ext cx="2857500" cy="2844800"/>
          </a:xfrm>
          <a:prstGeom prst="rect">
            <a:avLst/>
          </a:prstGeom>
        </p:spPr>
      </p:pic>
      <p:pic>
        <p:nvPicPr>
          <p:cNvPr id="5" name="Picture 4"/>
          <p:cNvPicPr>
            <a:picLocks noChangeAspect="1"/>
          </p:cNvPicPr>
          <p:nvPr/>
        </p:nvPicPr>
        <p:blipFill>
          <a:blip r:embed="rId4"/>
          <a:stretch>
            <a:fillRect/>
          </a:stretch>
        </p:blipFill>
        <p:spPr>
          <a:xfrm>
            <a:off x="684744" y="1417638"/>
            <a:ext cx="3010955" cy="2337918"/>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2209</TotalTime>
  <Words>2196</Words>
  <Application>Microsoft Macintosh PowerPoint</Application>
  <PresentationFormat>On-screen Show (4:3)</PresentationFormat>
  <Paragraphs>60</Paragraphs>
  <Slides>10</Slides>
  <Notes>6</Notes>
  <HiddenSlides>0</HiddenSlides>
  <MMClips>0</MMClips>
  <ScaleCrop>false</ScaleCrop>
  <HeadingPairs>
    <vt:vector size="4" baseType="variant">
      <vt:variant>
        <vt:lpstr>Design Template</vt:lpstr>
      </vt:variant>
      <vt:variant>
        <vt:i4>1</vt:i4>
      </vt:variant>
      <vt:variant>
        <vt:lpstr>Slide Titles</vt:lpstr>
      </vt:variant>
      <vt:variant>
        <vt:i4>10</vt:i4>
      </vt:variant>
    </vt:vector>
  </HeadingPairs>
  <TitlesOfParts>
    <vt:vector size="11" baseType="lpstr">
      <vt:lpstr>Office Theme</vt:lpstr>
      <vt:lpstr>Group Project</vt:lpstr>
      <vt:lpstr>Comparison of Bacteriostatic Normal Saline and Lidocaine Used as Intradermal Anesthesia for the Placement of Intravenous Lines</vt:lpstr>
      <vt:lpstr>Info from Secondary Sources &amp; relevancy </vt:lpstr>
      <vt:lpstr>Secondary sources &amp; relevancy cont’d</vt:lpstr>
      <vt:lpstr>How it relates to nursing practice</vt:lpstr>
      <vt:lpstr>Understanding the Moral Distress of Nurses Witnessing Medically Futile Care</vt:lpstr>
      <vt:lpstr>Info from Secondary Sources &amp; Relevancy</vt:lpstr>
      <vt:lpstr>Secondary sources &amp; relevancy cont’d</vt:lpstr>
      <vt:lpstr>How it relates to nursing practice</vt:lpstr>
      <vt:lpstr>References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Project</dc:title>
  <dc:creator>Ashley Bushell</dc:creator>
  <cp:lastModifiedBy>Ashley Bushell</cp:lastModifiedBy>
  <cp:revision>76</cp:revision>
  <dcterms:created xsi:type="dcterms:W3CDTF">2011-06-09T20:51:07Z</dcterms:created>
  <dcterms:modified xsi:type="dcterms:W3CDTF">2011-06-09T20:52:22Z</dcterms:modified>
</cp:coreProperties>
</file>