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sldIdLst>
    <p:sldId id="256" r:id="rId2"/>
    <p:sldId id="258" r:id="rId3"/>
    <p:sldId id="259" r:id="rId4"/>
    <p:sldId id="260" r:id="rId5"/>
    <p:sldId id="261" r:id="rId6"/>
    <p:sldId id="270" r:id="rId7"/>
    <p:sldId id="265" r:id="rId8"/>
    <p:sldId id="263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microsoft.com/office/2007/relationships/hdphoto" Target="../media/hdphoto2.wd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ArcOzKpugk" TargetMode="Externa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microsoft.com/office/2007/relationships/hdphoto" Target="../media/hdphoto1.wd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229" b="18229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374986"/>
            <a:ext cx="91440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  Presented by: Megan Aprile, Catherine Deters, Jamie Lowe, Lauren </a:t>
            </a:r>
            <a:r>
              <a:rPr lang="en-US" dirty="0" err="1" smtClean="0">
                <a:solidFill>
                  <a:schemeClr val="accent1"/>
                </a:solidFill>
              </a:rPr>
              <a:t>Magruder</a:t>
            </a:r>
            <a:r>
              <a:rPr lang="en-US" dirty="0" smtClean="0">
                <a:solidFill>
                  <a:schemeClr val="accent1"/>
                </a:solidFill>
              </a:rPr>
              <a:t>, &amp; Julia McGraw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5674" y="720105"/>
            <a:ext cx="7560944" cy="921072"/>
          </a:xfrm>
        </p:spPr>
        <p:txBody>
          <a:bodyPr>
            <a:normAutofit/>
          </a:bodyPr>
          <a:lstStyle/>
          <a:p>
            <a:r>
              <a:rPr lang="en-US" dirty="0" smtClean="0"/>
              <a:t>Female Genital Mutilation (FGM)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1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65" y="2391016"/>
            <a:ext cx="8243885" cy="4466984"/>
          </a:xfrm>
        </p:spPr>
        <p:txBody>
          <a:bodyPr>
            <a:normAutofit/>
          </a:bodyPr>
          <a:lstStyle/>
          <a:p>
            <a:r>
              <a:rPr lang="en-US" dirty="0" smtClean="0"/>
              <a:t>Display and circulate materials</a:t>
            </a:r>
          </a:p>
          <a:p>
            <a:r>
              <a:rPr lang="en-US" dirty="0"/>
              <a:t>Maintain non-judgmental </a:t>
            </a:r>
            <a:r>
              <a:rPr lang="en-US" dirty="0" smtClean="0"/>
              <a:t>attitude</a:t>
            </a:r>
            <a:endParaRPr lang="en-US" dirty="0" smtClean="0"/>
          </a:p>
          <a:p>
            <a:pPr lvl="1"/>
            <a:r>
              <a:rPr lang="en-US" dirty="0" smtClean="0"/>
              <a:t>Assess patient’s attitude towards procedure</a:t>
            </a:r>
            <a:endParaRPr lang="en-US" dirty="0" smtClean="0"/>
          </a:p>
          <a:p>
            <a:r>
              <a:rPr lang="en-US" dirty="0" smtClean="0"/>
              <a:t>Refer affected patients to support groups</a:t>
            </a:r>
          </a:p>
          <a:p>
            <a:r>
              <a:rPr lang="en-US" dirty="0" smtClean="0"/>
              <a:t>Educate self and colleagues</a:t>
            </a:r>
          </a:p>
          <a:p>
            <a:endParaRPr lang="en-US" dirty="0"/>
          </a:p>
          <a:p>
            <a:pPr marL="0" indent="0" algn="r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US" sz="1800" dirty="0" smtClean="0"/>
              <a:t>(Robinson, 2011)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264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2133600"/>
            <a:ext cx="4607512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</a:t>
            </a:r>
            <a:r>
              <a:rPr lang="en-US" dirty="0" smtClean="0"/>
              <a:t>viewpoints (World Health Organization, 2012)</a:t>
            </a:r>
            <a:endParaRPr lang="en-US" dirty="0" smtClean="0"/>
          </a:p>
          <a:p>
            <a:r>
              <a:rPr lang="en-US" dirty="0" smtClean="0"/>
              <a:t>Key </a:t>
            </a:r>
            <a:r>
              <a:rPr lang="en-US" dirty="0"/>
              <a:t>points (World Health Organization, 2012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0675"/>
          <a:stretch/>
        </p:blipFill>
        <p:spPr>
          <a:xfrm>
            <a:off x="5062226" y="2545121"/>
            <a:ext cx="3111194" cy="3581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6394" y="6403740"/>
            <a:ext cx="32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2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18229" b="18229"/>
          <a:stretch>
            <a:fillRect/>
          </a:stretch>
        </p:blipFill>
        <p:spPr>
          <a:xfrm>
            <a:off x="73199" y="1869963"/>
            <a:ext cx="8954831" cy="4988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69963"/>
            <a:ext cx="8574087" cy="49880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Adam, T., </a:t>
            </a:r>
            <a:r>
              <a:rPr lang="en-US" dirty="0" err="1" smtClean="0">
                <a:solidFill>
                  <a:schemeClr val="tx1"/>
                </a:solidFill>
              </a:rPr>
              <a:t>Bathija</a:t>
            </a:r>
            <a:r>
              <a:rPr lang="en-US" dirty="0" smtClean="0">
                <a:solidFill>
                  <a:schemeClr val="tx1"/>
                </a:solidFill>
              </a:rPr>
              <a:t>, H., </a:t>
            </a:r>
            <a:r>
              <a:rPr lang="en-US" dirty="0" err="1" smtClean="0">
                <a:solidFill>
                  <a:schemeClr val="tx1"/>
                </a:solidFill>
              </a:rPr>
              <a:t>Bishai</a:t>
            </a:r>
            <a:r>
              <a:rPr lang="en-US" dirty="0" smtClean="0">
                <a:solidFill>
                  <a:schemeClr val="tx1"/>
                </a:solidFill>
              </a:rPr>
              <a:t>, D., </a:t>
            </a:r>
            <a:r>
              <a:rPr lang="en-US" dirty="0" err="1" smtClean="0">
                <a:solidFill>
                  <a:schemeClr val="tx1"/>
                </a:solidFill>
              </a:rPr>
              <a:t>Bonnenfant</a:t>
            </a:r>
            <a:r>
              <a:rPr lang="en-US" dirty="0" smtClean="0">
                <a:solidFill>
                  <a:schemeClr val="tx1"/>
                </a:solidFill>
              </a:rPr>
              <a:t>, Y., </a:t>
            </a:r>
            <a:r>
              <a:rPr lang="en-US" dirty="0" err="1" smtClean="0">
                <a:solidFill>
                  <a:schemeClr val="tx1"/>
                </a:solidFill>
              </a:rPr>
              <a:t>Darwish</a:t>
            </a:r>
            <a:r>
              <a:rPr lang="en-US" dirty="0" smtClean="0">
                <a:solidFill>
                  <a:schemeClr val="tx1"/>
                </a:solidFill>
              </a:rPr>
              <a:t>, M., Huntington, D., 	Johansen, E. (2009). Estimating the obstetric cost of female genital 	mutilation in six African countries. </a:t>
            </a:r>
            <a:r>
              <a:rPr lang="en-US" i="1" dirty="0" smtClean="0">
                <a:solidFill>
                  <a:schemeClr val="tx1"/>
                </a:solidFill>
              </a:rPr>
              <a:t>Bull World Health Organ. 88</a:t>
            </a:r>
            <a:r>
              <a:rPr lang="en-US" dirty="0" smtClean="0">
                <a:solidFill>
                  <a:schemeClr val="tx1"/>
                </a:solidFill>
              </a:rPr>
              <a:t>, 281-288.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Bikoo</a:t>
            </a:r>
            <a:r>
              <a:rPr lang="en-US" dirty="0">
                <a:solidFill>
                  <a:schemeClr val="tx1"/>
                </a:solidFill>
              </a:rPr>
              <a:t>, M. (2007). Female genital mutilation: Classification and management. </a:t>
            </a:r>
            <a:r>
              <a:rPr lang="en-US" i="1" dirty="0">
                <a:solidFill>
                  <a:schemeClr val="tx1"/>
                </a:solidFill>
              </a:rPr>
              <a:t>Nursing </a:t>
            </a:r>
            <a:r>
              <a:rPr lang="en-US" i="1" dirty="0" smtClean="0">
                <a:solidFill>
                  <a:schemeClr val="tx1"/>
                </a:solidFill>
              </a:rPr>
              <a:t>	Standard</a:t>
            </a:r>
            <a:r>
              <a:rPr lang="en-US" i="1" dirty="0">
                <a:solidFill>
                  <a:schemeClr val="tx1"/>
                </a:solidFill>
              </a:rPr>
              <a:t>. 22</a:t>
            </a:r>
            <a:r>
              <a:rPr lang="en-US" dirty="0">
                <a:solidFill>
                  <a:schemeClr val="tx1"/>
                </a:solidFill>
              </a:rPr>
              <a:t>(7). 43-49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Kentenich</a:t>
            </a:r>
            <a:r>
              <a:rPr lang="en-US" dirty="0" smtClean="0">
                <a:solidFill>
                  <a:schemeClr val="tx1"/>
                </a:solidFill>
              </a:rPr>
              <a:t>, H. &amp; </a:t>
            </a:r>
            <a:r>
              <a:rPr lang="en-US" dirty="0" err="1" smtClean="0">
                <a:solidFill>
                  <a:schemeClr val="tx1"/>
                </a:solidFill>
              </a:rPr>
              <a:t>Utz</a:t>
            </a:r>
            <a:r>
              <a:rPr lang="en-US" dirty="0" smtClean="0">
                <a:solidFill>
                  <a:schemeClr val="tx1"/>
                </a:solidFill>
              </a:rPr>
              <a:t>-Billing, I. (2008). Female genital mutilation: An injury, physical, 	and mental harm. </a:t>
            </a:r>
            <a:r>
              <a:rPr lang="en-US" i="1" dirty="0" smtClean="0">
                <a:solidFill>
                  <a:schemeClr val="tx1"/>
                </a:solidFill>
              </a:rPr>
              <a:t>Journal of Psychosomatic Obstetrics &amp; Gynecology. 29</a:t>
            </a:r>
            <a:r>
              <a:rPr lang="en-US" dirty="0" smtClean="0">
                <a:solidFill>
                  <a:schemeClr val="tx1"/>
                </a:solidFill>
              </a:rPr>
              <a:t>(4), 	225-229.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Magoha,G</a:t>
            </a:r>
            <a:r>
              <a:rPr lang="en-US" dirty="0">
                <a:solidFill>
                  <a:schemeClr val="tx1"/>
                </a:solidFill>
              </a:rPr>
              <a:t>. &amp; </a:t>
            </a:r>
            <a:r>
              <a:rPr lang="en-US" dirty="0" err="1">
                <a:solidFill>
                  <a:schemeClr val="tx1"/>
                </a:solidFill>
              </a:rPr>
              <a:t>Magoha</a:t>
            </a:r>
            <a:r>
              <a:rPr lang="en-US" dirty="0">
                <a:solidFill>
                  <a:schemeClr val="tx1"/>
                </a:solidFill>
              </a:rPr>
              <a:t>, O. (2000). Current global status of female genital mutilation: A </a:t>
            </a:r>
            <a:r>
              <a:rPr lang="en-US" dirty="0" smtClean="0">
                <a:solidFill>
                  <a:schemeClr val="tx1"/>
                </a:solidFill>
              </a:rPr>
              <a:t>	review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East African </a:t>
            </a:r>
            <a:r>
              <a:rPr lang="en-US" dirty="0">
                <a:solidFill>
                  <a:schemeClr val="tx1"/>
                </a:solidFill>
              </a:rPr>
              <a:t>Medical Journal, 77(5):268-72.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Robinson</a:t>
            </a:r>
            <a:r>
              <a:rPr lang="en-US" dirty="0">
                <a:solidFill>
                  <a:schemeClr val="tx1"/>
                </a:solidFill>
              </a:rPr>
              <a:t>, E. (2011). Female genital mutilation: What can school </a:t>
            </a:r>
            <a:r>
              <a:rPr lang="en-US" dirty="0" smtClean="0">
                <a:solidFill>
                  <a:schemeClr val="tx1"/>
                </a:solidFill>
              </a:rPr>
              <a:t>nurses </a:t>
            </a:r>
            <a:r>
              <a:rPr lang="en-US" dirty="0">
                <a:solidFill>
                  <a:schemeClr val="tx1"/>
                </a:solidFill>
              </a:rPr>
              <a:t>do about it?. 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i="1" dirty="0" smtClean="0">
                <a:solidFill>
                  <a:schemeClr val="tx1"/>
                </a:solidFill>
              </a:rPr>
              <a:t>British </a:t>
            </a:r>
            <a:r>
              <a:rPr lang="en-US" i="1" dirty="0">
                <a:solidFill>
                  <a:schemeClr val="tx1"/>
                </a:solidFill>
              </a:rPr>
              <a:t>Journal Of School Nursing, 6</a:t>
            </a:r>
            <a:r>
              <a:rPr lang="en-US" dirty="0">
                <a:solidFill>
                  <a:schemeClr val="tx1"/>
                </a:solidFill>
              </a:rPr>
              <a:t>(3), </a:t>
            </a:r>
            <a:r>
              <a:rPr lang="en-US" dirty="0" smtClean="0">
                <a:solidFill>
                  <a:schemeClr val="tx1"/>
                </a:solidFill>
              </a:rPr>
              <a:t>113</a:t>
            </a:r>
            <a:r>
              <a:rPr lang="en-US" dirty="0">
                <a:solidFill>
                  <a:schemeClr val="tx1"/>
                </a:solidFill>
              </a:rPr>
              <a:t>-114.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World Health Organization. (2012). </a:t>
            </a:r>
            <a:r>
              <a:rPr lang="en-US" i="1" dirty="0" smtClean="0">
                <a:solidFill>
                  <a:schemeClr val="tx1"/>
                </a:solidFill>
              </a:rPr>
              <a:t>Female genital mutilation: Fact sheet 241</a:t>
            </a:r>
            <a:r>
              <a:rPr lang="en-US" dirty="0" smtClean="0">
                <a:solidFill>
                  <a:schemeClr val="tx1"/>
                </a:solidFill>
              </a:rPr>
              <a:t>. 	Retrieved from http://</a:t>
            </a:r>
            <a:r>
              <a:rPr lang="en-US" dirty="0" err="1" smtClean="0">
                <a:solidFill>
                  <a:schemeClr val="tx1"/>
                </a:solidFill>
              </a:rPr>
              <a:t>www.who.int</a:t>
            </a:r>
            <a:r>
              <a:rPr lang="en-US" dirty="0" smtClean="0">
                <a:solidFill>
                  <a:schemeClr val="tx1"/>
                </a:solidFill>
              </a:rPr>
              <a:t>/en/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6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  <a:p>
            <a:r>
              <a:rPr lang="en-US" sz="2400" dirty="0" smtClean="0"/>
              <a:t>FGM &amp; the World</a:t>
            </a:r>
            <a:endParaRPr lang="en-US" sz="2400" dirty="0"/>
          </a:p>
          <a:p>
            <a:r>
              <a:rPr lang="en-US" sz="2400" dirty="0"/>
              <a:t>Implications</a:t>
            </a:r>
          </a:p>
          <a:p>
            <a:r>
              <a:rPr lang="en-US" sz="2400" dirty="0"/>
              <a:t>Procedure</a:t>
            </a:r>
          </a:p>
          <a:p>
            <a:r>
              <a:rPr lang="en-US" sz="2400" dirty="0"/>
              <a:t>Ethical Considerations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Complications</a:t>
            </a:r>
          </a:p>
          <a:p>
            <a:r>
              <a:rPr lang="en-US" sz="2400" dirty="0"/>
              <a:t>Nursing </a:t>
            </a:r>
            <a:r>
              <a:rPr lang="en-US" sz="2400" dirty="0" smtClean="0"/>
              <a:t>Diagnoses</a:t>
            </a:r>
            <a:endParaRPr lang="en-US" sz="2400" dirty="0"/>
          </a:p>
          <a:p>
            <a:r>
              <a:rPr lang="en-US" sz="2400" dirty="0" smtClean="0"/>
              <a:t>Nursing Interventions</a:t>
            </a:r>
            <a:endParaRPr lang="en-US" sz="2400" dirty="0"/>
          </a:p>
          <a:p>
            <a:r>
              <a:rPr lang="en-US" sz="2400" dirty="0" smtClean="0"/>
              <a:t>Conclusion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05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1"/>
            <a:ext cx="7212726" cy="3141106"/>
          </a:xfrm>
        </p:spPr>
        <p:txBody>
          <a:bodyPr/>
          <a:lstStyle/>
          <a:p>
            <a:r>
              <a:rPr lang="en-US" dirty="0" smtClean="0"/>
              <a:t>World Health Organization (WHO) classification</a:t>
            </a:r>
          </a:p>
          <a:p>
            <a:r>
              <a:rPr lang="en-US" dirty="0" smtClean="0"/>
              <a:t>“They Took It”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</a:t>
            </a:r>
            <a:r>
              <a:rPr lang="en-US" dirty="0" err="1">
                <a:hlinkClick r:id="rId2"/>
              </a:rPr>
              <a:t>sArcOzKpugk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611" y="3881326"/>
            <a:ext cx="3910142" cy="2639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4886" y="6520672"/>
            <a:ext cx="34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(World Health Organization,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6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FGM and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4281401" cy="4355068"/>
          </a:xfrm>
        </p:spPr>
        <p:txBody>
          <a:bodyPr>
            <a:normAutofit/>
          </a:bodyPr>
          <a:lstStyle/>
          <a:p>
            <a:r>
              <a:rPr lang="en-US" dirty="0" smtClean="0"/>
              <a:t>140 million </a:t>
            </a:r>
            <a:r>
              <a:rPr lang="en-US" dirty="0" smtClean="0"/>
              <a:t>females world wide</a:t>
            </a:r>
            <a:endParaRPr lang="en-US" dirty="0" smtClean="0"/>
          </a:p>
          <a:p>
            <a:r>
              <a:rPr lang="en-US" dirty="0" smtClean="0"/>
              <a:t>Africa, Middle </a:t>
            </a:r>
            <a:r>
              <a:rPr lang="en-US" dirty="0" smtClean="0"/>
              <a:t>East, European, </a:t>
            </a:r>
            <a:r>
              <a:rPr lang="en-US" dirty="0" smtClean="0"/>
              <a:t>and Western civilizations</a:t>
            </a:r>
          </a:p>
          <a:p>
            <a:r>
              <a:rPr lang="en-US" dirty="0" smtClean="0"/>
              <a:t>Females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nfancy </a:t>
            </a:r>
            <a:r>
              <a:rPr lang="en-US" dirty="0" smtClean="0"/>
              <a:t>to age </a:t>
            </a:r>
            <a:r>
              <a:rPr lang="en-US" dirty="0" smtClean="0"/>
              <a:t>15</a:t>
            </a:r>
          </a:p>
          <a:p>
            <a:pPr lvl="1"/>
            <a:r>
              <a:rPr lang="en-US" dirty="0" smtClean="0"/>
              <a:t>Wedding night</a:t>
            </a:r>
          </a:p>
          <a:p>
            <a:pPr lvl="1"/>
            <a:r>
              <a:rPr lang="en-US" dirty="0" smtClean="0"/>
              <a:t>During first pregnancy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505070" y="6488668"/>
            <a:ext cx="350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Magoha</a:t>
            </a:r>
            <a:r>
              <a:rPr lang="en-US" dirty="0" smtClean="0"/>
              <a:t> &amp; </a:t>
            </a:r>
            <a:r>
              <a:rPr lang="en-US" dirty="0" err="1" smtClean="0"/>
              <a:t>Magoha</a:t>
            </a:r>
            <a:r>
              <a:rPr lang="en-US" dirty="0" smtClean="0"/>
              <a:t>, 2000)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564" y="3312787"/>
            <a:ext cx="3933754" cy="295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03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4448947" cy="3237821"/>
          </a:xfrm>
        </p:spPr>
        <p:txBody>
          <a:bodyPr/>
          <a:lstStyle/>
          <a:p>
            <a:r>
              <a:rPr lang="en-US" dirty="0" smtClean="0"/>
              <a:t>Social </a:t>
            </a:r>
            <a:r>
              <a:rPr lang="en-US" dirty="0" smtClean="0"/>
              <a:t>pressure</a:t>
            </a:r>
            <a:endParaRPr lang="en-US" dirty="0" smtClean="0"/>
          </a:p>
          <a:p>
            <a:r>
              <a:rPr lang="en-US" dirty="0" smtClean="0"/>
              <a:t>Economic </a:t>
            </a:r>
            <a:r>
              <a:rPr lang="en-US" dirty="0" smtClean="0"/>
              <a:t>security</a:t>
            </a:r>
            <a:endParaRPr lang="en-US" dirty="0" smtClean="0"/>
          </a:p>
          <a:p>
            <a:r>
              <a:rPr lang="en-US" dirty="0" smtClean="0"/>
              <a:t>Religious </a:t>
            </a:r>
            <a:r>
              <a:rPr lang="en-US" dirty="0" smtClean="0"/>
              <a:t>beliefs</a:t>
            </a:r>
            <a:endParaRPr lang="en-US" dirty="0" smtClean="0"/>
          </a:p>
          <a:p>
            <a:r>
              <a:rPr lang="en-US" dirty="0" smtClean="0"/>
              <a:t>Femininity </a:t>
            </a:r>
            <a:r>
              <a:rPr lang="en-US" smtClean="0"/>
              <a:t>and </a:t>
            </a:r>
            <a:r>
              <a:rPr lang="en-US" smtClean="0"/>
              <a:t>modesty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0743" y="6488668"/>
            <a:ext cx="307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Magoha</a:t>
            </a:r>
            <a:r>
              <a:rPr lang="en-US" dirty="0" smtClean="0"/>
              <a:t> &amp; </a:t>
            </a:r>
            <a:r>
              <a:rPr lang="en-US" dirty="0" err="1" smtClean="0"/>
              <a:t>Magoha</a:t>
            </a:r>
            <a:r>
              <a:rPr lang="en-US" dirty="0" smtClean="0"/>
              <a:t>, 2000)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110" y="2651068"/>
            <a:ext cx="4080529" cy="27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8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4321169" cy="3992563"/>
          </a:xfrm>
        </p:spPr>
        <p:txBody>
          <a:bodyPr/>
          <a:lstStyle/>
          <a:p>
            <a:r>
              <a:rPr lang="en-US" dirty="0" smtClean="0"/>
              <a:t>4 types (</a:t>
            </a:r>
            <a:r>
              <a:rPr lang="en-US" dirty="0" err="1" smtClean="0"/>
              <a:t>Bikoo</a:t>
            </a:r>
            <a:r>
              <a:rPr lang="en-US" dirty="0" smtClean="0"/>
              <a:t>, 2007)</a:t>
            </a:r>
          </a:p>
          <a:p>
            <a:r>
              <a:rPr lang="en-US" dirty="0" smtClean="0"/>
              <a:t>Utensils used (</a:t>
            </a:r>
            <a:r>
              <a:rPr lang="en-US" dirty="0" err="1" smtClean="0"/>
              <a:t>Kentenich</a:t>
            </a:r>
            <a:r>
              <a:rPr lang="en-US" dirty="0" smtClean="0"/>
              <a:t> &amp; </a:t>
            </a:r>
            <a:r>
              <a:rPr lang="en-US" dirty="0" err="1" smtClean="0"/>
              <a:t>Utz</a:t>
            </a:r>
            <a:r>
              <a:rPr lang="en-US" dirty="0" smtClean="0"/>
              <a:t>-Billing, 2009)</a:t>
            </a:r>
          </a:p>
          <a:p>
            <a:r>
              <a:rPr lang="en-US" dirty="0" smtClean="0"/>
              <a:t>Pain relief (</a:t>
            </a:r>
            <a:r>
              <a:rPr lang="en-US" dirty="0" err="1" smtClean="0"/>
              <a:t>Bikoo</a:t>
            </a:r>
            <a:r>
              <a:rPr lang="en-US" dirty="0" smtClean="0"/>
              <a:t>, 2007)</a:t>
            </a:r>
          </a:p>
          <a:p>
            <a:r>
              <a:rPr lang="en-US" dirty="0" smtClean="0"/>
              <a:t>Post-procedure (</a:t>
            </a:r>
            <a:r>
              <a:rPr lang="en-US" dirty="0" err="1" smtClean="0"/>
              <a:t>Bikoo</a:t>
            </a:r>
            <a:r>
              <a:rPr lang="en-US" dirty="0" smtClean="0"/>
              <a:t>, 2007)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0012"/>
          <a:stretch/>
        </p:blipFill>
        <p:spPr>
          <a:xfrm>
            <a:off x="4605332" y="2133600"/>
            <a:ext cx="4252918" cy="37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9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7076747" cy="3992563"/>
          </a:xfrm>
        </p:spPr>
        <p:txBody>
          <a:bodyPr/>
          <a:lstStyle/>
          <a:p>
            <a:r>
              <a:rPr lang="en-US" dirty="0" smtClean="0"/>
              <a:t>Cost (Adam et </a:t>
            </a:r>
            <a:r>
              <a:rPr lang="en-US" dirty="0" smtClean="0"/>
              <a:t>al., 2009)</a:t>
            </a:r>
            <a:endParaRPr lang="en-US" dirty="0" smtClean="0"/>
          </a:p>
          <a:p>
            <a:r>
              <a:rPr lang="en-US" dirty="0" smtClean="0"/>
              <a:t>Human </a:t>
            </a:r>
            <a:r>
              <a:rPr lang="en-US" dirty="0" smtClean="0"/>
              <a:t>rights (</a:t>
            </a:r>
            <a:r>
              <a:rPr lang="en-US" dirty="0" err="1" smtClean="0"/>
              <a:t>Kentenich</a:t>
            </a:r>
            <a:r>
              <a:rPr lang="en-US" dirty="0"/>
              <a:t> </a:t>
            </a:r>
            <a:r>
              <a:rPr lang="en-US" dirty="0" smtClean="0"/>
              <a:t>&amp;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Utz</a:t>
            </a:r>
            <a:r>
              <a:rPr lang="en-US" dirty="0" smtClean="0"/>
              <a:t>-Billing, 2008)</a:t>
            </a:r>
            <a:endParaRPr lang="en-US" dirty="0" smtClean="0"/>
          </a:p>
          <a:p>
            <a:r>
              <a:rPr lang="en-US" dirty="0"/>
              <a:t>Complications (</a:t>
            </a:r>
            <a:r>
              <a:rPr lang="en-US" dirty="0" err="1"/>
              <a:t>Kentenich</a:t>
            </a:r>
            <a:r>
              <a:rPr lang="en-US" dirty="0"/>
              <a:t> &amp;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Utz</a:t>
            </a:r>
            <a:r>
              <a:rPr lang="en-US" dirty="0"/>
              <a:t>-Billing, 2008)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390" y="2133600"/>
            <a:ext cx="2736383" cy="36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9225"/>
            <a:ext cx="7076747" cy="3992563"/>
          </a:xfrm>
        </p:spPr>
        <p:txBody>
          <a:bodyPr/>
          <a:lstStyle/>
          <a:p>
            <a:r>
              <a:rPr lang="en-US" dirty="0" smtClean="0"/>
              <a:t>Infection</a:t>
            </a:r>
          </a:p>
          <a:p>
            <a:r>
              <a:rPr lang="en-US" dirty="0" smtClean="0"/>
              <a:t>Hemorrhage</a:t>
            </a:r>
          </a:p>
          <a:p>
            <a:r>
              <a:rPr lang="en-US" dirty="0" smtClean="0"/>
              <a:t>Infertility</a:t>
            </a:r>
          </a:p>
          <a:p>
            <a:r>
              <a:rPr lang="en-US" dirty="0" smtClean="0"/>
              <a:t>Psychological effects</a:t>
            </a:r>
          </a:p>
          <a:p>
            <a:r>
              <a:rPr lang="en-US" dirty="0" smtClean="0"/>
              <a:t>Mortality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2385391"/>
            <a:ext cx="4396060" cy="3209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0431" y="6491946"/>
            <a:ext cx="3093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Kentenich</a:t>
            </a:r>
            <a:r>
              <a:rPr lang="en-US" dirty="0" smtClean="0"/>
              <a:t> &amp; </a:t>
            </a:r>
            <a:r>
              <a:rPr lang="en-US" dirty="0" err="1" smtClean="0"/>
              <a:t>Utz</a:t>
            </a:r>
            <a:r>
              <a:rPr lang="en-US" dirty="0" smtClean="0"/>
              <a:t>-Billing,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7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Diagnoses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7542517" cy="3992563"/>
          </a:xfrm>
        </p:spPr>
        <p:txBody>
          <a:bodyPr/>
          <a:lstStyle/>
          <a:p>
            <a:r>
              <a:rPr lang="en-US" dirty="0" smtClean="0"/>
              <a:t>Risk for infection related to a site for organism invasion secondary to invasive surgery and poor hygiene </a:t>
            </a:r>
            <a:r>
              <a:rPr lang="en-US" dirty="0" smtClean="0"/>
              <a:t>practices.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Disturbed body </a:t>
            </a:r>
            <a:r>
              <a:rPr lang="en-US" dirty="0" smtClean="0"/>
              <a:t>image related to excision of part of the female genitalia as evidenced by patient verbalization, decreased sexual pleasure, and social isolation.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5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pectrum">
    <a:dk1>
      <a:sysClr val="windowText" lastClr="000000"/>
    </a:dk1>
    <a:lt1>
      <a:sysClr val="window" lastClr="FFFFFF"/>
    </a:lt1>
    <a:dk2>
      <a:srgbClr val="252731"/>
    </a:dk2>
    <a:lt2>
      <a:srgbClr val="EAE7E4"/>
    </a:lt2>
    <a:accent1>
      <a:srgbClr val="990000"/>
    </a:accent1>
    <a:accent2>
      <a:srgbClr val="FF6600"/>
    </a:accent2>
    <a:accent3>
      <a:srgbClr val="FFBA00"/>
    </a:accent3>
    <a:accent4>
      <a:srgbClr val="99CC00"/>
    </a:accent4>
    <a:accent5>
      <a:srgbClr val="528A02"/>
    </a:accent5>
    <a:accent6>
      <a:srgbClr val="333333"/>
    </a:accent6>
    <a:hlink>
      <a:srgbClr val="660000"/>
    </a:hlink>
    <a:folHlink>
      <a:srgbClr val="CC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343</Words>
  <Application>Microsoft Macintosh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Spectrum</vt:lpstr>
      <vt:lpstr>Female Genital Mutilation (FGM)</vt:lpstr>
      <vt:lpstr>Objectives</vt:lpstr>
      <vt:lpstr>Introduction</vt:lpstr>
      <vt:lpstr>FGM and the World</vt:lpstr>
      <vt:lpstr>Implications</vt:lpstr>
      <vt:lpstr>Procedure</vt:lpstr>
      <vt:lpstr>Ethics</vt:lpstr>
      <vt:lpstr>Complications</vt:lpstr>
      <vt:lpstr>Nursing Diagnoses</vt:lpstr>
      <vt:lpstr>Nursing Interventions</vt:lpstr>
      <vt:lpstr>Conclusion</vt:lpstr>
      <vt:lpstr>References</vt:lpstr>
    </vt:vector>
  </TitlesOfParts>
  <Company>Eastern Illinois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Genital Mutilation</dc:title>
  <dc:creator>Megan Aprile</dc:creator>
  <cp:lastModifiedBy>Megan Aprile</cp:lastModifiedBy>
  <cp:revision>22</cp:revision>
  <dcterms:created xsi:type="dcterms:W3CDTF">2012-04-10T20:57:17Z</dcterms:created>
  <dcterms:modified xsi:type="dcterms:W3CDTF">2012-04-12T00:13:21Z</dcterms:modified>
</cp:coreProperties>
</file>