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7"/>
  </p:notesMasterIdLst>
  <p:sldIdLst>
    <p:sldId id="256" r:id="rId2"/>
    <p:sldId id="265" r:id="rId3"/>
    <p:sldId id="266" r:id="rId4"/>
    <p:sldId id="277" r:id="rId5"/>
    <p:sldId id="261" r:id="rId6"/>
    <p:sldId id="267" r:id="rId7"/>
    <p:sldId id="268" r:id="rId8"/>
    <p:sldId id="269" r:id="rId9"/>
    <p:sldId id="270" r:id="rId10"/>
    <p:sldId id="260" r:id="rId11"/>
    <p:sldId id="273" r:id="rId12"/>
    <p:sldId id="280" r:id="rId13"/>
    <p:sldId id="271" r:id="rId14"/>
    <p:sldId id="272" r:id="rId15"/>
    <p:sldId id="257" r:id="rId16"/>
    <p:sldId id="263" r:id="rId17"/>
    <p:sldId id="259" r:id="rId18"/>
    <p:sldId id="278" r:id="rId19"/>
    <p:sldId id="258" r:id="rId20"/>
    <p:sldId id="279" r:id="rId21"/>
    <p:sldId id="275" r:id="rId22"/>
    <p:sldId id="276" r:id="rId23"/>
    <p:sldId id="262" r:id="rId24"/>
    <p:sldId id="274" r:id="rId25"/>
    <p:sldId id="28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1" autoAdjust="0"/>
    <p:restoredTop sz="60033" autoAdjust="0"/>
  </p:normalViewPr>
  <p:slideViewPr>
    <p:cSldViewPr>
      <p:cViewPr>
        <p:scale>
          <a:sx n="40" d="100"/>
          <a:sy n="40" d="100"/>
        </p:scale>
        <p:origin x="-1476" y="12"/>
      </p:cViewPr>
      <p:guideLst>
        <p:guide orient="horz" pos="2160"/>
        <p:guide pos="2880"/>
      </p:guideLst>
    </p:cSldViewPr>
  </p:slideViewPr>
  <p:outlineViewPr>
    <p:cViewPr>
      <p:scale>
        <a:sx n="33" d="100"/>
        <a:sy n="33" d="100"/>
      </p:scale>
      <p:origin x="0" y="8748"/>
    </p:cViewPr>
  </p:outlineViewPr>
  <p:notesTextViewPr>
    <p:cViewPr>
      <p:scale>
        <a:sx n="100" d="100"/>
        <a:sy n="100" d="100"/>
      </p:scale>
      <p:origin x="0" y="2764"/>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ED9DE0-99FC-4D32-BB62-FADE75D0ED5B}" type="doc">
      <dgm:prSet loTypeId="urn:microsoft.com/office/officeart/2005/8/layout/venn1" loCatId="relationship" qsTypeId="urn:microsoft.com/office/officeart/2005/8/quickstyle/simple1" qsCatId="simple" csTypeId="urn:microsoft.com/office/officeart/2005/8/colors/accent1_2" csCatId="accent1" phldr="1"/>
      <dgm:spPr/>
    </dgm:pt>
    <dgm:pt modelId="{9BEE9FCA-A2AE-414D-8B4D-A7BB46F40341}">
      <dgm:prSet phldrT="[Text]" custT="1"/>
      <dgm:spPr/>
      <dgm:t>
        <a:bodyPr/>
        <a:lstStyle/>
        <a:p>
          <a:endParaRPr lang="en-US" sz="1800" dirty="0" smtClean="0"/>
        </a:p>
        <a:p>
          <a:endParaRPr lang="en-US" sz="1800" dirty="0" smtClean="0"/>
        </a:p>
        <a:p>
          <a:endParaRPr lang="en-US" sz="1800" dirty="0" smtClean="0"/>
        </a:p>
        <a:p>
          <a:r>
            <a:rPr lang="en-US" sz="1800" b="1" u="sng" dirty="0" smtClean="0"/>
            <a:t>Risk Factors</a:t>
          </a:r>
        </a:p>
        <a:p>
          <a:r>
            <a:rPr lang="en-US" sz="1800" dirty="0" smtClean="0"/>
            <a:t>Age</a:t>
          </a:r>
        </a:p>
        <a:p>
          <a:r>
            <a:rPr lang="en-US" sz="1800" dirty="0" smtClean="0"/>
            <a:t>Gender</a:t>
          </a:r>
        </a:p>
        <a:p>
          <a:r>
            <a:rPr lang="en-US" sz="1800" dirty="0" smtClean="0"/>
            <a:t>Environment</a:t>
          </a:r>
        </a:p>
        <a:p>
          <a:r>
            <a:rPr lang="en-US" sz="1800" dirty="0" smtClean="0"/>
            <a:t>Occupation</a:t>
          </a:r>
        </a:p>
        <a:p>
          <a:r>
            <a:rPr lang="en-US" sz="1800" dirty="0" smtClean="0"/>
            <a:t>Race/Ethnicity</a:t>
          </a:r>
        </a:p>
        <a:p>
          <a:r>
            <a:rPr lang="en-US" sz="1800" dirty="0" err="1" smtClean="0"/>
            <a:t>Sociocultural</a:t>
          </a:r>
          <a:endParaRPr lang="en-US" sz="1800" dirty="0" smtClean="0"/>
        </a:p>
        <a:p>
          <a:r>
            <a:rPr lang="en-US" sz="1800" dirty="0" smtClean="0"/>
            <a:t>Economic/Financial</a:t>
          </a:r>
        </a:p>
        <a:p>
          <a:r>
            <a:rPr lang="en-US" sz="1800" dirty="0" smtClean="0"/>
            <a:t>Genetic</a:t>
          </a:r>
        </a:p>
        <a:p>
          <a:r>
            <a:rPr lang="en-US" sz="1800" dirty="0" smtClean="0"/>
            <a:t>Other</a:t>
          </a:r>
        </a:p>
        <a:p>
          <a:endParaRPr lang="en-US" sz="6500" dirty="0"/>
        </a:p>
      </dgm:t>
    </dgm:pt>
    <dgm:pt modelId="{58793C65-AEF7-40A6-A393-6CBE479D283D}" type="parTrans" cxnId="{4D166D89-5B23-4486-B324-67423F094315}">
      <dgm:prSet/>
      <dgm:spPr/>
      <dgm:t>
        <a:bodyPr/>
        <a:lstStyle/>
        <a:p>
          <a:endParaRPr lang="en-US"/>
        </a:p>
      </dgm:t>
    </dgm:pt>
    <dgm:pt modelId="{8D58B31C-A23A-4620-AFE6-EADB212677D4}" type="sibTrans" cxnId="{4D166D89-5B23-4486-B324-67423F094315}">
      <dgm:prSet/>
      <dgm:spPr/>
      <dgm:t>
        <a:bodyPr/>
        <a:lstStyle/>
        <a:p>
          <a:endParaRPr lang="en-US"/>
        </a:p>
      </dgm:t>
    </dgm:pt>
    <dgm:pt modelId="{326F48A0-8032-4FDF-95BB-32D751459F76}">
      <dgm:prSet phldrT="[Text]" custT="1"/>
      <dgm:spPr/>
      <dgm:t>
        <a:bodyPr/>
        <a:lstStyle/>
        <a:p>
          <a:endParaRPr lang="en-US" sz="1800" dirty="0" smtClean="0"/>
        </a:p>
        <a:p>
          <a:r>
            <a:rPr lang="en-US" sz="1800" b="1" u="sng" dirty="0" smtClean="0"/>
            <a:t>Resource Factors</a:t>
          </a:r>
        </a:p>
        <a:p>
          <a:r>
            <a:rPr lang="en-US" sz="1800" dirty="0" smtClean="0"/>
            <a:t>Support Systems</a:t>
          </a:r>
        </a:p>
        <a:p>
          <a:r>
            <a:rPr lang="en-US" sz="1800" dirty="0" err="1" smtClean="0"/>
            <a:t>Sociocultural</a:t>
          </a:r>
          <a:r>
            <a:rPr lang="en-US" sz="1800" dirty="0" smtClean="0"/>
            <a:t> Factors</a:t>
          </a:r>
        </a:p>
        <a:p>
          <a:r>
            <a:rPr lang="en-US" sz="1800" dirty="0" smtClean="0"/>
            <a:t>Environmental Factors</a:t>
          </a:r>
        </a:p>
        <a:p>
          <a:r>
            <a:rPr lang="en-US" sz="1800" dirty="0" smtClean="0"/>
            <a:t>Occupation Status</a:t>
          </a:r>
        </a:p>
        <a:p>
          <a:r>
            <a:rPr lang="en-US" sz="1800" dirty="0" smtClean="0"/>
            <a:t>Economic/Financial Factors</a:t>
          </a:r>
        </a:p>
        <a:p>
          <a:r>
            <a:rPr lang="en-US" sz="1800" dirty="0" smtClean="0"/>
            <a:t>Education Level</a:t>
          </a:r>
        </a:p>
        <a:p>
          <a:r>
            <a:rPr lang="en-US" sz="1800" dirty="0" smtClean="0"/>
            <a:t>Resiliency/Hardiness</a:t>
          </a:r>
        </a:p>
        <a:p>
          <a:r>
            <a:rPr lang="en-US" sz="1800" dirty="0" smtClean="0"/>
            <a:t>Other</a:t>
          </a:r>
        </a:p>
        <a:p>
          <a:endParaRPr lang="en-US" sz="1800" dirty="0"/>
        </a:p>
      </dgm:t>
    </dgm:pt>
    <dgm:pt modelId="{B9E913F3-1DCC-4956-AF42-4C3957896802}" type="parTrans" cxnId="{A34FFEC4-D677-46D6-91C8-087309F91DE0}">
      <dgm:prSet/>
      <dgm:spPr/>
      <dgm:t>
        <a:bodyPr/>
        <a:lstStyle/>
        <a:p>
          <a:endParaRPr lang="en-US"/>
        </a:p>
      </dgm:t>
    </dgm:pt>
    <dgm:pt modelId="{437F7066-5D80-403C-B09B-0D6BF9883FE2}" type="sibTrans" cxnId="{A34FFEC4-D677-46D6-91C8-087309F91DE0}">
      <dgm:prSet/>
      <dgm:spPr/>
      <dgm:t>
        <a:bodyPr/>
        <a:lstStyle/>
        <a:p>
          <a:endParaRPr lang="en-US"/>
        </a:p>
      </dgm:t>
    </dgm:pt>
    <dgm:pt modelId="{2FFB374E-43D8-46D3-BE60-B65EBDD5DE4A}" type="pres">
      <dgm:prSet presAssocID="{87ED9DE0-99FC-4D32-BB62-FADE75D0ED5B}" presName="compositeShape" presStyleCnt="0">
        <dgm:presLayoutVars>
          <dgm:chMax val="7"/>
          <dgm:dir/>
          <dgm:resizeHandles val="exact"/>
        </dgm:presLayoutVars>
      </dgm:prSet>
      <dgm:spPr/>
    </dgm:pt>
    <dgm:pt modelId="{8BDCB1A4-FBB9-4874-A829-4E0F8D2CEB1D}" type="pres">
      <dgm:prSet presAssocID="{9BEE9FCA-A2AE-414D-8B4D-A7BB46F40341}" presName="circ1" presStyleLbl="vennNode1" presStyleIdx="0" presStyleCnt="2"/>
      <dgm:spPr/>
      <dgm:t>
        <a:bodyPr/>
        <a:lstStyle/>
        <a:p>
          <a:endParaRPr lang="en-US"/>
        </a:p>
      </dgm:t>
    </dgm:pt>
    <dgm:pt modelId="{95E557A6-4D0F-4EC3-A488-5AF4740912F5}" type="pres">
      <dgm:prSet presAssocID="{9BEE9FCA-A2AE-414D-8B4D-A7BB46F40341}" presName="circ1Tx" presStyleLbl="revTx" presStyleIdx="0" presStyleCnt="0">
        <dgm:presLayoutVars>
          <dgm:chMax val="0"/>
          <dgm:chPref val="0"/>
          <dgm:bulletEnabled val="1"/>
        </dgm:presLayoutVars>
      </dgm:prSet>
      <dgm:spPr/>
      <dgm:t>
        <a:bodyPr/>
        <a:lstStyle/>
        <a:p>
          <a:endParaRPr lang="en-US"/>
        </a:p>
      </dgm:t>
    </dgm:pt>
    <dgm:pt modelId="{658FCAE9-8D0B-437E-8530-ED5B6C8EEE7B}" type="pres">
      <dgm:prSet presAssocID="{326F48A0-8032-4FDF-95BB-32D751459F76}" presName="circ2" presStyleLbl="vennNode1" presStyleIdx="1" presStyleCnt="2"/>
      <dgm:spPr/>
      <dgm:t>
        <a:bodyPr/>
        <a:lstStyle/>
        <a:p>
          <a:endParaRPr lang="en-US"/>
        </a:p>
      </dgm:t>
    </dgm:pt>
    <dgm:pt modelId="{79D7AC45-F7CD-40A9-84B9-A0CF5D9B140C}" type="pres">
      <dgm:prSet presAssocID="{326F48A0-8032-4FDF-95BB-32D751459F76}" presName="circ2Tx" presStyleLbl="revTx" presStyleIdx="0" presStyleCnt="0">
        <dgm:presLayoutVars>
          <dgm:chMax val="0"/>
          <dgm:chPref val="0"/>
          <dgm:bulletEnabled val="1"/>
        </dgm:presLayoutVars>
      </dgm:prSet>
      <dgm:spPr/>
      <dgm:t>
        <a:bodyPr/>
        <a:lstStyle/>
        <a:p>
          <a:endParaRPr lang="en-US"/>
        </a:p>
      </dgm:t>
    </dgm:pt>
  </dgm:ptLst>
  <dgm:cxnLst>
    <dgm:cxn modelId="{707576B7-3F5B-4CF9-8C07-E2F61CC3EBE8}" type="presOf" srcId="{9BEE9FCA-A2AE-414D-8B4D-A7BB46F40341}" destId="{95E557A6-4D0F-4EC3-A488-5AF4740912F5}" srcOrd="1" destOrd="0" presId="urn:microsoft.com/office/officeart/2005/8/layout/venn1"/>
    <dgm:cxn modelId="{A34FFEC4-D677-46D6-91C8-087309F91DE0}" srcId="{87ED9DE0-99FC-4D32-BB62-FADE75D0ED5B}" destId="{326F48A0-8032-4FDF-95BB-32D751459F76}" srcOrd="1" destOrd="0" parTransId="{B9E913F3-1DCC-4956-AF42-4C3957896802}" sibTransId="{437F7066-5D80-403C-B09B-0D6BF9883FE2}"/>
    <dgm:cxn modelId="{DF64E250-64B6-455F-BE75-C1DA02F6568A}" type="presOf" srcId="{87ED9DE0-99FC-4D32-BB62-FADE75D0ED5B}" destId="{2FFB374E-43D8-46D3-BE60-B65EBDD5DE4A}" srcOrd="0" destOrd="0" presId="urn:microsoft.com/office/officeart/2005/8/layout/venn1"/>
    <dgm:cxn modelId="{4D166D89-5B23-4486-B324-67423F094315}" srcId="{87ED9DE0-99FC-4D32-BB62-FADE75D0ED5B}" destId="{9BEE9FCA-A2AE-414D-8B4D-A7BB46F40341}" srcOrd="0" destOrd="0" parTransId="{58793C65-AEF7-40A6-A393-6CBE479D283D}" sibTransId="{8D58B31C-A23A-4620-AFE6-EADB212677D4}"/>
    <dgm:cxn modelId="{C623740E-9183-44C9-AF68-203A9C105861}" type="presOf" srcId="{9BEE9FCA-A2AE-414D-8B4D-A7BB46F40341}" destId="{8BDCB1A4-FBB9-4874-A829-4E0F8D2CEB1D}" srcOrd="0" destOrd="0" presId="urn:microsoft.com/office/officeart/2005/8/layout/venn1"/>
    <dgm:cxn modelId="{5FBAE458-F1E7-41AA-9F67-C9DCBBE5EF6D}" type="presOf" srcId="{326F48A0-8032-4FDF-95BB-32D751459F76}" destId="{79D7AC45-F7CD-40A9-84B9-A0CF5D9B140C}" srcOrd="1" destOrd="0" presId="urn:microsoft.com/office/officeart/2005/8/layout/venn1"/>
    <dgm:cxn modelId="{9AF2B303-1965-40F7-AD71-705D743B67D7}" type="presOf" srcId="{326F48A0-8032-4FDF-95BB-32D751459F76}" destId="{658FCAE9-8D0B-437E-8530-ED5B6C8EEE7B}" srcOrd="0" destOrd="0" presId="urn:microsoft.com/office/officeart/2005/8/layout/venn1"/>
    <dgm:cxn modelId="{CCA4E1A7-A428-4D11-836E-F59081B64FEE}" type="presParOf" srcId="{2FFB374E-43D8-46D3-BE60-B65EBDD5DE4A}" destId="{8BDCB1A4-FBB9-4874-A829-4E0F8D2CEB1D}" srcOrd="0" destOrd="0" presId="urn:microsoft.com/office/officeart/2005/8/layout/venn1"/>
    <dgm:cxn modelId="{52F92777-82C7-45FF-9D6B-3D42E7BCF67B}" type="presParOf" srcId="{2FFB374E-43D8-46D3-BE60-B65EBDD5DE4A}" destId="{95E557A6-4D0F-4EC3-A488-5AF4740912F5}" srcOrd="1" destOrd="0" presId="urn:microsoft.com/office/officeart/2005/8/layout/venn1"/>
    <dgm:cxn modelId="{A9C30519-D55A-4CFA-BB22-D1FB185BE51D}" type="presParOf" srcId="{2FFB374E-43D8-46D3-BE60-B65EBDD5DE4A}" destId="{658FCAE9-8D0B-437E-8530-ED5B6C8EEE7B}" srcOrd="2" destOrd="0" presId="urn:microsoft.com/office/officeart/2005/8/layout/venn1"/>
    <dgm:cxn modelId="{A1575230-BD3A-480C-8E3B-FB2C321BABAC}" type="presParOf" srcId="{2FFB374E-43D8-46D3-BE60-B65EBDD5DE4A}" destId="{79D7AC45-F7CD-40A9-84B9-A0CF5D9B140C}"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DCB1A4-FBB9-4874-A829-4E0F8D2CEB1D}">
      <dsp:nvSpPr>
        <dsp:cNvPr id="0" name=""/>
        <dsp:cNvSpPr/>
      </dsp:nvSpPr>
      <dsp:spPr>
        <a:xfrm>
          <a:off x="186880" y="40671"/>
          <a:ext cx="4609719" cy="4609718"/>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smtClean="0"/>
        </a:p>
        <a:p>
          <a:pPr lvl="0" algn="ctr" defTabSz="800100">
            <a:lnSpc>
              <a:spcPct val="90000"/>
            </a:lnSpc>
            <a:spcBef>
              <a:spcPct val="0"/>
            </a:spcBef>
            <a:spcAft>
              <a:spcPct val="35000"/>
            </a:spcAft>
          </a:pPr>
          <a:endParaRPr lang="en-US" sz="1800" kern="1200" dirty="0" smtClean="0"/>
        </a:p>
        <a:p>
          <a:pPr lvl="0" algn="ctr" defTabSz="800100">
            <a:lnSpc>
              <a:spcPct val="90000"/>
            </a:lnSpc>
            <a:spcBef>
              <a:spcPct val="0"/>
            </a:spcBef>
            <a:spcAft>
              <a:spcPct val="35000"/>
            </a:spcAft>
          </a:pPr>
          <a:endParaRPr lang="en-US" sz="1800" kern="1200" dirty="0" smtClean="0"/>
        </a:p>
        <a:p>
          <a:pPr lvl="0" algn="ctr" defTabSz="800100">
            <a:lnSpc>
              <a:spcPct val="90000"/>
            </a:lnSpc>
            <a:spcBef>
              <a:spcPct val="0"/>
            </a:spcBef>
            <a:spcAft>
              <a:spcPct val="35000"/>
            </a:spcAft>
          </a:pPr>
          <a:r>
            <a:rPr lang="en-US" sz="1800" b="1" u="sng" kern="1200" dirty="0" smtClean="0"/>
            <a:t>Risk Factors</a:t>
          </a:r>
        </a:p>
        <a:p>
          <a:pPr lvl="0" algn="ctr" defTabSz="800100">
            <a:lnSpc>
              <a:spcPct val="90000"/>
            </a:lnSpc>
            <a:spcBef>
              <a:spcPct val="0"/>
            </a:spcBef>
            <a:spcAft>
              <a:spcPct val="35000"/>
            </a:spcAft>
          </a:pPr>
          <a:r>
            <a:rPr lang="en-US" sz="1800" kern="1200" dirty="0" smtClean="0"/>
            <a:t>Age</a:t>
          </a:r>
        </a:p>
        <a:p>
          <a:pPr lvl="0" algn="ctr" defTabSz="800100">
            <a:lnSpc>
              <a:spcPct val="90000"/>
            </a:lnSpc>
            <a:spcBef>
              <a:spcPct val="0"/>
            </a:spcBef>
            <a:spcAft>
              <a:spcPct val="35000"/>
            </a:spcAft>
          </a:pPr>
          <a:r>
            <a:rPr lang="en-US" sz="1800" kern="1200" dirty="0" smtClean="0"/>
            <a:t>Gender</a:t>
          </a:r>
        </a:p>
        <a:p>
          <a:pPr lvl="0" algn="ctr" defTabSz="800100">
            <a:lnSpc>
              <a:spcPct val="90000"/>
            </a:lnSpc>
            <a:spcBef>
              <a:spcPct val="0"/>
            </a:spcBef>
            <a:spcAft>
              <a:spcPct val="35000"/>
            </a:spcAft>
          </a:pPr>
          <a:r>
            <a:rPr lang="en-US" sz="1800" kern="1200" dirty="0" smtClean="0"/>
            <a:t>Environment</a:t>
          </a:r>
        </a:p>
        <a:p>
          <a:pPr lvl="0" algn="ctr" defTabSz="800100">
            <a:lnSpc>
              <a:spcPct val="90000"/>
            </a:lnSpc>
            <a:spcBef>
              <a:spcPct val="0"/>
            </a:spcBef>
            <a:spcAft>
              <a:spcPct val="35000"/>
            </a:spcAft>
          </a:pPr>
          <a:r>
            <a:rPr lang="en-US" sz="1800" kern="1200" dirty="0" smtClean="0"/>
            <a:t>Occupation</a:t>
          </a:r>
        </a:p>
        <a:p>
          <a:pPr lvl="0" algn="ctr" defTabSz="800100">
            <a:lnSpc>
              <a:spcPct val="90000"/>
            </a:lnSpc>
            <a:spcBef>
              <a:spcPct val="0"/>
            </a:spcBef>
            <a:spcAft>
              <a:spcPct val="35000"/>
            </a:spcAft>
          </a:pPr>
          <a:r>
            <a:rPr lang="en-US" sz="1800" kern="1200" dirty="0" smtClean="0"/>
            <a:t>Race/Ethnicity</a:t>
          </a:r>
        </a:p>
        <a:p>
          <a:pPr lvl="0" algn="ctr" defTabSz="800100">
            <a:lnSpc>
              <a:spcPct val="90000"/>
            </a:lnSpc>
            <a:spcBef>
              <a:spcPct val="0"/>
            </a:spcBef>
            <a:spcAft>
              <a:spcPct val="35000"/>
            </a:spcAft>
          </a:pPr>
          <a:r>
            <a:rPr lang="en-US" sz="1800" kern="1200" dirty="0" err="1" smtClean="0"/>
            <a:t>Sociocultural</a:t>
          </a:r>
          <a:endParaRPr lang="en-US" sz="1800" kern="1200" dirty="0" smtClean="0"/>
        </a:p>
        <a:p>
          <a:pPr lvl="0" algn="ctr" defTabSz="800100">
            <a:lnSpc>
              <a:spcPct val="90000"/>
            </a:lnSpc>
            <a:spcBef>
              <a:spcPct val="0"/>
            </a:spcBef>
            <a:spcAft>
              <a:spcPct val="35000"/>
            </a:spcAft>
          </a:pPr>
          <a:r>
            <a:rPr lang="en-US" sz="1800" kern="1200" dirty="0" smtClean="0"/>
            <a:t>Economic/Financial</a:t>
          </a:r>
        </a:p>
        <a:p>
          <a:pPr lvl="0" algn="ctr" defTabSz="800100">
            <a:lnSpc>
              <a:spcPct val="90000"/>
            </a:lnSpc>
            <a:spcBef>
              <a:spcPct val="0"/>
            </a:spcBef>
            <a:spcAft>
              <a:spcPct val="35000"/>
            </a:spcAft>
          </a:pPr>
          <a:r>
            <a:rPr lang="en-US" sz="1800" kern="1200" dirty="0" smtClean="0"/>
            <a:t>Genetic</a:t>
          </a:r>
        </a:p>
        <a:p>
          <a:pPr lvl="0" algn="ctr" defTabSz="800100">
            <a:lnSpc>
              <a:spcPct val="90000"/>
            </a:lnSpc>
            <a:spcBef>
              <a:spcPct val="0"/>
            </a:spcBef>
            <a:spcAft>
              <a:spcPct val="35000"/>
            </a:spcAft>
          </a:pPr>
          <a:r>
            <a:rPr lang="en-US" sz="1800" kern="1200" dirty="0" smtClean="0"/>
            <a:t>Other</a:t>
          </a:r>
        </a:p>
        <a:p>
          <a:pPr lvl="0" algn="ctr" defTabSz="800100">
            <a:lnSpc>
              <a:spcPct val="90000"/>
            </a:lnSpc>
            <a:spcBef>
              <a:spcPct val="0"/>
            </a:spcBef>
            <a:spcAft>
              <a:spcPct val="35000"/>
            </a:spcAft>
          </a:pPr>
          <a:endParaRPr lang="en-US" sz="6500" kern="1200" dirty="0"/>
        </a:p>
      </dsp:txBody>
      <dsp:txXfrm>
        <a:off x="830579" y="584256"/>
        <a:ext cx="2657856" cy="3522549"/>
      </dsp:txXfrm>
    </dsp:sp>
    <dsp:sp modelId="{658FCAE9-8D0B-437E-8530-ED5B6C8EEE7B}">
      <dsp:nvSpPr>
        <dsp:cNvPr id="0" name=""/>
        <dsp:cNvSpPr/>
      </dsp:nvSpPr>
      <dsp:spPr>
        <a:xfrm>
          <a:off x="3509200" y="40671"/>
          <a:ext cx="4609719" cy="4609718"/>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smtClean="0"/>
        </a:p>
        <a:p>
          <a:pPr lvl="0" algn="ctr" defTabSz="800100">
            <a:lnSpc>
              <a:spcPct val="90000"/>
            </a:lnSpc>
            <a:spcBef>
              <a:spcPct val="0"/>
            </a:spcBef>
            <a:spcAft>
              <a:spcPct val="35000"/>
            </a:spcAft>
          </a:pPr>
          <a:r>
            <a:rPr lang="en-US" sz="1800" b="1" u="sng" kern="1200" dirty="0" smtClean="0"/>
            <a:t>Resource Factors</a:t>
          </a:r>
        </a:p>
        <a:p>
          <a:pPr lvl="0" algn="ctr" defTabSz="800100">
            <a:lnSpc>
              <a:spcPct val="90000"/>
            </a:lnSpc>
            <a:spcBef>
              <a:spcPct val="0"/>
            </a:spcBef>
            <a:spcAft>
              <a:spcPct val="35000"/>
            </a:spcAft>
          </a:pPr>
          <a:r>
            <a:rPr lang="en-US" sz="1800" kern="1200" dirty="0" smtClean="0"/>
            <a:t>Support Systems</a:t>
          </a:r>
        </a:p>
        <a:p>
          <a:pPr lvl="0" algn="ctr" defTabSz="800100">
            <a:lnSpc>
              <a:spcPct val="90000"/>
            </a:lnSpc>
            <a:spcBef>
              <a:spcPct val="0"/>
            </a:spcBef>
            <a:spcAft>
              <a:spcPct val="35000"/>
            </a:spcAft>
          </a:pPr>
          <a:r>
            <a:rPr lang="en-US" sz="1800" kern="1200" dirty="0" err="1" smtClean="0"/>
            <a:t>Sociocultural</a:t>
          </a:r>
          <a:r>
            <a:rPr lang="en-US" sz="1800" kern="1200" dirty="0" smtClean="0"/>
            <a:t> Factors</a:t>
          </a:r>
        </a:p>
        <a:p>
          <a:pPr lvl="0" algn="ctr" defTabSz="800100">
            <a:lnSpc>
              <a:spcPct val="90000"/>
            </a:lnSpc>
            <a:spcBef>
              <a:spcPct val="0"/>
            </a:spcBef>
            <a:spcAft>
              <a:spcPct val="35000"/>
            </a:spcAft>
          </a:pPr>
          <a:r>
            <a:rPr lang="en-US" sz="1800" kern="1200" dirty="0" smtClean="0"/>
            <a:t>Environmental Factors</a:t>
          </a:r>
        </a:p>
        <a:p>
          <a:pPr lvl="0" algn="ctr" defTabSz="800100">
            <a:lnSpc>
              <a:spcPct val="90000"/>
            </a:lnSpc>
            <a:spcBef>
              <a:spcPct val="0"/>
            </a:spcBef>
            <a:spcAft>
              <a:spcPct val="35000"/>
            </a:spcAft>
          </a:pPr>
          <a:r>
            <a:rPr lang="en-US" sz="1800" kern="1200" dirty="0" smtClean="0"/>
            <a:t>Occupation Status</a:t>
          </a:r>
        </a:p>
        <a:p>
          <a:pPr lvl="0" algn="ctr" defTabSz="800100">
            <a:lnSpc>
              <a:spcPct val="90000"/>
            </a:lnSpc>
            <a:spcBef>
              <a:spcPct val="0"/>
            </a:spcBef>
            <a:spcAft>
              <a:spcPct val="35000"/>
            </a:spcAft>
          </a:pPr>
          <a:r>
            <a:rPr lang="en-US" sz="1800" kern="1200" dirty="0" smtClean="0"/>
            <a:t>Economic/Financial Factors</a:t>
          </a:r>
        </a:p>
        <a:p>
          <a:pPr lvl="0" algn="ctr" defTabSz="800100">
            <a:lnSpc>
              <a:spcPct val="90000"/>
            </a:lnSpc>
            <a:spcBef>
              <a:spcPct val="0"/>
            </a:spcBef>
            <a:spcAft>
              <a:spcPct val="35000"/>
            </a:spcAft>
          </a:pPr>
          <a:r>
            <a:rPr lang="en-US" sz="1800" kern="1200" dirty="0" smtClean="0"/>
            <a:t>Education Level</a:t>
          </a:r>
        </a:p>
        <a:p>
          <a:pPr lvl="0" algn="ctr" defTabSz="800100">
            <a:lnSpc>
              <a:spcPct val="90000"/>
            </a:lnSpc>
            <a:spcBef>
              <a:spcPct val="0"/>
            </a:spcBef>
            <a:spcAft>
              <a:spcPct val="35000"/>
            </a:spcAft>
          </a:pPr>
          <a:r>
            <a:rPr lang="en-US" sz="1800" kern="1200" dirty="0" smtClean="0"/>
            <a:t>Resiliency/Hardiness</a:t>
          </a:r>
        </a:p>
        <a:p>
          <a:pPr lvl="0" algn="ctr" defTabSz="800100">
            <a:lnSpc>
              <a:spcPct val="90000"/>
            </a:lnSpc>
            <a:spcBef>
              <a:spcPct val="0"/>
            </a:spcBef>
            <a:spcAft>
              <a:spcPct val="35000"/>
            </a:spcAft>
          </a:pPr>
          <a:r>
            <a:rPr lang="en-US" sz="1800" kern="1200" dirty="0" smtClean="0"/>
            <a:t>Other</a:t>
          </a:r>
        </a:p>
        <a:p>
          <a:pPr lvl="0" algn="ctr" defTabSz="800100">
            <a:lnSpc>
              <a:spcPct val="90000"/>
            </a:lnSpc>
            <a:spcBef>
              <a:spcPct val="0"/>
            </a:spcBef>
            <a:spcAft>
              <a:spcPct val="35000"/>
            </a:spcAft>
          </a:pPr>
          <a:endParaRPr lang="en-US" sz="1800" kern="1200" dirty="0"/>
        </a:p>
      </dsp:txBody>
      <dsp:txXfrm>
        <a:off x="4817364" y="584256"/>
        <a:ext cx="2657856" cy="352254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3E36D5-7C91-4DB3-B920-CD9FA624AE48}" type="datetimeFigureOut">
              <a:rPr lang="en-US" smtClean="0"/>
              <a:pPr/>
              <a:t>7/18/2012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33157E-D371-4D89-B0AF-D5D3BBEE263C}" type="slidenum">
              <a:rPr lang="en-US" smtClean="0"/>
              <a:pPr/>
              <a:t>‹#›</a:t>
            </a:fld>
            <a:endParaRPr lang="en-US"/>
          </a:p>
        </p:txBody>
      </p:sp>
    </p:spTree>
    <p:extLst>
      <p:ext uri="{BB962C8B-B14F-4D97-AF65-F5344CB8AC3E}">
        <p14:creationId xmlns:p14="http://schemas.microsoft.com/office/powerpoint/2010/main" val="2344655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33157E-D371-4D89-B0AF-D5D3BBEE263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latin typeface="Times New Roman" pitchFamily="18" charset="0"/>
                <a:cs typeface="Times New Roman" pitchFamily="18" charset="0"/>
              </a:rPr>
              <a:t>The</a:t>
            </a:r>
            <a:r>
              <a:rPr lang="en-US" baseline="0" dirty="0" smtClean="0">
                <a:latin typeface="Times New Roman" pitchFamily="18" charset="0"/>
                <a:cs typeface="Times New Roman" pitchFamily="18" charset="0"/>
              </a:rPr>
              <a:t> WIC program provides Federal grants to States for supplemental foods, health care referrals, and nutrition education for low-income pregnant, breastfeeding, and non-breastfeeding women postpartum, and to infants and children up to the age of five who are found to be at nutritional risk. </a:t>
            </a:r>
            <a:r>
              <a:rPr lang="en-US" dirty="0" smtClean="0"/>
              <a:t>Established as a pilot program in 1972 and made permanent in 1974, WIC is administered at the Federal level by the United States Department of Agriculture (USDA, 2012). </a:t>
            </a:r>
          </a:p>
          <a:p>
            <a:endParaRPr lang="en-US" dirty="0" smtClean="0"/>
          </a:p>
          <a:p>
            <a:r>
              <a:rPr lang="en-US" dirty="0" smtClean="0"/>
              <a:t>WIC is effective in improving the health of pregnant women, new mothers, and their infants. A 1990 study showed that The WIC program provides supplemental</a:t>
            </a:r>
            <a:r>
              <a:rPr lang="en-US" baseline="0" dirty="0" smtClean="0"/>
              <a:t> foods that are prescribed based on specific risks that are found during clinical screenings. The infant supplements that are provided include: iron fortified infant formula, infant cereal, and baby fruits and vegetables. The supplemental foods that are prescribed for mothers and children include: milk, cheese, eggs, juice, peanut butter, cereal, dried beans, fruits, and vegetables. Participants also have a choice of receiving whole wheat bread, brown rice, corn tortillas, or oatmeal. An additional supplement that is provided for babies who are exclusively breastfed are additional baby fruits and vegetables (VCHD, 2012).</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Research has shown that </a:t>
            </a:r>
            <a:r>
              <a:rPr lang="en-US" dirty="0" smtClean="0"/>
              <a:t>women who participate in the program during their pregnancies have lower Medicaid costs for themselves and their babies compared</a:t>
            </a:r>
            <a:r>
              <a:rPr lang="en-US" baseline="0" dirty="0" smtClean="0"/>
              <a:t> to</a:t>
            </a:r>
            <a:r>
              <a:rPr lang="en-US" dirty="0" smtClean="0"/>
              <a:t> women who do not participate. WIC participation is also linked with longer gestation periods, higher birth weights and lower infant mortality. WIC helps to improve the growth of nutritionally at-risk infants and children</a:t>
            </a:r>
            <a:r>
              <a:rPr lang="en-US" baseline="0" dirty="0" smtClean="0"/>
              <a:t> and decreases the incidence of iron deficiency anemia in children and adolescents. WIC helps to get children prepared for school and improves their intellectual development. With all the benefits that WIC can provide to mothers and their infants and children, it is imperative that the Vermillion County Health Department be able to continue to offer these services to members within its community (USDA, 2012).</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233157E-D371-4D89-B0AF-D5D3BBEE263C}"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Danville was founded in 1827 on 60 acres of land donated by Guy W. Smith and 20 acres donated by Dan W. Beckwith.  </a:t>
            </a:r>
            <a:r>
              <a:rPr lang="en-US" sz="1200" u="none" dirty="0" smtClean="0">
                <a:latin typeface="+mn-lt"/>
              </a:rPr>
              <a:t>Danville became a major industrial city in the late </a:t>
            </a:r>
            <a:r>
              <a:rPr lang="en-US" sz="1200" u="none" dirty="0" err="1" smtClean="0">
                <a:latin typeface="+mn-lt"/>
              </a:rPr>
              <a:t>ninetenth</a:t>
            </a:r>
            <a:r>
              <a:rPr lang="en-US" sz="1200" u="none" dirty="0" smtClean="0">
                <a:latin typeface="+mn-lt"/>
              </a:rPr>
              <a:t> and early twentieth centuries. From the 1850s to the 1940s, Danville was an important coal mining area.</a:t>
            </a:r>
            <a:r>
              <a:rPr lang="en-US" sz="1200" u="none" baseline="0" dirty="0" smtClean="0">
                <a:latin typeface="+mn-lt"/>
              </a:rPr>
              <a:t> </a:t>
            </a:r>
            <a:r>
              <a:rPr lang="en-US" dirty="0" smtClean="0"/>
              <a:t>With the closure of the mines and many factories, Danville's economic base suffered in the latter half of the 20th century (Wikipedia, 2012).  Danville once had the choice</a:t>
            </a:r>
            <a:r>
              <a:rPr lang="en-US" baseline="0" dirty="0" smtClean="0"/>
              <a:t> to home the University Of Illinois or the Veterans Affairs Hospital, Danville chose to go with hosting the VA </a:t>
            </a:r>
            <a:r>
              <a:rPr lang="en-US" baseline="0" dirty="0" err="1" smtClean="0"/>
              <a:t>Illiana</a:t>
            </a:r>
            <a:r>
              <a:rPr lang="en-US" baseline="0" dirty="0" smtClean="0"/>
              <a:t> Healthcare System.  Danville has been called home to such famous actor's as Gene </a:t>
            </a:r>
            <a:r>
              <a:rPr lang="en-US" baseline="0" dirty="0" err="1" smtClean="0"/>
              <a:t>Hackman</a:t>
            </a:r>
            <a:r>
              <a:rPr lang="en-US" baseline="0" dirty="0" smtClean="0"/>
              <a:t> and Dick Van Dyke.  Both have donated funds back to the city.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One of the most common stressors that the City of Danville faces on a daily basis is the poverty level.  Poverty is directly correlated with the above average crime rate in Danville, and can also be associated with below average health maintenance of the residents within the County.   </a:t>
            </a:r>
            <a:endParaRPr lang="en-US" dirty="0" smtClean="0"/>
          </a:p>
          <a:p>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u="none" baseline="0" dirty="0" smtClean="0">
                <a:latin typeface="+mn-lt"/>
              </a:rPr>
              <a:t>Much of Vermilion county consists of rural areas, with a prime focus being on the farming communities.  There is much land for these residents to tend to and rural conditions can contribute to a number of factors in regards to resident’s health and economic status.  Many of these rural residents do not have insurance and this limits their access to proper health care.  Transportation is another factor that contributes to the lack of health care given to residents of Vermilion County.</a:t>
            </a:r>
          </a:p>
          <a:p>
            <a:r>
              <a:rPr lang="en-US" sz="1200" u="none" baseline="0" dirty="0" smtClean="0">
                <a:latin typeface="+mn-lt"/>
              </a:rPr>
              <a:t>  </a:t>
            </a:r>
          </a:p>
          <a:p>
            <a:r>
              <a:rPr lang="en-US" sz="1200" b="0" kern="1200" dirty="0" smtClean="0">
                <a:solidFill>
                  <a:schemeClr val="tx1"/>
                </a:solidFill>
                <a:effectLst/>
                <a:latin typeface="+mn-lt"/>
                <a:ea typeface="+mn-ea"/>
                <a:cs typeface="+mn-cs"/>
              </a:rPr>
              <a:t>The Vermilion County Courthouse (7 N. Vermilion) and Courthouse Annex (6 N. Vermilion) are located on the corners of Vermilion and Main Street</a:t>
            </a:r>
            <a:r>
              <a:rPr lang="en-US" sz="1200" b="0" kern="1200" baseline="0" dirty="0" smtClean="0">
                <a:solidFill>
                  <a:schemeClr val="tx1"/>
                </a:solidFill>
                <a:effectLst/>
                <a:latin typeface="+mn-lt"/>
                <a:ea typeface="+mn-ea"/>
                <a:cs typeface="+mn-cs"/>
              </a:rPr>
              <a:t> (Vermilion County, 2012).  </a:t>
            </a:r>
            <a:r>
              <a:rPr lang="en-US" sz="1200" b="0" u="none" baseline="0" dirty="0" smtClean="0">
                <a:latin typeface="+mn-lt"/>
              </a:rPr>
              <a:t>Driving through its streets, one will see many broke down</a:t>
            </a:r>
            <a:r>
              <a:rPr lang="en-US" b="0" baseline="0" dirty="0" smtClean="0"/>
              <a:t>, abandoned homes, and closed store fronts.  It is a town that is thriving, but its residents are on the lower end of the economic food chain.  According to the United States Census Bureau, Between the years of 2006-2010, there were a total of 32,236 households in Vermilion County.  Persons per household is 2.5 people (USCB, 2012).</a:t>
            </a:r>
          </a:p>
          <a:p>
            <a:endParaRPr lang="en-US" b="0" baseline="0" dirty="0" smtClean="0"/>
          </a:p>
          <a:p>
            <a:r>
              <a:rPr lang="en-US" b="0" baseline="0" dirty="0" smtClean="0"/>
              <a:t>The Vermillion County water supply consists of groundwater, which is obtained from water wells on residents property in areas that are unincorporated, as well as water distributed and processed at the water plants of Aqua Illinois Water Supply.  The Vermilion County Health Department oversees the inspection and maintenance of water distribution as well as the sewage, waste disposal, and nuisance control.</a:t>
            </a:r>
          </a:p>
          <a:p>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Vermilion</a:t>
            </a:r>
            <a:r>
              <a:rPr lang="en-US" baseline="0" dirty="0" smtClean="0"/>
              <a:t> County has long dealt with poverty and the </a:t>
            </a:r>
            <a:r>
              <a:rPr lang="en-US" baseline="0" dirty="0" err="1" smtClean="0"/>
              <a:t>sociocultural</a:t>
            </a:r>
            <a:r>
              <a:rPr lang="en-US" baseline="0" dirty="0" smtClean="0"/>
              <a:t> influences that impact the health and well being of its community members. The population considered to be at or below the poverty level encompasses 18.7% of the population (USCB, 2012). These vulnerable populations share common risks or combinations of risk factors. These people are more sensitive to risk factors that originate from economic, physical, social, biological, and genetic factors, along with lifestyle behaviors and choices.</a:t>
            </a:r>
          </a:p>
          <a:p>
            <a:r>
              <a:rPr lang="en-US" baseline="0" dirty="0" smtClean="0"/>
              <a:t> </a:t>
            </a:r>
          </a:p>
          <a:p>
            <a:r>
              <a:rPr lang="en-US" baseline="0" dirty="0" smtClean="0"/>
              <a:t>The Web of Causation model shows that one risk factor rarely acts alone, instead several risk factors place an individual at a higher risk to develop illnesses and/or disabilities. Individuals that experience these risk factors have a decreased chance of having an adequate or regular salary, adequate and/or safe housing, appropriate health care, access to pharmacological services, and pursuing a higher education. When individuals experience these undesirable circumstances, they are more likely to resort to inappropriate behaviors, such as drugs, alcohol, and promiscuous sexual relationships. All of these behaviors in turn affect the </a:t>
            </a:r>
            <a:r>
              <a:rPr lang="en-US" baseline="0" dirty="0" err="1" smtClean="0"/>
              <a:t>sociocultural</a:t>
            </a:r>
            <a:r>
              <a:rPr lang="en-US" baseline="0" dirty="0" smtClean="0"/>
              <a:t> means of a community, including the educational level, poverty level, and household circumstances (Lundy &amp; </a:t>
            </a:r>
            <a:r>
              <a:rPr lang="en-US" baseline="0" dirty="0" err="1" smtClean="0"/>
              <a:t>Janes</a:t>
            </a:r>
            <a:r>
              <a:rPr lang="en-US" baseline="0" dirty="0" smtClean="0"/>
              <a:t>, 2009). </a:t>
            </a:r>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The Vermilion County Health Department conducts</a:t>
            </a:r>
            <a:r>
              <a:rPr lang="en-US" baseline="0" dirty="0" smtClean="0"/>
              <a:t> a community assessment every five years in order to identify the most common health related problems and/or behaviors within the community. After the problems and/or behaviors are identified, the Health Department targets the three most common problems and focuses interventions aimed at improving or eliminating those behaviors. In 2011, the Health Department recognized that childhood obesity, teenage pregnancy, and sexually transmitted diseases (STDs) were among the three biggest health related problems in Vermilion County. Therefore, the Vermilion County Health Department will incorporate these three issues in its Illinois Project for Local Assessment of Needs (IPLAN) for the 2012-2017 period (VCHD, 2012). </a:t>
            </a:r>
          </a:p>
          <a:p>
            <a:endParaRPr lang="en-US" baseline="0" dirty="0" smtClean="0"/>
          </a:p>
          <a:p>
            <a:r>
              <a:rPr lang="en-US" baseline="0" dirty="0" smtClean="0"/>
              <a:t>Obesity and physical inactivity has been linked to the development of many chronic diseases, including diabetes and hypertension. In Vermilion County alone, thirty percent of the population meets the criteria of being obese (VCHD, 2012). Furthermore, 17% of children in the United States are reported to be overweight or obese. These children are at an increased risk of developing chronic diseases and are more likely to die at an earlier age compared to a child with a normal body mass index (BMI). In addition, obesity is highly correlated with income and those living at or below the poverty rate are at an increased risk of becoming overweight. These individuals have less access to nutritious foods and struggle to meet the recommended dietary guidelines (CDC, 2012).</a:t>
            </a:r>
          </a:p>
          <a:p>
            <a:endParaRPr lang="en-US" baseline="0" dirty="0" smtClean="0"/>
          </a:p>
          <a:p>
            <a:r>
              <a:rPr lang="en-US" baseline="0" dirty="0" smtClean="0"/>
              <a:t>In Vermilion County, teenage pregnancy percentages are higher than compared to state percentages. This becomes a concern for the county because teenage pregnancy is related to negative social outcomes, including dropping out of school, low birth weights, infant mortalities, and lower academic achievement (Lundy &amp; </a:t>
            </a:r>
            <a:r>
              <a:rPr lang="en-US" baseline="0" dirty="0" err="1" smtClean="0"/>
              <a:t>Janes</a:t>
            </a:r>
            <a:r>
              <a:rPr lang="en-US" baseline="0" dirty="0" smtClean="0"/>
              <a:t>, 2009). </a:t>
            </a:r>
          </a:p>
          <a:p>
            <a:endParaRPr lang="en-US" baseline="0" dirty="0" smtClean="0"/>
          </a:p>
          <a:p>
            <a:r>
              <a:rPr lang="en-US" baseline="0" dirty="0" smtClean="0"/>
              <a:t>Sexually transmitted diseases have been a concern for several years, and the incidence rates keep rising as individuals are becoming sexually active at a younger age, having multiple sex partners, and as older adults are beginning new relationships as a result of divorce and/or a spousal death. The Vermilion County Health Department offers STD screening and testing, but no longer offers treatment and follow-up services. The 2005-2009 reports show an increase in the number of Chlamydia and Gonorrhea cases in Vermilion County. Through primary prevention, for the upcoming 2012-2017 IPLAN initiative, decreasing the rates of STDs will be particularly important for the community (VCHD, 2012).</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33157E-D371-4D89-B0AF-D5D3BBEE263C}"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latin typeface="Times New Roman" pitchFamily="18" charset="0"/>
                <a:cs typeface="Times New Roman" pitchFamily="18" charset="0"/>
              </a:rPr>
              <a:t>In 2010, the Vermilion County Health Department was faced with several challenges</a:t>
            </a:r>
            <a:r>
              <a:rPr lang="en-US" baseline="0" dirty="0" smtClean="0">
                <a:latin typeface="Times New Roman" pitchFamily="18" charset="0"/>
                <a:cs typeface="Times New Roman" pitchFamily="18" charset="0"/>
              </a:rPr>
              <a:t> that resulted in the closure of several programs within the Health Department. The fiscal crisis that the State of Illinois continues to experience resulted in nonrenewable contracts for the general revenue funded (GRF) programs, including Senior Services, Maternal Health and Family Planning, STD Clinic, Family Case Management, Healthy Works Illinois (HWIL), Healthy Families Illinois (HFI), Healthy Child Care Illinois (HCCI), Healthy Moms/Healthy Kids, Childhood Lead Poisoning Prevention/Screening Services, All Our Kids: Birth to Five Network, Tanning Facilities Regulation, and the Tattooing and Body Piercing Establishment Regulation. However, the Health Department was able to renew the contract for Women, Infants, and Children (WIC) because it is a federally funded program and the program was meeting the contractual obligations for payment by the federal government (VCHD, 2012).</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When the Health Department opted to make the drastic changes that it did, it resulted in the termination of sixty percent of its staff and the closure of its satellite clinic in Hoopeston, Illinois. In order to conserve additional financial resources, the workforce at the Health Department opted to forego one work day per week for 19 weeks. This resulted in a twenty percent decrease in wages, but still provided health services to the individuals of Vermillion County. Today, the Vermilion County Health Department employees only 30 people, down from 75 in January of 2010. Of the 30 employees that are still employed, only 5 nurses staff the Health Department. These 5 nurses work in the WIC program and communicable diseases. The Communicable Disease Clinic handles immunizations as well (Health Department, 2010).</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If the Health Department had access to more funding it would be able to benefit the health and wellness of many more members within the community. The programs that were cut from the Health Department left many individuals without services that were once beneficial. As a result, these individuals have had to attempt to access some of these services at other places, including Aunt Martha’s, which does not offer nearly as many programs as the Health Department did. Some of these individuals are having to seek services in the Emergency Department, which puts an additional burden and financial cost on these institutions.</a:t>
            </a:r>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latin typeface="Times New Roman" pitchFamily="18" charset="0"/>
                <a:cs typeface="Times New Roman" pitchFamily="18" charset="0"/>
              </a:rPr>
              <a:t>The closure of 14 programs at the Health Department had a negative impact on the community and the individuals that it serves. The programs that remained operating at the Health Department, including Communicable Diseases, Emergency Preparedness, Environmental Health, Vital Records, and Women, Infants, and Children (WIC) saw a drastic decrease in the number of individuals that they served prior to the reductions made in 2010 (Health Department, 2010). When individuals within the community become aware that the Health Department was making drastic changes and foregoing several programs, individuals failed to follow up and become aware of the services still offered, and sought these services elsewhere if they were attainable.</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Since the Health Department has dealt with a fiscal crisis for several years, they have had a hard time reaching the people of the community and advertising the services that they offer. If the Health Department was able to do more advertising, those individuals that it once served before it made drastic program cuts might continue to utilize the services that it still offers. However, not all individuals within the community understand and realize that the Vermilion County Health Department is still operating and serving community members. Recently, the Health Department has created a page on </a:t>
            </a:r>
            <a:r>
              <a:rPr lang="en-US" baseline="0" dirty="0" err="1" smtClean="0">
                <a:latin typeface="Times New Roman" pitchFamily="18" charset="0"/>
                <a:cs typeface="Times New Roman" pitchFamily="18" charset="0"/>
              </a:rPr>
              <a:t>Facebook</a:t>
            </a:r>
            <a:r>
              <a:rPr lang="en-US" baseline="0" dirty="0" smtClean="0">
                <a:latin typeface="Times New Roman" pitchFamily="18" charset="0"/>
                <a:cs typeface="Times New Roman" pitchFamily="18" charset="0"/>
              </a:rPr>
              <a:t> in an attempt to reach individuals and offer “Daily Tips” that promote health and well being. The </a:t>
            </a:r>
            <a:r>
              <a:rPr lang="en-US" baseline="0" dirty="0" err="1" smtClean="0">
                <a:latin typeface="Times New Roman" pitchFamily="18" charset="0"/>
                <a:cs typeface="Times New Roman" pitchFamily="18" charset="0"/>
              </a:rPr>
              <a:t>Facebook</a:t>
            </a:r>
            <a:r>
              <a:rPr lang="en-US" baseline="0" dirty="0" smtClean="0">
                <a:latin typeface="Times New Roman" pitchFamily="18" charset="0"/>
                <a:cs typeface="Times New Roman" pitchFamily="18" charset="0"/>
              </a:rPr>
              <a:t> page was also constructed in hopes of educating the public of the services that it still offers.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233157E-D371-4D89-B0AF-D5D3BBEE263C}"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latin typeface="Times New Roman" pitchFamily="18" charset="0"/>
                <a:cs typeface="Times New Roman" pitchFamily="18" charset="0"/>
              </a:rPr>
              <a:t>The</a:t>
            </a:r>
            <a:r>
              <a:rPr lang="en-US" baseline="0" dirty="0" smtClean="0">
                <a:latin typeface="Times New Roman" pitchFamily="18" charset="0"/>
                <a:cs typeface="Times New Roman" pitchFamily="18" charset="0"/>
              </a:rPr>
              <a:t> Web of Causation model is used in terms of epidemiology to understand health and illness issues that pertain to a particular individual, family, or community. The model allows nurses to understand the factors that contribute to the decision making process of an individual, family, or community. Nurses can then develop interventions that will help to prevent, minimize, and/or manage the perceived risk factors. The choices that individuals, families, and communities make ultimately affects their overall health and is a concern of healthcare members. Vulnerability puts an individual at an increased risk to develop undesirable health outcomes and be a victim of injury. Vulnerability factors that predispose an individual to health problems and injury include a disadvantaged socioeconomic status, lifestyle behaviors, low self-esteem, powerlessness, and disenfranchisement. Risk factors also predispose an individual, family, or community to become a victim of illness or injury and these risk factors include a person’s genetic makeup, lifestyle, age, environment, occupation, gender, etc (Lundy &amp; </a:t>
            </a:r>
            <a:r>
              <a:rPr lang="en-US" baseline="0" dirty="0" err="1" smtClean="0">
                <a:latin typeface="Times New Roman" pitchFamily="18" charset="0"/>
                <a:cs typeface="Times New Roman" pitchFamily="18" charset="0"/>
              </a:rPr>
              <a:t>Janes</a:t>
            </a:r>
            <a:r>
              <a:rPr lang="en-US" baseline="0" dirty="0" smtClean="0">
                <a:latin typeface="Times New Roman" pitchFamily="18" charset="0"/>
                <a:cs typeface="Times New Roman" pitchFamily="18" charset="0"/>
              </a:rPr>
              <a:t>, 2009).</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The Web of Causation model can be applied to the Vermilion County Health Department and the people that it serves. Even though the Health Department has seen a decrease in the number of people that it serves, there are vulnerable populations that continue to benefit from its services. One of the most beneficial programs that the Health Department continues to offer is WIC. WIC is able to benefit pregnant women, infants, and children, whom are considered “vulnerable” because they lack the resources required to obtain nutritious, supplemental foods. If WIC was not able to benefit these individuals, health care disparities would be on the rise in Vermilion County, thus impacting every community member. The Health Department also continues to serve those individuals who are at risk or who have engaged in risky behaviors through their STD Program. This programs assesses and screens these individuals at a minimal cost, but no longer provides treatment. If it wasn’t for the Health Department these individuals may never be able to obtain confirmation of their STD status. In addition to WIC and STD services, the health department also serves children and families who need required immunizations. These individuals can receive the vaccinations that they need at the Health Department if unable to visit a physician. </a:t>
            </a: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Many of the clients that were seen and are still seen today at the Health Department come from disadvantaged socioeconomic backgrounds and practice unhealthy lifestyle behaviors. These individuals do not necessarily have insurance, but may benefit from Medicare and/or Medicaid. If it wasn’t for the services that the Vermilion County Health Department is able to offer today, these individuals would be left with minimal resources in an attempt to improve their overall health status.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233157E-D371-4D89-B0AF-D5D3BBEE263C}"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primary mission of the Vermilion</a:t>
            </a:r>
            <a:r>
              <a:rPr lang="en-US" baseline="0" dirty="0" smtClean="0"/>
              <a:t> County Health Department is improvement of quality of life for all residents of Vermilion County, Illinois utilizing disease prevention, health protection and health promotion programs designed to provide a healthier life and environment through enhanced community collaboration, cooperation and communication” (Vermilion County Health Department [VCHD], 2012).  The Health Department fulfills this mission through each one of its specific departments: Communicable Disease, Emergency Preparedness, Environmental Health, Women, Infants, and Children (WIC), and Vital Records.  Each of these separate departments have their own particular responsibilities and services which they provide services to the community. </a:t>
            </a:r>
          </a:p>
          <a:p>
            <a:endParaRPr lang="en-US" baseline="0" dirty="0" smtClean="0"/>
          </a:p>
          <a:p>
            <a:r>
              <a:rPr lang="en-US" baseline="0" dirty="0" smtClean="0"/>
              <a:t>In 2008 and 2009, the Vermilion County Health Department experienced extended delays in the payment of grants and were required to borrow $300,000 from the County Board. The Health Department has not been able to pay this debt back. Furthermore, the Board of Health required the elimination of three Illinois General Revenue Fund (ILGRF) grants and twelve jobs. These cuts took place on January 31, 2010. As the year progressed in 2010 and cash flow became more of a problem, all general revenue funded (GRF) programs were eliminated, except those which are required for a minimally certified health department. Today, the Vermilion County Health Department employees only thirty staff members, down from 75, with five of those being registered nurses (VCHD, 2012). </a:t>
            </a:r>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33157E-D371-4D89-B0AF-D5D3BBEE263C}" type="slidenum">
              <a:rPr lang="en-US" smtClean="0"/>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233157E-D371-4D89-B0AF-D5D3BBEE263C}" type="slidenum">
              <a:rPr lang="en-US" smtClean="0"/>
              <a:pPr/>
              <a:t>23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rgbClr val="FF0000"/>
                </a:solidFill>
                <a:effectLst/>
                <a:latin typeface="+mn-lt"/>
                <a:ea typeface="+mn-ea"/>
                <a:cs typeface="+mn-cs"/>
              </a:rPr>
              <a:t>Describe results of psychological considerations include use of professional websites and personal interviews. </a:t>
            </a:r>
          </a:p>
          <a:p>
            <a:endParaRPr lang="en-US" sz="1200" b="1" kern="1200" dirty="0" smtClean="0">
              <a:solidFill>
                <a:srgbClr val="FF0000"/>
              </a:solidFill>
              <a:effectLst/>
              <a:latin typeface="+mn-lt"/>
              <a:ea typeface="+mn-ea"/>
              <a:cs typeface="+mn-cs"/>
            </a:endParaRPr>
          </a:p>
          <a:p>
            <a:r>
              <a:rPr lang="en-US" sz="1200" b="1" kern="1200" dirty="0" smtClean="0">
                <a:solidFill>
                  <a:srgbClr val="FF0000"/>
                </a:solidFill>
                <a:effectLst/>
                <a:latin typeface="+mn-lt"/>
                <a:ea typeface="+mn-ea"/>
                <a:cs typeface="+mn-cs"/>
              </a:rPr>
              <a:t>As this is a focus/targeted assessment it would be important to include the community that the organization is serving and what needs </a:t>
            </a:r>
            <a:r>
              <a:rPr lang="en-US" sz="1200" b="1" kern="1200" dirty="0" smtClean="0">
                <a:solidFill>
                  <a:schemeClr val="tx1"/>
                </a:solidFill>
                <a:effectLst/>
                <a:latin typeface="+mn-lt"/>
                <a:ea typeface="+mn-ea"/>
                <a:cs typeface="+mn-cs"/>
              </a:rPr>
              <a:t>they are meeting or lack of access to help the community members meet… (where is the community</a:t>
            </a:r>
          </a:p>
          <a:p>
            <a:endParaRPr lang="en-US" sz="1200" kern="1200" dirty="0" smtClean="0">
              <a:solidFill>
                <a:schemeClr val="tx1"/>
              </a:solidFill>
              <a:effectLst/>
              <a:latin typeface="+mn-lt"/>
              <a:ea typeface="+mn-ea"/>
              <a:cs typeface="+mn-cs"/>
            </a:endParaRPr>
          </a:p>
          <a:p>
            <a:r>
              <a:rPr lang="en-US" sz="1200" b="1" kern="1200" dirty="0" smtClean="0">
                <a:solidFill>
                  <a:schemeClr val="accent4"/>
                </a:solidFill>
                <a:effectLst/>
                <a:latin typeface="+mn-lt"/>
                <a:ea typeface="+mn-ea"/>
                <a:cs typeface="+mn-cs"/>
              </a:rPr>
              <a:t>Discuss physical environmental considerations include use of professional websites while you used the website of the health department well, it would be more important here to discuss the health departments physical history, growth and expansion, as well as the closure of areas. What about our entire community (sewage, poverty, lack of access to care; causes the community members to need this organization even more?</a:t>
            </a:r>
          </a:p>
          <a:p>
            <a:r>
              <a:rPr lang="en-US" sz="1200" kern="1200" dirty="0" smtClean="0">
                <a:solidFill>
                  <a:schemeClr val="tx1"/>
                </a:solidFill>
                <a:effectLst/>
                <a:latin typeface="+mn-lt"/>
                <a:ea typeface="+mn-ea"/>
                <a:cs typeface="+mn-cs"/>
              </a:rPr>
              <a:t>Depict two community health diagnoses (need/risk initiative), plan, implementation, and evaluation outcomes</a:t>
            </a:r>
          </a:p>
          <a:p>
            <a:r>
              <a:rPr lang="en-US" sz="1200" kern="1200" dirty="0" smtClean="0">
                <a:solidFill>
                  <a:schemeClr val="tx1"/>
                </a:solidFill>
                <a:effectLst/>
                <a:latin typeface="+mn-lt"/>
                <a:ea typeface="+mn-ea"/>
                <a:cs typeface="+mn-cs"/>
              </a:rPr>
              <a:t>(AKA CARE PLAN)</a:t>
            </a:r>
          </a:p>
          <a:p>
            <a:r>
              <a:rPr lang="en-US" sz="1200" b="1" kern="1200" dirty="0" smtClean="0">
                <a:solidFill>
                  <a:schemeClr val="tx1"/>
                </a:solidFill>
                <a:effectLst/>
                <a:latin typeface="+mn-lt"/>
                <a:ea typeface="+mn-ea"/>
                <a:cs typeface="+mn-cs"/>
              </a:rPr>
              <a:t> Points deducted here as the primary diagnoses should have been the focal point of the teaching project. It would be imperative if lack of funding is a priority diagnosis as is the increasing poverty and STD that maybe grants be written to improve or revamp a “new program with volunteer workers” for something like say a mobile clinic….Then use those funds to advertise. IF you advertise and there aren’t enough people working to manage the flow you have further isolated the organization and thus the population which may very well further send the community reeling into more issues with STD’s and lack of access to care. </a:t>
            </a:r>
          </a:p>
          <a:p>
            <a:r>
              <a:rPr lang="en-US" sz="1200" kern="1200" dirty="0" smtClean="0">
                <a:solidFill>
                  <a:schemeClr val="tx1"/>
                </a:solidFill>
                <a:effectLst/>
                <a:latin typeface="+mn-lt"/>
                <a:ea typeface="+mn-ea"/>
                <a:cs typeface="+mn-cs"/>
              </a:rPr>
              <a:t>Format—follows APA rules, spelling, grammar, presentation is </a:t>
            </a:r>
            <a:r>
              <a:rPr lang="en-US" sz="1200" b="1" kern="1200" dirty="0" smtClean="0">
                <a:solidFill>
                  <a:schemeClr val="tx1"/>
                </a:solidFill>
                <a:effectLst/>
                <a:latin typeface="+mn-lt"/>
                <a:ea typeface="+mn-ea"/>
                <a:cs typeface="+mn-cs"/>
              </a:rPr>
              <a:t>Minimum</a:t>
            </a:r>
            <a:r>
              <a:rPr lang="en-US" sz="1200" kern="1200" dirty="0" smtClean="0">
                <a:solidFill>
                  <a:schemeClr val="tx1"/>
                </a:solidFill>
                <a:effectLst/>
                <a:latin typeface="+mn-lt"/>
                <a:ea typeface="+mn-ea"/>
                <a:cs typeface="+mn-cs"/>
              </a:rPr>
              <a:t> of 10 pages 3000 word paper </a:t>
            </a:r>
            <a:r>
              <a:rPr lang="en-US" sz="1200" b="1" kern="1200" dirty="0" smtClean="0">
                <a:solidFill>
                  <a:schemeClr val="tx1"/>
                </a:solidFill>
                <a:effectLst/>
                <a:latin typeface="+mn-lt"/>
                <a:ea typeface="+mn-ea"/>
                <a:cs typeface="+mn-cs"/>
              </a:rPr>
              <a:t>OR</a:t>
            </a:r>
            <a:r>
              <a:rPr lang="en-US" sz="1200" kern="1200" dirty="0" smtClean="0">
                <a:solidFill>
                  <a:schemeClr val="tx1"/>
                </a:solidFill>
                <a:effectLst/>
                <a:latin typeface="+mn-lt"/>
                <a:ea typeface="+mn-ea"/>
                <a:cs typeface="+mn-cs"/>
              </a:rPr>
              <a:t> minimum 20 slide Power Point Presentation </a:t>
            </a:r>
            <a:r>
              <a:rPr lang="en-US" sz="1200" b="1" kern="1200" dirty="0" smtClean="0">
                <a:solidFill>
                  <a:schemeClr val="tx1"/>
                </a:solidFill>
                <a:effectLst/>
                <a:latin typeface="+mn-lt"/>
                <a:ea typeface="+mn-ea"/>
                <a:cs typeface="+mn-cs"/>
              </a:rPr>
              <a:t>with in-depth speaker notes</a:t>
            </a:r>
            <a:r>
              <a:rPr lang="en-US" sz="1200" kern="1200" dirty="0" smtClean="0">
                <a:solidFill>
                  <a:schemeClr val="tx1"/>
                </a:solidFill>
                <a:effectLst/>
                <a:latin typeface="+mn-lt"/>
                <a:ea typeface="+mn-ea"/>
                <a:cs typeface="+mn-cs"/>
              </a:rPr>
              <a:t>. Neither title page nor reference page will count toward word count or PPP slide count. Turn it in document must be provided with paper or 10% reduction in total grade will occur. </a:t>
            </a:r>
          </a:p>
          <a:p>
            <a:r>
              <a:rPr lang="en-US" sz="1200" b="1" kern="1200" dirty="0" smtClean="0">
                <a:solidFill>
                  <a:schemeClr val="tx1"/>
                </a:solidFill>
                <a:effectLst/>
                <a:latin typeface="+mn-lt"/>
                <a:ea typeface="+mn-ea"/>
                <a:cs typeface="+mn-cs"/>
              </a:rPr>
              <a:t>10 professional APA cited references. (A personal interview as noted in the APA manual is to be cited within the content but not listed in the references as it can’t be demonstrated verbatim, and is thus not scholarly. Also the newspaper article name should not be italicized, but the name of the newspaper should be (p 200 </a:t>
            </a:r>
            <a:r>
              <a:rPr lang="en-US" sz="1200" b="1" kern="1200" dirty="0" err="1" smtClean="0">
                <a:solidFill>
                  <a:schemeClr val="tx1"/>
                </a:solidFill>
                <a:effectLst/>
                <a:latin typeface="+mn-lt"/>
                <a:ea typeface="+mn-ea"/>
                <a:cs typeface="+mn-cs"/>
              </a:rPr>
              <a:t>apa</a:t>
            </a:r>
            <a:r>
              <a:rPr lang="en-US" sz="1200" b="1" kern="1200" dirty="0" smtClean="0">
                <a:solidFill>
                  <a:schemeClr val="tx1"/>
                </a:solidFill>
                <a:effectLst/>
                <a:latin typeface="+mn-lt"/>
                <a:ea typeface="+mn-ea"/>
                <a:cs typeface="+mn-cs"/>
              </a:rPr>
              <a:t> manual). Finally, the VCHD should be cited only once with the different page (sources cited within). The “VCHD” had the year 2012 and 2010 cited throughout yet 2010 in the reference. Also Vermilion county was misspelled in the reference list and throughout presentation. </a:t>
            </a:r>
            <a:endParaRPr lang="en-US" sz="1200" kern="1200" dirty="0" smtClean="0">
              <a:solidFill>
                <a:schemeClr val="tx1"/>
              </a:solidFill>
              <a:effectLst/>
              <a:latin typeface="+mn-lt"/>
              <a:ea typeface="+mn-ea"/>
              <a:cs typeface="+mn-cs"/>
            </a:endParaRPr>
          </a:p>
          <a:p>
            <a:endParaRPr lang="en-US" b="1" dirty="0">
              <a:solidFill>
                <a:schemeClr val="accent4"/>
              </a:solidFill>
            </a:endParaRPr>
          </a:p>
        </p:txBody>
      </p:sp>
      <p:sp>
        <p:nvSpPr>
          <p:cNvPr id="4" name="Slide Number Placeholder 3"/>
          <p:cNvSpPr>
            <a:spLocks noGrp="1"/>
          </p:cNvSpPr>
          <p:nvPr>
            <p:ph type="sldNum" sz="quarter" idx="10"/>
          </p:nvPr>
        </p:nvSpPr>
        <p:spPr/>
        <p:txBody>
          <a:bodyPr/>
          <a:lstStyle/>
          <a:p>
            <a:fld id="{5233157E-D371-4D89-B0AF-D5D3BBEE263C}" type="slidenum">
              <a:rPr lang="en-US" smtClean="0"/>
              <a:pPr/>
              <a:t>25</a:t>
            </a:fld>
            <a:endParaRPr lang="en-US"/>
          </a:p>
        </p:txBody>
      </p:sp>
    </p:spTree>
    <p:extLst>
      <p:ext uri="{BB962C8B-B14F-4D97-AF65-F5344CB8AC3E}">
        <p14:creationId xmlns:p14="http://schemas.microsoft.com/office/powerpoint/2010/main" val="2267695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dirty="0" smtClean="0">
                <a:latin typeface="+mn-lt"/>
              </a:rPr>
              <a:t>Communicable </a:t>
            </a:r>
            <a:r>
              <a:rPr lang="en-US" sz="1200" b="0" i="0" u="none" strike="noStrike" kern="1200" baseline="0" dirty="0" smtClean="0">
                <a:solidFill>
                  <a:schemeClr val="tx1"/>
                </a:solidFill>
                <a:latin typeface="+mn-lt"/>
                <a:ea typeface="+mn-ea"/>
                <a:cs typeface="+mn-cs"/>
              </a:rPr>
              <a:t>disease control is a core function and responsibility of governmental public health. This responsibility is delegated to local health departments (LHDs) in many states (</a:t>
            </a:r>
            <a:r>
              <a:rPr lang="en-US" sz="1200" b="0" i="0" u="none" strike="noStrike" kern="1200" baseline="0" dirty="0" err="1" smtClean="0">
                <a:solidFill>
                  <a:schemeClr val="tx1"/>
                </a:solidFill>
                <a:latin typeface="+mn-lt"/>
                <a:ea typeface="+mn-ea"/>
                <a:cs typeface="+mn-cs"/>
              </a:rPr>
              <a:t>Moehrle</a:t>
            </a:r>
            <a:r>
              <a:rPr lang="en-US" sz="1200" b="0" i="0" u="none" strike="noStrike" kern="1200" baseline="0" dirty="0" smtClean="0">
                <a:solidFill>
                  <a:schemeClr val="tx1"/>
                </a:solidFill>
                <a:latin typeface="+mn-lt"/>
                <a:ea typeface="+mn-ea"/>
                <a:cs typeface="+mn-cs"/>
              </a:rPr>
              <a:t>, 2008). </a:t>
            </a:r>
            <a:r>
              <a:rPr lang="en-US" sz="1200" baseline="0" dirty="0" smtClean="0">
                <a:latin typeface="+mn-lt"/>
              </a:rPr>
              <a:t>The Vermilion County Health Department’s Communicable Disease Program aims to control communicable diseases that are preventable through immunizations and other public health techniques. Diseases that are monitored by the Communicable Disease Program include: animal bites, Rabies, Encephalitis, West Niles Virus, Chickenpox, E. Coli, </a:t>
            </a:r>
            <a:r>
              <a:rPr lang="en-US" sz="1200" baseline="0" dirty="0" err="1" smtClean="0">
                <a:latin typeface="+mn-lt"/>
              </a:rPr>
              <a:t>Giardiasis</a:t>
            </a:r>
            <a:r>
              <a:rPr lang="en-US" sz="1200" baseline="0" dirty="0" smtClean="0">
                <a:latin typeface="+mn-lt"/>
              </a:rPr>
              <a:t>, Hepatitis (type A, B, C), </a:t>
            </a:r>
            <a:r>
              <a:rPr lang="en-US" sz="1200" baseline="0" dirty="0" err="1" smtClean="0">
                <a:latin typeface="+mn-lt"/>
              </a:rPr>
              <a:t>Legionella</a:t>
            </a:r>
            <a:r>
              <a:rPr lang="en-US" sz="1200" baseline="0" dirty="0" smtClean="0">
                <a:latin typeface="+mn-lt"/>
              </a:rPr>
              <a:t>, Lyme Disease, Malaria, Measles, Mumps, Meningitis, Rocky Mountain Spotted Fever, Salmonella, H1N1 Influenza, Staph Infections, Streptococcus Group A, </a:t>
            </a:r>
            <a:r>
              <a:rPr lang="en-US" sz="1200" baseline="0" dirty="0" err="1" smtClean="0">
                <a:latin typeface="+mn-lt"/>
              </a:rPr>
              <a:t>Pertussis</a:t>
            </a:r>
            <a:r>
              <a:rPr lang="en-US" sz="1200" baseline="0" dirty="0" smtClean="0">
                <a:latin typeface="+mn-lt"/>
              </a:rPr>
              <a:t>, as well as food borne illness and several other diseases.  In 2010, there was a reported total of 221 illnesses reported to the VCHD and 506 diseases that were investigated and documented (Health Department, 2010). </a:t>
            </a:r>
            <a:r>
              <a:rPr lang="en-US" sz="1200" dirty="0" smtClean="0">
                <a:latin typeface="+mn-lt"/>
              </a:rPr>
              <a:t>When the Health Department made drastic</a:t>
            </a:r>
            <a:r>
              <a:rPr lang="en-US" sz="1200" baseline="0" dirty="0" smtClean="0">
                <a:latin typeface="+mn-lt"/>
              </a:rPr>
              <a:t> cuts due to funding, the Communicable Disease Program adopted other services including TB Surveillance, Lead Poisoning, Immunizations, and STD Screening and Surveillance.</a:t>
            </a:r>
          </a:p>
          <a:p>
            <a:r>
              <a:rPr lang="en-US" sz="1200" baseline="0" dirty="0" smtClean="0">
                <a:latin typeface="+mn-lt"/>
              </a:rPr>
              <a:t>	 </a:t>
            </a:r>
          </a:p>
          <a:p>
            <a:r>
              <a:rPr lang="en-US" sz="1200" baseline="0" dirty="0" smtClean="0">
                <a:latin typeface="+mn-lt"/>
              </a:rPr>
              <a:t>The Health Department has been providing immunizations to the children and adults of Vermilion County community for nearly 40 years. The Immunization Program provides the administration of immunizations primarily to provide the required childhood immunizations on a large scale to preschool and school aged children in Vermillion County.  The immunizations provided are IPV, MMR, MMRV, TD, </a:t>
            </a:r>
            <a:r>
              <a:rPr lang="en-US" sz="1200" baseline="0" dirty="0" err="1" smtClean="0">
                <a:latin typeface="+mn-lt"/>
              </a:rPr>
              <a:t>TDaP</a:t>
            </a:r>
            <a:r>
              <a:rPr lang="en-US" sz="1200" baseline="0" dirty="0" smtClean="0">
                <a:latin typeface="+mn-lt"/>
              </a:rPr>
              <a:t>, HIB, DTAP, Hepatitis A, Hepatitis B (for children and adults), HPV, HIB/HEPB, Rotavirus, </a:t>
            </a:r>
            <a:r>
              <a:rPr lang="en-US" sz="1200" baseline="0" dirty="0" err="1" smtClean="0">
                <a:latin typeface="+mn-lt"/>
              </a:rPr>
              <a:t>Varicella</a:t>
            </a:r>
            <a:r>
              <a:rPr lang="en-US" sz="1200" baseline="0" dirty="0" smtClean="0">
                <a:latin typeface="+mn-lt"/>
              </a:rPr>
              <a:t>/Chickenpox, Pneumonia (for children and adults), Influenza, and Meningococcal.   In 2010 there were 781 persons served for immunizations with a total 1,262 doses of vaccinations administered.  In 2010, there was a total of 1,743 adult influenza immunizations given, 837 of which were Medicare clients, and 906 which were non-Medicare clients (Health Department, 2010)</a:t>
            </a:r>
          </a:p>
          <a:p>
            <a:endParaRPr lang="en-US" sz="1200" baseline="0" dirty="0" smtClean="0">
              <a:latin typeface="+mn-lt"/>
            </a:endParaRPr>
          </a:p>
          <a:p>
            <a:r>
              <a:rPr lang="en-US" sz="1200" dirty="0" smtClean="0">
                <a:latin typeface="+mn-lt"/>
              </a:rPr>
              <a:t>According to </a:t>
            </a:r>
            <a:r>
              <a:rPr lang="en-US" sz="1200" dirty="0" err="1" smtClean="0">
                <a:latin typeface="+mn-lt"/>
              </a:rPr>
              <a:t>Moehrle</a:t>
            </a:r>
            <a:r>
              <a:rPr lang="en-US" sz="1200" baseline="0" dirty="0" smtClean="0">
                <a:latin typeface="+mn-lt"/>
              </a:rPr>
              <a:t> (2008), </a:t>
            </a:r>
            <a:r>
              <a:rPr lang="en-US" sz="1200" b="0" i="0" u="none" strike="noStrike" kern="1200" baseline="0" dirty="0" smtClean="0">
                <a:solidFill>
                  <a:schemeClr val="tx1"/>
                </a:solidFill>
                <a:latin typeface="+mn-lt"/>
                <a:ea typeface="+mn-ea"/>
                <a:cs typeface="+mn-cs"/>
              </a:rPr>
              <a:t>most LHDs perform some epidemiology and surveillance activities. Almost all LHDs, about 89%, conduct epidemiology and surveillance for communicable and infectious diseases. STD Surveillance was also adopted by the Communicable Disease Program in 2010.  The VCHD previously had its own program which offered screenings as well as treatment of STDs until 2010. Today, the Vermilion County Health Department only</a:t>
            </a:r>
            <a:r>
              <a:rPr lang="en-US" sz="1200" b="1"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conducts STD/HIV testing and no longer has a STD clinic that offers treatment.  The State of Illinois and doctors offices are mandated to report some STDs to the Vermillion County Health Department .  After these cases are reported, the Health Department is responsible for making contact to ensure that these individuals are following up with care and receiving treatment (VCHD, 2010).</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Lead Poisoning Prevention/Screening services were added to the responsibilities of the Communicable Disease Program in 2010 as a result of the funding cuts.  The main purpose of this lead surveillance was to monitor children before entering the school system. Unfortunately, the majority of geographical areas represented by the zip codes in Vermilion County (78%) have been identified as “high lead risk” by the Illinois Department of Public Health, so staff encourages all children to get a baseline blood lead level test before entering school (</a:t>
            </a:r>
            <a:r>
              <a:rPr lang="en-US" sz="1200" baseline="0" dirty="0" smtClean="0">
                <a:latin typeface="+mn-lt"/>
              </a:rPr>
              <a:t>Health Department</a:t>
            </a:r>
            <a:r>
              <a:rPr lang="en-US" sz="1200" b="0" i="0" u="none" strike="noStrike" kern="1200" baseline="0" dirty="0" smtClean="0">
                <a:solidFill>
                  <a:schemeClr val="tx1"/>
                </a:solidFill>
                <a:latin typeface="+mn-lt"/>
                <a:ea typeface="+mn-ea"/>
                <a:cs typeface="+mn-cs"/>
              </a:rPr>
              <a:t>, 2010).</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233157E-D371-4D89-B0AF-D5D3BBEE263C}"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Immunization Program at the Vermilion County Health Department was adopted by the Communicable Disease Control Program in 2010 when the Health Department</a:t>
            </a:r>
            <a:r>
              <a:rPr lang="en-US" baseline="0" dirty="0" smtClean="0"/>
              <a:t> had to forego several of its programs. The goal of the Communicable Disease Program is to control preventable diseases by immunizations and other public health techniques, including education. In order to accomplish this, the Immunization Program consists of regularly scheduled clinics designed to provide required childhood immunizations on a large scale to preschool and school aged children in Vermilion County. There are 48 regularly scheduled clinics at the Vermilion County Health Department throughout the year. In addition to these regularly scheduled immunization clinics, the health department also offered 4 seasonal flu vaccination clinics in 2010 for children (VCHD, 2012).</a:t>
            </a:r>
          </a:p>
          <a:p>
            <a:endParaRPr lang="en-US" baseline="0" dirty="0" smtClean="0"/>
          </a:p>
          <a:p>
            <a:r>
              <a:rPr lang="en-US" baseline="0" dirty="0" smtClean="0"/>
              <a:t>The Vermilion County Health Department also oversees private medical providers that are enrolled in the Vaccines for Children Program. The Health Department reviews and assesses these private providers to ensure they adhere to eligibility screenings, vaccination management procedures, and appropriate administration and documentation practices. From 2009 to 2010 alone, the numbers of people vaccinated at the Health Department decreased by nearly 700, which becomes quite a concern for the safety of the public (Health Department, 2010).</a:t>
            </a:r>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Vermilion</a:t>
            </a:r>
            <a:r>
              <a:rPr lang="en-US" baseline="0" dirty="0" smtClean="0"/>
              <a:t> County Health Department’s Emergency Preparedness Program prepares itself to deal with a variety of emergencies within the community. The health departments planning initiatives are compliant with the National Incident Management System (NIMS) and The Homeland Security and Exercise Evaluation Program (HSEEP) and participates in training drills throughout the year.  Using a bioterrorism event as an example, the role of the Vermilion County Health Department would be to distribute antibiotics and antiviral medications or vaccines to Vermillion County residents that have been exposed a biological agent.  Another example of the Vermilion County Health Department taking action during a emergency situation was during the Novel H1N1 pandemic of 2009.  Over 13,000 vaccinations were given during this time, and in an effort to continue its efforts, the VCHD prepared itself in 2010 by administering 461 vaccinations as well as providing prevention education and information to the community (Health Department, 2010).</a:t>
            </a:r>
          </a:p>
          <a:p>
            <a:endParaRPr lang="en-US" baseline="0" dirty="0" smtClean="0"/>
          </a:p>
          <a:p>
            <a:r>
              <a:rPr lang="en-US" baseline="0" dirty="0" smtClean="0"/>
              <a:t>According to </a:t>
            </a:r>
            <a:r>
              <a:rPr lang="en-US" baseline="0" dirty="0" err="1" smtClean="0"/>
              <a:t>Lotstein</a:t>
            </a:r>
            <a:r>
              <a:rPr lang="en-US" baseline="0" dirty="0" smtClean="0"/>
              <a:t> (2008) </a:t>
            </a:r>
            <a:r>
              <a:rPr lang="en-US" sz="1200" b="0" i="0" u="none" strike="noStrike" kern="1200" baseline="0" dirty="0" smtClean="0">
                <a:solidFill>
                  <a:schemeClr val="tx1"/>
                </a:solidFill>
                <a:latin typeface="+mn-lt"/>
                <a:ea typeface="+mn-ea"/>
                <a:cs typeface="+mn-cs"/>
              </a:rPr>
              <a:t>public health emergency preparedness (PHEP), although only part of what public health agencies do, have been the focus of much attention. The federal government has invested $5 billion in PHEP since 2001, heightening expectations about whether the nation is “ready” for the next large-scale emergency.  Many recent PHEP efforts have been directed toward preparing for pandemic influenza, which represents one of the most catastrophic global health issues (</a:t>
            </a:r>
            <a:r>
              <a:rPr lang="en-US" sz="1200" b="0" i="0" u="none" strike="noStrike" kern="1200" baseline="0" dirty="0" err="1" smtClean="0">
                <a:solidFill>
                  <a:schemeClr val="tx1"/>
                </a:solidFill>
                <a:latin typeface="+mn-lt"/>
                <a:ea typeface="+mn-ea"/>
                <a:cs typeface="+mn-cs"/>
              </a:rPr>
              <a:t>Lotstein</a:t>
            </a:r>
            <a:r>
              <a:rPr lang="en-US" sz="1200" b="0" i="0" u="none" strike="noStrike" kern="1200" baseline="0" dirty="0" smtClean="0">
                <a:solidFill>
                  <a:schemeClr val="tx1"/>
                </a:solidFill>
                <a:latin typeface="+mn-lt"/>
                <a:ea typeface="+mn-ea"/>
                <a:cs typeface="+mn-cs"/>
              </a:rPr>
              <a:t>, 2008). </a:t>
            </a:r>
          </a:p>
          <a:p>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baseline="0" dirty="0" smtClean="0"/>
              <a:t>The primary goal of the Vermilion County Health Department’s Environmental Health Program is to protect and improve the quality of life for the residents of Vermillion County</a:t>
            </a:r>
            <a:r>
              <a:rPr lang="en-US" sz="1200" baseline="0" dirty="0" smtClean="0">
                <a:latin typeface="+mn-lt"/>
              </a:rPr>
              <a:t>. One of the main responsibilities of the Environmental Health Program is to ensure the protection of consumers by assuring that the food and food products, provided by food service establishments, are protected against contamination by infectious agents and toxic materials (VCHD, 2012).</a:t>
            </a:r>
          </a:p>
          <a:p>
            <a:endParaRPr lang="en-US" sz="1200" baseline="0" dirty="0" smtClean="0">
              <a:latin typeface="+mn-lt"/>
            </a:endParaRPr>
          </a:p>
          <a:p>
            <a:r>
              <a:rPr lang="en-US" sz="1200" baseline="0" dirty="0" smtClean="0">
                <a:latin typeface="+mn-lt"/>
              </a:rPr>
              <a:t>The Vermillion County Health Department requires that anyone serving food to the community must obtain a permit to operate food service establishments and will also require the Vermillion County Health Department staff to carry out inspections of food establishments, retail food stores, and temporary food service establishments. This is all done so that the VCHD can be sure that the food being served to the community is done so in clean kitchens, with food that is not contaminated, and in a healthy manner. The VCHD makes sure that permits are issued and inspected for catering services, institutions, taverns with and without food services, restaurants, retail food stores, schools, mobile units, and temporary food services establishments.  In 2010 there was 921 permits issued in Vermillion County.  Along with the requirement of permits, the VCHD will perform food service sanitation activities which ensure that establishments are being compliant.  For the year of 2010, activities performed were field investigations (91), compliance inspections (1,127), food sample collections (12), adulterated food and </a:t>
            </a:r>
            <a:r>
              <a:rPr lang="en-US" sz="1200" baseline="0" dirty="0" err="1" smtClean="0">
                <a:latin typeface="+mn-lt"/>
              </a:rPr>
              <a:t>foodborne</a:t>
            </a:r>
            <a:r>
              <a:rPr lang="en-US" sz="1200" baseline="0" dirty="0" smtClean="0">
                <a:latin typeface="+mn-lt"/>
              </a:rPr>
              <a:t> illness complaints (11), field and telephone conferences (6,044), and official correspondences (2,928) (Health Department, 2010).</a:t>
            </a:r>
          </a:p>
          <a:p>
            <a:endParaRPr lang="en-US" sz="1200" baseline="0" dirty="0" smtClean="0">
              <a:latin typeface="+mn-lt"/>
            </a:endParaRPr>
          </a:p>
          <a:p>
            <a:r>
              <a:rPr lang="en-US" sz="1200" baseline="0" dirty="0" smtClean="0">
                <a:latin typeface="+mn-lt"/>
              </a:rPr>
              <a:t>The Potable Water Supply Division of the Health Department ensures that the water supply in Vermillion County is safe and clean for the consumption of the individuals within the county. The VCHD carries out many duties to make sure these objectives are met and that the water supply is safe for consumption and public use.  According to the </a:t>
            </a:r>
            <a:r>
              <a:rPr lang="en-US" sz="1200" i="1" baseline="0" dirty="0" smtClean="0">
                <a:latin typeface="+mn-lt"/>
              </a:rPr>
              <a:t>2010 Annual Report</a:t>
            </a:r>
            <a:r>
              <a:rPr lang="en-US" sz="1200" baseline="0" dirty="0" smtClean="0">
                <a:latin typeface="+mn-lt"/>
              </a:rPr>
              <a:t>, one responsibility of this division is that the VCHD will issue permits for the installation of all new water wells where needed.  They also have the authority to inspect the installation of wells and pumps to ensure they meet code requirements, to inspect and collect water samples, and to ensure all abandoned wells are properly sealed. Another duty the VCHD performs is requesting Vermillion County residents to collect water samples and inspect private water supplies.  These samples will then be sent to the Illinois Department of Public Health Laboratory or to the Laboratory at Aqua Illinois Water Company.  The VCHD will then interpret these results, report them to the owner of the water supply, and if deemed unacceptable for human consumption, the Environmental Health Division will take appropriate action.  According to the </a:t>
            </a:r>
            <a:r>
              <a:rPr lang="en-US" sz="1200" i="1" baseline="0" dirty="0" smtClean="0">
                <a:latin typeface="+mn-lt"/>
              </a:rPr>
              <a:t>2010 Annual Report</a:t>
            </a:r>
            <a:r>
              <a:rPr lang="en-US" sz="1200" baseline="0" dirty="0" smtClean="0">
                <a:latin typeface="+mn-lt"/>
              </a:rPr>
              <a:t>, activities performed by the Environmental Health Division we as follows: private water samples (372), office and field telephone conferences (2,721), well inspections (377), official correspondence (1,424), and well construction permits (49). </a:t>
            </a:r>
          </a:p>
          <a:p>
            <a:r>
              <a:rPr lang="en-US" sz="1200" baseline="0" dirty="0" smtClean="0">
                <a:latin typeface="+mn-lt"/>
              </a:rPr>
              <a:t> </a:t>
            </a:r>
          </a:p>
          <a:p>
            <a:r>
              <a:rPr lang="en-US" sz="1200" baseline="0" dirty="0" smtClean="0">
                <a:latin typeface="+mn-lt"/>
              </a:rPr>
              <a:t>An additional responsibility of the Environmental Health Division is ensuring that proper private sewage disposal is being met. This job is very similar to that of the portable water supply only in this case specifically focusing on sewage disposal.  According to the </a:t>
            </a:r>
            <a:r>
              <a:rPr lang="en-US" sz="1200" i="1" baseline="0" dirty="0" smtClean="0">
                <a:latin typeface="+mn-lt"/>
              </a:rPr>
              <a:t>2010 Annual Report</a:t>
            </a:r>
            <a:r>
              <a:rPr lang="en-US" sz="1200" baseline="0" dirty="0" smtClean="0">
                <a:latin typeface="+mn-lt"/>
              </a:rPr>
              <a:t>, “the objective of this program is to prevent transmission of disease organisms from the improper or inadequate treatment of sewage by providing that all sewage is discharged to a properly designed, constructed and operating sewage disposal system.” (Health Department, 2010, p. 21).  The VCHD has a number of duties and the authority to order corrections of inadequately treated sewage discharges, the authority to issue construction permits for new sewage disposal systems, to design new sewage system for private residents, to inspect newly constructed systems to make sure they are built correctly, and to license private sewage disposal contractors and septic tank pumpers.  Doug Toole, Director of Environment Health described and stressed the importance of this duty by explaining that if someone was disposing their sewage in an improper manner, that the sewage can be leeching into their neighbors lands where they grow vegetables, or even leech into neighbors water wells.  This could cause people to become sick and this is why the Environmental Health Division must perform so many duties.</a:t>
            </a:r>
          </a:p>
          <a:p>
            <a:endParaRPr lang="en-US" sz="1200" baseline="0" dirty="0" smtClean="0">
              <a:latin typeface="+mn-lt"/>
            </a:endParaRPr>
          </a:p>
          <a:p>
            <a:r>
              <a:rPr lang="en-US" sz="1200" baseline="0" dirty="0" smtClean="0">
                <a:latin typeface="+mn-lt"/>
              </a:rPr>
              <a:t>According to the </a:t>
            </a:r>
            <a:r>
              <a:rPr lang="en-US" sz="1200" i="1" baseline="0" dirty="0" smtClean="0">
                <a:latin typeface="+mn-lt"/>
              </a:rPr>
              <a:t>2010 Annual Report</a:t>
            </a:r>
            <a:r>
              <a:rPr lang="en-US" sz="1200" baseline="0" dirty="0" smtClean="0">
                <a:latin typeface="+mn-lt"/>
              </a:rPr>
              <a:t>, the goal of the Vector Prevention and Pest Control Program is to prevent and control the transmission of disease, the adulteration of food products, and the infestation of structures and other problems associated with insect and rodent infestations. This responsibility of the Health Department would deal with such issues as West Nile Virus (WNV).  The VCHD Environmental Health Program would collect samples (dead birds or mosquitoes) and send those samples to the appropriate laboratory to be tested for WNV.  Since 2002, Vermillion County has seen five reported human cases of West Nile Virus, three cases in 2002, one case in 2003, and one case in 2006 (Health Department, 2010).</a:t>
            </a:r>
          </a:p>
          <a:p>
            <a:endParaRPr lang="en-US" sz="1200" baseline="0" dirty="0" smtClean="0">
              <a:latin typeface="+mn-lt"/>
            </a:endParaRPr>
          </a:p>
          <a:p>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a:t>
            </a:r>
            <a:r>
              <a:rPr lang="en-US" baseline="0" dirty="0" smtClean="0">
                <a:latin typeface="Times New Roman" pitchFamily="18" charset="0"/>
                <a:cs typeface="Times New Roman" pitchFamily="18" charset="0"/>
              </a:rPr>
              <a:t> Vermilion County Health Department is the Local Registrar for the county and must oversee several other deputy registrars. The Health Department is authorized to provide copies of birth and death certificates. These records are filed at the Vermillion County Health Department. If birth or death records were recorded after January 1, 1983, they must be obtained from the County Clerk’s Office at the Courthouse (VCHD, 2012).</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5233157E-D371-4D89-B0AF-D5D3BBEE263C}"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Women,</a:t>
            </a:r>
            <a:r>
              <a:rPr lang="en-US" baseline="0" dirty="0" smtClean="0"/>
              <a:t> Infants, and Children (WIC) provides nutritious, supplemental foods for pregnant and breastfeeding women and infants and children up to the age of five. Eligibility is determined by income and medical and/or nutritional risk. The WIC program at the Vermilion County Health Department requires each participant to be offered at least one nutritional class during each six month certification program. Mothers and infants who are certified until the first birthday of the infant are required to attend two nutrition class and bring the infant in for nutritional screenings. Mothers and infants receive a variety of food that are identified through a nutritional risk assessments conducted by a nutritionist (VCHD, 2012). </a:t>
            </a:r>
          </a:p>
          <a:p>
            <a:endParaRPr lang="en-US" baseline="0" dirty="0" smtClean="0"/>
          </a:p>
          <a:p>
            <a:r>
              <a:rPr lang="en-US" baseline="0" dirty="0" smtClean="0"/>
              <a:t>In 2010, the caseload of WIC participants at the Health Department was 3,262 participants per month. The average food cost of packages that were given to the participants was sixty-six dollars per participant. The estimated food dollars that was spent in Vermilion County in 2010 was $2,174,436. Based on these numbers, it is imperative that the Health Department be able to continue to offer the WIC program to ensure that mothers and their infants are eating nutritious, supplemental foods (Health Department, 2012).</a:t>
            </a:r>
            <a:endParaRPr lang="en-US" dirty="0"/>
          </a:p>
        </p:txBody>
      </p:sp>
      <p:sp>
        <p:nvSpPr>
          <p:cNvPr id="4" name="Slide Number Placeholder 3"/>
          <p:cNvSpPr>
            <a:spLocks noGrp="1"/>
          </p:cNvSpPr>
          <p:nvPr>
            <p:ph type="sldNum" sz="quarter" idx="10"/>
          </p:nvPr>
        </p:nvSpPr>
        <p:spPr/>
        <p:txBody>
          <a:bodyPr/>
          <a:lstStyle/>
          <a:p>
            <a:fld id="{5233157E-D371-4D89-B0AF-D5D3BBEE263C}"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8F577BE-5FA9-4F13-BBD2-273899C73763}" type="datetimeFigureOut">
              <a:rPr lang="en-US" smtClean="0"/>
              <a:pPr/>
              <a:t>7/18/2012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0EB574E-029B-45A2-9361-B759E93F92B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8F577BE-5FA9-4F13-BBD2-273899C73763}" type="datetimeFigureOut">
              <a:rPr lang="en-US" smtClean="0"/>
              <a:pPr/>
              <a:t>7/18/2012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EB574E-029B-45A2-9361-B759E93F92B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8F577BE-5FA9-4F13-BBD2-273899C73763}" type="datetimeFigureOut">
              <a:rPr lang="en-US" smtClean="0"/>
              <a:pPr/>
              <a:t>7/18/2012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EB574E-029B-45A2-9361-B759E93F92B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8F577BE-5FA9-4F13-BBD2-273899C73763}" type="datetimeFigureOut">
              <a:rPr lang="en-US" smtClean="0"/>
              <a:pPr/>
              <a:t>7/18/2012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EB574E-029B-45A2-9361-B759E93F92B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8F577BE-5FA9-4F13-BBD2-273899C73763}" type="datetimeFigureOut">
              <a:rPr lang="en-US" smtClean="0"/>
              <a:pPr/>
              <a:t>7/18/2012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0EB574E-029B-45A2-9361-B759E93F92B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8F577BE-5FA9-4F13-BBD2-273899C73763}" type="datetimeFigureOut">
              <a:rPr lang="en-US" smtClean="0"/>
              <a:pPr/>
              <a:t>7/18/2012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0EB574E-029B-45A2-9361-B759E93F92B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8F577BE-5FA9-4F13-BBD2-273899C73763}" type="datetimeFigureOut">
              <a:rPr lang="en-US" smtClean="0"/>
              <a:pPr/>
              <a:t>7/18/2012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0EB574E-029B-45A2-9361-B759E93F92B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8F577BE-5FA9-4F13-BBD2-273899C73763}" type="datetimeFigureOut">
              <a:rPr lang="en-US" smtClean="0"/>
              <a:pPr/>
              <a:t>7/18/2012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0EB574E-029B-45A2-9361-B759E93F92B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8F577BE-5FA9-4F13-BBD2-273899C73763}" type="datetimeFigureOut">
              <a:rPr lang="en-US" smtClean="0"/>
              <a:pPr/>
              <a:t>7/18/2012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0EB574E-029B-45A2-9361-B759E93F92B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8F577BE-5FA9-4F13-BBD2-273899C73763}" type="datetimeFigureOut">
              <a:rPr lang="en-US" smtClean="0"/>
              <a:pPr/>
              <a:t>7/18/2012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0EB574E-029B-45A2-9361-B759E93F92B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8F577BE-5FA9-4F13-BBD2-273899C73763}" type="datetimeFigureOut">
              <a:rPr lang="en-US" smtClean="0"/>
              <a:pPr/>
              <a:t>7/18/2012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0EB574E-029B-45A2-9361-B759E93F92B9}"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8F577BE-5FA9-4F13-BBD2-273899C73763}" type="datetimeFigureOut">
              <a:rPr lang="en-US" smtClean="0"/>
              <a:pPr/>
              <a:t>7/18/2012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0EB574E-029B-45A2-9361-B759E93F92B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cdc.gov/obesity/data/childhood.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hyperlink" Target="http://web.ebscohost.com.ezproxy.lakeviewcol.edu/" TargetMode="External"/><Relationship Id="rId4" Type="http://schemas.openxmlformats.org/officeDocument/2006/relationships/hyperlink" Target="http://vchd.org/annual-report/"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eb.ebscohost.com.ezproxy.lakeviewcol.edu/"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http://vchd.org/" TargetMode="External"/><Relationship Id="rId4" Type="http://schemas.openxmlformats.org/officeDocument/2006/relationships/hyperlink" Target="http://www.fns.usda.gov/wic/"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95400"/>
            <a:ext cx="7772400" cy="1829761"/>
          </a:xfrm>
        </p:spPr>
        <p:txBody>
          <a:bodyPr>
            <a:noAutofit/>
          </a:bodyPr>
          <a:lstStyle/>
          <a:p>
            <a:pPr algn="ctr"/>
            <a:r>
              <a:rPr lang="en-US" sz="5400" dirty="0" smtClean="0">
                <a:latin typeface="Bradley Hand ITC" pitchFamily="66" charset="0"/>
              </a:rPr>
              <a:t>Vermilion County Health Department Focused Assessment</a:t>
            </a:r>
            <a:endParaRPr lang="en-US" sz="5400" dirty="0">
              <a:latin typeface="Bradley Hand ITC" pitchFamily="66" charset="0"/>
            </a:endParaRPr>
          </a:p>
        </p:txBody>
      </p:sp>
      <p:sp>
        <p:nvSpPr>
          <p:cNvPr id="3" name="Subtitle 2"/>
          <p:cNvSpPr>
            <a:spLocks noGrp="1"/>
          </p:cNvSpPr>
          <p:nvPr>
            <p:ph type="subTitle" idx="1"/>
          </p:nvPr>
        </p:nvSpPr>
        <p:spPr/>
        <p:txBody>
          <a:bodyPr>
            <a:normAutofit/>
          </a:bodyPr>
          <a:lstStyle/>
          <a:p>
            <a:pPr algn="ctr"/>
            <a:endParaRPr lang="en-US" sz="3200" dirty="0" smtClean="0">
              <a:latin typeface="Times New Roman" pitchFamily="18" charset="0"/>
              <a:cs typeface="Times New Roman" pitchFamily="18" charset="0"/>
            </a:endParaRPr>
          </a:p>
          <a:p>
            <a:pPr algn="ctr"/>
            <a:r>
              <a:rPr lang="en-US" sz="3200" dirty="0" smtClean="0">
                <a:latin typeface="Times New Roman" pitchFamily="18" charset="0"/>
                <a:cs typeface="Times New Roman" pitchFamily="18" charset="0"/>
              </a:rPr>
              <a:t>By: Tiffany </a:t>
            </a:r>
            <a:r>
              <a:rPr lang="en-US" sz="3200" dirty="0" err="1" smtClean="0">
                <a:latin typeface="Times New Roman" pitchFamily="18" charset="0"/>
                <a:cs typeface="Times New Roman" pitchFamily="18" charset="0"/>
              </a:rPr>
              <a:t>Hartke</a:t>
            </a:r>
            <a:r>
              <a:rPr lang="en-US" sz="3200" dirty="0" smtClean="0">
                <a:latin typeface="Times New Roman" pitchFamily="18" charset="0"/>
                <a:cs typeface="Times New Roman" pitchFamily="18" charset="0"/>
              </a:rPr>
              <a:t> &amp; Felix De Leon</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143000"/>
          </a:xfrm>
        </p:spPr>
        <p:txBody>
          <a:bodyPr>
            <a:normAutofit fontScale="90000"/>
          </a:bodyPr>
          <a:lstStyle/>
          <a:p>
            <a:r>
              <a:rPr lang="en-US" dirty="0" smtClean="0">
                <a:latin typeface="Times New Roman" pitchFamily="18" charset="0"/>
                <a:cs typeface="Times New Roman" pitchFamily="18" charset="0"/>
              </a:rPr>
              <a:t>Women, Infants, and Children (WIC)</a:t>
            </a:r>
            <a:endParaRPr lang="en-US" dirty="0">
              <a:latin typeface="Times New Roman" pitchFamily="18" charset="0"/>
              <a:cs typeface="Times New Roman" pitchFamily="18" charset="0"/>
            </a:endParaRPr>
          </a:p>
        </p:txBody>
      </p:sp>
      <p:graphicFrame>
        <p:nvGraphicFramePr>
          <p:cNvPr id="6" name="Content Placeholder 5"/>
          <p:cNvGraphicFramePr>
            <a:graphicFrameLocks noGrp="1"/>
          </p:cNvGraphicFramePr>
          <p:nvPr>
            <p:ph idx="1"/>
          </p:nvPr>
        </p:nvGraphicFramePr>
        <p:xfrm>
          <a:off x="457200" y="1219200"/>
          <a:ext cx="8229600" cy="4915536"/>
        </p:xfrm>
        <a:graphic>
          <a:graphicData uri="http://schemas.openxmlformats.org/drawingml/2006/table">
            <a:tbl>
              <a:tblPr firstRow="1" bandRow="1">
                <a:tableStyleId>{5C22544A-7EE6-4342-B048-85BDC9FD1C3A}</a:tableStyleId>
              </a:tblPr>
              <a:tblGrid>
                <a:gridCol w="2743200"/>
                <a:gridCol w="2743200"/>
                <a:gridCol w="2743200"/>
              </a:tblGrid>
              <a:tr h="794544">
                <a:tc>
                  <a:txBody>
                    <a:bodyPr/>
                    <a:lstStyle/>
                    <a:p>
                      <a:pPr algn="ctr"/>
                      <a:r>
                        <a:rPr lang="en-US" sz="2400" dirty="0" smtClean="0"/>
                        <a:t>WIC Service Statistics</a:t>
                      </a:r>
                      <a:endParaRPr lang="en-US" sz="2400" dirty="0"/>
                    </a:p>
                  </a:txBody>
                  <a:tcPr/>
                </a:tc>
                <a:tc>
                  <a:txBody>
                    <a:bodyPr/>
                    <a:lstStyle/>
                    <a:p>
                      <a:pPr algn="ctr"/>
                      <a:r>
                        <a:rPr lang="en-US" sz="3200" dirty="0" smtClean="0"/>
                        <a:t>2009</a:t>
                      </a:r>
                      <a:endParaRPr lang="en-US" sz="3200" dirty="0"/>
                    </a:p>
                  </a:txBody>
                  <a:tcPr/>
                </a:tc>
                <a:tc>
                  <a:txBody>
                    <a:bodyPr/>
                    <a:lstStyle/>
                    <a:p>
                      <a:pPr algn="ctr"/>
                      <a:r>
                        <a:rPr lang="en-US" sz="3200" dirty="0" smtClean="0"/>
                        <a:t>2010</a:t>
                      </a:r>
                      <a:endParaRPr lang="en-US" sz="3200" dirty="0"/>
                    </a:p>
                  </a:txBody>
                  <a:tcPr/>
                </a:tc>
              </a:tr>
              <a:tr h="794544">
                <a:tc>
                  <a:txBody>
                    <a:bodyPr/>
                    <a:lstStyle/>
                    <a:p>
                      <a:r>
                        <a:rPr lang="en-US" dirty="0" smtClean="0"/>
                        <a:t>Medical</a:t>
                      </a:r>
                      <a:r>
                        <a:rPr lang="en-US" baseline="0" dirty="0" smtClean="0"/>
                        <a:t> Assessments</a:t>
                      </a:r>
                      <a:endParaRPr lang="en-US" dirty="0"/>
                    </a:p>
                  </a:txBody>
                  <a:tcPr/>
                </a:tc>
                <a:tc>
                  <a:txBody>
                    <a:bodyPr/>
                    <a:lstStyle/>
                    <a:p>
                      <a:r>
                        <a:rPr lang="en-US" dirty="0" smtClean="0"/>
                        <a:t>6,544</a:t>
                      </a:r>
                      <a:endParaRPr lang="en-US" dirty="0"/>
                    </a:p>
                  </a:txBody>
                  <a:tcPr/>
                </a:tc>
                <a:tc>
                  <a:txBody>
                    <a:bodyPr/>
                    <a:lstStyle/>
                    <a:p>
                      <a:r>
                        <a:rPr lang="en-US" dirty="0" smtClean="0"/>
                        <a:t>6,127</a:t>
                      </a:r>
                      <a:endParaRPr lang="en-US" dirty="0"/>
                    </a:p>
                  </a:txBody>
                  <a:tcPr/>
                </a:tc>
              </a:tr>
              <a:tr h="794544">
                <a:tc>
                  <a:txBody>
                    <a:bodyPr/>
                    <a:lstStyle/>
                    <a:p>
                      <a:r>
                        <a:rPr lang="en-US" dirty="0" smtClean="0"/>
                        <a:t>Nutritional Assessments</a:t>
                      </a:r>
                      <a:endParaRPr lang="en-US" dirty="0"/>
                    </a:p>
                  </a:txBody>
                  <a:tcPr/>
                </a:tc>
                <a:tc>
                  <a:txBody>
                    <a:bodyPr/>
                    <a:lstStyle/>
                    <a:p>
                      <a:r>
                        <a:rPr lang="en-US" dirty="0" smtClean="0"/>
                        <a:t>6,544</a:t>
                      </a:r>
                      <a:endParaRPr lang="en-US" dirty="0"/>
                    </a:p>
                  </a:txBody>
                  <a:tcPr/>
                </a:tc>
                <a:tc>
                  <a:txBody>
                    <a:bodyPr/>
                    <a:lstStyle/>
                    <a:p>
                      <a:r>
                        <a:rPr lang="en-US" dirty="0" smtClean="0"/>
                        <a:t>6,127</a:t>
                      </a:r>
                      <a:endParaRPr lang="en-US" dirty="0"/>
                    </a:p>
                  </a:txBody>
                  <a:tcPr/>
                </a:tc>
              </a:tr>
              <a:tr h="794544">
                <a:tc>
                  <a:txBody>
                    <a:bodyPr/>
                    <a:lstStyle/>
                    <a:p>
                      <a:r>
                        <a:rPr lang="en-US" dirty="0" smtClean="0"/>
                        <a:t>Subsequent counseling/follow</a:t>
                      </a:r>
                      <a:r>
                        <a:rPr lang="en-US" baseline="0" dirty="0" smtClean="0"/>
                        <a:t>-up assessments</a:t>
                      </a:r>
                      <a:endParaRPr lang="en-US" dirty="0"/>
                    </a:p>
                  </a:txBody>
                  <a:tcPr/>
                </a:tc>
                <a:tc>
                  <a:txBody>
                    <a:bodyPr/>
                    <a:lstStyle/>
                    <a:p>
                      <a:r>
                        <a:rPr lang="en-US" dirty="0" smtClean="0"/>
                        <a:t>7,205</a:t>
                      </a:r>
                      <a:endParaRPr lang="en-US" dirty="0"/>
                    </a:p>
                  </a:txBody>
                  <a:tcPr/>
                </a:tc>
                <a:tc>
                  <a:txBody>
                    <a:bodyPr/>
                    <a:lstStyle/>
                    <a:p>
                      <a:r>
                        <a:rPr lang="en-US" dirty="0" smtClean="0"/>
                        <a:t>6,558</a:t>
                      </a:r>
                      <a:endParaRPr lang="en-US" dirty="0"/>
                    </a:p>
                  </a:txBody>
                  <a:tcPr/>
                </a:tc>
              </a:tr>
              <a:tr h="794544">
                <a:tc>
                  <a:txBody>
                    <a:bodyPr/>
                    <a:lstStyle/>
                    <a:p>
                      <a:r>
                        <a:rPr lang="en-US" dirty="0" smtClean="0"/>
                        <a:t>Total</a:t>
                      </a:r>
                      <a:r>
                        <a:rPr lang="en-US" baseline="0" dirty="0" smtClean="0"/>
                        <a:t> Food package vouchers</a:t>
                      </a:r>
                      <a:endParaRPr lang="en-US" dirty="0"/>
                    </a:p>
                  </a:txBody>
                  <a:tcPr/>
                </a:tc>
                <a:tc>
                  <a:txBody>
                    <a:bodyPr/>
                    <a:lstStyle/>
                    <a:p>
                      <a:r>
                        <a:rPr lang="en-US" dirty="0" smtClean="0"/>
                        <a:t>34,945</a:t>
                      </a:r>
                      <a:endParaRPr lang="en-US" dirty="0"/>
                    </a:p>
                  </a:txBody>
                  <a:tcPr/>
                </a:tc>
                <a:tc>
                  <a:txBody>
                    <a:bodyPr/>
                    <a:lstStyle/>
                    <a:p>
                      <a:r>
                        <a:rPr lang="en-US" dirty="0" smtClean="0"/>
                        <a:t>32,946</a:t>
                      </a:r>
                      <a:endParaRPr lang="en-US" dirty="0"/>
                    </a:p>
                  </a:txBody>
                  <a:tcPr/>
                </a:tc>
              </a:tr>
              <a:tr h="794544">
                <a:tc>
                  <a:txBody>
                    <a:bodyPr/>
                    <a:lstStyle/>
                    <a:p>
                      <a:r>
                        <a:rPr lang="en-US" b="1" dirty="0" smtClean="0"/>
                        <a:t>Total Services</a:t>
                      </a:r>
                      <a:endParaRPr lang="en-US" b="1" dirty="0"/>
                    </a:p>
                  </a:txBody>
                  <a:tcPr/>
                </a:tc>
                <a:tc>
                  <a:txBody>
                    <a:bodyPr/>
                    <a:lstStyle/>
                    <a:p>
                      <a:r>
                        <a:rPr lang="en-US" b="1" dirty="0" smtClean="0"/>
                        <a:t>55,238</a:t>
                      </a:r>
                      <a:endParaRPr lang="en-US" b="1" dirty="0"/>
                    </a:p>
                  </a:txBody>
                  <a:tcPr/>
                </a:tc>
                <a:tc>
                  <a:txBody>
                    <a:bodyPr/>
                    <a:lstStyle/>
                    <a:p>
                      <a:r>
                        <a:rPr lang="en-US" b="1" dirty="0" smtClean="0"/>
                        <a:t>51,758</a:t>
                      </a:r>
                      <a:endParaRPr lang="en-US" b="1"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Vermillion County was established January 18</a:t>
            </a:r>
            <a:r>
              <a:rPr lang="en-US" baseline="30000" dirty="0" smtClean="0"/>
              <a:t>th</a:t>
            </a:r>
            <a:r>
              <a:rPr lang="en-US" dirty="0" smtClean="0"/>
              <a:t>, 1826</a:t>
            </a:r>
          </a:p>
          <a:p>
            <a:r>
              <a:rPr lang="en-US" dirty="0" smtClean="0"/>
              <a:t>Danville was founded in 1827 on 60 acres of land that was donated</a:t>
            </a:r>
          </a:p>
          <a:p>
            <a:r>
              <a:rPr lang="en-US" sz="2800" dirty="0" smtClean="0"/>
              <a:t>From the 1850s to the 1940s, Danville was an important coal mining area</a:t>
            </a:r>
            <a:endParaRPr lang="en-US" dirty="0" smtClean="0"/>
          </a:p>
          <a:p>
            <a:r>
              <a:rPr lang="en-US" dirty="0" smtClean="0"/>
              <a:t>Poverty is a source of stress</a:t>
            </a:r>
          </a:p>
          <a:p>
            <a:r>
              <a:rPr lang="en-US" dirty="0" smtClean="0"/>
              <a:t>Total crime Index: 234.45 (100 is national average.</a:t>
            </a:r>
          </a:p>
          <a:p>
            <a:endParaRPr lang="en-US"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Psychological Considerations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767260"/>
        </p:xfrm>
        <a:graphic>
          <a:graphicData uri="http://schemas.openxmlformats.org/drawingml/2006/table">
            <a:tbl>
              <a:tblPr firstRow="1" bandRow="1">
                <a:tableStyleId>{5C22544A-7EE6-4342-B048-85BDC9FD1C3A}</a:tableStyleId>
              </a:tblPr>
              <a:tblGrid>
                <a:gridCol w="2743200"/>
                <a:gridCol w="2743200"/>
                <a:gridCol w="2743200"/>
              </a:tblGrid>
              <a:tr h="476726">
                <a:tc>
                  <a:txBody>
                    <a:bodyPr/>
                    <a:lstStyle/>
                    <a:p>
                      <a:r>
                        <a:rPr lang="en-US" dirty="0" smtClean="0"/>
                        <a:t>Type of Crime</a:t>
                      </a:r>
                      <a:endParaRPr lang="en-US" dirty="0"/>
                    </a:p>
                  </a:txBody>
                  <a:tcPr/>
                </a:tc>
                <a:tc>
                  <a:txBody>
                    <a:bodyPr/>
                    <a:lstStyle/>
                    <a:p>
                      <a:pPr algn="ctr"/>
                      <a:r>
                        <a:rPr lang="en-US" dirty="0" err="1" smtClean="0"/>
                        <a:t>Danvillle</a:t>
                      </a:r>
                      <a:r>
                        <a:rPr lang="en-US" dirty="0" smtClean="0"/>
                        <a:t>, Illinois</a:t>
                      </a:r>
                      <a:endParaRPr lang="en-US" dirty="0"/>
                    </a:p>
                  </a:txBody>
                  <a:tcPr/>
                </a:tc>
                <a:tc>
                  <a:txBody>
                    <a:bodyPr/>
                    <a:lstStyle/>
                    <a:p>
                      <a:pPr algn="ctr"/>
                      <a:r>
                        <a:rPr lang="en-US" dirty="0" smtClean="0"/>
                        <a:t>National</a:t>
                      </a:r>
                      <a:r>
                        <a:rPr lang="en-US" baseline="0" dirty="0" smtClean="0"/>
                        <a:t> Average</a:t>
                      </a:r>
                      <a:endParaRPr lang="en-US" dirty="0"/>
                    </a:p>
                  </a:txBody>
                  <a:tcPr/>
                </a:tc>
              </a:tr>
              <a:tr h="476726">
                <a:tc>
                  <a:txBody>
                    <a:bodyPr/>
                    <a:lstStyle/>
                    <a:p>
                      <a:r>
                        <a:rPr lang="en-US" dirty="0" smtClean="0"/>
                        <a:t>Violent Crime</a:t>
                      </a:r>
                      <a:endParaRPr lang="en-US" dirty="0"/>
                    </a:p>
                  </a:txBody>
                  <a:tcPr/>
                </a:tc>
                <a:tc>
                  <a:txBody>
                    <a:bodyPr/>
                    <a:lstStyle/>
                    <a:p>
                      <a:pPr algn="ctr"/>
                      <a:r>
                        <a:rPr lang="en-US" dirty="0" smtClean="0"/>
                        <a:t>1,089.5</a:t>
                      </a:r>
                      <a:endParaRPr lang="en-US" dirty="0"/>
                    </a:p>
                  </a:txBody>
                  <a:tcPr/>
                </a:tc>
                <a:tc>
                  <a:txBody>
                    <a:bodyPr/>
                    <a:lstStyle/>
                    <a:p>
                      <a:pPr algn="ctr"/>
                      <a:r>
                        <a:rPr lang="en-US" dirty="0" smtClean="0"/>
                        <a:t>403.6</a:t>
                      </a:r>
                      <a:endParaRPr lang="en-US" dirty="0"/>
                    </a:p>
                  </a:txBody>
                  <a:tcPr/>
                </a:tc>
              </a:tr>
              <a:tr h="476726">
                <a:tc>
                  <a:txBody>
                    <a:bodyPr/>
                    <a:lstStyle/>
                    <a:p>
                      <a:r>
                        <a:rPr lang="en-US" dirty="0" smtClean="0"/>
                        <a:t>Murder/Manslaughter</a:t>
                      </a:r>
                      <a:endParaRPr lang="en-US" dirty="0"/>
                    </a:p>
                  </a:txBody>
                  <a:tcPr/>
                </a:tc>
                <a:tc>
                  <a:txBody>
                    <a:bodyPr/>
                    <a:lstStyle/>
                    <a:p>
                      <a:pPr algn="ctr"/>
                      <a:r>
                        <a:rPr lang="en-US" dirty="0" smtClean="0"/>
                        <a:t>3.1</a:t>
                      </a:r>
                      <a:endParaRPr lang="en-US" dirty="0"/>
                    </a:p>
                  </a:txBody>
                  <a:tcPr/>
                </a:tc>
                <a:tc>
                  <a:txBody>
                    <a:bodyPr/>
                    <a:lstStyle/>
                    <a:p>
                      <a:pPr algn="ctr"/>
                      <a:r>
                        <a:rPr lang="en-US" dirty="0" smtClean="0"/>
                        <a:t>4.8</a:t>
                      </a:r>
                      <a:endParaRPr lang="en-US" dirty="0"/>
                    </a:p>
                  </a:txBody>
                  <a:tcPr/>
                </a:tc>
              </a:tr>
              <a:tr h="476726">
                <a:tc>
                  <a:txBody>
                    <a:bodyPr/>
                    <a:lstStyle/>
                    <a:p>
                      <a:r>
                        <a:rPr lang="en-US" dirty="0" smtClean="0"/>
                        <a:t>Forcible Rape</a:t>
                      </a:r>
                      <a:endParaRPr lang="en-US" dirty="0"/>
                    </a:p>
                  </a:txBody>
                  <a:tcPr/>
                </a:tc>
                <a:tc>
                  <a:txBody>
                    <a:bodyPr/>
                    <a:lstStyle/>
                    <a:p>
                      <a:pPr algn="ctr"/>
                      <a:r>
                        <a:rPr lang="en-US" dirty="0" smtClean="0"/>
                        <a:t>109.6</a:t>
                      </a:r>
                      <a:endParaRPr lang="en-US" dirty="0"/>
                    </a:p>
                  </a:txBody>
                  <a:tcPr/>
                </a:tc>
                <a:tc>
                  <a:txBody>
                    <a:bodyPr/>
                    <a:lstStyle/>
                    <a:p>
                      <a:pPr algn="ctr"/>
                      <a:r>
                        <a:rPr lang="en-US" dirty="0" smtClean="0"/>
                        <a:t>27.5</a:t>
                      </a:r>
                      <a:endParaRPr lang="en-US" dirty="0"/>
                    </a:p>
                  </a:txBody>
                  <a:tcPr/>
                </a:tc>
              </a:tr>
              <a:tr h="476726">
                <a:tc>
                  <a:txBody>
                    <a:bodyPr/>
                    <a:lstStyle/>
                    <a:p>
                      <a:r>
                        <a:rPr lang="en-US" dirty="0" smtClean="0"/>
                        <a:t>Robbery</a:t>
                      </a:r>
                      <a:endParaRPr lang="en-US" dirty="0"/>
                    </a:p>
                  </a:txBody>
                  <a:tcPr/>
                </a:tc>
                <a:tc>
                  <a:txBody>
                    <a:bodyPr/>
                    <a:lstStyle/>
                    <a:p>
                      <a:pPr algn="ctr"/>
                      <a:r>
                        <a:rPr lang="en-US" dirty="0" smtClean="0"/>
                        <a:t>269.2</a:t>
                      </a:r>
                      <a:endParaRPr lang="en-US" dirty="0"/>
                    </a:p>
                  </a:txBody>
                  <a:tcPr/>
                </a:tc>
                <a:tc>
                  <a:txBody>
                    <a:bodyPr/>
                    <a:lstStyle/>
                    <a:p>
                      <a:pPr algn="ctr"/>
                      <a:r>
                        <a:rPr lang="en-US" dirty="0" smtClean="0"/>
                        <a:t>119.1</a:t>
                      </a:r>
                      <a:endParaRPr lang="en-US" dirty="0"/>
                    </a:p>
                  </a:txBody>
                  <a:tcPr/>
                </a:tc>
              </a:tr>
              <a:tr h="476726">
                <a:tc>
                  <a:txBody>
                    <a:bodyPr/>
                    <a:lstStyle/>
                    <a:p>
                      <a:r>
                        <a:rPr lang="en-US" dirty="0" smtClean="0"/>
                        <a:t>Aggravated Assault</a:t>
                      </a:r>
                      <a:endParaRPr lang="en-US" dirty="0"/>
                    </a:p>
                  </a:txBody>
                  <a:tcPr/>
                </a:tc>
                <a:tc>
                  <a:txBody>
                    <a:bodyPr/>
                    <a:lstStyle/>
                    <a:p>
                      <a:pPr algn="ctr"/>
                      <a:r>
                        <a:rPr lang="en-US" dirty="0" smtClean="0"/>
                        <a:t>707.5</a:t>
                      </a:r>
                      <a:endParaRPr lang="en-US" dirty="0"/>
                    </a:p>
                  </a:txBody>
                  <a:tcPr/>
                </a:tc>
                <a:tc>
                  <a:txBody>
                    <a:bodyPr/>
                    <a:lstStyle/>
                    <a:p>
                      <a:pPr algn="ctr"/>
                      <a:r>
                        <a:rPr lang="en-US" dirty="0" smtClean="0"/>
                        <a:t>252.3</a:t>
                      </a:r>
                      <a:endParaRPr lang="en-US" dirty="0"/>
                    </a:p>
                  </a:txBody>
                  <a:tcPr/>
                </a:tc>
              </a:tr>
              <a:tr h="476726">
                <a:tc>
                  <a:txBody>
                    <a:bodyPr/>
                    <a:lstStyle/>
                    <a:p>
                      <a:r>
                        <a:rPr lang="en-US" dirty="0" smtClean="0"/>
                        <a:t>Property Crime</a:t>
                      </a:r>
                      <a:endParaRPr lang="en-US" dirty="0"/>
                    </a:p>
                  </a:txBody>
                  <a:tcPr/>
                </a:tc>
                <a:tc>
                  <a:txBody>
                    <a:bodyPr/>
                    <a:lstStyle/>
                    <a:p>
                      <a:pPr algn="ctr"/>
                      <a:r>
                        <a:rPr lang="en-US" dirty="0" smtClean="0"/>
                        <a:t>6,818.6</a:t>
                      </a:r>
                      <a:endParaRPr lang="en-US" dirty="0"/>
                    </a:p>
                  </a:txBody>
                  <a:tcPr/>
                </a:tc>
                <a:tc>
                  <a:txBody>
                    <a:bodyPr/>
                    <a:lstStyle/>
                    <a:p>
                      <a:pPr algn="ctr"/>
                      <a:r>
                        <a:rPr lang="en-US" dirty="0" smtClean="0"/>
                        <a:t>2,941.9</a:t>
                      </a:r>
                      <a:endParaRPr lang="en-US" dirty="0"/>
                    </a:p>
                  </a:txBody>
                  <a:tcPr/>
                </a:tc>
              </a:tr>
              <a:tr h="476726">
                <a:tc>
                  <a:txBody>
                    <a:bodyPr/>
                    <a:lstStyle/>
                    <a:p>
                      <a:r>
                        <a:rPr lang="en-US" dirty="0" smtClean="0"/>
                        <a:t>Burglary</a:t>
                      </a:r>
                      <a:endParaRPr lang="en-US" dirty="0"/>
                    </a:p>
                  </a:txBody>
                  <a:tcPr/>
                </a:tc>
                <a:tc>
                  <a:txBody>
                    <a:bodyPr/>
                    <a:lstStyle/>
                    <a:p>
                      <a:pPr algn="ctr"/>
                      <a:r>
                        <a:rPr lang="en-US" dirty="0" smtClean="0"/>
                        <a:t>2,585.9</a:t>
                      </a:r>
                      <a:endParaRPr lang="en-US" dirty="0"/>
                    </a:p>
                  </a:txBody>
                  <a:tcPr/>
                </a:tc>
                <a:tc>
                  <a:txBody>
                    <a:bodyPr/>
                    <a:lstStyle/>
                    <a:p>
                      <a:pPr algn="ctr"/>
                      <a:r>
                        <a:rPr lang="en-US" dirty="0" smtClean="0"/>
                        <a:t>699.6</a:t>
                      </a:r>
                      <a:endParaRPr lang="en-US" dirty="0"/>
                    </a:p>
                  </a:txBody>
                  <a:tcPr/>
                </a:tc>
              </a:tr>
              <a:tr h="476726">
                <a:tc>
                  <a:txBody>
                    <a:bodyPr/>
                    <a:lstStyle/>
                    <a:p>
                      <a:r>
                        <a:rPr lang="en-US" dirty="0" smtClean="0"/>
                        <a:t>Larceny Theft</a:t>
                      </a:r>
                      <a:endParaRPr lang="en-US" dirty="0"/>
                    </a:p>
                  </a:txBody>
                  <a:tcPr/>
                </a:tc>
                <a:tc>
                  <a:txBody>
                    <a:bodyPr/>
                    <a:lstStyle/>
                    <a:p>
                      <a:pPr algn="ctr"/>
                      <a:r>
                        <a:rPr lang="en-US" dirty="0" smtClean="0"/>
                        <a:t>4,054.2</a:t>
                      </a:r>
                      <a:endParaRPr lang="en-US" dirty="0"/>
                    </a:p>
                  </a:txBody>
                  <a:tcPr/>
                </a:tc>
                <a:tc>
                  <a:txBody>
                    <a:bodyPr/>
                    <a:lstStyle/>
                    <a:p>
                      <a:pPr algn="ctr"/>
                      <a:r>
                        <a:rPr lang="en-US" dirty="0" smtClean="0"/>
                        <a:t>2,003.5</a:t>
                      </a:r>
                      <a:endParaRPr lang="en-US" dirty="0"/>
                    </a:p>
                  </a:txBody>
                  <a:tcPr/>
                </a:tc>
              </a:tr>
              <a:tr h="476726">
                <a:tc>
                  <a:txBody>
                    <a:bodyPr/>
                    <a:lstStyle/>
                    <a:p>
                      <a:r>
                        <a:rPr lang="en-US" dirty="0" smtClean="0"/>
                        <a:t>Motor Vehicle</a:t>
                      </a:r>
                      <a:r>
                        <a:rPr lang="en-US" baseline="0" dirty="0" smtClean="0"/>
                        <a:t> Theft</a:t>
                      </a:r>
                      <a:endParaRPr lang="en-US" dirty="0"/>
                    </a:p>
                  </a:txBody>
                  <a:tcPr/>
                </a:tc>
                <a:tc>
                  <a:txBody>
                    <a:bodyPr/>
                    <a:lstStyle/>
                    <a:p>
                      <a:pPr algn="ctr"/>
                      <a:r>
                        <a:rPr lang="en-US" dirty="0" smtClean="0"/>
                        <a:t>178.4</a:t>
                      </a:r>
                      <a:endParaRPr lang="en-US" dirty="0"/>
                    </a:p>
                  </a:txBody>
                  <a:tcPr/>
                </a:tc>
                <a:tc>
                  <a:txBody>
                    <a:bodyPr/>
                    <a:lstStyle/>
                    <a:p>
                      <a:pPr algn="ctr"/>
                      <a:r>
                        <a:rPr lang="en-US" dirty="0" smtClean="0"/>
                        <a:t>238.8</a:t>
                      </a:r>
                      <a:endParaRPr lang="en-US" dirty="0"/>
                    </a:p>
                  </a:txBody>
                  <a:tcPr/>
                </a:tc>
              </a:tr>
            </a:tbl>
          </a:graphicData>
        </a:graphic>
      </p:graphicFrame>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Danville Crime Statistics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Wingdings" pitchFamily="2" charset="2"/>
              <a:buChar char="Ø"/>
            </a:pPr>
            <a:r>
              <a:rPr lang="en-US" dirty="0" smtClean="0"/>
              <a:t>When established, Vermillion County almost reached Kankakee and Peoria.</a:t>
            </a:r>
          </a:p>
          <a:p>
            <a:r>
              <a:rPr lang="en-US" dirty="0" smtClean="0"/>
              <a:t>Comprises 898 square miles</a:t>
            </a:r>
          </a:p>
          <a:p>
            <a:r>
              <a:rPr lang="en-US" dirty="0" smtClean="0"/>
              <a:t>Population density: 90.9 person/sq. mi.</a:t>
            </a:r>
          </a:p>
          <a:p>
            <a:pPr>
              <a:buFont typeface="Wingdings" pitchFamily="2" charset="2"/>
              <a:buChar char="Ø"/>
            </a:pPr>
            <a:r>
              <a:rPr lang="en-US" dirty="0" smtClean="0"/>
              <a:t>Primarily a rural community</a:t>
            </a:r>
          </a:p>
          <a:p>
            <a:r>
              <a:rPr lang="en-US" dirty="0" smtClean="0"/>
              <a:t>Sewage, waste disposal, and nuisance control</a:t>
            </a:r>
          </a:p>
          <a:p>
            <a:r>
              <a:rPr lang="en-US" dirty="0" smtClean="0"/>
              <a:t>Groundwater and Aqua Illinois Water Co. are the primary source of water supply</a:t>
            </a:r>
          </a:p>
          <a:p>
            <a:pPr>
              <a:buNone/>
            </a:pPr>
            <a:endParaRPr lang="en-US"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Environmental Considerations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Median household income: $39,456</a:t>
            </a:r>
          </a:p>
          <a:p>
            <a:r>
              <a:rPr lang="en-US" dirty="0" smtClean="0"/>
              <a:t>Person below poverty level 2006-2010: 18.7%</a:t>
            </a:r>
          </a:p>
          <a:p>
            <a:r>
              <a:rPr lang="en-US" dirty="0" smtClean="0"/>
              <a:t>White persons (2011): 83.6%</a:t>
            </a:r>
          </a:p>
          <a:p>
            <a:r>
              <a:rPr lang="en-US" dirty="0" smtClean="0"/>
              <a:t>Black Persons (2011): 13.3%</a:t>
            </a:r>
          </a:p>
          <a:p>
            <a:r>
              <a:rPr lang="en-US" dirty="0" smtClean="0"/>
              <a:t>Veterans (2006-2010): 7,630</a:t>
            </a:r>
          </a:p>
          <a:p>
            <a:r>
              <a:rPr lang="en-US" dirty="0" smtClean="0"/>
              <a:t>Language other than English spoken at home (2006-2010): 4.6%</a:t>
            </a:r>
          </a:p>
          <a:p>
            <a:r>
              <a:rPr lang="en-US" dirty="0" smtClean="0"/>
              <a:t>High school graduates (2006-2010: 84.9%</a:t>
            </a:r>
          </a:p>
          <a:p>
            <a:r>
              <a:rPr lang="en-US" dirty="0" smtClean="0"/>
              <a:t>Bachelor’s degree or higher (2006-2010): 13.7%</a:t>
            </a:r>
          </a:p>
          <a:p>
            <a:r>
              <a:rPr lang="en-US" dirty="0" smtClean="0"/>
              <a:t>Veterans Affairs (VA) Hospital</a:t>
            </a:r>
          </a:p>
          <a:p>
            <a:endParaRPr lang="en-US" dirty="0" smtClean="0"/>
          </a:p>
          <a:p>
            <a:endParaRPr lang="en-US" dirty="0"/>
          </a:p>
        </p:txBody>
      </p:sp>
      <p:sp>
        <p:nvSpPr>
          <p:cNvPr id="3" name="Title 2"/>
          <p:cNvSpPr>
            <a:spLocks noGrp="1"/>
          </p:cNvSpPr>
          <p:nvPr>
            <p:ph type="title"/>
          </p:nvPr>
        </p:nvSpPr>
        <p:spPr/>
        <p:txBody>
          <a:bodyPr/>
          <a:lstStyle/>
          <a:p>
            <a:r>
              <a:rPr lang="en-US" dirty="0" err="1" smtClean="0">
                <a:latin typeface="Times New Roman" pitchFamily="18" charset="0"/>
                <a:cs typeface="Times New Roman" pitchFamily="18" charset="0"/>
              </a:rPr>
              <a:t>Sociocultural</a:t>
            </a:r>
            <a:r>
              <a:rPr lang="en-US" dirty="0" smtClean="0">
                <a:latin typeface="Times New Roman" pitchFamily="18" charset="0"/>
                <a:cs typeface="Times New Roman" pitchFamily="18" charset="0"/>
              </a:rPr>
              <a:t> Considerations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itchFamily="2" charset="2"/>
              <a:buChar char="Ø"/>
            </a:pPr>
            <a:r>
              <a:rPr lang="en-US" dirty="0" smtClean="0"/>
              <a:t>Increased obesity rates</a:t>
            </a:r>
          </a:p>
          <a:p>
            <a:pPr>
              <a:buNone/>
            </a:pPr>
            <a:endParaRPr lang="en-US" dirty="0" smtClean="0"/>
          </a:p>
          <a:p>
            <a:pPr>
              <a:buFont typeface="Wingdings" pitchFamily="2" charset="2"/>
              <a:buChar char="Ø"/>
            </a:pPr>
            <a:r>
              <a:rPr lang="en-US" dirty="0" smtClean="0"/>
              <a:t>Increased teenage pregnancy </a:t>
            </a:r>
          </a:p>
          <a:p>
            <a:pPr>
              <a:buFont typeface="Wingdings" pitchFamily="2" charset="2"/>
              <a:buChar char="Ø"/>
            </a:pPr>
            <a:endParaRPr lang="en-US" dirty="0" smtClean="0"/>
          </a:p>
          <a:p>
            <a:pPr>
              <a:buFont typeface="Wingdings" pitchFamily="2" charset="2"/>
              <a:buChar char="Ø"/>
            </a:pPr>
            <a:r>
              <a:rPr lang="en-US" dirty="0" smtClean="0"/>
              <a:t>Increased sexually transmitted diseases (STDs)</a:t>
            </a:r>
          </a:p>
          <a:p>
            <a:pPr>
              <a:buNone/>
            </a:pPr>
            <a:endParaRPr lang="en-US" dirty="0" smtClean="0"/>
          </a:p>
          <a:p>
            <a:pPr>
              <a:buFont typeface="Wingdings" pitchFamily="2" charset="2"/>
              <a:buChar char="Ø"/>
            </a:pPr>
            <a:r>
              <a:rPr lang="en-US" dirty="0" smtClean="0"/>
              <a:t>Increased substance abuse</a:t>
            </a:r>
          </a:p>
          <a:p>
            <a:pPr>
              <a:buNone/>
            </a:pPr>
            <a:endParaRPr lang="en-US" dirty="0" smtClean="0"/>
          </a:p>
          <a:p>
            <a:pPr>
              <a:buFont typeface="Wingdings" pitchFamily="2" charset="2"/>
              <a:buChar char="Ø"/>
            </a:pPr>
            <a:endParaRPr lang="en-US" dirty="0" smtClean="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Behavioral Considerations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Chlamydia Cases for 2005-2009</a:t>
            </a:r>
          </a:p>
          <a:p>
            <a:pPr>
              <a:buNone/>
            </a:pPr>
            <a:endParaRPr lang="en-US" dirty="0" smtClean="0"/>
          </a:p>
          <a:p>
            <a:pPr>
              <a:buNone/>
            </a:pPr>
            <a:endParaRPr lang="en-US" dirty="0" smtClean="0"/>
          </a:p>
          <a:p>
            <a:pPr>
              <a:buNone/>
            </a:pPr>
            <a:endParaRPr lang="en-US" dirty="0" smtClean="0"/>
          </a:p>
          <a:p>
            <a:pPr>
              <a:buNone/>
            </a:pPr>
            <a:r>
              <a:rPr lang="en-US" dirty="0" smtClean="0"/>
              <a:t>Gonorrhea Cases for 2005-2009</a:t>
            </a:r>
          </a:p>
          <a:p>
            <a:pPr>
              <a:buNone/>
            </a:pPr>
            <a:endParaRPr lang="en-US" dirty="0" smtClean="0"/>
          </a:p>
          <a:p>
            <a:pPr>
              <a:buNone/>
            </a:pPr>
            <a:endParaRPr lang="en-US" dirty="0" smtClean="0"/>
          </a:p>
          <a:p>
            <a:pPr>
              <a:buNone/>
            </a:pPr>
            <a:endParaRPr lang="en-US"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Behavioral Considerations (</a:t>
            </a:r>
            <a:r>
              <a:rPr lang="en-US" dirty="0" err="1" smtClean="0">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685800" y="2057400"/>
          <a:ext cx="7924800" cy="741680"/>
        </p:xfrm>
        <a:graphic>
          <a:graphicData uri="http://schemas.openxmlformats.org/drawingml/2006/table">
            <a:tbl>
              <a:tblPr firstRow="1" bandRow="1">
                <a:tableStyleId>{5C22544A-7EE6-4342-B048-85BDC9FD1C3A}</a:tableStyleId>
              </a:tblPr>
              <a:tblGrid>
                <a:gridCol w="1320800"/>
                <a:gridCol w="1320800"/>
                <a:gridCol w="1320800"/>
                <a:gridCol w="1320800"/>
                <a:gridCol w="1320800"/>
                <a:gridCol w="1320800"/>
              </a:tblGrid>
              <a:tr h="370840">
                <a:tc>
                  <a:txBody>
                    <a:bodyPr/>
                    <a:lstStyle/>
                    <a:p>
                      <a:r>
                        <a:rPr lang="en-US" dirty="0" smtClean="0"/>
                        <a:t>County</a:t>
                      </a:r>
                      <a:endParaRPr lang="en-US" dirty="0"/>
                    </a:p>
                  </a:txBody>
                  <a:tcPr/>
                </a:tc>
                <a:tc>
                  <a:txBody>
                    <a:bodyPr/>
                    <a:lstStyle/>
                    <a:p>
                      <a:r>
                        <a:rPr lang="en-US" dirty="0" smtClean="0"/>
                        <a:t>2005</a:t>
                      </a:r>
                      <a:endParaRPr lang="en-US" dirty="0"/>
                    </a:p>
                  </a:txBody>
                  <a:tcPr/>
                </a:tc>
                <a:tc>
                  <a:txBody>
                    <a:bodyPr/>
                    <a:lstStyle/>
                    <a:p>
                      <a:r>
                        <a:rPr lang="en-US" dirty="0" smtClean="0"/>
                        <a:t>2006</a:t>
                      </a:r>
                      <a:endParaRPr lang="en-US" dirty="0"/>
                    </a:p>
                  </a:txBody>
                  <a:tcPr/>
                </a:tc>
                <a:tc>
                  <a:txBody>
                    <a:bodyPr/>
                    <a:lstStyle/>
                    <a:p>
                      <a:r>
                        <a:rPr lang="en-US" dirty="0" smtClean="0"/>
                        <a:t>2007</a:t>
                      </a:r>
                      <a:endParaRPr lang="en-US" dirty="0"/>
                    </a:p>
                  </a:txBody>
                  <a:tcPr/>
                </a:tc>
                <a:tc>
                  <a:txBody>
                    <a:bodyPr/>
                    <a:lstStyle/>
                    <a:p>
                      <a:r>
                        <a:rPr lang="en-US" dirty="0" smtClean="0"/>
                        <a:t>2008</a:t>
                      </a:r>
                      <a:endParaRPr lang="en-US" dirty="0"/>
                    </a:p>
                  </a:txBody>
                  <a:tcPr/>
                </a:tc>
                <a:tc>
                  <a:txBody>
                    <a:bodyPr/>
                    <a:lstStyle/>
                    <a:p>
                      <a:r>
                        <a:rPr lang="en-US" dirty="0" smtClean="0"/>
                        <a:t>2009</a:t>
                      </a:r>
                      <a:endParaRPr lang="en-US" dirty="0"/>
                    </a:p>
                  </a:txBody>
                  <a:tcPr/>
                </a:tc>
              </a:tr>
              <a:tr h="370840">
                <a:tc>
                  <a:txBody>
                    <a:bodyPr/>
                    <a:lstStyle/>
                    <a:p>
                      <a:r>
                        <a:rPr lang="en-US" dirty="0" smtClean="0"/>
                        <a:t>Vermillion</a:t>
                      </a:r>
                      <a:endParaRPr lang="en-US" dirty="0"/>
                    </a:p>
                  </a:txBody>
                  <a:tcPr/>
                </a:tc>
                <a:tc>
                  <a:txBody>
                    <a:bodyPr/>
                    <a:lstStyle/>
                    <a:p>
                      <a:r>
                        <a:rPr lang="en-US" dirty="0" smtClean="0"/>
                        <a:t>368</a:t>
                      </a:r>
                      <a:endParaRPr lang="en-US" dirty="0"/>
                    </a:p>
                  </a:txBody>
                  <a:tcPr/>
                </a:tc>
                <a:tc>
                  <a:txBody>
                    <a:bodyPr/>
                    <a:lstStyle/>
                    <a:p>
                      <a:r>
                        <a:rPr lang="en-US" dirty="0" smtClean="0"/>
                        <a:t>448</a:t>
                      </a:r>
                      <a:endParaRPr lang="en-US" dirty="0"/>
                    </a:p>
                  </a:txBody>
                  <a:tcPr/>
                </a:tc>
                <a:tc>
                  <a:txBody>
                    <a:bodyPr/>
                    <a:lstStyle/>
                    <a:p>
                      <a:r>
                        <a:rPr lang="en-US" dirty="0" smtClean="0"/>
                        <a:t>491</a:t>
                      </a:r>
                      <a:endParaRPr lang="en-US" dirty="0"/>
                    </a:p>
                  </a:txBody>
                  <a:tcPr/>
                </a:tc>
                <a:tc>
                  <a:txBody>
                    <a:bodyPr/>
                    <a:lstStyle/>
                    <a:p>
                      <a:r>
                        <a:rPr lang="en-US" dirty="0" smtClean="0"/>
                        <a:t>496</a:t>
                      </a:r>
                      <a:endParaRPr lang="en-US" dirty="0"/>
                    </a:p>
                  </a:txBody>
                  <a:tcPr/>
                </a:tc>
                <a:tc>
                  <a:txBody>
                    <a:bodyPr/>
                    <a:lstStyle/>
                    <a:p>
                      <a:r>
                        <a:rPr lang="en-US" dirty="0" smtClean="0"/>
                        <a:t>413</a:t>
                      </a:r>
                      <a:endParaRPr lang="en-US" dirty="0"/>
                    </a:p>
                  </a:txBody>
                  <a:tcPr/>
                </a:tc>
              </a:tr>
            </a:tbl>
          </a:graphicData>
        </a:graphic>
      </p:graphicFrame>
      <p:graphicFrame>
        <p:nvGraphicFramePr>
          <p:cNvPr id="5" name="Table 4"/>
          <p:cNvGraphicFramePr>
            <a:graphicFrameLocks noGrp="1"/>
          </p:cNvGraphicFramePr>
          <p:nvPr/>
        </p:nvGraphicFramePr>
        <p:xfrm>
          <a:off x="685800" y="3886200"/>
          <a:ext cx="7924800" cy="741680"/>
        </p:xfrm>
        <a:graphic>
          <a:graphicData uri="http://schemas.openxmlformats.org/drawingml/2006/table">
            <a:tbl>
              <a:tblPr firstRow="1" bandRow="1">
                <a:tableStyleId>{5C22544A-7EE6-4342-B048-85BDC9FD1C3A}</a:tableStyleId>
              </a:tblPr>
              <a:tblGrid>
                <a:gridCol w="1320800"/>
                <a:gridCol w="1320800"/>
                <a:gridCol w="1320800"/>
                <a:gridCol w="1320800"/>
                <a:gridCol w="1320800"/>
                <a:gridCol w="1320800"/>
              </a:tblGrid>
              <a:tr h="370840">
                <a:tc>
                  <a:txBody>
                    <a:bodyPr/>
                    <a:lstStyle/>
                    <a:p>
                      <a:r>
                        <a:rPr lang="en-US" dirty="0" smtClean="0"/>
                        <a:t>County</a:t>
                      </a:r>
                      <a:endParaRPr lang="en-US" dirty="0"/>
                    </a:p>
                  </a:txBody>
                  <a:tcPr/>
                </a:tc>
                <a:tc>
                  <a:txBody>
                    <a:bodyPr/>
                    <a:lstStyle/>
                    <a:p>
                      <a:r>
                        <a:rPr lang="en-US" dirty="0" smtClean="0"/>
                        <a:t>2005</a:t>
                      </a:r>
                      <a:endParaRPr lang="en-US" dirty="0"/>
                    </a:p>
                  </a:txBody>
                  <a:tcPr/>
                </a:tc>
                <a:tc>
                  <a:txBody>
                    <a:bodyPr/>
                    <a:lstStyle/>
                    <a:p>
                      <a:r>
                        <a:rPr lang="en-US" dirty="0" smtClean="0"/>
                        <a:t>2006</a:t>
                      </a:r>
                      <a:endParaRPr lang="en-US" dirty="0"/>
                    </a:p>
                  </a:txBody>
                  <a:tcPr/>
                </a:tc>
                <a:tc>
                  <a:txBody>
                    <a:bodyPr/>
                    <a:lstStyle/>
                    <a:p>
                      <a:r>
                        <a:rPr lang="en-US" dirty="0" smtClean="0"/>
                        <a:t>2007</a:t>
                      </a:r>
                      <a:endParaRPr lang="en-US" dirty="0"/>
                    </a:p>
                  </a:txBody>
                  <a:tcPr/>
                </a:tc>
                <a:tc>
                  <a:txBody>
                    <a:bodyPr/>
                    <a:lstStyle/>
                    <a:p>
                      <a:r>
                        <a:rPr lang="en-US" dirty="0" smtClean="0"/>
                        <a:t>2008</a:t>
                      </a:r>
                      <a:endParaRPr lang="en-US" dirty="0"/>
                    </a:p>
                  </a:txBody>
                  <a:tcPr/>
                </a:tc>
                <a:tc>
                  <a:txBody>
                    <a:bodyPr/>
                    <a:lstStyle/>
                    <a:p>
                      <a:r>
                        <a:rPr lang="en-US" dirty="0" smtClean="0"/>
                        <a:t>2009</a:t>
                      </a:r>
                      <a:endParaRPr lang="en-US" dirty="0"/>
                    </a:p>
                  </a:txBody>
                  <a:tcPr/>
                </a:tc>
              </a:tr>
              <a:tr h="370840">
                <a:tc>
                  <a:txBody>
                    <a:bodyPr/>
                    <a:lstStyle/>
                    <a:p>
                      <a:r>
                        <a:rPr lang="en-US" dirty="0" smtClean="0"/>
                        <a:t>Vermillion</a:t>
                      </a:r>
                      <a:endParaRPr lang="en-US" dirty="0"/>
                    </a:p>
                  </a:txBody>
                  <a:tcPr/>
                </a:tc>
                <a:tc>
                  <a:txBody>
                    <a:bodyPr/>
                    <a:lstStyle/>
                    <a:p>
                      <a:r>
                        <a:rPr lang="en-US" dirty="0" smtClean="0"/>
                        <a:t>114</a:t>
                      </a:r>
                      <a:endParaRPr lang="en-US" dirty="0"/>
                    </a:p>
                  </a:txBody>
                  <a:tcPr/>
                </a:tc>
                <a:tc>
                  <a:txBody>
                    <a:bodyPr/>
                    <a:lstStyle/>
                    <a:p>
                      <a:r>
                        <a:rPr lang="en-US" dirty="0" smtClean="0"/>
                        <a:t>218</a:t>
                      </a:r>
                      <a:endParaRPr lang="en-US" dirty="0"/>
                    </a:p>
                  </a:txBody>
                  <a:tcPr/>
                </a:tc>
                <a:tc>
                  <a:txBody>
                    <a:bodyPr/>
                    <a:lstStyle/>
                    <a:p>
                      <a:r>
                        <a:rPr lang="en-US" dirty="0" smtClean="0"/>
                        <a:t>300</a:t>
                      </a:r>
                      <a:endParaRPr lang="en-US" dirty="0"/>
                    </a:p>
                  </a:txBody>
                  <a:tcPr/>
                </a:tc>
                <a:tc>
                  <a:txBody>
                    <a:bodyPr/>
                    <a:lstStyle/>
                    <a:p>
                      <a:r>
                        <a:rPr lang="en-US" dirty="0" smtClean="0"/>
                        <a:t>218</a:t>
                      </a:r>
                      <a:endParaRPr lang="en-US" dirty="0"/>
                    </a:p>
                  </a:txBody>
                  <a:tcPr/>
                </a:tc>
                <a:tc>
                  <a:txBody>
                    <a:bodyPr/>
                    <a:lstStyle/>
                    <a:p>
                      <a:r>
                        <a:rPr lang="en-US" dirty="0" smtClean="0"/>
                        <a:t>158</a:t>
                      </a:r>
                      <a:endParaRPr 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Lack of Funding </a:t>
            </a:r>
            <a:r>
              <a:rPr lang="en-US" b="1" dirty="0" smtClean="0"/>
              <a:t>related to</a:t>
            </a:r>
            <a:r>
              <a:rPr lang="en-US" dirty="0" smtClean="0"/>
              <a:t> declining state and federal funding sources </a:t>
            </a:r>
            <a:r>
              <a:rPr lang="en-US" b="1" dirty="0" smtClean="0"/>
              <a:t>manifested by</a:t>
            </a:r>
            <a:r>
              <a:rPr lang="en-US" dirty="0" smtClean="0"/>
              <a:t> closure of 14 programs at the Health Department</a:t>
            </a: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Community Diagnosis #1</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Goal</a:t>
            </a:r>
            <a:r>
              <a:rPr lang="en-US" dirty="0" smtClean="0"/>
              <a:t>: To receive increased amounts of funding from the State of Illinois for the implementation of much needed programs in Vermilion County</a:t>
            </a:r>
          </a:p>
          <a:p>
            <a:r>
              <a:rPr lang="en-US" b="1" dirty="0" smtClean="0"/>
              <a:t>Implementation</a:t>
            </a:r>
            <a:r>
              <a:rPr lang="en-US" dirty="0" smtClean="0"/>
              <a:t>: To continue to stay compliant with the programs still offered and continue to express the need for the programs that were cut to the State and Federal governments, through updated statistical data and information</a:t>
            </a:r>
          </a:p>
          <a:p>
            <a:r>
              <a:rPr lang="en-US" b="1" dirty="0" smtClean="0"/>
              <a:t>Evaluation</a:t>
            </a:r>
            <a:r>
              <a:rPr lang="en-US" dirty="0" smtClean="0"/>
              <a:t>: At the end of the fiscal year, the Health Department will collaborate with State officials to determine eligibility for increased funding</a:t>
            </a:r>
            <a:endParaRPr lang="en-US" b="1" dirty="0"/>
          </a:p>
        </p:txBody>
      </p:sp>
      <p:sp>
        <p:nvSpPr>
          <p:cNvPr id="3" name="Title 2"/>
          <p:cNvSpPr>
            <a:spLocks noGrp="1"/>
          </p:cNvSpPr>
          <p:nvPr>
            <p:ph type="title"/>
          </p:nvPr>
        </p:nvSpPr>
        <p:spPr/>
        <p:txBody>
          <a:bodyPr>
            <a:normAutofit/>
          </a:bodyPr>
          <a:lstStyle/>
          <a:p>
            <a:r>
              <a:rPr lang="en-US" dirty="0" smtClean="0">
                <a:latin typeface="Times New Roman" pitchFamily="18" charset="0"/>
                <a:cs typeface="Times New Roman" pitchFamily="18" charset="0"/>
              </a:rPr>
              <a:t>Community Diagnosis #1 (</a:t>
            </a:r>
            <a:r>
              <a:rPr lang="en-US" dirty="0" err="1" smtClean="0">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Ineffective Advertisement </a:t>
            </a:r>
            <a:r>
              <a:rPr lang="en-US" b="1" dirty="0" smtClean="0"/>
              <a:t>related to </a:t>
            </a:r>
            <a:r>
              <a:rPr lang="en-US" dirty="0" smtClean="0"/>
              <a:t>lack of funding </a:t>
            </a:r>
            <a:r>
              <a:rPr lang="en-US" b="1" dirty="0" smtClean="0"/>
              <a:t>as manifested by</a:t>
            </a:r>
            <a:r>
              <a:rPr lang="en-US" dirty="0" smtClean="0"/>
              <a:t> decrease in the total number of clients in 2010, resulting from the closure of several programs within the Health Department</a:t>
            </a: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Community Diagnosis #2</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Founded in 1966</a:t>
            </a:r>
          </a:p>
          <a:p>
            <a:r>
              <a:rPr lang="en-US" dirty="0" smtClean="0"/>
              <a:t>Committed to promoting and protecting the health of visitors and residents of Vermillion County, Illinois</a:t>
            </a:r>
          </a:p>
          <a:p>
            <a:r>
              <a:rPr lang="en-US" dirty="0" smtClean="0"/>
              <a:t>Fiscal challenges for funding the future</a:t>
            </a:r>
          </a:p>
          <a:p>
            <a:r>
              <a:rPr lang="en-US" dirty="0" smtClean="0"/>
              <a:t>Board of Health Members, Health and Education Committee, Medical Director, Departmental Staff</a:t>
            </a:r>
          </a:p>
          <a:p>
            <a:r>
              <a:rPr lang="en-US" dirty="0" smtClean="0"/>
              <a:t>2010 funding cuts resulted in the loss of several programs and staff</a:t>
            </a: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Introduction of Health Department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b="1" dirty="0" smtClean="0"/>
              <a:t>Goal</a:t>
            </a:r>
            <a:r>
              <a:rPr lang="en-US" dirty="0" smtClean="0"/>
              <a:t>: To raise awareness to community members of the services and programs that are still offered at the Vermilion County Health Department</a:t>
            </a:r>
          </a:p>
          <a:p>
            <a:r>
              <a:rPr lang="en-US" b="1" dirty="0" smtClean="0"/>
              <a:t>Implementation</a:t>
            </a:r>
            <a:r>
              <a:rPr lang="en-US" dirty="0" smtClean="0"/>
              <a:t>: Supply local businesses, especially the local hospitals and transportation services, with flyers indicative of programs still offered at the Health Department along with contact information</a:t>
            </a:r>
          </a:p>
          <a:p>
            <a:r>
              <a:rPr lang="en-US" b="1" dirty="0" smtClean="0"/>
              <a:t>Evaluation</a:t>
            </a:r>
            <a:r>
              <a:rPr lang="en-US" dirty="0" smtClean="0"/>
              <a:t>: At the end of each month, Health Department staff will view monthly records to determine if an increase in clients were seen at the Health Department and flyers were distributed in the community</a:t>
            </a:r>
            <a:endParaRPr lang="en-US" b="1"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Community Diagnosis #2 (</a:t>
            </a:r>
            <a:r>
              <a:rPr lang="en-US" dirty="0" err="1" smtClean="0">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Interrelationship of risks and vulnerability</a:t>
            </a:r>
          </a:p>
          <a:p>
            <a:r>
              <a:rPr lang="en-US" dirty="0" smtClean="0"/>
              <a:t>Helps to understand the factors that contribute to decision making</a:t>
            </a:r>
          </a:p>
          <a:p>
            <a:r>
              <a:rPr lang="en-US" dirty="0" smtClean="0"/>
              <a:t>Occurs at the individual, family, and community level</a:t>
            </a:r>
          </a:p>
          <a:p>
            <a:r>
              <a:rPr lang="en-US" dirty="0" smtClean="0"/>
              <a:t>Vulnerability: disadvantaged socioeconomic status, lifestyle behaviors, low self esteem, powerlessness, disenfranchisement</a:t>
            </a:r>
          </a:p>
          <a:p>
            <a:r>
              <a:rPr lang="en-US" dirty="0" smtClean="0"/>
              <a:t>Helps to develop nursing interventions to prevent or manage risk factors</a:t>
            </a:r>
          </a:p>
          <a:p>
            <a:endParaRPr lang="en-US"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Web of Causation</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305800" cy="4691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Web of Causation (</a:t>
            </a:r>
            <a:r>
              <a:rPr lang="en-US" dirty="0" err="1" smtClean="0">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5" name="Right Arrow 4"/>
          <p:cNvSpPr/>
          <p:nvPr/>
        </p:nvSpPr>
        <p:spPr>
          <a:xfrm>
            <a:off x="3962400" y="2057400"/>
            <a:ext cx="12954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eft Arrow 5"/>
          <p:cNvSpPr/>
          <p:nvPr/>
        </p:nvSpPr>
        <p:spPr>
          <a:xfrm>
            <a:off x="3886200" y="4800600"/>
            <a:ext cx="1295400" cy="533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rot="5400000">
            <a:off x="3657600" y="3352800"/>
            <a:ext cx="1752600" cy="646331"/>
          </a:xfrm>
          <a:prstGeom prst="rect">
            <a:avLst/>
          </a:prstGeom>
          <a:noFill/>
        </p:spPr>
        <p:txBody>
          <a:bodyPr wrap="square" rtlCol="0">
            <a:spAutoFit/>
          </a:bodyPr>
          <a:lstStyle/>
          <a:p>
            <a:pPr algn="ctr"/>
            <a:r>
              <a:rPr lang="en-US" dirty="0" smtClean="0"/>
              <a:t>Community/</a:t>
            </a:r>
          </a:p>
          <a:p>
            <a:pPr algn="ctr"/>
            <a:r>
              <a:rPr lang="en-US" dirty="0" smtClean="0"/>
              <a:t>Individual</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19200"/>
            <a:ext cx="8686800" cy="5334000"/>
          </a:xfrm>
        </p:spPr>
        <p:txBody>
          <a:bodyPr>
            <a:normAutofit lnSpcReduction="10000"/>
          </a:bodyPr>
          <a:lstStyle/>
          <a:p>
            <a:pPr>
              <a:buNone/>
            </a:pPr>
            <a:r>
              <a:rPr lang="en-US" sz="1800" dirty="0" smtClean="0"/>
              <a:t>Centers for Disease Control and Prevention (2012). </a:t>
            </a:r>
            <a:r>
              <a:rPr lang="en-US" sz="1800" i="1" dirty="0" smtClean="0"/>
              <a:t>Overweight and obesity</a:t>
            </a:r>
            <a:r>
              <a:rPr lang="en-US" sz="1800" dirty="0" smtClean="0"/>
              <a:t>. Retrieved from </a:t>
            </a:r>
            <a:r>
              <a:rPr lang="en-US" sz="1800" dirty="0" smtClean="0">
                <a:hlinkClick r:id="rId3"/>
              </a:rPr>
              <a:t>http://www.cdc.gov/obesity/data/childhood.html</a:t>
            </a:r>
            <a:endParaRPr lang="en-US" sz="1800" dirty="0" smtClean="0"/>
          </a:p>
          <a:p>
            <a:pPr>
              <a:buNone/>
            </a:pPr>
            <a:endParaRPr lang="en-US" sz="1800" dirty="0" smtClean="0">
              <a:cs typeface="Times New Roman" pitchFamily="18" charset="0"/>
            </a:endParaRPr>
          </a:p>
          <a:p>
            <a:pPr>
              <a:buNone/>
            </a:pPr>
            <a:r>
              <a:rPr lang="en-US" sz="1800" dirty="0" smtClean="0">
                <a:cs typeface="Times New Roman" pitchFamily="18" charset="0"/>
              </a:rPr>
              <a:t>Health Department (2010). </a:t>
            </a:r>
            <a:r>
              <a:rPr lang="en-US" sz="1800" i="1" dirty="0" smtClean="0">
                <a:cs typeface="Times New Roman" pitchFamily="18" charset="0"/>
              </a:rPr>
              <a:t>44</a:t>
            </a:r>
            <a:r>
              <a:rPr lang="en-US" sz="1800" i="1" baseline="30000" dirty="0" smtClean="0">
                <a:cs typeface="Times New Roman" pitchFamily="18" charset="0"/>
              </a:rPr>
              <a:t>th</a:t>
            </a:r>
            <a:r>
              <a:rPr lang="en-US" sz="1800" i="1" dirty="0" smtClean="0">
                <a:cs typeface="Times New Roman" pitchFamily="18" charset="0"/>
              </a:rPr>
              <a:t> Annual Report.</a:t>
            </a:r>
            <a:r>
              <a:rPr lang="en-US" sz="1800" dirty="0" smtClean="0">
                <a:cs typeface="Times New Roman" pitchFamily="18" charset="0"/>
              </a:rPr>
              <a:t> Retrieved from </a:t>
            </a:r>
            <a:r>
              <a:rPr lang="en-US" sz="1800" dirty="0" smtClean="0">
                <a:cs typeface="Times New Roman" pitchFamily="18" charset="0"/>
                <a:hlinkClick r:id="rId4"/>
              </a:rPr>
              <a:t>http://vchd.org/annual-report/</a:t>
            </a:r>
            <a:endParaRPr lang="en-US" sz="1800" dirty="0" smtClean="0">
              <a:cs typeface="Times New Roman" pitchFamily="18" charset="0"/>
            </a:endParaRPr>
          </a:p>
          <a:p>
            <a:pPr>
              <a:buNone/>
            </a:pPr>
            <a:endParaRPr lang="en-US" sz="1800" dirty="0" smtClean="0">
              <a:cs typeface="Times New Roman" pitchFamily="18" charset="0"/>
            </a:endParaRPr>
          </a:p>
          <a:p>
            <a:pPr>
              <a:buNone/>
            </a:pPr>
            <a:r>
              <a:rPr lang="en-US" sz="1800" dirty="0" err="1" smtClean="0">
                <a:cs typeface="Times New Roman" pitchFamily="18" charset="0"/>
              </a:rPr>
              <a:t>Huchel</a:t>
            </a:r>
            <a:r>
              <a:rPr lang="en-US" sz="1800" dirty="0" smtClean="0">
                <a:cs typeface="Times New Roman" pitchFamily="18" charset="0"/>
              </a:rPr>
              <a:t>, B. (2012, February 12). </a:t>
            </a:r>
            <a:r>
              <a:rPr lang="en-US" sz="1800" i="1" dirty="0" smtClean="0">
                <a:cs typeface="Times New Roman" pitchFamily="18" charset="0"/>
              </a:rPr>
              <a:t>County sees increase in sexually transmitted diseases</a:t>
            </a:r>
            <a:r>
              <a:rPr lang="en-US" sz="1800" dirty="0" smtClean="0">
                <a:cs typeface="Times New Roman" pitchFamily="18" charset="0"/>
              </a:rPr>
              <a:t>. The Commercial News. Retrieved from http://commercial-news.com/breaking news/x2063991420/county-sees-increase-in-sexually-transmitted-diseases</a:t>
            </a:r>
          </a:p>
          <a:p>
            <a:pPr>
              <a:buNone/>
            </a:pPr>
            <a:endParaRPr lang="en-US" sz="1800" dirty="0" smtClean="0">
              <a:cs typeface="Times New Roman" pitchFamily="18" charset="0"/>
            </a:endParaRPr>
          </a:p>
          <a:p>
            <a:pPr>
              <a:buNone/>
            </a:pPr>
            <a:r>
              <a:rPr lang="en-US" sz="1800" dirty="0" err="1" smtClean="0">
                <a:cs typeface="Times New Roman" pitchFamily="18" charset="0"/>
              </a:rPr>
              <a:t>Lotstein</a:t>
            </a:r>
            <a:r>
              <a:rPr lang="en-US" sz="1800" dirty="0" smtClean="0">
                <a:cs typeface="Times New Roman" pitchFamily="18" charset="0"/>
              </a:rPr>
              <a:t>, D., </a:t>
            </a:r>
            <a:r>
              <a:rPr lang="en-US" sz="1800" dirty="0" err="1" smtClean="0">
                <a:cs typeface="Times New Roman" pitchFamily="18" charset="0"/>
              </a:rPr>
              <a:t>Seid</a:t>
            </a:r>
            <a:r>
              <a:rPr lang="en-US" sz="1800" dirty="0" smtClean="0">
                <a:cs typeface="Times New Roman" pitchFamily="18" charset="0"/>
              </a:rPr>
              <a:t>, M., Ricci, K., </a:t>
            </a:r>
            <a:r>
              <a:rPr lang="en-US" sz="1800" dirty="0" err="1" smtClean="0">
                <a:cs typeface="Times New Roman" pitchFamily="18" charset="0"/>
              </a:rPr>
              <a:t>Leuschner,K</a:t>
            </a:r>
            <a:r>
              <a:rPr lang="en-US" sz="1800" dirty="0" smtClean="0">
                <a:cs typeface="Times New Roman" pitchFamily="18" charset="0"/>
              </a:rPr>
              <a:t>., Margolis, P., Lurie, N. (2008) </a:t>
            </a:r>
            <a:r>
              <a:rPr lang="en-US" sz="1800" i="1" dirty="0" smtClean="0">
                <a:cs typeface="Times New Roman" pitchFamily="18" charset="0"/>
              </a:rPr>
              <a:t>Using quality improvement methods to improve public health emergency  preparedness: PREPARE for Pandemic Influenza</a:t>
            </a:r>
            <a:r>
              <a:rPr lang="en-US" sz="1800" dirty="0" smtClean="0">
                <a:cs typeface="Times New Roman" pitchFamily="18" charset="0"/>
              </a:rPr>
              <a:t>. Health Affairs. Retrieved from </a:t>
            </a:r>
            <a:r>
              <a:rPr lang="en-US" sz="1800" dirty="0" smtClean="0">
                <a:cs typeface="Times New Roman" pitchFamily="18" charset="0"/>
                <a:hlinkClick r:id="rId5"/>
              </a:rPr>
              <a:t>http://web.ebscohost.com.ezproxy.lakeviewcol.edu</a:t>
            </a:r>
            <a:endParaRPr lang="en-US" sz="1800" dirty="0" smtClean="0">
              <a:cs typeface="Times New Roman" pitchFamily="18" charset="0"/>
            </a:endParaRPr>
          </a:p>
          <a:p>
            <a:pPr>
              <a:buNone/>
            </a:pPr>
            <a:endParaRPr lang="en-US" sz="1800" dirty="0" smtClean="0">
              <a:latin typeface="Times New Roman" pitchFamily="18" charset="0"/>
              <a:cs typeface="Times New Roman" pitchFamily="18" charset="0"/>
            </a:endParaRPr>
          </a:p>
          <a:p>
            <a:pPr>
              <a:buNone/>
            </a:pPr>
            <a:r>
              <a:rPr lang="en-US" sz="1800" dirty="0" smtClean="0"/>
              <a:t>Lundy, K. S. &amp; </a:t>
            </a:r>
            <a:r>
              <a:rPr lang="en-US" sz="1800" dirty="0" err="1" smtClean="0"/>
              <a:t>Janes</a:t>
            </a:r>
            <a:r>
              <a:rPr lang="en-US" sz="1800" dirty="0" smtClean="0"/>
              <a:t>, S. (2009). </a:t>
            </a:r>
            <a:r>
              <a:rPr lang="en-US" sz="1800" i="1" dirty="0" smtClean="0"/>
              <a:t>Community health nursing</a:t>
            </a:r>
            <a:r>
              <a:rPr lang="en-US" sz="1800" dirty="0" smtClean="0"/>
              <a:t> (2nd ed.). Sudbury, MA: Jones and Bartlett. </a:t>
            </a:r>
          </a:p>
          <a:p>
            <a:pPr>
              <a:buNone/>
            </a:pPr>
            <a:endParaRPr lang="en-US" sz="1800" dirty="0" smtClean="0"/>
          </a:p>
          <a:p>
            <a:pPr>
              <a:buNone/>
            </a:pPr>
            <a:endParaRPr lang="en-US" sz="1800" dirty="0" smtClean="0"/>
          </a:p>
          <a:p>
            <a:pPr>
              <a:buNone/>
            </a:pPr>
            <a:endParaRPr lang="en-US" sz="1800" dirty="0" smtClean="0">
              <a:latin typeface="Times New Roman" pitchFamily="18" charset="0"/>
              <a:cs typeface="Times New Roman" pitchFamily="18" charset="0"/>
            </a:endParaRPr>
          </a:p>
          <a:p>
            <a:pPr>
              <a:buNone/>
            </a:pPr>
            <a:endParaRPr lang="en-US" sz="1200" dirty="0" smtClean="0">
              <a:latin typeface="Times New Roman" pitchFamily="18" charset="0"/>
              <a:cs typeface="Times New Roman" pitchFamily="18" charset="0"/>
            </a:endParaRPr>
          </a:p>
          <a:p>
            <a:pPr>
              <a:buNone/>
            </a:pPr>
            <a:endParaRPr lang="en-US" sz="1200"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81328"/>
            <a:ext cx="8686800" cy="4525963"/>
          </a:xfrm>
        </p:spPr>
        <p:txBody>
          <a:bodyPr>
            <a:normAutofit lnSpcReduction="10000"/>
          </a:bodyPr>
          <a:lstStyle/>
          <a:p>
            <a:pPr>
              <a:buNone/>
            </a:pPr>
            <a:r>
              <a:rPr lang="en-US" sz="1800" dirty="0" err="1" smtClean="0">
                <a:cs typeface="Times New Roman" pitchFamily="18" charset="0"/>
              </a:rPr>
              <a:t>Moehrle</a:t>
            </a:r>
            <a:r>
              <a:rPr lang="en-US" sz="1800" dirty="0" smtClean="0">
                <a:cs typeface="Times New Roman" pitchFamily="18" charset="0"/>
              </a:rPr>
              <a:t>, C. (2008) </a:t>
            </a:r>
            <a:r>
              <a:rPr lang="en-US" sz="1800" i="1" dirty="0" smtClean="0">
                <a:cs typeface="Times New Roman" pitchFamily="18" charset="0"/>
              </a:rPr>
              <a:t>Who conducts epidemiology activities in local public health departments?  </a:t>
            </a:r>
            <a:r>
              <a:rPr lang="en-US" sz="1800" dirty="0" smtClean="0">
                <a:cs typeface="Times New Roman" pitchFamily="18" charset="0"/>
              </a:rPr>
              <a:t>Public Health Reports. Retrieved from </a:t>
            </a:r>
            <a:r>
              <a:rPr lang="en-US" sz="1800" dirty="0" smtClean="0">
                <a:cs typeface="Times New Roman" pitchFamily="18" charset="0"/>
                <a:hlinkClick r:id="rId3"/>
              </a:rPr>
              <a:t>http://web.ebscohost.com.ezproxy.lakeviewcol.edu</a:t>
            </a:r>
            <a:endParaRPr lang="en-US" sz="1800" dirty="0" smtClean="0">
              <a:latin typeface="+mj-lt"/>
              <a:cs typeface="Times New Roman" pitchFamily="18" charset="0"/>
            </a:endParaRPr>
          </a:p>
          <a:p>
            <a:pPr>
              <a:buNone/>
            </a:pPr>
            <a:endParaRPr lang="en-US" sz="1800" dirty="0" smtClean="0">
              <a:latin typeface="+mj-lt"/>
              <a:cs typeface="Times New Roman" pitchFamily="18" charset="0"/>
            </a:endParaRPr>
          </a:p>
          <a:p>
            <a:pPr>
              <a:buNone/>
            </a:pPr>
            <a:r>
              <a:rPr lang="en-US" sz="1800" dirty="0" err="1" smtClean="0">
                <a:latin typeface="+mj-lt"/>
                <a:cs typeface="Times New Roman" pitchFamily="18" charset="0"/>
              </a:rPr>
              <a:t>Trimmel</a:t>
            </a:r>
            <a:r>
              <a:rPr lang="en-US" sz="1800" dirty="0" smtClean="0">
                <a:latin typeface="+mj-lt"/>
                <a:cs typeface="Times New Roman" pitchFamily="18" charset="0"/>
              </a:rPr>
              <a:t>, J. (2012, June 26). Interview by F. </a:t>
            </a:r>
            <a:r>
              <a:rPr lang="en-US" sz="1800" dirty="0" err="1" smtClean="0">
                <a:latin typeface="+mj-lt"/>
                <a:cs typeface="Times New Roman" pitchFamily="18" charset="0"/>
              </a:rPr>
              <a:t>DeLeon</a:t>
            </a:r>
            <a:r>
              <a:rPr lang="en-US" sz="1800" dirty="0" smtClean="0">
                <a:latin typeface="+mj-lt"/>
                <a:cs typeface="Times New Roman" pitchFamily="18" charset="0"/>
              </a:rPr>
              <a:t> [Audio Tape Recording]. Informal.  Vermilion County Health Department, Vermillion County Health Department. </a:t>
            </a:r>
          </a:p>
          <a:p>
            <a:pPr>
              <a:buNone/>
            </a:pPr>
            <a:endParaRPr lang="en-US" sz="1800" dirty="0" smtClean="0">
              <a:latin typeface="+mj-lt"/>
              <a:cs typeface="Times New Roman" pitchFamily="18" charset="0"/>
            </a:endParaRPr>
          </a:p>
          <a:p>
            <a:pPr>
              <a:buNone/>
            </a:pPr>
            <a:r>
              <a:rPr lang="en-US" sz="1800" dirty="0" smtClean="0">
                <a:latin typeface="+mj-lt"/>
                <a:cs typeface="Times New Roman" pitchFamily="18" charset="0"/>
              </a:rPr>
              <a:t>United States Census Bureau (2012). </a:t>
            </a:r>
            <a:r>
              <a:rPr lang="en-US" sz="1800" i="1" dirty="0" smtClean="0">
                <a:latin typeface="+mj-lt"/>
                <a:cs typeface="Times New Roman" pitchFamily="18" charset="0"/>
              </a:rPr>
              <a:t>State and county quick facts</a:t>
            </a:r>
            <a:r>
              <a:rPr lang="en-US" sz="1800" dirty="0" smtClean="0">
                <a:latin typeface="+mj-lt"/>
                <a:cs typeface="Times New Roman" pitchFamily="18" charset="0"/>
              </a:rPr>
              <a:t>. Retrieved from http://quickfacts.census.gov/qfd/states/17/17183.html</a:t>
            </a:r>
          </a:p>
          <a:p>
            <a:pPr>
              <a:buNone/>
            </a:pPr>
            <a:endParaRPr lang="en-US" sz="1800" dirty="0" smtClean="0">
              <a:latin typeface="+mj-lt"/>
              <a:cs typeface="Times New Roman" pitchFamily="18" charset="0"/>
            </a:endParaRPr>
          </a:p>
          <a:p>
            <a:pPr>
              <a:buNone/>
            </a:pPr>
            <a:r>
              <a:rPr lang="en-US" sz="1800" dirty="0" smtClean="0">
                <a:latin typeface="+mj-lt"/>
                <a:cs typeface="Times New Roman" pitchFamily="18" charset="0"/>
              </a:rPr>
              <a:t>United States Department of Agriculture (2012). </a:t>
            </a:r>
            <a:r>
              <a:rPr lang="en-US" sz="1800" i="1" dirty="0" smtClean="0">
                <a:latin typeface="+mj-lt"/>
                <a:cs typeface="Times New Roman" pitchFamily="18" charset="0"/>
              </a:rPr>
              <a:t>Women, Infants, and Children</a:t>
            </a:r>
            <a:r>
              <a:rPr lang="en-US" sz="1800" dirty="0" smtClean="0">
                <a:latin typeface="+mj-lt"/>
                <a:cs typeface="Times New Roman" pitchFamily="18" charset="0"/>
              </a:rPr>
              <a:t>. Retrieved from </a:t>
            </a:r>
            <a:r>
              <a:rPr lang="en-US" sz="1800" dirty="0" smtClean="0">
                <a:latin typeface="+mj-lt"/>
                <a:cs typeface="Times New Roman" pitchFamily="18" charset="0"/>
                <a:hlinkClick r:id="rId4"/>
              </a:rPr>
              <a:t>http://www.fns.usda.gov/wic/</a:t>
            </a:r>
            <a:endParaRPr lang="en-US" sz="1800" dirty="0" smtClean="0">
              <a:latin typeface="+mj-lt"/>
              <a:cs typeface="Times New Roman" pitchFamily="18" charset="0"/>
            </a:endParaRPr>
          </a:p>
          <a:p>
            <a:pPr>
              <a:buNone/>
            </a:pPr>
            <a:endParaRPr lang="en-US" sz="1800" dirty="0" smtClean="0">
              <a:latin typeface="+mj-lt"/>
              <a:cs typeface="Times New Roman" pitchFamily="18" charset="0"/>
            </a:endParaRPr>
          </a:p>
          <a:p>
            <a:pPr>
              <a:buNone/>
            </a:pPr>
            <a:r>
              <a:rPr lang="en-US" sz="1800" dirty="0" smtClean="0">
                <a:latin typeface="+mj-lt"/>
                <a:cs typeface="Times New Roman" pitchFamily="18" charset="0"/>
              </a:rPr>
              <a:t>Vermilion County Health Department (2010). Retrieved from </a:t>
            </a:r>
            <a:r>
              <a:rPr lang="en-US" sz="1800" dirty="0" smtClean="0">
                <a:latin typeface="+mj-lt"/>
                <a:cs typeface="Times New Roman" pitchFamily="18" charset="0"/>
                <a:hlinkClick r:id="rId5"/>
              </a:rPr>
              <a:t>http://vchd.org/</a:t>
            </a:r>
            <a:endParaRPr lang="en-US" sz="1800" dirty="0" smtClean="0">
              <a:latin typeface="+mj-lt"/>
              <a:cs typeface="Times New Roman" pitchFamily="18" charset="0"/>
            </a:endParaRPr>
          </a:p>
          <a:p>
            <a:pPr>
              <a:buNone/>
            </a:pPr>
            <a:endParaRPr lang="en-US" sz="1800" dirty="0" smtClean="0">
              <a:latin typeface="+mj-lt"/>
              <a:cs typeface="Times New Roman" pitchFamily="18" charset="0"/>
            </a:endParaRPr>
          </a:p>
          <a:p>
            <a:pPr>
              <a:buNone/>
            </a:pPr>
            <a:endParaRPr lang="en-US" sz="2800" dirty="0" smtClean="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Teaching Project: As your teaching project focused the primary diagnosis on improving funding the teaching project should have stuck to this end and involved the advertising of this found improvement in funds (such as grant writing and volunteers to carry out the new program that you would have taught the organization to do to reach out to more individuals possibly is an idea). Remember the point of the education was to improve the organization and if you are advertising to improve your numbers but don’t have the funds first its putting the cart before the horse.</a:t>
            </a:r>
            <a:endParaRPr lang="en-US" dirty="0">
              <a:solidFill>
                <a:srgbClr val="FF0000"/>
              </a:solidFill>
            </a:endParaRPr>
          </a:p>
        </p:txBody>
      </p:sp>
      <p:sp>
        <p:nvSpPr>
          <p:cNvPr id="3" name="Title 2"/>
          <p:cNvSpPr>
            <a:spLocks noGrp="1"/>
          </p:cNvSpPr>
          <p:nvPr>
            <p:ph type="title"/>
          </p:nvPr>
        </p:nvSpPr>
        <p:spPr/>
        <p:txBody>
          <a:bodyPr>
            <a:normAutofit fontScale="90000"/>
          </a:bodyPr>
          <a:lstStyle/>
          <a:p>
            <a:r>
              <a:rPr lang="en-US" dirty="0" smtClean="0">
                <a:solidFill>
                  <a:srgbClr val="FF0000"/>
                </a:solidFill>
              </a:rPr>
              <a:t>Chastity’s suggestions for improvement</a:t>
            </a:r>
            <a:endParaRPr lang="en-US" dirty="0">
              <a:solidFill>
                <a:srgbClr val="FF0000"/>
              </a:solidFill>
            </a:endParaRPr>
          </a:p>
        </p:txBody>
      </p:sp>
    </p:spTree>
    <p:extLst>
      <p:ext uri="{BB962C8B-B14F-4D97-AF65-F5344CB8AC3E}">
        <p14:creationId xmlns:p14="http://schemas.microsoft.com/office/powerpoint/2010/main" val="2463469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Currently operates and offers 5 programs:</a:t>
            </a:r>
          </a:p>
          <a:p>
            <a:pPr lvl="1"/>
            <a:r>
              <a:rPr lang="en-US" b="1" dirty="0" smtClean="0"/>
              <a:t>Communicable Disease</a:t>
            </a:r>
          </a:p>
          <a:p>
            <a:pPr lvl="1">
              <a:buNone/>
            </a:pPr>
            <a:r>
              <a:rPr lang="en-US" dirty="0" smtClean="0"/>
              <a:t>		</a:t>
            </a:r>
            <a:r>
              <a:rPr lang="en-US" sz="2100" dirty="0" smtClean="0"/>
              <a:t>-TB, Lead Poisoning, Immunizations, STD 		Surveillance</a:t>
            </a:r>
          </a:p>
          <a:p>
            <a:pPr lvl="1"/>
            <a:r>
              <a:rPr lang="en-US" b="1" dirty="0" smtClean="0"/>
              <a:t>Emergency Preparedness</a:t>
            </a:r>
          </a:p>
          <a:p>
            <a:pPr lvl="1">
              <a:buNone/>
            </a:pPr>
            <a:r>
              <a:rPr lang="en-US" b="1" dirty="0" smtClean="0"/>
              <a:t>		</a:t>
            </a:r>
            <a:r>
              <a:rPr lang="en-US" sz="2100" dirty="0" smtClean="0"/>
              <a:t>-vaccinating the public and providing prevention 	information</a:t>
            </a:r>
            <a:endParaRPr lang="en-US" sz="2100" b="1" dirty="0" smtClean="0"/>
          </a:p>
          <a:p>
            <a:pPr lvl="1"/>
            <a:r>
              <a:rPr lang="en-US" b="1" dirty="0" smtClean="0"/>
              <a:t>Environmental Health</a:t>
            </a:r>
          </a:p>
          <a:p>
            <a:pPr lvl="2">
              <a:buNone/>
            </a:pPr>
            <a:r>
              <a:rPr lang="en-US" b="1" dirty="0" smtClean="0"/>
              <a:t>	</a:t>
            </a:r>
            <a:r>
              <a:rPr lang="en-US" dirty="0" smtClean="0"/>
              <a:t>-Food Service Sanitation, Portable Water Supplies, Private Sewage Disposal, Vector Prevention and Pest Control</a:t>
            </a:r>
            <a:endParaRPr lang="en-US" b="1" dirty="0" smtClean="0"/>
          </a:p>
          <a:p>
            <a:pPr lvl="1"/>
            <a:r>
              <a:rPr lang="en-US" b="1" dirty="0" smtClean="0"/>
              <a:t>Vital Records</a:t>
            </a:r>
          </a:p>
          <a:p>
            <a:pPr lvl="2">
              <a:buNone/>
            </a:pPr>
            <a:r>
              <a:rPr lang="en-US" dirty="0" smtClean="0"/>
              <a:t>	-birth and death records</a:t>
            </a:r>
          </a:p>
          <a:p>
            <a:pPr lvl="1"/>
            <a:r>
              <a:rPr lang="en-US" b="1" dirty="0" smtClean="0"/>
              <a:t>Women, Infants, and Children (WIC)</a:t>
            </a:r>
          </a:p>
          <a:p>
            <a:pPr lvl="2">
              <a:buNone/>
            </a:pPr>
            <a:r>
              <a:rPr lang="en-US" b="1" dirty="0" smtClean="0"/>
              <a:t>	</a:t>
            </a:r>
            <a:r>
              <a:rPr lang="en-US" dirty="0" smtClean="0"/>
              <a:t>-federally funded program</a:t>
            </a:r>
            <a:endParaRPr lang="en-US" b="1"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Health Department Services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Currently operates and offers 5 programs:</a:t>
            </a:r>
          </a:p>
          <a:p>
            <a:pPr lvl="1"/>
            <a:r>
              <a:rPr lang="en-US" b="1" dirty="0" smtClean="0"/>
              <a:t>Communicable Disease</a:t>
            </a:r>
          </a:p>
          <a:p>
            <a:pPr lvl="1">
              <a:buNone/>
            </a:pPr>
            <a:r>
              <a:rPr lang="en-US" dirty="0" smtClean="0"/>
              <a:t>		</a:t>
            </a:r>
            <a:r>
              <a:rPr lang="en-US" sz="2100" dirty="0" smtClean="0"/>
              <a:t>-TB, Lead Poisoning, Immunizations, STD 		Surveillance</a:t>
            </a:r>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Health Department Services (</a:t>
            </a:r>
            <a:r>
              <a:rPr lang="en-US" dirty="0" err="1" smtClean="0">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066800"/>
          <a:ext cx="8229600" cy="5181602"/>
        </p:xfrm>
        <a:graphic>
          <a:graphicData uri="http://schemas.openxmlformats.org/drawingml/2006/table">
            <a:tbl>
              <a:tblPr firstRow="1" bandRow="1">
                <a:tableStyleId>{5C22544A-7EE6-4342-B048-85BDC9FD1C3A}</a:tableStyleId>
              </a:tblPr>
              <a:tblGrid>
                <a:gridCol w="2743200"/>
                <a:gridCol w="2743200"/>
                <a:gridCol w="2743200"/>
              </a:tblGrid>
              <a:tr h="758786">
                <a:tc>
                  <a:txBody>
                    <a:bodyPr/>
                    <a:lstStyle/>
                    <a:p>
                      <a:pPr algn="ctr"/>
                      <a:r>
                        <a:rPr lang="en-US" sz="2000" dirty="0" smtClean="0"/>
                        <a:t>Doses of Vaccines Administered</a:t>
                      </a:r>
                      <a:endParaRPr lang="en-US" sz="2000" dirty="0"/>
                    </a:p>
                  </a:txBody>
                  <a:tcPr/>
                </a:tc>
                <a:tc>
                  <a:txBody>
                    <a:bodyPr/>
                    <a:lstStyle/>
                    <a:p>
                      <a:pPr algn="ctr"/>
                      <a:r>
                        <a:rPr lang="en-US" sz="3200" dirty="0" smtClean="0"/>
                        <a:t>2009</a:t>
                      </a:r>
                      <a:endParaRPr lang="en-US" sz="3200" dirty="0"/>
                    </a:p>
                  </a:txBody>
                  <a:tcPr/>
                </a:tc>
                <a:tc>
                  <a:txBody>
                    <a:bodyPr/>
                    <a:lstStyle/>
                    <a:p>
                      <a:pPr algn="ctr"/>
                      <a:r>
                        <a:rPr lang="en-US" sz="3200" dirty="0" smtClean="0"/>
                        <a:t>2010</a:t>
                      </a:r>
                      <a:endParaRPr lang="en-US" sz="3200" dirty="0"/>
                    </a:p>
                  </a:txBody>
                  <a:tcPr/>
                </a:tc>
              </a:tr>
              <a:tr h="737136">
                <a:tc>
                  <a:txBody>
                    <a:bodyPr/>
                    <a:lstStyle/>
                    <a:p>
                      <a:r>
                        <a:rPr lang="en-US" dirty="0" smtClean="0"/>
                        <a:t>DTAP</a:t>
                      </a:r>
                      <a:endParaRPr lang="en-US" dirty="0"/>
                    </a:p>
                  </a:txBody>
                  <a:tcPr/>
                </a:tc>
                <a:tc>
                  <a:txBody>
                    <a:bodyPr/>
                    <a:lstStyle/>
                    <a:p>
                      <a:r>
                        <a:rPr lang="en-US" dirty="0" smtClean="0"/>
                        <a:t>96</a:t>
                      </a:r>
                      <a:endParaRPr lang="en-US" dirty="0"/>
                    </a:p>
                  </a:txBody>
                  <a:tcPr/>
                </a:tc>
                <a:tc>
                  <a:txBody>
                    <a:bodyPr/>
                    <a:lstStyle/>
                    <a:p>
                      <a:r>
                        <a:rPr lang="en-US" dirty="0" smtClean="0"/>
                        <a:t>41</a:t>
                      </a:r>
                      <a:endParaRPr lang="en-US" dirty="0"/>
                    </a:p>
                  </a:txBody>
                  <a:tcPr/>
                </a:tc>
              </a:tr>
              <a:tr h="737136">
                <a:tc>
                  <a:txBody>
                    <a:bodyPr/>
                    <a:lstStyle/>
                    <a:p>
                      <a:r>
                        <a:rPr lang="en-US" dirty="0" smtClean="0"/>
                        <a:t>Hepatitis A</a:t>
                      </a:r>
                      <a:endParaRPr lang="en-US" dirty="0"/>
                    </a:p>
                  </a:txBody>
                  <a:tcPr/>
                </a:tc>
                <a:tc>
                  <a:txBody>
                    <a:bodyPr/>
                    <a:lstStyle/>
                    <a:p>
                      <a:r>
                        <a:rPr lang="en-US" dirty="0" smtClean="0"/>
                        <a:t>141</a:t>
                      </a:r>
                      <a:endParaRPr lang="en-US" dirty="0"/>
                    </a:p>
                  </a:txBody>
                  <a:tcPr/>
                </a:tc>
                <a:tc>
                  <a:txBody>
                    <a:bodyPr/>
                    <a:lstStyle/>
                    <a:p>
                      <a:r>
                        <a:rPr lang="en-US" dirty="0" smtClean="0"/>
                        <a:t>90</a:t>
                      </a:r>
                      <a:endParaRPr lang="en-US" dirty="0"/>
                    </a:p>
                  </a:txBody>
                  <a:tcPr/>
                </a:tc>
              </a:tr>
              <a:tr h="737136">
                <a:tc>
                  <a:txBody>
                    <a:bodyPr/>
                    <a:lstStyle/>
                    <a:p>
                      <a:r>
                        <a:rPr lang="en-US" dirty="0" smtClean="0"/>
                        <a:t>HPV</a:t>
                      </a:r>
                      <a:endParaRPr lang="en-US" dirty="0"/>
                    </a:p>
                  </a:txBody>
                  <a:tcPr/>
                </a:tc>
                <a:tc>
                  <a:txBody>
                    <a:bodyPr/>
                    <a:lstStyle/>
                    <a:p>
                      <a:r>
                        <a:rPr lang="en-US" dirty="0" smtClean="0"/>
                        <a:t>86</a:t>
                      </a:r>
                      <a:endParaRPr lang="en-US" dirty="0"/>
                    </a:p>
                  </a:txBody>
                  <a:tcPr/>
                </a:tc>
                <a:tc>
                  <a:txBody>
                    <a:bodyPr/>
                    <a:lstStyle/>
                    <a:p>
                      <a:r>
                        <a:rPr lang="en-US" dirty="0" smtClean="0"/>
                        <a:t>46</a:t>
                      </a:r>
                      <a:endParaRPr lang="en-US" dirty="0"/>
                    </a:p>
                  </a:txBody>
                  <a:tcPr/>
                </a:tc>
              </a:tr>
              <a:tr h="737136">
                <a:tc>
                  <a:txBody>
                    <a:bodyPr/>
                    <a:lstStyle/>
                    <a:p>
                      <a:r>
                        <a:rPr lang="en-US" dirty="0" err="1" smtClean="0"/>
                        <a:t>Varicella</a:t>
                      </a:r>
                      <a:r>
                        <a:rPr lang="en-US" dirty="0" smtClean="0"/>
                        <a:t>/Chickenpox</a:t>
                      </a:r>
                      <a:endParaRPr lang="en-US" dirty="0"/>
                    </a:p>
                  </a:txBody>
                  <a:tcPr/>
                </a:tc>
                <a:tc>
                  <a:txBody>
                    <a:bodyPr/>
                    <a:lstStyle/>
                    <a:p>
                      <a:r>
                        <a:rPr lang="en-US" dirty="0" smtClean="0"/>
                        <a:t>113</a:t>
                      </a:r>
                      <a:endParaRPr lang="en-US" dirty="0"/>
                    </a:p>
                  </a:txBody>
                  <a:tcPr/>
                </a:tc>
                <a:tc>
                  <a:txBody>
                    <a:bodyPr/>
                    <a:lstStyle/>
                    <a:p>
                      <a:r>
                        <a:rPr lang="en-US" dirty="0" smtClean="0"/>
                        <a:t>66</a:t>
                      </a:r>
                      <a:endParaRPr lang="en-US" dirty="0"/>
                    </a:p>
                  </a:txBody>
                  <a:tcPr/>
                </a:tc>
              </a:tr>
              <a:tr h="737136">
                <a:tc>
                  <a:txBody>
                    <a:bodyPr/>
                    <a:lstStyle/>
                    <a:p>
                      <a:r>
                        <a:rPr lang="en-US" dirty="0" smtClean="0"/>
                        <a:t>Influenza (Children)</a:t>
                      </a:r>
                      <a:endParaRPr lang="en-US" dirty="0"/>
                    </a:p>
                  </a:txBody>
                  <a:tcPr/>
                </a:tc>
                <a:tc>
                  <a:txBody>
                    <a:bodyPr/>
                    <a:lstStyle/>
                    <a:p>
                      <a:r>
                        <a:rPr lang="en-US" dirty="0" smtClean="0"/>
                        <a:t>348</a:t>
                      </a:r>
                      <a:endParaRPr lang="en-US" dirty="0"/>
                    </a:p>
                  </a:txBody>
                  <a:tcPr/>
                </a:tc>
                <a:tc>
                  <a:txBody>
                    <a:bodyPr/>
                    <a:lstStyle/>
                    <a:p>
                      <a:r>
                        <a:rPr lang="en-US" dirty="0" smtClean="0"/>
                        <a:t>202</a:t>
                      </a:r>
                      <a:endParaRPr lang="en-US" dirty="0"/>
                    </a:p>
                  </a:txBody>
                  <a:tcPr/>
                </a:tc>
              </a:tr>
              <a:tr h="737136">
                <a:tc>
                  <a:txBody>
                    <a:bodyPr/>
                    <a:lstStyle/>
                    <a:p>
                      <a:r>
                        <a:rPr lang="en-US" b="1" dirty="0" smtClean="0"/>
                        <a:t>Total Vaccines Administered</a:t>
                      </a:r>
                      <a:endParaRPr lang="en-US" b="1" dirty="0"/>
                    </a:p>
                  </a:txBody>
                  <a:tcPr/>
                </a:tc>
                <a:tc>
                  <a:txBody>
                    <a:bodyPr/>
                    <a:lstStyle/>
                    <a:p>
                      <a:r>
                        <a:rPr lang="en-US" b="1" dirty="0" smtClean="0"/>
                        <a:t>1,974</a:t>
                      </a:r>
                      <a:endParaRPr lang="en-US" b="1" dirty="0"/>
                    </a:p>
                  </a:txBody>
                  <a:tcPr/>
                </a:tc>
                <a:tc>
                  <a:txBody>
                    <a:bodyPr/>
                    <a:lstStyle/>
                    <a:p>
                      <a:r>
                        <a:rPr lang="en-US" b="1" dirty="0" smtClean="0"/>
                        <a:t>1,262</a:t>
                      </a:r>
                      <a:endParaRPr lang="en-US" b="1" dirty="0"/>
                    </a:p>
                  </a:txBody>
                  <a:tcPr/>
                </a:tc>
              </a:tr>
            </a:tbl>
          </a:graphicData>
        </a:graphic>
      </p:graphicFrame>
      <p:sp>
        <p:nvSpPr>
          <p:cNvPr id="3" name="Title 2"/>
          <p:cNvSpPr>
            <a:spLocks noGrp="1"/>
          </p:cNvSpPr>
          <p:nvPr>
            <p:ph type="title"/>
          </p:nvPr>
        </p:nvSpPr>
        <p:spPr>
          <a:xfrm>
            <a:off x="533400" y="0"/>
            <a:ext cx="8229600" cy="1143000"/>
          </a:xfrm>
        </p:spPr>
        <p:txBody>
          <a:bodyPr/>
          <a:lstStyle/>
          <a:p>
            <a:r>
              <a:rPr lang="en-US" dirty="0" smtClean="0">
                <a:latin typeface="Times New Roman" pitchFamily="18" charset="0"/>
                <a:cs typeface="Times New Roman" pitchFamily="18" charset="0"/>
              </a:rPr>
              <a:t>Immunizations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Currently operates and offers 5 programs:</a:t>
            </a:r>
          </a:p>
          <a:p>
            <a:pPr lvl="1"/>
            <a:r>
              <a:rPr lang="en-US" b="1" dirty="0" smtClean="0"/>
              <a:t>Communicable Disease</a:t>
            </a:r>
          </a:p>
          <a:p>
            <a:pPr lvl="1">
              <a:buNone/>
            </a:pPr>
            <a:r>
              <a:rPr lang="en-US" dirty="0" smtClean="0"/>
              <a:t>		</a:t>
            </a:r>
            <a:r>
              <a:rPr lang="en-US" sz="2100" dirty="0" smtClean="0"/>
              <a:t>-TB, Lead Poisoning, Immunizations, STD 		Surveillance</a:t>
            </a:r>
          </a:p>
          <a:p>
            <a:pPr lvl="1"/>
            <a:r>
              <a:rPr lang="en-US" b="1" dirty="0" smtClean="0"/>
              <a:t>Emergency Preparedness</a:t>
            </a:r>
          </a:p>
          <a:p>
            <a:pPr lvl="1">
              <a:buNone/>
            </a:pPr>
            <a:r>
              <a:rPr lang="en-US" b="1" dirty="0" smtClean="0"/>
              <a:t>		</a:t>
            </a:r>
            <a:r>
              <a:rPr lang="en-US" sz="2100" dirty="0" smtClean="0"/>
              <a:t>-vaccinating the public and providing prevention 	information</a:t>
            </a:r>
            <a:endParaRPr lang="en-US" sz="2100" b="1" dirty="0" smtClean="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Health Department Services (</a:t>
            </a:r>
            <a:r>
              <a:rPr lang="en-US" dirty="0" err="1" smtClean="0">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Currently operates and offers 5 programs:</a:t>
            </a:r>
          </a:p>
          <a:p>
            <a:pPr lvl="1"/>
            <a:r>
              <a:rPr lang="en-US" b="1" dirty="0" smtClean="0"/>
              <a:t>Communicable Disease</a:t>
            </a:r>
          </a:p>
          <a:p>
            <a:pPr lvl="1">
              <a:buNone/>
            </a:pPr>
            <a:r>
              <a:rPr lang="en-US" dirty="0" smtClean="0"/>
              <a:t>		</a:t>
            </a:r>
            <a:r>
              <a:rPr lang="en-US" sz="2100" dirty="0" smtClean="0"/>
              <a:t>-TB, Lead Poisoning, Immunizations, STD 		Surveillance</a:t>
            </a:r>
          </a:p>
          <a:p>
            <a:pPr lvl="1"/>
            <a:r>
              <a:rPr lang="en-US" b="1" dirty="0" smtClean="0"/>
              <a:t>Emergency Preparedness</a:t>
            </a:r>
          </a:p>
          <a:p>
            <a:pPr lvl="1">
              <a:buNone/>
            </a:pPr>
            <a:r>
              <a:rPr lang="en-US" b="1" dirty="0" smtClean="0"/>
              <a:t>		</a:t>
            </a:r>
            <a:r>
              <a:rPr lang="en-US" sz="2100" dirty="0" smtClean="0"/>
              <a:t>-vaccinating the public and providing prevention 	information</a:t>
            </a:r>
            <a:endParaRPr lang="en-US" sz="2100" b="1" dirty="0" smtClean="0"/>
          </a:p>
          <a:p>
            <a:pPr lvl="1"/>
            <a:r>
              <a:rPr lang="en-US" b="1" dirty="0" smtClean="0"/>
              <a:t>Environmental Health</a:t>
            </a:r>
          </a:p>
          <a:p>
            <a:pPr lvl="2">
              <a:buNone/>
            </a:pPr>
            <a:r>
              <a:rPr lang="en-US" b="1" dirty="0" smtClean="0"/>
              <a:t>	</a:t>
            </a:r>
            <a:r>
              <a:rPr lang="en-US" dirty="0" smtClean="0"/>
              <a:t>-Food Service Sanitation, Portable Water Supplies, Private Sewage Disposal, Vector Prevention and Pest Control</a:t>
            </a:r>
            <a:endParaRPr lang="en-US" b="1" dirty="0" smtClean="0"/>
          </a:p>
          <a:p>
            <a:endParaRPr lang="en-US"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Health Department Services (</a:t>
            </a:r>
            <a:r>
              <a:rPr lang="en-US" dirty="0" err="1" smtClean="0">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Currently operates and offers 5 programs:</a:t>
            </a:r>
          </a:p>
          <a:p>
            <a:pPr lvl="1"/>
            <a:r>
              <a:rPr lang="en-US" b="1" dirty="0" smtClean="0"/>
              <a:t>Communicable Disease</a:t>
            </a:r>
          </a:p>
          <a:p>
            <a:pPr lvl="1">
              <a:buNone/>
            </a:pPr>
            <a:r>
              <a:rPr lang="en-US" dirty="0" smtClean="0"/>
              <a:t>		</a:t>
            </a:r>
            <a:r>
              <a:rPr lang="en-US" sz="2100" dirty="0" smtClean="0"/>
              <a:t>-TB, Lead Poisoning, Immunizations, STD 		Surveillance</a:t>
            </a:r>
          </a:p>
          <a:p>
            <a:pPr lvl="1"/>
            <a:r>
              <a:rPr lang="en-US" b="1" dirty="0" smtClean="0"/>
              <a:t>Emergency Preparedness</a:t>
            </a:r>
          </a:p>
          <a:p>
            <a:pPr lvl="1">
              <a:buNone/>
            </a:pPr>
            <a:r>
              <a:rPr lang="en-US" b="1" dirty="0" smtClean="0"/>
              <a:t>		</a:t>
            </a:r>
            <a:r>
              <a:rPr lang="en-US" sz="2100" dirty="0" smtClean="0"/>
              <a:t>-vaccinating the public and providing prevention 	information</a:t>
            </a:r>
            <a:endParaRPr lang="en-US" sz="2100" b="1" dirty="0" smtClean="0"/>
          </a:p>
          <a:p>
            <a:pPr lvl="1"/>
            <a:r>
              <a:rPr lang="en-US" b="1" dirty="0" smtClean="0"/>
              <a:t>Environmental Health</a:t>
            </a:r>
          </a:p>
          <a:p>
            <a:pPr lvl="2">
              <a:buNone/>
            </a:pPr>
            <a:r>
              <a:rPr lang="en-US" b="1" dirty="0" smtClean="0"/>
              <a:t>	</a:t>
            </a:r>
            <a:r>
              <a:rPr lang="en-US" dirty="0" smtClean="0"/>
              <a:t>-Food Service Sanitation, Portable Water Supplies, Private Sewage Disposal</a:t>
            </a:r>
            <a:endParaRPr lang="en-US" b="1" dirty="0" smtClean="0"/>
          </a:p>
          <a:p>
            <a:pPr lvl="1"/>
            <a:r>
              <a:rPr lang="en-US" b="1" dirty="0" smtClean="0"/>
              <a:t>Vital Records</a:t>
            </a:r>
          </a:p>
          <a:p>
            <a:pPr lvl="2">
              <a:buNone/>
            </a:pPr>
            <a:r>
              <a:rPr lang="en-US" dirty="0" smtClean="0"/>
              <a:t>	-birth and death records</a:t>
            </a:r>
          </a:p>
          <a:p>
            <a:endParaRPr lang="en-US"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Health Department Services (</a:t>
            </a:r>
            <a:r>
              <a:rPr lang="en-US" dirty="0" err="1" smtClean="0">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Currently operates and offers 5 programs:</a:t>
            </a:r>
          </a:p>
          <a:p>
            <a:pPr lvl="1"/>
            <a:r>
              <a:rPr lang="en-US" b="1" dirty="0" smtClean="0"/>
              <a:t>Communicable Disease</a:t>
            </a:r>
          </a:p>
          <a:p>
            <a:pPr lvl="1">
              <a:buNone/>
            </a:pPr>
            <a:r>
              <a:rPr lang="en-US" dirty="0" smtClean="0"/>
              <a:t>		</a:t>
            </a:r>
            <a:r>
              <a:rPr lang="en-US" sz="2100" dirty="0" smtClean="0"/>
              <a:t>-TB, Lead Poisoning, Immunizations, STD 		Surveillance</a:t>
            </a:r>
          </a:p>
          <a:p>
            <a:pPr lvl="1"/>
            <a:r>
              <a:rPr lang="en-US" b="1" dirty="0" smtClean="0"/>
              <a:t>Emergency Preparedness</a:t>
            </a:r>
          </a:p>
          <a:p>
            <a:pPr lvl="1">
              <a:buNone/>
            </a:pPr>
            <a:r>
              <a:rPr lang="en-US" b="1" dirty="0" smtClean="0"/>
              <a:t>		</a:t>
            </a:r>
            <a:r>
              <a:rPr lang="en-US" dirty="0" smtClean="0"/>
              <a:t>-vaccinating the public and providing prevention 	information</a:t>
            </a:r>
            <a:endParaRPr lang="en-US" b="1" dirty="0" smtClean="0"/>
          </a:p>
          <a:p>
            <a:pPr lvl="1"/>
            <a:r>
              <a:rPr lang="en-US" b="1" dirty="0" smtClean="0"/>
              <a:t>Environmental Health</a:t>
            </a:r>
          </a:p>
          <a:p>
            <a:pPr lvl="2">
              <a:buNone/>
            </a:pPr>
            <a:r>
              <a:rPr lang="en-US" b="1" dirty="0" smtClean="0"/>
              <a:t>	</a:t>
            </a:r>
            <a:r>
              <a:rPr lang="en-US" dirty="0" smtClean="0"/>
              <a:t>-Food Service Sanitation, Portable Water Supplies, Private Sewage Disposal</a:t>
            </a:r>
            <a:endParaRPr lang="en-US" b="1" dirty="0" smtClean="0"/>
          </a:p>
          <a:p>
            <a:pPr lvl="1"/>
            <a:r>
              <a:rPr lang="en-US" b="1" dirty="0" smtClean="0"/>
              <a:t>Vital Records</a:t>
            </a:r>
          </a:p>
          <a:p>
            <a:pPr lvl="2">
              <a:buNone/>
            </a:pPr>
            <a:r>
              <a:rPr lang="en-US" dirty="0" smtClean="0"/>
              <a:t>	-birth and death records</a:t>
            </a:r>
          </a:p>
          <a:p>
            <a:pPr lvl="1"/>
            <a:r>
              <a:rPr lang="en-US" b="1" dirty="0" smtClean="0"/>
              <a:t>Women, Infants, and Children (WIC)</a:t>
            </a:r>
          </a:p>
          <a:p>
            <a:pPr lvl="2">
              <a:buNone/>
            </a:pPr>
            <a:r>
              <a:rPr lang="en-US" b="1" dirty="0" smtClean="0"/>
              <a:t>	</a:t>
            </a:r>
            <a:r>
              <a:rPr lang="en-US" dirty="0" smtClean="0"/>
              <a:t>-federally funded program</a:t>
            </a:r>
            <a:endParaRPr lang="en-US" b="1" dirty="0" smtClean="0"/>
          </a:p>
          <a:p>
            <a:endParaRPr lang="en-US" dirty="0"/>
          </a:p>
        </p:txBody>
      </p:sp>
      <p:sp>
        <p:nvSpPr>
          <p:cNvPr id="3" name="Title 2"/>
          <p:cNvSpPr>
            <a:spLocks noGrp="1"/>
          </p:cNvSpPr>
          <p:nvPr>
            <p:ph type="title"/>
          </p:nvPr>
        </p:nvSpPr>
        <p:spPr/>
        <p:txBody>
          <a:bodyPr/>
          <a:lstStyle/>
          <a:p>
            <a:r>
              <a:rPr lang="en-US" dirty="0" smtClean="0">
                <a:latin typeface="Times New Roman" pitchFamily="18" charset="0"/>
                <a:cs typeface="Times New Roman" pitchFamily="18" charset="0"/>
              </a:rPr>
              <a:t>Health Department Services (</a:t>
            </a:r>
            <a:r>
              <a:rPr lang="en-US" dirty="0" err="1" smtClean="0">
                <a:latin typeface="Times New Roman" pitchFamily="18" charset="0"/>
                <a:cs typeface="Times New Roman" pitchFamily="18" charset="0"/>
              </a:rPr>
              <a:t>con’t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1051</TotalTime>
  <Words>6442</Words>
  <Application>Microsoft Office PowerPoint</Application>
  <PresentationFormat>On-screen Show (4:3)</PresentationFormat>
  <Paragraphs>362</Paragraphs>
  <Slides>25</Slides>
  <Notes>23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Concourse</vt:lpstr>
      <vt:lpstr>Vermilion County Health Department Focused Assessment</vt:lpstr>
      <vt:lpstr>Introduction of Health Department</vt:lpstr>
      <vt:lpstr>Health Department Services</vt:lpstr>
      <vt:lpstr>Health Department Services (con’t)</vt:lpstr>
      <vt:lpstr>Immunizations</vt:lpstr>
      <vt:lpstr>Health Department Services (con’t)</vt:lpstr>
      <vt:lpstr>Health Department Services (con’t)</vt:lpstr>
      <vt:lpstr>Health Department Services (con’t)</vt:lpstr>
      <vt:lpstr>Health Department Services (con’t)</vt:lpstr>
      <vt:lpstr>Women, Infants, and Children (WIC)</vt:lpstr>
      <vt:lpstr>Psychological Considerations</vt:lpstr>
      <vt:lpstr>Danville Crime Statistics</vt:lpstr>
      <vt:lpstr>Environmental Considerations</vt:lpstr>
      <vt:lpstr>Sociocultural Considerations</vt:lpstr>
      <vt:lpstr>Behavioral Considerations</vt:lpstr>
      <vt:lpstr>Behavioral Considerations (con’t)</vt:lpstr>
      <vt:lpstr>Community Diagnosis #1</vt:lpstr>
      <vt:lpstr>Community Diagnosis #1 (con’t)</vt:lpstr>
      <vt:lpstr>Community Diagnosis #2</vt:lpstr>
      <vt:lpstr>Community Diagnosis #2 (con’t)</vt:lpstr>
      <vt:lpstr>Web of Causation</vt:lpstr>
      <vt:lpstr>Web of Causation (con’t)</vt:lpstr>
      <vt:lpstr>References</vt:lpstr>
      <vt:lpstr>References</vt:lpstr>
      <vt:lpstr>Chastity’s suggestions for improvement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Vermillion County Health Department Focused Assessment</dc:title>
  <dc:creator>thartke</dc:creator>
  <cp:lastModifiedBy>Chas</cp:lastModifiedBy>
  <cp:revision>160</cp:revision>
  <dcterms:created xsi:type="dcterms:W3CDTF">2012-07-13T16:02:49Z</dcterms:created>
  <dcterms:modified xsi:type="dcterms:W3CDTF">2012-07-18T07:09:21Z</dcterms:modified>
</cp:coreProperties>
</file>