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3" r:id="rId3"/>
    <p:sldId id="266" r:id="rId4"/>
    <p:sldId id="267" r:id="rId5"/>
    <p:sldId id="269" r:id="rId6"/>
    <p:sldId id="281" r:id="rId7"/>
    <p:sldId id="268" r:id="rId8"/>
    <p:sldId id="270" r:id="rId9"/>
    <p:sldId id="271" r:id="rId10"/>
    <p:sldId id="274" r:id="rId11"/>
    <p:sldId id="275" r:id="rId12"/>
    <p:sldId id="277" r:id="rId13"/>
    <p:sldId id="282" r:id="rId14"/>
    <p:sldId id="276" r:id="rId15"/>
    <p:sldId id="278" r:id="rId16"/>
    <p:sldId id="279" r:id="rId17"/>
    <p:sldId id="265" r:id="rId18"/>
    <p:sldId id="257" r:id="rId19"/>
    <p:sldId id="264" r:id="rId20"/>
    <p:sldId id="259" r:id="rId21"/>
    <p:sldId id="260" r:id="rId22"/>
    <p:sldId id="261" r:id="rId23"/>
    <p:sldId id="280" r:id="rId24"/>
    <p:sldId id="263"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48" autoAdjust="0"/>
    <p:restoredTop sz="94667" autoAdjust="0"/>
  </p:normalViewPr>
  <p:slideViewPr>
    <p:cSldViewPr>
      <p:cViewPr varScale="1">
        <p:scale>
          <a:sx n="75" d="100"/>
          <a:sy n="75" d="100"/>
        </p:scale>
        <p:origin x="-1002" y="-84"/>
      </p:cViewPr>
      <p:guideLst>
        <p:guide orient="horz" pos="2160"/>
        <p:guide pos="2880"/>
      </p:guideLst>
    </p:cSldViewPr>
  </p:slideViewPr>
  <p:outlineViewPr>
    <p:cViewPr>
      <p:scale>
        <a:sx n="33" d="100"/>
        <a:sy n="33" d="100"/>
      </p:scale>
      <p:origin x="48" y="942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96647734-E6B0-4C30-B211-E048AA56AA5D}" type="datetimeFigureOut">
              <a:rPr lang="en-US" smtClean="0"/>
              <a:pPr/>
              <a:t>2/17/2011</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D1C17149-205F-427E-A08E-7BA679FF373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6647734-E6B0-4C30-B211-E048AA56AA5D}" type="datetimeFigureOut">
              <a:rPr lang="en-US" smtClean="0"/>
              <a:pPr/>
              <a:t>2/17/2011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C17149-205F-427E-A08E-7BA679FF373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6647734-E6B0-4C30-B211-E048AA56AA5D}" type="datetimeFigureOut">
              <a:rPr lang="en-US" smtClean="0"/>
              <a:pPr/>
              <a:t>2/17/2011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C17149-205F-427E-A08E-7BA679FF373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96647734-E6B0-4C30-B211-E048AA56AA5D}" type="datetimeFigureOut">
              <a:rPr lang="en-US" smtClean="0"/>
              <a:pPr/>
              <a:t>2/17/2011</a:t>
            </a:fld>
            <a:endParaRPr lang="en-US"/>
          </a:p>
        </p:txBody>
      </p:sp>
      <p:sp>
        <p:nvSpPr>
          <p:cNvPr id="9" name="Slide Number Placeholder 8"/>
          <p:cNvSpPr>
            <a:spLocks noGrp="1"/>
          </p:cNvSpPr>
          <p:nvPr>
            <p:ph type="sldNum" sz="quarter" idx="15"/>
          </p:nvPr>
        </p:nvSpPr>
        <p:spPr/>
        <p:txBody>
          <a:bodyPr rtlCol="0"/>
          <a:lstStyle/>
          <a:p>
            <a:fld id="{D1C17149-205F-427E-A08E-7BA679FF373B}"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96647734-E6B0-4C30-B211-E048AA56AA5D}" type="datetimeFigureOut">
              <a:rPr lang="en-US" smtClean="0"/>
              <a:pPr/>
              <a:t>2/17/2011</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D1C17149-205F-427E-A08E-7BA679FF373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96647734-E6B0-4C30-B211-E048AA56AA5D}" type="datetimeFigureOut">
              <a:rPr lang="en-US" smtClean="0"/>
              <a:pPr/>
              <a:t>2/17/2011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C17149-205F-427E-A08E-7BA679FF373B}"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96647734-E6B0-4C30-B211-E048AA56AA5D}" type="datetimeFigureOut">
              <a:rPr lang="en-US" smtClean="0"/>
              <a:pPr/>
              <a:t>2/17/2011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C17149-205F-427E-A08E-7BA679FF373B}"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96647734-E6B0-4C30-B211-E048AA56AA5D}" type="datetimeFigureOut">
              <a:rPr lang="en-US" smtClean="0"/>
              <a:pPr/>
              <a:t>2/17/2011</a:t>
            </a:fld>
            <a:endParaRPr lang="en-US"/>
          </a:p>
        </p:txBody>
      </p:sp>
      <p:sp>
        <p:nvSpPr>
          <p:cNvPr id="7" name="Slide Number Placeholder 6"/>
          <p:cNvSpPr>
            <a:spLocks noGrp="1"/>
          </p:cNvSpPr>
          <p:nvPr>
            <p:ph type="sldNum" sz="quarter" idx="11"/>
          </p:nvPr>
        </p:nvSpPr>
        <p:spPr/>
        <p:txBody>
          <a:bodyPr rtlCol="0"/>
          <a:lstStyle/>
          <a:p>
            <a:fld id="{D1C17149-205F-427E-A08E-7BA679FF373B}"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647734-E6B0-4C30-B211-E048AA56AA5D}" type="datetimeFigureOut">
              <a:rPr lang="en-US" smtClean="0"/>
              <a:pPr/>
              <a:t>2/17/2011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C17149-205F-427E-A08E-7BA679FF373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96647734-E6B0-4C30-B211-E048AA56AA5D}" type="datetimeFigureOut">
              <a:rPr lang="en-US" smtClean="0"/>
              <a:pPr/>
              <a:t>2/17/2011</a:t>
            </a:fld>
            <a:endParaRPr lang="en-US"/>
          </a:p>
        </p:txBody>
      </p:sp>
      <p:sp>
        <p:nvSpPr>
          <p:cNvPr id="22" name="Slide Number Placeholder 21"/>
          <p:cNvSpPr>
            <a:spLocks noGrp="1"/>
          </p:cNvSpPr>
          <p:nvPr>
            <p:ph type="sldNum" sz="quarter" idx="15"/>
          </p:nvPr>
        </p:nvSpPr>
        <p:spPr/>
        <p:txBody>
          <a:bodyPr rtlCol="0"/>
          <a:lstStyle/>
          <a:p>
            <a:fld id="{D1C17149-205F-427E-A08E-7BA679FF373B}"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96647734-E6B0-4C30-B211-E048AA56AA5D}" type="datetimeFigureOut">
              <a:rPr lang="en-US" smtClean="0"/>
              <a:pPr/>
              <a:t>2/17/2011</a:t>
            </a:fld>
            <a:endParaRPr lang="en-US"/>
          </a:p>
        </p:txBody>
      </p:sp>
      <p:sp>
        <p:nvSpPr>
          <p:cNvPr id="18" name="Slide Number Placeholder 17"/>
          <p:cNvSpPr>
            <a:spLocks noGrp="1"/>
          </p:cNvSpPr>
          <p:nvPr>
            <p:ph type="sldNum" sz="quarter" idx="11"/>
          </p:nvPr>
        </p:nvSpPr>
        <p:spPr/>
        <p:txBody>
          <a:bodyPr rtlCol="0"/>
          <a:lstStyle/>
          <a:p>
            <a:fld id="{D1C17149-205F-427E-A08E-7BA679FF373B}"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96647734-E6B0-4C30-B211-E048AA56AA5D}" type="datetimeFigureOut">
              <a:rPr lang="en-US" smtClean="0"/>
              <a:pPr/>
              <a:t>2/17/2011</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D1C17149-205F-427E-A08E-7BA679FF373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hyperlink" Target="http://www.mayoclinic.com/health/bulimia/DS00607/METHOD=print&amp;DSECTION=all" TargetMode="External"/><Relationship Id="rId2" Type="http://schemas.openxmlformats.org/officeDocument/2006/relationships/hyperlink" Target="http://www.mayoclinic.com/health/anorexia/DS00606/METHOD=print&amp;DSECTION=all"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helpguide.org/mental/anorexia_signs_symptoms_causes_treatment.htm#treatment" TargetMode="External"/><Relationship Id="rId2" Type="http://schemas.openxmlformats.org/officeDocument/2006/relationships/hyperlink" Target="http://www.nlm.nih.gov/medlineplus/ency/article/000362.htm" TargetMode="External"/><Relationship Id="rId1" Type="http://schemas.openxmlformats.org/officeDocument/2006/relationships/slideLayout" Target="../slideLayouts/slideLayout2.xml"/><Relationship Id="rId4" Type="http://schemas.openxmlformats.org/officeDocument/2006/relationships/hyperlink" Target="http://helpguide.org/mental/bulimia_signs_symptoms_causes_treatment.htm#treatment"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0"/>
            <a:ext cx="7772400" cy="1470025"/>
          </a:xfrm>
        </p:spPr>
        <p:txBody>
          <a:bodyPr/>
          <a:lstStyle/>
          <a:p>
            <a:pPr algn="ctr"/>
            <a:r>
              <a:rPr lang="en-US" u="sng" dirty="0" smtClean="0">
                <a:solidFill>
                  <a:schemeClr val="tx1"/>
                </a:solidFill>
                <a:latin typeface="Comic Sans MS" pitchFamily="66" charset="0"/>
              </a:rPr>
              <a:t>EATING</a:t>
            </a:r>
            <a:r>
              <a:rPr lang="en-US" u="sng" dirty="0" smtClean="0"/>
              <a:t> </a:t>
            </a:r>
            <a:r>
              <a:rPr lang="en-US" u="sng" dirty="0" smtClean="0">
                <a:solidFill>
                  <a:schemeClr val="tx1"/>
                </a:solidFill>
                <a:latin typeface="Comic Sans MS" pitchFamily="66" charset="0"/>
              </a:rPr>
              <a:t>DISORDERS</a:t>
            </a:r>
            <a:endParaRPr lang="en-US" u="sng" dirty="0">
              <a:solidFill>
                <a:schemeClr val="tx1"/>
              </a:solidFill>
              <a:latin typeface="Comic Sans MS" pitchFamily="66" charset="0"/>
            </a:endParaRPr>
          </a:p>
        </p:txBody>
      </p:sp>
      <p:sp>
        <p:nvSpPr>
          <p:cNvPr id="3" name="Subtitle 2"/>
          <p:cNvSpPr>
            <a:spLocks noGrp="1"/>
          </p:cNvSpPr>
          <p:nvPr>
            <p:ph type="subTitle" idx="1"/>
          </p:nvPr>
        </p:nvSpPr>
        <p:spPr>
          <a:xfrm>
            <a:off x="1371600" y="1752600"/>
            <a:ext cx="6400800" cy="4572000"/>
          </a:xfrm>
        </p:spPr>
        <p:txBody>
          <a:bodyPr>
            <a:normAutofit/>
          </a:bodyPr>
          <a:lstStyle/>
          <a:p>
            <a:pPr algn="ctr">
              <a:buFont typeface="Arial" pitchFamily="34" charset="0"/>
              <a:buChar char="•"/>
            </a:pPr>
            <a:endParaRPr lang="en-US" dirty="0" smtClean="0"/>
          </a:p>
          <a:p>
            <a:pPr algn="ctr">
              <a:buFont typeface="Arial" pitchFamily="34" charset="0"/>
              <a:buChar char="•"/>
            </a:pPr>
            <a:endParaRPr lang="en-US" dirty="0" smtClean="0"/>
          </a:p>
          <a:p>
            <a:pPr algn="ctr">
              <a:buFont typeface="Arial" pitchFamily="34" charset="0"/>
              <a:buChar char="•"/>
            </a:pPr>
            <a:endParaRPr lang="en-US" dirty="0" smtClean="0"/>
          </a:p>
          <a:p>
            <a:pPr algn="ctr">
              <a:buFont typeface="Arial" pitchFamily="34" charset="0"/>
              <a:buChar char="•"/>
            </a:pPr>
            <a:endParaRPr lang="en-US" dirty="0" smtClean="0"/>
          </a:p>
          <a:p>
            <a:pPr algn="ctr">
              <a:buFont typeface="Arial" pitchFamily="34" charset="0"/>
              <a:buChar char="•"/>
            </a:pPr>
            <a:endParaRPr lang="en-US" dirty="0" smtClean="0"/>
          </a:p>
          <a:p>
            <a:pPr algn="ctr">
              <a:buFont typeface="Arial" pitchFamily="34" charset="0"/>
              <a:buChar char="•"/>
            </a:pPr>
            <a:r>
              <a:rPr lang="en-US" dirty="0" smtClean="0">
                <a:solidFill>
                  <a:schemeClr val="tx1"/>
                </a:solidFill>
                <a:latin typeface="Comic Sans MS" pitchFamily="66" charset="0"/>
              </a:rPr>
              <a:t>Tara </a:t>
            </a:r>
            <a:r>
              <a:rPr lang="en-US" dirty="0" err="1" smtClean="0">
                <a:solidFill>
                  <a:schemeClr val="tx1"/>
                </a:solidFill>
                <a:latin typeface="Comic Sans MS" pitchFamily="66" charset="0"/>
              </a:rPr>
              <a:t>Kutz</a:t>
            </a:r>
            <a:endParaRPr lang="en-US" dirty="0" smtClean="0">
              <a:solidFill>
                <a:schemeClr val="tx1"/>
              </a:solidFill>
              <a:latin typeface="Comic Sans MS" pitchFamily="66" charset="0"/>
            </a:endParaRPr>
          </a:p>
          <a:p>
            <a:pPr algn="ctr">
              <a:buFont typeface="Arial" pitchFamily="34" charset="0"/>
              <a:buChar char="•"/>
            </a:pPr>
            <a:r>
              <a:rPr lang="en-US" dirty="0" smtClean="0">
                <a:solidFill>
                  <a:schemeClr val="tx1"/>
                </a:solidFill>
                <a:latin typeface="Comic Sans MS" pitchFamily="66" charset="0"/>
              </a:rPr>
              <a:t>Megan Murphy</a:t>
            </a:r>
          </a:p>
          <a:p>
            <a:pPr algn="ctr">
              <a:buFont typeface="Arial" pitchFamily="34" charset="0"/>
              <a:buChar char="•"/>
            </a:pPr>
            <a:r>
              <a:rPr lang="en-US" dirty="0" smtClean="0">
                <a:solidFill>
                  <a:schemeClr val="tx1"/>
                </a:solidFill>
                <a:latin typeface="Comic Sans MS" pitchFamily="66" charset="0"/>
              </a:rPr>
              <a:t>Debra Wendt</a:t>
            </a:r>
          </a:p>
          <a:p>
            <a:pPr algn="ctr">
              <a:buFont typeface="Arial" pitchFamily="34" charset="0"/>
              <a:buChar char="•"/>
            </a:pPr>
            <a:r>
              <a:rPr lang="en-US" dirty="0" smtClean="0">
                <a:solidFill>
                  <a:schemeClr val="tx1"/>
                </a:solidFill>
                <a:latin typeface="Comic Sans MS" pitchFamily="66" charset="0"/>
              </a:rPr>
              <a:t>Gentry Scott</a:t>
            </a:r>
          </a:p>
          <a:p>
            <a:pPr algn="ctr">
              <a:buFont typeface="Arial" pitchFamily="34" charset="0"/>
              <a:buChar char="•"/>
            </a:pPr>
            <a:r>
              <a:rPr lang="en-US" dirty="0" smtClean="0">
                <a:solidFill>
                  <a:schemeClr val="tx1"/>
                </a:solidFill>
                <a:latin typeface="Comic Sans MS" pitchFamily="66" charset="0"/>
              </a:rPr>
              <a:t>Julia McGraw</a:t>
            </a:r>
          </a:p>
          <a:p>
            <a:pPr algn="ctr">
              <a:buFont typeface="Arial" pitchFamily="34" charset="0"/>
              <a:buChar char="•"/>
            </a:pPr>
            <a:r>
              <a:rPr lang="en-US" dirty="0" err="1" smtClean="0">
                <a:solidFill>
                  <a:schemeClr val="tx1"/>
                </a:solidFill>
                <a:latin typeface="Comic Sans MS" pitchFamily="66" charset="0"/>
              </a:rPr>
              <a:t>Melaney</a:t>
            </a:r>
            <a:r>
              <a:rPr lang="en-US" dirty="0" smtClean="0">
                <a:solidFill>
                  <a:schemeClr val="tx1"/>
                </a:solidFill>
                <a:latin typeface="Comic Sans MS" pitchFamily="66" charset="0"/>
              </a:rPr>
              <a:t> Coleman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tx1"/>
                </a:solidFill>
                <a:latin typeface="Comic Sans MS" pitchFamily="66" charset="0"/>
              </a:rPr>
              <a:t>Bulimia Nervosa</a:t>
            </a:r>
            <a:endParaRPr lang="en-US" dirty="0">
              <a:solidFill>
                <a:schemeClr val="tx1"/>
              </a:solidFill>
              <a:latin typeface="Comic Sans MS" pitchFamily="66" charset="0"/>
            </a:endParaRPr>
          </a:p>
        </p:txBody>
      </p:sp>
      <p:sp>
        <p:nvSpPr>
          <p:cNvPr id="3" name="Content Placeholder 2"/>
          <p:cNvSpPr>
            <a:spLocks noGrp="1"/>
          </p:cNvSpPr>
          <p:nvPr>
            <p:ph sz="quarter" idx="1"/>
          </p:nvPr>
        </p:nvSpPr>
        <p:spPr/>
        <p:txBody>
          <a:bodyPr/>
          <a:lstStyle/>
          <a:p>
            <a:r>
              <a:rPr lang="en-US" dirty="0" smtClean="0">
                <a:latin typeface="Comic Sans MS" pitchFamily="66" charset="0"/>
              </a:rPr>
              <a:t>This is a disorder that is characterized by recurring episodes of binge eating followed by one or more inappropriate compensatory behaviors to prevent weight gain. These behaviors include: self-induced vomiting, laxative abuse, diuretic abuse, excessive fasting, or compulsive exercise. </a:t>
            </a:r>
            <a:endParaRPr lang="en-US" dirty="0">
              <a:latin typeface="Comic Sans MS" pitchFamily="66"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tx1"/>
                </a:solidFill>
              </a:rPr>
              <a:t>Signs and Symptoms</a:t>
            </a:r>
            <a:endParaRPr lang="en-US" dirty="0">
              <a:solidFill>
                <a:schemeClr val="tx1"/>
              </a:solidFill>
            </a:endParaRPr>
          </a:p>
        </p:txBody>
      </p:sp>
      <p:sp>
        <p:nvSpPr>
          <p:cNvPr id="3" name="Content Placeholder 2"/>
          <p:cNvSpPr>
            <a:spLocks noGrp="1"/>
          </p:cNvSpPr>
          <p:nvPr>
            <p:ph sz="quarter" idx="1"/>
          </p:nvPr>
        </p:nvSpPr>
        <p:spPr>
          <a:xfrm>
            <a:off x="457200" y="1676400"/>
            <a:ext cx="7467600" cy="4873752"/>
          </a:xfrm>
        </p:spPr>
        <p:txBody>
          <a:bodyPr>
            <a:normAutofit/>
          </a:bodyPr>
          <a:lstStyle/>
          <a:p>
            <a:r>
              <a:rPr lang="en-US" dirty="0" smtClean="0"/>
              <a:t> Recurrent episodes of binge eating. </a:t>
            </a:r>
          </a:p>
          <a:p>
            <a:pPr lvl="1"/>
            <a:r>
              <a:rPr lang="en-US" dirty="0" smtClean="0"/>
              <a:t>Binge eating is characterized by:</a:t>
            </a:r>
          </a:p>
          <a:p>
            <a:pPr lvl="2"/>
            <a:r>
              <a:rPr lang="en-US" dirty="0" smtClean="0"/>
              <a:t>Eating in a discrete time period.</a:t>
            </a:r>
          </a:p>
          <a:p>
            <a:pPr lvl="2"/>
            <a:r>
              <a:rPr lang="en-US" dirty="0" smtClean="0"/>
              <a:t>A sense of lack of control over eating during the episode</a:t>
            </a:r>
          </a:p>
          <a:p>
            <a:r>
              <a:rPr lang="en-US" dirty="0" smtClean="0"/>
              <a:t>Compensatory behaviors in order to prevent weight gain, such as self induced vomiting, laxatives, diuretics, enemas, or other medication; fasting; or excessive exercise. </a:t>
            </a:r>
          </a:p>
          <a:p>
            <a:r>
              <a:rPr lang="en-US" dirty="0" smtClean="0"/>
              <a:t>Binge eating and compensatory behavior both occur, on average, at least twice a week for 3 months. </a:t>
            </a:r>
          </a:p>
          <a:p>
            <a:pPr>
              <a:buNone/>
            </a:pPr>
            <a:endParaRPr lang="en-US" dirty="0" smtClean="0"/>
          </a:p>
          <a:p>
            <a:pPr lvl="1">
              <a:buNone/>
            </a:pPr>
            <a:endParaRPr lang="en-US" dirty="0" smtClean="0"/>
          </a:p>
          <a:p>
            <a:pPr lvl="2">
              <a:buNone/>
            </a:pPr>
            <a:endParaRPr lang="en-US"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latin typeface="Comic Sans MS" pitchFamily="66" charset="0"/>
              </a:rPr>
              <a:t>Signs and Symptoms</a:t>
            </a:r>
            <a:endParaRPr lang="en-US" dirty="0">
              <a:solidFill>
                <a:schemeClr val="tx1"/>
              </a:solidFill>
              <a:latin typeface="Comic Sans MS" pitchFamily="66" charset="0"/>
            </a:endParaRPr>
          </a:p>
        </p:txBody>
      </p:sp>
      <p:sp>
        <p:nvSpPr>
          <p:cNvPr id="3" name="Content Placeholder 2"/>
          <p:cNvSpPr>
            <a:spLocks noGrp="1"/>
          </p:cNvSpPr>
          <p:nvPr>
            <p:ph sz="quarter" idx="1"/>
          </p:nvPr>
        </p:nvSpPr>
        <p:spPr/>
        <p:txBody>
          <a:bodyPr/>
          <a:lstStyle/>
          <a:p>
            <a:r>
              <a:rPr lang="en-US" dirty="0" smtClean="0"/>
              <a:t>Self-evaluation is influenced by shape and body weight. </a:t>
            </a:r>
          </a:p>
          <a:p>
            <a:r>
              <a:rPr lang="en-US" dirty="0" smtClean="0"/>
              <a:t>The disturbance does not occur exclusively during episodes of AN.</a:t>
            </a:r>
          </a:p>
          <a:p>
            <a:pPr lvl="1"/>
            <a:r>
              <a:rPr lang="en-US" dirty="0" smtClean="0"/>
              <a:t>Purging type: During the current episode of BN, the person has regularly engaged in self induced vomiting or misuse of laxatives, diuretics, or enemas. </a:t>
            </a:r>
          </a:p>
          <a:p>
            <a:pPr lvl="1"/>
            <a:r>
              <a:rPr lang="en-US" dirty="0" err="1" smtClean="0"/>
              <a:t>Nonpurging</a:t>
            </a:r>
            <a:r>
              <a:rPr lang="en-US" dirty="0" smtClean="0"/>
              <a:t> type:  During the current episode of BN, the person has used other inappropriate compensatory behaviors, such as fasting or excessive exercise, but has not regularly engaged in self-induced vomiting or the misuse of laxatives, diuretics, or enemas.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5" name="Picture Placeholder 4"/>
          <p:cNvSpPr>
            <a:spLocks noGrp="1"/>
          </p:cNvSpPr>
          <p:nvPr>
            <p:ph type="pic" idx="1"/>
          </p:nvPr>
        </p:nvSpPr>
        <p:spPr/>
      </p:sp>
      <p:sp>
        <p:nvSpPr>
          <p:cNvPr id="6" name="Text Placeholder 5"/>
          <p:cNvSpPr>
            <a:spLocks noGrp="1"/>
          </p:cNvSpPr>
          <p:nvPr>
            <p:ph type="body" sz="half" idx="2"/>
          </p:nvPr>
        </p:nvSpPr>
        <p:spPr/>
        <p:txBody>
          <a:bodyPr/>
          <a:lstStyle/>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latin typeface="Comic Sans MS" pitchFamily="66" charset="0"/>
              </a:rPr>
              <a:t>Bulimia Nervosa Affects on the Body</a:t>
            </a:r>
            <a:endParaRPr lang="en-US" dirty="0">
              <a:solidFill>
                <a:schemeClr val="tx1"/>
              </a:solidFill>
              <a:latin typeface="Comic Sans MS" pitchFamily="66" charset="0"/>
            </a:endParaRPr>
          </a:p>
        </p:txBody>
      </p:sp>
      <p:sp>
        <p:nvSpPr>
          <p:cNvPr id="3" name="Content Placeholder 2"/>
          <p:cNvSpPr>
            <a:spLocks noGrp="1"/>
          </p:cNvSpPr>
          <p:nvPr>
            <p:ph sz="quarter" idx="1"/>
          </p:nvPr>
        </p:nvSpPr>
        <p:spPr/>
        <p:txBody>
          <a:bodyPr>
            <a:normAutofit lnSpcReduction="10000"/>
          </a:bodyPr>
          <a:lstStyle/>
          <a:p>
            <a:r>
              <a:rPr lang="en-US" dirty="0" smtClean="0">
                <a:latin typeface="Comic Sans MS" pitchFamily="66" charset="0"/>
                <a:cs typeface="Times New Roman" pitchFamily="18" charset="0"/>
              </a:rPr>
              <a:t>Heartburn</a:t>
            </a:r>
          </a:p>
          <a:p>
            <a:r>
              <a:rPr lang="en-US" dirty="0" smtClean="0">
                <a:latin typeface="Comic Sans MS" pitchFamily="66" charset="0"/>
                <a:cs typeface="Times New Roman" pitchFamily="18" charset="0"/>
              </a:rPr>
              <a:t>Edema</a:t>
            </a:r>
          </a:p>
          <a:p>
            <a:r>
              <a:rPr lang="en-US" dirty="0" smtClean="0">
                <a:latin typeface="Comic Sans MS" pitchFamily="66" charset="0"/>
                <a:cs typeface="Times New Roman" pitchFamily="18" charset="0"/>
              </a:rPr>
              <a:t>Electrolyte imbalance</a:t>
            </a:r>
          </a:p>
          <a:p>
            <a:r>
              <a:rPr lang="en-US" dirty="0" smtClean="0">
                <a:latin typeface="Comic Sans MS" pitchFamily="66" charset="0"/>
                <a:cs typeface="Times New Roman" pitchFamily="18" charset="0"/>
              </a:rPr>
              <a:t>Constipation</a:t>
            </a:r>
          </a:p>
          <a:p>
            <a:r>
              <a:rPr lang="en-US" dirty="0" smtClean="0">
                <a:latin typeface="Comic Sans MS" pitchFamily="66" charset="0"/>
                <a:cs typeface="Times New Roman" pitchFamily="18" charset="0"/>
              </a:rPr>
              <a:t>Diarrhea</a:t>
            </a:r>
          </a:p>
          <a:p>
            <a:r>
              <a:rPr lang="en-US" dirty="0" smtClean="0">
                <a:latin typeface="Comic Sans MS" pitchFamily="66" charset="0"/>
                <a:cs typeface="Times New Roman" pitchFamily="18" charset="0"/>
              </a:rPr>
              <a:t>Loss of enamel and dentin on teeth</a:t>
            </a:r>
          </a:p>
          <a:p>
            <a:r>
              <a:rPr lang="en-US" dirty="0" smtClean="0">
                <a:latin typeface="Comic Sans MS" pitchFamily="66" charset="0"/>
                <a:cs typeface="Times New Roman" pitchFamily="18" charset="0"/>
              </a:rPr>
              <a:t>Gum disease</a:t>
            </a:r>
          </a:p>
          <a:p>
            <a:r>
              <a:rPr lang="en-US" dirty="0" smtClean="0">
                <a:latin typeface="Comic Sans MS" pitchFamily="66" charset="0"/>
                <a:cs typeface="Times New Roman" pitchFamily="18" charset="0"/>
              </a:rPr>
              <a:t>Bleeding, ulcers, erosion, and rupture of the esophagus</a:t>
            </a:r>
          </a:p>
          <a:p>
            <a:r>
              <a:rPr lang="en-US" dirty="0" err="1" smtClean="0">
                <a:latin typeface="Comic Sans MS" pitchFamily="66" charset="0"/>
                <a:cs typeface="Times New Roman" pitchFamily="18" charset="0"/>
              </a:rPr>
              <a:t>Dysphagia</a:t>
            </a:r>
            <a:endParaRPr lang="en-US" dirty="0" smtClean="0">
              <a:latin typeface="Comic Sans MS" pitchFamily="66" charset="0"/>
              <a:cs typeface="Times New Roman" pitchFamily="18" charset="0"/>
            </a:endParaRPr>
          </a:p>
          <a:p>
            <a:r>
              <a:rPr lang="en-US" dirty="0" smtClean="0">
                <a:latin typeface="Comic Sans MS" pitchFamily="66" charset="0"/>
                <a:cs typeface="Times New Roman" pitchFamily="18" charset="0"/>
              </a:rPr>
              <a:t>Metabolic alkalosis</a:t>
            </a:r>
          </a:p>
          <a:p>
            <a:r>
              <a:rPr lang="en-US" dirty="0" smtClean="0">
                <a:latin typeface="Comic Sans MS" pitchFamily="66" charset="0"/>
                <a:cs typeface="Times New Roman" pitchFamily="18" charset="0"/>
              </a:rPr>
              <a:t>Esophagus cancer</a:t>
            </a:r>
          </a:p>
          <a:p>
            <a:endParaRPr lang="en-US" dirty="0" smtClean="0"/>
          </a:p>
          <a:p>
            <a:endParaRPr lang="en-U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latin typeface="Comic Sans MS" pitchFamily="66" charset="0"/>
              </a:rPr>
              <a:t>Bulimia Nervosa Risk Factors</a:t>
            </a:r>
            <a:endParaRPr lang="en-US" dirty="0">
              <a:solidFill>
                <a:schemeClr val="tx1"/>
              </a:solidFill>
              <a:latin typeface="Comic Sans MS" pitchFamily="66" charset="0"/>
            </a:endParaRPr>
          </a:p>
        </p:txBody>
      </p:sp>
      <p:sp>
        <p:nvSpPr>
          <p:cNvPr id="3" name="Content Placeholder 2"/>
          <p:cNvSpPr>
            <a:spLocks noGrp="1"/>
          </p:cNvSpPr>
          <p:nvPr>
            <p:ph sz="quarter" idx="1"/>
          </p:nvPr>
        </p:nvSpPr>
        <p:spPr/>
        <p:txBody>
          <a:bodyPr/>
          <a:lstStyle/>
          <a:p>
            <a:r>
              <a:rPr lang="en-US" dirty="0" smtClean="0">
                <a:latin typeface="Comic Sans MS" pitchFamily="66" charset="0"/>
              </a:rPr>
              <a:t>Being female</a:t>
            </a:r>
          </a:p>
          <a:p>
            <a:r>
              <a:rPr lang="en-US" dirty="0" smtClean="0">
                <a:latin typeface="Comic Sans MS" pitchFamily="66" charset="0"/>
              </a:rPr>
              <a:t>Later adolescence, older adulthood</a:t>
            </a:r>
          </a:p>
          <a:p>
            <a:r>
              <a:rPr lang="en-US" dirty="0" smtClean="0">
                <a:latin typeface="Comic Sans MS" pitchFamily="66" charset="0"/>
              </a:rPr>
              <a:t>Family history</a:t>
            </a:r>
          </a:p>
          <a:p>
            <a:r>
              <a:rPr lang="en-US" dirty="0" smtClean="0">
                <a:latin typeface="Comic Sans MS" pitchFamily="66" charset="0"/>
              </a:rPr>
              <a:t>Dieting with positive reinforcement</a:t>
            </a:r>
          </a:p>
          <a:p>
            <a:r>
              <a:rPr lang="en-US" dirty="0" smtClean="0">
                <a:latin typeface="Comic Sans MS" pitchFamily="66" charset="0"/>
              </a:rPr>
              <a:t>People with depression, anxiety disorders, and obsessive compulsive disorders</a:t>
            </a:r>
          </a:p>
          <a:p>
            <a:r>
              <a:rPr lang="en-US" dirty="0" smtClean="0">
                <a:latin typeface="Comic Sans MS" pitchFamily="66" charset="0"/>
              </a:rPr>
              <a:t>Athletes and dancers</a:t>
            </a:r>
            <a:endParaRPr lang="en-US" dirty="0">
              <a:latin typeface="Comic Sans MS" pitchFamily="66"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latin typeface="Comic Sans MS" pitchFamily="66" charset="0"/>
              </a:rPr>
              <a:t>Bulimia Nervosa Facts</a:t>
            </a:r>
            <a:endParaRPr lang="en-US" dirty="0">
              <a:solidFill>
                <a:schemeClr val="tx1"/>
              </a:solidFill>
              <a:latin typeface="Comic Sans MS" pitchFamily="66" charset="0"/>
            </a:endParaRPr>
          </a:p>
        </p:txBody>
      </p:sp>
      <p:sp>
        <p:nvSpPr>
          <p:cNvPr id="3" name="Content Placeholder 2"/>
          <p:cNvSpPr>
            <a:spLocks noGrp="1"/>
          </p:cNvSpPr>
          <p:nvPr>
            <p:ph sz="quarter" idx="1"/>
          </p:nvPr>
        </p:nvSpPr>
        <p:spPr/>
        <p:txBody>
          <a:bodyPr/>
          <a:lstStyle/>
          <a:p>
            <a:r>
              <a:rPr lang="en-US" dirty="0" smtClean="0">
                <a:latin typeface="Comic Sans MS" pitchFamily="66" charset="0"/>
              </a:rPr>
              <a:t>24% of hospitalizations between 2005 and 2006 were from bulimia nervosa</a:t>
            </a:r>
          </a:p>
          <a:p>
            <a:r>
              <a:rPr lang="en-US" dirty="0" smtClean="0">
                <a:latin typeface="Comic Sans MS" pitchFamily="66" charset="0"/>
              </a:rPr>
              <a:t>Affects 5% of adolescents girls</a:t>
            </a:r>
          </a:p>
          <a:p>
            <a:r>
              <a:rPr lang="en-US" dirty="0" smtClean="0">
                <a:latin typeface="Comic Sans MS" pitchFamily="66" charset="0"/>
              </a:rPr>
              <a:t>Only 1/5 of bulimia nervosa cases during adolescents are males</a:t>
            </a:r>
          </a:p>
          <a:p>
            <a:r>
              <a:rPr lang="en-US" dirty="0" smtClean="0">
                <a:latin typeface="Comic Sans MS" pitchFamily="66" charset="0"/>
              </a:rPr>
              <a:t>Earlier onset typically results in better prognosis that later onset</a:t>
            </a:r>
          </a:p>
          <a:p>
            <a:r>
              <a:rPr lang="en-US" dirty="0" smtClean="0">
                <a:latin typeface="Comic Sans MS" pitchFamily="66" charset="0"/>
              </a:rPr>
              <a:t>Average age of onset is 15 to 18 years of age</a:t>
            </a:r>
            <a:endParaRPr lang="en-US" dirty="0">
              <a:latin typeface="Comic Sans MS" pitchFamily="66"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latin typeface="Comic Sans MS" pitchFamily="66" charset="0"/>
              </a:rPr>
              <a:t>Treatments for Eating Disorders</a:t>
            </a:r>
            <a:endParaRPr lang="en-US" dirty="0">
              <a:solidFill>
                <a:schemeClr val="tx1"/>
              </a:solidFill>
              <a:latin typeface="Comic Sans MS" pitchFamily="66" charset="0"/>
            </a:endParaRPr>
          </a:p>
        </p:txBody>
      </p:sp>
      <p:sp>
        <p:nvSpPr>
          <p:cNvPr id="3" name="Content Placeholder 2"/>
          <p:cNvSpPr>
            <a:spLocks noGrp="1"/>
          </p:cNvSpPr>
          <p:nvPr>
            <p:ph sz="quarter" idx="1"/>
          </p:nvPr>
        </p:nvSpPr>
        <p:spPr/>
        <p:txBody>
          <a:bodyPr/>
          <a:lstStyle/>
          <a:p>
            <a:pPr>
              <a:buFont typeface="Arial" pitchFamily="34" charset="0"/>
              <a:buChar char="•"/>
            </a:pPr>
            <a:r>
              <a:rPr lang="en-US" dirty="0" smtClean="0">
                <a:latin typeface="Comic Sans MS" pitchFamily="66" charset="0"/>
              </a:rPr>
              <a:t>The first step towards treatment is for the person to admit they have a problem.</a:t>
            </a:r>
          </a:p>
          <a:p>
            <a:pPr>
              <a:buFont typeface="Arial" pitchFamily="34" charset="0"/>
              <a:buChar char="•"/>
            </a:pPr>
            <a:r>
              <a:rPr lang="en-US" dirty="0" smtClean="0">
                <a:latin typeface="Comic Sans MS" pitchFamily="66" charset="0"/>
              </a:rPr>
              <a:t>Most of the treatments for Anorexia and Bulimia are the same or similar.</a:t>
            </a:r>
          </a:p>
          <a:p>
            <a:pPr>
              <a:buFont typeface="Arial" pitchFamily="34" charset="0"/>
              <a:buChar char="•"/>
            </a:pPr>
            <a:r>
              <a:rPr lang="en-US" dirty="0" smtClean="0">
                <a:latin typeface="Comic Sans MS" pitchFamily="66" charset="0"/>
              </a:rPr>
              <a:t>Treatment options include:</a:t>
            </a:r>
          </a:p>
          <a:p>
            <a:pPr>
              <a:buFont typeface="Arial" pitchFamily="34" charset="0"/>
              <a:buChar char="•"/>
            </a:pPr>
            <a:r>
              <a:rPr lang="en-US" dirty="0" smtClean="0">
                <a:latin typeface="Comic Sans MS" pitchFamily="66" charset="0"/>
              </a:rPr>
              <a:t>Therapy</a:t>
            </a:r>
          </a:p>
          <a:p>
            <a:pPr>
              <a:buFont typeface="Arial" pitchFamily="34" charset="0"/>
              <a:buChar char="•"/>
            </a:pPr>
            <a:r>
              <a:rPr lang="en-US" dirty="0" smtClean="0">
                <a:latin typeface="Comic Sans MS" pitchFamily="66" charset="0"/>
              </a:rPr>
              <a:t>Hospitalization &amp; Medication</a:t>
            </a:r>
          </a:p>
          <a:p>
            <a:pPr>
              <a:buFont typeface="Arial" pitchFamily="34" charset="0"/>
              <a:buChar char="•"/>
            </a:pPr>
            <a:r>
              <a:rPr lang="en-US" dirty="0" smtClean="0">
                <a:latin typeface="Comic Sans MS" pitchFamily="66" charset="0"/>
              </a:rPr>
              <a:t>Education</a:t>
            </a:r>
          </a:p>
          <a:p>
            <a:pPr>
              <a:buFont typeface="Arial" pitchFamily="34" charset="0"/>
              <a:buChar char="•"/>
            </a:pPr>
            <a:r>
              <a:rPr lang="en-US" dirty="0" smtClean="0">
                <a:latin typeface="Comic Sans MS" pitchFamily="66" charset="0"/>
              </a:rPr>
              <a:t>The overall most important goal is to change the thoughts and behavior, and to help the patient return to and maintain a healthy weight.</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solidFill>
                  <a:schemeClr val="tx1"/>
                </a:solidFill>
                <a:latin typeface="Comic Sans MS" pitchFamily="66" charset="0"/>
              </a:rPr>
              <a:t>Treatments </a:t>
            </a:r>
            <a:endParaRPr lang="en-US" dirty="0">
              <a:solidFill>
                <a:schemeClr val="tx1"/>
              </a:solidFill>
              <a:latin typeface="Comic Sans MS" pitchFamily="66" charset="0"/>
            </a:endParaRPr>
          </a:p>
        </p:txBody>
      </p:sp>
      <p:sp>
        <p:nvSpPr>
          <p:cNvPr id="3" name="Content Placeholder 2"/>
          <p:cNvSpPr>
            <a:spLocks noGrp="1"/>
          </p:cNvSpPr>
          <p:nvPr>
            <p:ph sz="quarter" idx="1"/>
          </p:nvPr>
        </p:nvSpPr>
        <p:spPr/>
        <p:txBody>
          <a:bodyPr>
            <a:normAutofit/>
          </a:bodyPr>
          <a:lstStyle/>
          <a:p>
            <a:r>
              <a:rPr lang="en-US" dirty="0" smtClean="0">
                <a:latin typeface="Comic Sans MS" pitchFamily="66" charset="0"/>
              </a:rPr>
              <a:t>Therapy &amp; Counseling</a:t>
            </a:r>
          </a:p>
          <a:p>
            <a:pPr lvl="1"/>
            <a:r>
              <a:rPr lang="en-US" dirty="0" smtClean="0">
                <a:latin typeface="Comic Sans MS" pitchFamily="66" charset="0"/>
              </a:rPr>
              <a:t>Therapy seeks to </a:t>
            </a:r>
            <a:r>
              <a:rPr lang="en-US" dirty="0">
                <a:latin typeface="Comic Sans MS" pitchFamily="66" charset="0"/>
              </a:rPr>
              <a:t>identify and </a:t>
            </a:r>
            <a:r>
              <a:rPr lang="en-US" dirty="0" smtClean="0">
                <a:latin typeface="Comic Sans MS" pitchFamily="66" charset="0"/>
              </a:rPr>
              <a:t>address </a:t>
            </a:r>
            <a:r>
              <a:rPr lang="en-US" dirty="0">
                <a:latin typeface="Comic Sans MS" pitchFamily="66" charset="0"/>
              </a:rPr>
              <a:t>psychological and emotional problems associated with the </a:t>
            </a:r>
            <a:r>
              <a:rPr lang="en-US" dirty="0" smtClean="0">
                <a:latin typeface="Comic Sans MS" pitchFamily="66" charset="0"/>
              </a:rPr>
              <a:t>disorder.</a:t>
            </a:r>
          </a:p>
          <a:p>
            <a:pPr lvl="1"/>
            <a:r>
              <a:rPr lang="en-US" dirty="0" smtClean="0">
                <a:latin typeface="Comic Sans MS" pitchFamily="66" charset="0"/>
              </a:rPr>
              <a:t>It also can help the person gain </a:t>
            </a:r>
            <a:r>
              <a:rPr lang="en-US" dirty="0">
                <a:latin typeface="Comic Sans MS" pitchFamily="66" charset="0"/>
              </a:rPr>
              <a:t>a sense of self </a:t>
            </a:r>
            <a:r>
              <a:rPr lang="en-US" dirty="0" smtClean="0">
                <a:latin typeface="Comic Sans MS" pitchFamily="66" charset="0"/>
              </a:rPr>
              <a:t>esteem.  If they like who they are as a person, they are less likely to resort to drastic measures to change themselves.</a:t>
            </a:r>
          </a:p>
          <a:p>
            <a:pPr lvl="1"/>
            <a:r>
              <a:rPr lang="en-US" dirty="0" smtClean="0">
                <a:latin typeface="Comic Sans MS" pitchFamily="66" charset="0"/>
              </a:rPr>
              <a:t>The most common forms of therapy are individual, family-based, and group therapy.</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57200"/>
            <a:ext cx="8229600" cy="5668963"/>
          </a:xfrm>
        </p:spPr>
        <p:txBody>
          <a:bodyPr>
            <a:normAutofit/>
          </a:bodyPr>
          <a:lstStyle/>
          <a:p>
            <a:r>
              <a:rPr lang="en-US" dirty="0" smtClean="0"/>
              <a:t>Individual therapy usually involves cognitive behavior therapy, which works to change thoughts and behaviors.  </a:t>
            </a:r>
          </a:p>
          <a:p>
            <a:pPr lvl="1"/>
            <a:r>
              <a:rPr lang="en-US" dirty="0" smtClean="0"/>
              <a:t>Individual therapy usually works well with younger patients who haven’t had the disease very long.</a:t>
            </a:r>
            <a:endParaRPr lang="en-US" dirty="0"/>
          </a:p>
          <a:p>
            <a:r>
              <a:rPr lang="en-US" dirty="0" smtClean="0"/>
              <a:t>Family therapy involves the family in the therapy process.  This provides emotional and nutritional support.</a:t>
            </a:r>
          </a:p>
          <a:p>
            <a:r>
              <a:rPr lang="en-US" dirty="0" smtClean="0"/>
              <a:t>Group therapy is often considered the most effective therapy.  In this setting the person is supported by other people who know what he or she is going through and is working towards the same goals.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latin typeface="Comic Sans MS" pitchFamily="66" charset="0"/>
              </a:rPr>
              <a:t>Goals of Presentation</a:t>
            </a:r>
            <a:endParaRPr lang="en-US" dirty="0">
              <a:solidFill>
                <a:schemeClr val="tx1"/>
              </a:solidFill>
              <a:latin typeface="Comic Sans MS" pitchFamily="66" charset="0"/>
            </a:endParaRPr>
          </a:p>
        </p:txBody>
      </p:sp>
      <p:sp>
        <p:nvSpPr>
          <p:cNvPr id="3" name="Content Placeholder 2"/>
          <p:cNvSpPr>
            <a:spLocks noGrp="1"/>
          </p:cNvSpPr>
          <p:nvPr>
            <p:ph sz="quarter" idx="1"/>
          </p:nvPr>
        </p:nvSpPr>
        <p:spPr/>
        <p:txBody>
          <a:bodyPr/>
          <a:lstStyle/>
          <a:p>
            <a:r>
              <a:rPr lang="en-US" dirty="0" smtClean="0">
                <a:latin typeface="Comic Sans MS" pitchFamily="66" charset="0"/>
              </a:rPr>
              <a:t>The ultimate goal of this presentation is to inform you all about eating disorders such as Anorexia Nervosa and Bulimia Nervosa.  By the end of this educational experience, we hope you have a better insight into the signs and symptoms of these common adolescent eating disorders, how they affect the body, risk factors, facts, and treatments.</a:t>
            </a:r>
            <a:endParaRPr lang="en-US" dirty="0">
              <a:latin typeface="Comic Sans MS" pitchFamily="66"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solidFill>
                  <a:schemeClr val="tx1"/>
                </a:solidFill>
                <a:latin typeface="Comic Sans MS" pitchFamily="66" charset="0"/>
              </a:rPr>
              <a:t>Treatments</a:t>
            </a:r>
            <a:endParaRPr lang="en-US" dirty="0">
              <a:solidFill>
                <a:schemeClr val="tx1"/>
              </a:solidFill>
              <a:latin typeface="Comic Sans MS" pitchFamily="66" charset="0"/>
            </a:endParaRPr>
          </a:p>
        </p:txBody>
      </p:sp>
      <p:sp>
        <p:nvSpPr>
          <p:cNvPr id="3" name="Content Placeholder 2"/>
          <p:cNvSpPr>
            <a:spLocks noGrp="1"/>
          </p:cNvSpPr>
          <p:nvPr>
            <p:ph sz="quarter" idx="1"/>
          </p:nvPr>
        </p:nvSpPr>
        <p:spPr/>
        <p:txBody>
          <a:bodyPr/>
          <a:lstStyle/>
          <a:p>
            <a:r>
              <a:rPr lang="en-US" dirty="0" smtClean="0">
                <a:latin typeface="Comic Sans MS" pitchFamily="66" charset="0"/>
              </a:rPr>
              <a:t>Hospitalization</a:t>
            </a:r>
          </a:p>
          <a:p>
            <a:pPr lvl="1"/>
            <a:r>
              <a:rPr lang="en-US" dirty="0" smtClean="0">
                <a:latin typeface="Comic Sans MS" pitchFamily="66" charset="0"/>
              </a:rPr>
              <a:t>If the condition becomes severe enough, the person may require them to stay in a hospital.</a:t>
            </a:r>
          </a:p>
          <a:p>
            <a:pPr lvl="1"/>
            <a:r>
              <a:rPr lang="en-US" dirty="0" smtClean="0">
                <a:latin typeface="Comic Sans MS" pitchFamily="66" charset="0"/>
              </a:rPr>
              <a:t>At the hospital, the person can be monitored, and starvation and dehydration can be prevented.</a:t>
            </a:r>
          </a:p>
          <a:p>
            <a:pPr lvl="1"/>
            <a:r>
              <a:rPr lang="en-US" dirty="0" smtClean="0">
                <a:latin typeface="Comic Sans MS" pitchFamily="66" charset="0"/>
              </a:rPr>
              <a:t>There is no medication to “treat” eating disorders, but anti-depressants can help psychiatric disorders that often are a part of the problem.</a:t>
            </a:r>
          </a:p>
          <a:p>
            <a:pPr lvl="1"/>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solidFill>
                  <a:schemeClr val="tx1"/>
                </a:solidFill>
                <a:latin typeface="Comic Sans MS" pitchFamily="66" charset="0"/>
              </a:rPr>
              <a:t>Treatments</a:t>
            </a:r>
            <a:endParaRPr lang="en-US" dirty="0">
              <a:solidFill>
                <a:schemeClr val="tx1"/>
              </a:solidFill>
              <a:latin typeface="Comic Sans MS" pitchFamily="66" charset="0"/>
            </a:endParaRPr>
          </a:p>
        </p:txBody>
      </p:sp>
      <p:sp>
        <p:nvSpPr>
          <p:cNvPr id="3" name="Content Placeholder 2"/>
          <p:cNvSpPr>
            <a:spLocks noGrp="1"/>
          </p:cNvSpPr>
          <p:nvPr>
            <p:ph sz="quarter" idx="1"/>
          </p:nvPr>
        </p:nvSpPr>
        <p:spPr/>
        <p:txBody>
          <a:bodyPr>
            <a:normAutofit/>
          </a:bodyPr>
          <a:lstStyle/>
          <a:p>
            <a:r>
              <a:rPr lang="en-US" dirty="0" smtClean="0">
                <a:latin typeface="Comic Sans MS" pitchFamily="66" charset="0"/>
              </a:rPr>
              <a:t>Education</a:t>
            </a:r>
          </a:p>
          <a:p>
            <a:pPr lvl="1"/>
            <a:r>
              <a:rPr lang="en-US" dirty="0" smtClean="0">
                <a:latin typeface="Comic Sans MS" pitchFamily="66" charset="0"/>
              </a:rPr>
              <a:t>Knowledge is power.</a:t>
            </a:r>
          </a:p>
          <a:p>
            <a:pPr lvl="1"/>
            <a:r>
              <a:rPr lang="en-US" dirty="0" smtClean="0">
                <a:latin typeface="Comic Sans MS" pitchFamily="66" charset="0"/>
              </a:rPr>
              <a:t>The best way to combat an eating disorder is to change the person’s thoughts, behavior, and perceptions of food and themselves.  </a:t>
            </a:r>
          </a:p>
          <a:p>
            <a:pPr lvl="1"/>
            <a:r>
              <a:rPr lang="en-US" dirty="0" smtClean="0">
                <a:latin typeface="Comic Sans MS" pitchFamily="66" charset="0"/>
              </a:rPr>
              <a:t>It is important to know how to eat healthy and to understand that with proper nutrition, food is not the enemy.  A dietician can help provide information for healthy eating habits and plans.</a:t>
            </a:r>
          </a:p>
          <a:p>
            <a:pPr lvl="1"/>
            <a:r>
              <a:rPr lang="en-US" dirty="0" smtClean="0">
                <a:latin typeface="Comic Sans MS" pitchFamily="66" charset="0"/>
              </a:rPr>
              <a:t>Understanding how eating disorders affect your body can also be beneficial.</a:t>
            </a:r>
          </a:p>
          <a:p>
            <a:pPr lvl="1"/>
            <a:endParaRPr lang="en-US" dirty="0" smtClean="0"/>
          </a:p>
          <a:p>
            <a:pPr lvl="1"/>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tx1"/>
                </a:solidFill>
                <a:latin typeface="Comic Sans MS" pitchFamily="66" charset="0"/>
              </a:rPr>
              <a:t>How can you help a friend with an eating disorder?</a:t>
            </a:r>
            <a:endParaRPr lang="en-US" dirty="0">
              <a:solidFill>
                <a:schemeClr val="tx1"/>
              </a:solidFill>
              <a:latin typeface="Comic Sans MS" pitchFamily="66" charset="0"/>
            </a:endParaRPr>
          </a:p>
        </p:txBody>
      </p:sp>
      <p:sp>
        <p:nvSpPr>
          <p:cNvPr id="3" name="Content Placeholder 2"/>
          <p:cNvSpPr>
            <a:spLocks noGrp="1"/>
          </p:cNvSpPr>
          <p:nvPr>
            <p:ph sz="quarter" idx="1"/>
          </p:nvPr>
        </p:nvSpPr>
        <p:spPr/>
        <p:txBody>
          <a:bodyPr>
            <a:normAutofit/>
          </a:bodyPr>
          <a:lstStyle/>
          <a:p>
            <a:r>
              <a:rPr lang="en-US" dirty="0" smtClean="0">
                <a:latin typeface="Comic Sans MS" pitchFamily="66" charset="0"/>
              </a:rPr>
              <a:t>Be an example.  Maintaining a good body image and healthy eating habits can influence how they view themselves.</a:t>
            </a:r>
            <a:r>
              <a:rPr lang="en-US" dirty="0">
                <a:latin typeface="Comic Sans MS" pitchFamily="66" charset="0"/>
              </a:rPr>
              <a:t> </a:t>
            </a:r>
            <a:endParaRPr lang="en-US" dirty="0" smtClean="0">
              <a:latin typeface="Comic Sans MS" pitchFamily="66" charset="0"/>
            </a:endParaRPr>
          </a:p>
          <a:p>
            <a:r>
              <a:rPr lang="en-US" dirty="0" smtClean="0">
                <a:latin typeface="Comic Sans MS" pitchFamily="66" charset="0"/>
              </a:rPr>
              <a:t>Avoid negative comments about your own body or anyone else’s.</a:t>
            </a:r>
          </a:p>
        </p:txBody>
      </p:sp>
      <p:sp>
        <p:nvSpPr>
          <p:cNvPr id="4" name="Content Placeholder 3"/>
          <p:cNvSpPr>
            <a:spLocks noGrp="1"/>
          </p:cNvSpPr>
          <p:nvPr>
            <p:ph sz="quarter" idx="2"/>
          </p:nvPr>
        </p:nvSpPr>
        <p:spPr/>
        <p:txBody>
          <a:bodyPr>
            <a:normAutofit/>
          </a:bodyPr>
          <a:lstStyle/>
          <a:p>
            <a:r>
              <a:rPr lang="en-US" dirty="0" smtClean="0">
                <a:latin typeface="Comic Sans MS" pitchFamily="66" charset="0"/>
              </a:rPr>
              <a:t>Don’t judge.  Criticism and negativity won’t help. </a:t>
            </a:r>
          </a:p>
          <a:p>
            <a:r>
              <a:rPr lang="en-US" dirty="0" smtClean="0">
                <a:latin typeface="Comic Sans MS" pitchFamily="66" charset="0"/>
              </a:rPr>
              <a:t>Provide support.  Remember you can’t “solve” their problem.  But you can help by giving them somebody to talk to and lean on.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solidFill>
                  <a:schemeClr val="tx1"/>
                </a:solidFill>
                <a:latin typeface="Comic Sans MS" pitchFamily="66" charset="0"/>
              </a:rPr>
              <a:t>Resources</a:t>
            </a:r>
            <a:endParaRPr lang="en-US" dirty="0">
              <a:solidFill>
                <a:schemeClr val="tx1"/>
              </a:solidFill>
              <a:latin typeface="Comic Sans MS" pitchFamily="66" charset="0"/>
            </a:endParaRPr>
          </a:p>
        </p:txBody>
      </p:sp>
      <p:sp>
        <p:nvSpPr>
          <p:cNvPr id="6" name="Content Placeholder 5"/>
          <p:cNvSpPr>
            <a:spLocks noGrp="1"/>
          </p:cNvSpPr>
          <p:nvPr>
            <p:ph sz="quarter" idx="1"/>
          </p:nvPr>
        </p:nvSpPr>
        <p:spPr/>
        <p:txBody>
          <a:bodyPr>
            <a:normAutofit fontScale="85000" lnSpcReduction="10000"/>
          </a:bodyPr>
          <a:lstStyle/>
          <a:p>
            <a:r>
              <a:rPr lang="en-US" dirty="0" err="1" smtClean="0">
                <a:latin typeface="Comic Sans MS" pitchFamily="66" charset="0"/>
              </a:rPr>
              <a:t>Batal</a:t>
            </a:r>
            <a:r>
              <a:rPr lang="en-US" dirty="0" smtClean="0">
                <a:latin typeface="Comic Sans MS" pitchFamily="66" charset="0"/>
              </a:rPr>
              <a:t>, H., Johnson, M., Lehman, D., </a:t>
            </a:r>
            <a:r>
              <a:rPr lang="en-US" dirty="0" err="1" smtClean="0">
                <a:latin typeface="Comic Sans MS" pitchFamily="66" charset="0"/>
              </a:rPr>
              <a:t>Mehler</a:t>
            </a:r>
            <a:r>
              <a:rPr lang="en-US" dirty="0" smtClean="0">
                <a:latin typeface="Comic Sans MS" pitchFamily="66" charset="0"/>
              </a:rPr>
              <a:t>, P.S., &amp; Steele, A. (1998). Bulimia: A primary care approach. </a:t>
            </a:r>
            <a:r>
              <a:rPr lang="en-US" i="1" dirty="0" smtClean="0">
                <a:latin typeface="Comic Sans MS" pitchFamily="66" charset="0"/>
              </a:rPr>
              <a:t>Journal of Women’s Health</a:t>
            </a:r>
            <a:r>
              <a:rPr lang="en-US" dirty="0" smtClean="0">
                <a:latin typeface="Comic Sans MS" pitchFamily="66" charset="0"/>
              </a:rPr>
              <a:t>, 7(2), 211-218. </a:t>
            </a:r>
            <a:r>
              <a:rPr lang="en-US" i="1" dirty="0" smtClean="0">
                <a:latin typeface="Comic Sans MS" pitchFamily="66" charset="0"/>
              </a:rPr>
              <a:t> </a:t>
            </a:r>
            <a:endParaRPr lang="en-US" dirty="0" smtClean="0">
              <a:latin typeface="Comic Sans MS" pitchFamily="66" charset="0"/>
            </a:endParaRPr>
          </a:p>
          <a:p>
            <a:r>
              <a:rPr lang="en-US" dirty="0" smtClean="0">
                <a:latin typeface="Comic Sans MS" pitchFamily="66" charset="0"/>
              </a:rPr>
              <a:t>Le Grange, D., &amp; </a:t>
            </a:r>
            <a:r>
              <a:rPr lang="en-US" dirty="0" err="1" smtClean="0">
                <a:latin typeface="Comic Sans MS" pitchFamily="66" charset="0"/>
              </a:rPr>
              <a:t>Schmedt</a:t>
            </a:r>
            <a:r>
              <a:rPr lang="en-US" dirty="0" smtClean="0">
                <a:latin typeface="Comic Sans MS" pitchFamily="66" charset="0"/>
              </a:rPr>
              <a:t>, U. (2005). The treatment of adolescents wit bulimia nervosa. </a:t>
            </a:r>
            <a:r>
              <a:rPr lang="en-US" i="1" dirty="0" smtClean="0">
                <a:latin typeface="Comic Sans MS" pitchFamily="66" charset="0"/>
              </a:rPr>
              <a:t>Journal of Mental Health Letter</a:t>
            </a:r>
            <a:r>
              <a:rPr lang="en-US" dirty="0" smtClean="0">
                <a:latin typeface="Comic Sans MS" pitchFamily="66" charset="0"/>
              </a:rPr>
              <a:t>, 14(6), 587-597. Retrieved from </a:t>
            </a:r>
            <a:r>
              <a:rPr lang="en-US" dirty="0" err="1" smtClean="0">
                <a:latin typeface="Comic Sans MS" pitchFamily="66" charset="0"/>
              </a:rPr>
              <a:t>EBSCO</a:t>
            </a:r>
            <a:r>
              <a:rPr lang="en-US" i="1" dirty="0" err="1" smtClean="0">
                <a:latin typeface="Comic Sans MS" pitchFamily="66" charset="0"/>
              </a:rPr>
              <a:t>host</a:t>
            </a:r>
            <a:r>
              <a:rPr lang="en-US" dirty="0" smtClean="0">
                <a:latin typeface="Comic Sans MS" pitchFamily="66" charset="0"/>
              </a:rPr>
              <a:t>.</a:t>
            </a:r>
            <a:endParaRPr lang="en-US" i="1" dirty="0" smtClean="0">
              <a:latin typeface="Comic Sans MS" pitchFamily="66" charset="0"/>
            </a:endParaRPr>
          </a:p>
          <a:p>
            <a:r>
              <a:rPr lang="en-US" dirty="0" smtClean="0">
                <a:latin typeface="Comic Sans MS" pitchFamily="66" charset="0"/>
              </a:rPr>
              <a:t>Mahan, L.K., &amp; Stump-</a:t>
            </a:r>
            <a:r>
              <a:rPr lang="en-US" dirty="0" err="1" smtClean="0">
                <a:latin typeface="Comic Sans MS" pitchFamily="66" charset="0"/>
              </a:rPr>
              <a:t>Escott</a:t>
            </a:r>
            <a:r>
              <a:rPr lang="en-US" dirty="0" smtClean="0">
                <a:latin typeface="Comic Sans MS" pitchFamily="66" charset="0"/>
              </a:rPr>
              <a:t>, S. (2004). </a:t>
            </a:r>
            <a:r>
              <a:rPr lang="en-US" i="1" dirty="0" smtClean="0">
                <a:latin typeface="Comic Sans MS" pitchFamily="66" charset="0"/>
              </a:rPr>
              <a:t>Krause’s food, nutrition, &amp; diet therapy</a:t>
            </a:r>
            <a:r>
              <a:rPr lang="en-US" dirty="0" smtClean="0">
                <a:latin typeface="Comic Sans MS" pitchFamily="66" charset="0"/>
              </a:rPr>
              <a:t>. Philadelphia, PA: Saunders-Elsevier.</a:t>
            </a:r>
          </a:p>
          <a:p>
            <a:r>
              <a:rPr lang="en-US" dirty="0" smtClean="0">
                <a:latin typeface="Comic Sans MS" pitchFamily="66" charset="0"/>
              </a:rPr>
              <a:t>Mayo Clinic. (2009)</a:t>
            </a:r>
            <a:r>
              <a:rPr lang="en-US" i="1" dirty="0" smtClean="0">
                <a:latin typeface="Comic Sans MS" pitchFamily="66" charset="0"/>
              </a:rPr>
              <a:t> Anorexia Nervosa.</a:t>
            </a:r>
            <a:r>
              <a:rPr lang="en-US" dirty="0" smtClean="0">
                <a:latin typeface="Comic Sans MS" pitchFamily="66" charset="0"/>
              </a:rPr>
              <a:t> Retrieved from </a:t>
            </a:r>
            <a:r>
              <a:rPr lang="en-US" dirty="0" smtClean="0">
                <a:latin typeface="Comic Sans MS" pitchFamily="66" charset="0"/>
                <a:hlinkClick r:id="rId2"/>
              </a:rPr>
              <a:t>http://www.mayoclinic.com/health/anorexia/DS00606/METHOD=print&amp;DSECTION=all</a:t>
            </a:r>
            <a:endParaRPr lang="en-US" dirty="0" smtClean="0">
              <a:latin typeface="Comic Sans MS" pitchFamily="66" charset="0"/>
            </a:endParaRPr>
          </a:p>
          <a:p>
            <a:r>
              <a:rPr lang="en-US" dirty="0" smtClean="0">
                <a:latin typeface="Comic Sans MS" pitchFamily="66" charset="0"/>
              </a:rPr>
              <a:t>Mayo Clinic. (2010) </a:t>
            </a:r>
            <a:r>
              <a:rPr lang="en-US" i="1" dirty="0" smtClean="0">
                <a:latin typeface="Comic Sans MS" pitchFamily="66" charset="0"/>
              </a:rPr>
              <a:t>Bulimia Nervosa.  </a:t>
            </a:r>
            <a:r>
              <a:rPr lang="en-US" dirty="0" smtClean="0">
                <a:latin typeface="Comic Sans MS" pitchFamily="66" charset="0"/>
              </a:rPr>
              <a:t>Retrieved from </a:t>
            </a:r>
            <a:r>
              <a:rPr lang="en-US" dirty="0" smtClean="0">
                <a:latin typeface="Comic Sans MS" pitchFamily="66" charset="0"/>
                <a:hlinkClick r:id="rId3"/>
              </a:rPr>
              <a:t>http://www.mayoclinic.com/health/bulimia/DS00607/METHOD=print&amp;DSECTION=all</a:t>
            </a:r>
            <a:endParaRPr lang="en-US" dirty="0" smtClean="0">
              <a:latin typeface="Comic Sans MS" pitchFamily="66" charset="0"/>
            </a:endParaRP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latin typeface="Comic Sans MS" pitchFamily="66" charset="0"/>
              </a:rPr>
              <a:t>Resources</a:t>
            </a:r>
            <a:endParaRPr lang="en-US" dirty="0">
              <a:solidFill>
                <a:schemeClr val="tx1"/>
              </a:solidFill>
              <a:latin typeface="Comic Sans MS" pitchFamily="66" charset="0"/>
            </a:endParaRPr>
          </a:p>
        </p:txBody>
      </p:sp>
      <p:sp>
        <p:nvSpPr>
          <p:cNvPr id="3" name="Content Placeholder 2"/>
          <p:cNvSpPr>
            <a:spLocks noGrp="1"/>
          </p:cNvSpPr>
          <p:nvPr>
            <p:ph sz="quarter" idx="1"/>
          </p:nvPr>
        </p:nvSpPr>
        <p:spPr/>
        <p:txBody>
          <a:bodyPr>
            <a:normAutofit fontScale="85000" lnSpcReduction="20000"/>
          </a:bodyPr>
          <a:lstStyle/>
          <a:p>
            <a:r>
              <a:rPr lang="en-US" dirty="0" err="1" smtClean="0">
                <a:latin typeface="Comic Sans MS" pitchFamily="66" charset="0"/>
              </a:rPr>
              <a:t>Mehler</a:t>
            </a:r>
            <a:r>
              <a:rPr lang="en-US" dirty="0" smtClean="0">
                <a:latin typeface="Comic Sans MS" pitchFamily="66" charset="0"/>
              </a:rPr>
              <a:t>, P.S., &amp; </a:t>
            </a:r>
            <a:r>
              <a:rPr lang="en-US" dirty="0" err="1" smtClean="0">
                <a:latin typeface="Comic Sans MS" pitchFamily="66" charset="0"/>
              </a:rPr>
              <a:t>Krantz</a:t>
            </a:r>
            <a:r>
              <a:rPr lang="en-US" dirty="0" smtClean="0">
                <a:latin typeface="Comic Sans MS" pitchFamily="66" charset="0"/>
              </a:rPr>
              <a:t>, M. (1998) Anorexia nervosa medical issues. </a:t>
            </a:r>
            <a:r>
              <a:rPr lang="en-US" i="1" dirty="0" smtClean="0">
                <a:latin typeface="Comic Sans MS" pitchFamily="66" charset="0"/>
              </a:rPr>
              <a:t>Journal of Women’s Health</a:t>
            </a:r>
            <a:r>
              <a:rPr lang="en-US" dirty="0" smtClean="0">
                <a:latin typeface="Comic Sans MS" pitchFamily="66" charset="0"/>
              </a:rPr>
              <a:t>, 12, 331-337.</a:t>
            </a:r>
          </a:p>
          <a:p>
            <a:r>
              <a:rPr lang="en-US" dirty="0" smtClean="0">
                <a:latin typeface="Comic Sans MS" pitchFamily="66" charset="0"/>
              </a:rPr>
              <a:t>Merrill, D. B. (2010). Anorexia Nervosa. </a:t>
            </a:r>
            <a:r>
              <a:rPr lang="en-US" i="1" dirty="0" err="1" smtClean="0">
                <a:latin typeface="Comic Sans MS" pitchFamily="66" charset="0"/>
              </a:rPr>
              <a:t>Medlineplus</a:t>
            </a:r>
            <a:r>
              <a:rPr lang="en-US" i="1" dirty="0" smtClean="0">
                <a:latin typeface="Comic Sans MS" pitchFamily="66" charset="0"/>
              </a:rPr>
              <a:t> medical encyclopedia</a:t>
            </a:r>
            <a:r>
              <a:rPr lang="en-US" dirty="0" smtClean="0">
                <a:latin typeface="Comic Sans MS" pitchFamily="66" charset="0"/>
              </a:rPr>
              <a:t>. Retrieved February 9, 2011, from </a:t>
            </a:r>
            <a:r>
              <a:rPr lang="en-US" dirty="0" smtClean="0">
                <a:latin typeface="Comic Sans MS" pitchFamily="66" charset="0"/>
                <a:hlinkClick r:id="rId2"/>
              </a:rPr>
              <a:t>http://www.nlm.nih.gov/medlineplus/ency/article/000362.htm</a:t>
            </a:r>
            <a:endParaRPr lang="en-US" dirty="0" smtClean="0">
              <a:latin typeface="Comic Sans MS" pitchFamily="66" charset="0"/>
            </a:endParaRPr>
          </a:p>
          <a:p>
            <a:r>
              <a:rPr lang="en-US" dirty="0" smtClean="0">
                <a:latin typeface="Comic Sans MS" pitchFamily="66" charset="0"/>
              </a:rPr>
              <a:t>Smith, M., </a:t>
            </a:r>
            <a:r>
              <a:rPr lang="en-US" dirty="0" err="1" smtClean="0">
                <a:latin typeface="Comic Sans MS" pitchFamily="66" charset="0"/>
              </a:rPr>
              <a:t>Kovatch</a:t>
            </a:r>
            <a:r>
              <a:rPr lang="en-US" dirty="0" smtClean="0">
                <a:latin typeface="Comic Sans MS" pitchFamily="66" charset="0"/>
              </a:rPr>
              <a:t>, S., &amp; Segal, J. (2010). </a:t>
            </a:r>
            <a:r>
              <a:rPr lang="en-US" i="1" dirty="0" smtClean="0">
                <a:latin typeface="Comic Sans MS" pitchFamily="66" charset="0"/>
              </a:rPr>
              <a:t>Anorexia Nervosa: Signs, Symptoms, Causes, And Treatments.</a:t>
            </a:r>
            <a:r>
              <a:rPr lang="en-US" dirty="0" smtClean="0">
                <a:latin typeface="Comic Sans MS" pitchFamily="66" charset="0"/>
              </a:rPr>
              <a:t> Retrieved from </a:t>
            </a:r>
            <a:r>
              <a:rPr lang="en-US" dirty="0" smtClean="0">
                <a:latin typeface="Comic Sans MS" pitchFamily="66" charset="0"/>
                <a:hlinkClick r:id="rId3"/>
              </a:rPr>
              <a:t>http://helpguide.org/mental/anorexia_signs_symptoms_causes_treatment.htm#treatment</a:t>
            </a:r>
            <a:endParaRPr lang="en-US" dirty="0" smtClean="0">
              <a:latin typeface="Comic Sans MS" pitchFamily="66" charset="0"/>
            </a:endParaRPr>
          </a:p>
          <a:p>
            <a:r>
              <a:rPr lang="en-US" dirty="0" smtClean="0">
                <a:latin typeface="Comic Sans MS" pitchFamily="66" charset="0"/>
              </a:rPr>
              <a:t>Smith, M., </a:t>
            </a:r>
            <a:r>
              <a:rPr lang="en-US" dirty="0" err="1" smtClean="0">
                <a:latin typeface="Comic Sans MS" pitchFamily="66" charset="0"/>
              </a:rPr>
              <a:t>Kovatch</a:t>
            </a:r>
            <a:r>
              <a:rPr lang="en-US" dirty="0" smtClean="0">
                <a:latin typeface="Comic Sans MS" pitchFamily="66" charset="0"/>
              </a:rPr>
              <a:t>, S. (2011).  </a:t>
            </a:r>
            <a:r>
              <a:rPr lang="en-US" i="1" dirty="0" smtClean="0">
                <a:latin typeface="Comic Sans MS" pitchFamily="66" charset="0"/>
              </a:rPr>
              <a:t>Bulimia Nervosa: signs, symptoms, causes, and treatments.  </a:t>
            </a:r>
            <a:r>
              <a:rPr lang="en-US" dirty="0" smtClean="0">
                <a:latin typeface="Comic Sans MS" pitchFamily="66" charset="0"/>
              </a:rPr>
              <a:t>Retrieved from </a:t>
            </a:r>
            <a:r>
              <a:rPr lang="en-US" dirty="0" smtClean="0">
                <a:latin typeface="Comic Sans MS" pitchFamily="66" charset="0"/>
                <a:hlinkClick r:id="rId4"/>
              </a:rPr>
              <a:t>http://helpguide.org/mental/bulimia_signs_symptoms_causes_treatment.htm#treatment</a:t>
            </a:r>
            <a:endParaRPr lang="en-US" dirty="0" smtClean="0">
              <a:latin typeface="Comic Sans MS" pitchFamily="66" charset="0"/>
            </a:endParaRPr>
          </a:p>
          <a:p>
            <a:r>
              <a:rPr lang="en-US" dirty="0" smtClean="0">
                <a:latin typeface="Comic Sans MS" pitchFamily="66" charset="0"/>
              </a:rPr>
              <a:t>Treating anorexia nervosa: a multidisciplinary approach is best, but relapses are common. (2009) </a:t>
            </a:r>
            <a:r>
              <a:rPr lang="en-US" i="1" dirty="0" smtClean="0">
                <a:latin typeface="Comic Sans MS" pitchFamily="66" charset="0"/>
              </a:rPr>
              <a:t>Harvard Mental Health Letter</a:t>
            </a:r>
            <a:r>
              <a:rPr lang="en-US" dirty="0" smtClean="0">
                <a:latin typeface="Comic Sans MS" pitchFamily="66" charset="0"/>
              </a:rPr>
              <a:t>, 26(2), 1-3. Retrieved from </a:t>
            </a:r>
            <a:r>
              <a:rPr lang="en-US" dirty="0" err="1" smtClean="0">
                <a:latin typeface="Comic Sans MS" pitchFamily="66" charset="0"/>
              </a:rPr>
              <a:t>EBSCO</a:t>
            </a:r>
            <a:r>
              <a:rPr lang="en-US" i="1" dirty="0" err="1" smtClean="0">
                <a:latin typeface="Comic Sans MS" pitchFamily="66" charset="0"/>
              </a:rPr>
              <a:t>host</a:t>
            </a:r>
            <a:r>
              <a:rPr lang="en-US" dirty="0" smtClean="0">
                <a:latin typeface="Comic Sans MS" pitchFamily="66" charset="0"/>
              </a:rPr>
              <a:t>.</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latin typeface="Comic Sans MS" pitchFamily="66" charset="0"/>
              </a:rPr>
              <a:t>Anorexia Nervosa (AN)</a:t>
            </a:r>
            <a:endParaRPr lang="en-US" dirty="0">
              <a:solidFill>
                <a:schemeClr val="tx1"/>
              </a:solidFill>
              <a:latin typeface="Comic Sans MS" pitchFamily="66" charset="0"/>
            </a:endParaRPr>
          </a:p>
        </p:txBody>
      </p:sp>
      <p:sp>
        <p:nvSpPr>
          <p:cNvPr id="3" name="Content Placeholder 2"/>
          <p:cNvSpPr>
            <a:spLocks noGrp="1"/>
          </p:cNvSpPr>
          <p:nvPr>
            <p:ph sz="quarter" idx="1"/>
          </p:nvPr>
        </p:nvSpPr>
        <p:spPr/>
        <p:txBody>
          <a:bodyPr/>
          <a:lstStyle/>
          <a:p>
            <a:r>
              <a:rPr lang="en-US" dirty="0" smtClean="0">
                <a:latin typeface="Comic Sans MS" pitchFamily="66" charset="0"/>
              </a:rPr>
              <a:t>Anorexia Nervosa “is a condition characterized by voluntary self-starvation. Weight loss is viewed as a sign of extraordinary achievement and self-discipline. Weight gain is perceived as an unacceptable loss of self-control.”</a:t>
            </a:r>
          </a:p>
          <a:p>
            <a:pPr>
              <a:buNone/>
            </a:pPr>
            <a:endParaRPr lang="en-US" dirty="0">
              <a:latin typeface="Comic Sans MS" pitchFamily="66"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tx1"/>
                </a:solidFill>
                <a:latin typeface="Comic Sans MS" pitchFamily="66" charset="0"/>
              </a:rPr>
              <a:t>Signs and Symptoms</a:t>
            </a:r>
            <a:endParaRPr lang="en-US" dirty="0">
              <a:solidFill>
                <a:schemeClr val="tx1"/>
              </a:solidFill>
              <a:latin typeface="Comic Sans MS" pitchFamily="66" charset="0"/>
            </a:endParaRPr>
          </a:p>
        </p:txBody>
      </p:sp>
      <p:sp>
        <p:nvSpPr>
          <p:cNvPr id="3" name="Content Placeholder 2"/>
          <p:cNvSpPr>
            <a:spLocks noGrp="1"/>
          </p:cNvSpPr>
          <p:nvPr>
            <p:ph sz="quarter" idx="1"/>
          </p:nvPr>
        </p:nvSpPr>
        <p:spPr/>
        <p:txBody>
          <a:bodyPr/>
          <a:lstStyle/>
          <a:p>
            <a:r>
              <a:rPr lang="en-US" dirty="0" smtClean="0">
                <a:latin typeface="Comic Sans MS" pitchFamily="66" charset="0"/>
              </a:rPr>
              <a:t>Refusal to maintain a normal body weight for age and height. </a:t>
            </a:r>
          </a:p>
          <a:p>
            <a:r>
              <a:rPr lang="en-US" dirty="0" smtClean="0">
                <a:latin typeface="Comic Sans MS" pitchFamily="66" charset="0"/>
              </a:rPr>
              <a:t>Intense fear of gaining weight or becoming fat, even though underweight. </a:t>
            </a:r>
          </a:p>
          <a:p>
            <a:r>
              <a:rPr lang="en-US" dirty="0" smtClean="0">
                <a:latin typeface="Comic Sans MS" pitchFamily="66" charset="0"/>
              </a:rPr>
              <a:t>Disturbance in the way in which one’s body weight or shape is experienced; undue influence of body weight or shape on self-evaluation; or denial of the seriousness of the current low body weight.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tx1"/>
                </a:solidFill>
              </a:rPr>
              <a:t> </a:t>
            </a:r>
            <a:r>
              <a:rPr lang="en-US" dirty="0" smtClean="0">
                <a:solidFill>
                  <a:schemeClr val="tx1"/>
                </a:solidFill>
                <a:latin typeface="Comic Sans MS" pitchFamily="66" charset="0"/>
              </a:rPr>
              <a:t>Signs and Symptoms</a:t>
            </a:r>
            <a:endParaRPr lang="en-US" dirty="0">
              <a:solidFill>
                <a:schemeClr val="tx1"/>
              </a:solidFill>
              <a:latin typeface="Comic Sans MS" pitchFamily="66" charset="0"/>
            </a:endParaRPr>
          </a:p>
        </p:txBody>
      </p:sp>
      <p:sp>
        <p:nvSpPr>
          <p:cNvPr id="3" name="Content Placeholder 2"/>
          <p:cNvSpPr>
            <a:spLocks noGrp="1"/>
          </p:cNvSpPr>
          <p:nvPr>
            <p:ph sz="quarter" idx="1"/>
          </p:nvPr>
        </p:nvSpPr>
        <p:spPr/>
        <p:txBody>
          <a:bodyPr/>
          <a:lstStyle/>
          <a:p>
            <a:r>
              <a:rPr lang="en-US" dirty="0" smtClean="0">
                <a:latin typeface="Comic Sans MS" pitchFamily="66" charset="0"/>
              </a:rPr>
              <a:t>In </a:t>
            </a:r>
            <a:r>
              <a:rPr lang="en-US" dirty="0" err="1" smtClean="0">
                <a:latin typeface="Comic Sans MS" pitchFamily="66" charset="0"/>
              </a:rPr>
              <a:t>postmenarcheal</a:t>
            </a:r>
            <a:r>
              <a:rPr lang="en-US" dirty="0" smtClean="0">
                <a:latin typeface="Comic Sans MS" pitchFamily="66" charset="0"/>
              </a:rPr>
              <a:t> females, amenorrhea, </a:t>
            </a:r>
            <a:r>
              <a:rPr lang="en-US" dirty="0" err="1" smtClean="0">
                <a:latin typeface="Comic Sans MS" pitchFamily="66" charset="0"/>
              </a:rPr>
              <a:t>ie</a:t>
            </a:r>
            <a:r>
              <a:rPr lang="en-US" dirty="0" smtClean="0">
                <a:latin typeface="Comic Sans MS" pitchFamily="66" charset="0"/>
              </a:rPr>
              <a:t>., the absence of at least three consecutive menstrual cycle.</a:t>
            </a:r>
          </a:p>
          <a:p>
            <a:pPr lvl="1"/>
            <a:r>
              <a:rPr lang="en-US" dirty="0" smtClean="0">
                <a:latin typeface="Comic Sans MS" pitchFamily="66" charset="0"/>
              </a:rPr>
              <a:t>Restricting type: During the current episode of AN, the person has not regularly engaged in binge eating or purging behavior. </a:t>
            </a:r>
          </a:p>
          <a:p>
            <a:pPr lvl="1"/>
            <a:r>
              <a:rPr lang="en-US" dirty="0" smtClean="0">
                <a:latin typeface="Comic Sans MS" pitchFamily="66" charset="0"/>
              </a:rPr>
              <a:t>Binge eating/purging type: During the current episode of AN, the person has not regularly engaged in binge eating and purging behavior. </a:t>
            </a:r>
            <a:endParaRPr lang="en-US" dirty="0">
              <a:latin typeface="Comic Sans MS" pitchFamily="66"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5" name="Picture Placeholder 4"/>
          <p:cNvSpPr>
            <a:spLocks noGrp="1"/>
          </p:cNvSpPr>
          <p:nvPr>
            <p:ph type="pic" idx="1"/>
          </p:nvPr>
        </p:nvSpPr>
        <p:spPr/>
      </p:sp>
      <p:sp>
        <p:nvSpPr>
          <p:cNvPr id="6" name="Text Placeholder 5"/>
          <p:cNvSpPr>
            <a:spLocks noGrp="1"/>
          </p:cNvSpPr>
          <p:nvPr>
            <p:ph type="body" sz="half" idx="2"/>
          </p:nvPr>
        </p:nvSpPr>
        <p:spPr/>
        <p:txBody>
          <a:bodyPr/>
          <a:lstStyle/>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latin typeface="Comic Sans MS" pitchFamily="66" charset="0"/>
              </a:rPr>
              <a:t>Anorexia Nervosa affects on the body</a:t>
            </a:r>
            <a:endParaRPr lang="en-US" dirty="0">
              <a:solidFill>
                <a:schemeClr val="tx1"/>
              </a:solidFill>
              <a:latin typeface="Comic Sans MS" pitchFamily="66" charset="0"/>
            </a:endParaRPr>
          </a:p>
        </p:txBody>
      </p:sp>
      <p:sp>
        <p:nvSpPr>
          <p:cNvPr id="3" name="Content Placeholder 2"/>
          <p:cNvSpPr>
            <a:spLocks noGrp="1"/>
          </p:cNvSpPr>
          <p:nvPr>
            <p:ph sz="quarter" idx="1"/>
          </p:nvPr>
        </p:nvSpPr>
        <p:spPr/>
        <p:txBody>
          <a:bodyPr>
            <a:normAutofit/>
          </a:bodyPr>
          <a:lstStyle/>
          <a:p>
            <a:r>
              <a:rPr lang="en-US" sz="2000" dirty="0" smtClean="0">
                <a:latin typeface="Comic Sans MS" pitchFamily="66" charset="0"/>
              </a:rPr>
              <a:t>Thinning scalp hair</a:t>
            </a:r>
          </a:p>
          <a:p>
            <a:r>
              <a:rPr lang="en-US" sz="2000" dirty="0" smtClean="0">
                <a:latin typeface="Comic Sans MS" pitchFamily="66" charset="0"/>
              </a:rPr>
              <a:t>Brittle nails</a:t>
            </a:r>
          </a:p>
          <a:p>
            <a:r>
              <a:rPr lang="en-US" sz="2000" dirty="0" smtClean="0">
                <a:latin typeface="Comic Sans MS" pitchFamily="66" charset="0"/>
              </a:rPr>
              <a:t>Dry, scaly nails</a:t>
            </a:r>
          </a:p>
          <a:p>
            <a:r>
              <a:rPr lang="en-US" sz="2000" dirty="0" smtClean="0">
                <a:latin typeface="Comic Sans MS" pitchFamily="66" charset="0"/>
              </a:rPr>
              <a:t>Abdominal pain</a:t>
            </a:r>
          </a:p>
          <a:p>
            <a:r>
              <a:rPr lang="en-US" sz="2000" dirty="0" smtClean="0">
                <a:latin typeface="Comic Sans MS" pitchFamily="66" charset="0"/>
              </a:rPr>
              <a:t>Constipation</a:t>
            </a:r>
          </a:p>
          <a:p>
            <a:r>
              <a:rPr lang="en-US" sz="2000" dirty="0" smtClean="0">
                <a:latin typeface="Comic Sans MS" pitchFamily="66" charset="0"/>
              </a:rPr>
              <a:t>Osteoporosis</a:t>
            </a:r>
          </a:p>
          <a:p>
            <a:r>
              <a:rPr lang="en-US" sz="2000" dirty="0" smtClean="0">
                <a:latin typeface="Comic Sans MS" pitchFamily="66" charset="0"/>
              </a:rPr>
              <a:t>Heart problems</a:t>
            </a:r>
          </a:p>
          <a:p>
            <a:r>
              <a:rPr lang="en-US" sz="2000" dirty="0" smtClean="0">
                <a:latin typeface="Comic Sans MS" pitchFamily="66" charset="0"/>
              </a:rPr>
              <a:t>Weakens immune system</a:t>
            </a:r>
          </a:p>
          <a:p>
            <a:r>
              <a:rPr lang="en-US" sz="2000" dirty="0" smtClean="0">
                <a:latin typeface="Comic Sans MS" pitchFamily="66" charset="0"/>
              </a:rPr>
              <a:t>Growth of soft, downy hair on the face, back, arms, and legs</a:t>
            </a:r>
          </a:p>
          <a:p>
            <a:r>
              <a:rPr lang="en-US" sz="2000" dirty="0" smtClean="0">
                <a:latin typeface="Comic Sans MS" pitchFamily="66" charset="0"/>
              </a:rPr>
              <a:t>Diabetes </a:t>
            </a:r>
            <a:r>
              <a:rPr lang="en-US" sz="2000" dirty="0" err="1" smtClean="0">
                <a:latin typeface="Comic Sans MS" pitchFamily="66" charset="0"/>
              </a:rPr>
              <a:t>Insipidus</a:t>
            </a:r>
            <a:endParaRPr lang="en-US" sz="2000" dirty="0" smtClean="0">
              <a:latin typeface="Comic Sans MS" pitchFamily="66" charset="0"/>
            </a:endParaRPr>
          </a:p>
          <a:p>
            <a:r>
              <a:rPr lang="en-US" sz="2000" dirty="0" smtClean="0">
                <a:latin typeface="Comic Sans MS" pitchFamily="66" charset="0"/>
              </a:rPr>
              <a:t>Death</a:t>
            </a:r>
            <a:endParaRPr lang="en-US" sz="2000" dirty="0">
              <a:latin typeface="Comic Sans MS" pitchFamily="66"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latin typeface="Comic Sans MS" pitchFamily="66" charset="0"/>
              </a:rPr>
              <a:t>Risk Factors for Anorexia Nervosa</a:t>
            </a:r>
            <a:endParaRPr lang="en-US" dirty="0">
              <a:solidFill>
                <a:schemeClr val="tx1"/>
              </a:solidFill>
              <a:latin typeface="Comic Sans MS" pitchFamily="66" charset="0"/>
            </a:endParaRPr>
          </a:p>
        </p:txBody>
      </p:sp>
      <p:sp>
        <p:nvSpPr>
          <p:cNvPr id="3" name="Content Placeholder 2"/>
          <p:cNvSpPr>
            <a:spLocks noGrp="1"/>
          </p:cNvSpPr>
          <p:nvPr>
            <p:ph sz="quarter" idx="1"/>
          </p:nvPr>
        </p:nvSpPr>
        <p:spPr/>
        <p:txBody>
          <a:bodyPr/>
          <a:lstStyle/>
          <a:p>
            <a:r>
              <a:rPr lang="en-US" dirty="0" smtClean="0">
                <a:latin typeface="Comic Sans MS" pitchFamily="66" charset="0"/>
              </a:rPr>
              <a:t>Being female</a:t>
            </a:r>
          </a:p>
          <a:p>
            <a:r>
              <a:rPr lang="en-US" dirty="0" smtClean="0">
                <a:latin typeface="Comic Sans MS" pitchFamily="66" charset="0"/>
              </a:rPr>
              <a:t>Young age</a:t>
            </a:r>
          </a:p>
          <a:p>
            <a:r>
              <a:rPr lang="en-US" dirty="0" smtClean="0">
                <a:latin typeface="Comic Sans MS" pitchFamily="66" charset="0"/>
              </a:rPr>
              <a:t>Genetics</a:t>
            </a:r>
          </a:p>
          <a:p>
            <a:r>
              <a:rPr lang="en-US" dirty="0" smtClean="0">
                <a:latin typeface="Comic Sans MS" pitchFamily="66" charset="0"/>
              </a:rPr>
              <a:t>Weight changes that are reinforced by others</a:t>
            </a:r>
          </a:p>
          <a:p>
            <a:r>
              <a:rPr lang="en-US" dirty="0" smtClean="0">
                <a:latin typeface="Comic Sans MS" pitchFamily="66" charset="0"/>
              </a:rPr>
              <a:t>Transitions that result in emotional distress</a:t>
            </a:r>
          </a:p>
          <a:p>
            <a:r>
              <a:rPr lang="en-US" dirty="0" smtClean="0">
                <a:latin typeface="Comic Sans MS" pitchFamily="66" charset="0"/>
              </a:rPr>
              <a:t>Athletes and dancers are at increased risk</a:t>
            </a:r>
          </a:p>
          <a:p>
            <a:r>
              <a:rPr lang="en-US" dirty="0" smtClean="0">
                <a:latin typeface="Comic Sans MS" pitchFamily="66" charset="0"/>
              </a:rPr>
              <a:t>Media and society</a:t>
            </a:r>
            <a:endParaRPr lang="en-US" dirty="0">
              <a:latin typeface="Comic Sans MS" pitchFamily="66"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latin typeface="Comic Sans MS" pitchFamily="66" charset="0"/>
              </a:rPr>
              <a:t>Anorexia Nervosa Facts</a:t>
            </a:r>
            <a:endParaRPr lang="en-US" dirty="0">
              <a:solidFill>
                <a:schemeClr val="tx1"/>
              </a:solidFill>
              <a:latin typeface="Comic Sans MS" pitchFamily="66" charset="0"/>
            </a:endParaRPr>
          </a:p>
        </p:txBody>
      </p:sp>
      <p:sp>
        <p:nvSpPr>
          <p:cNvPr id="3" name="Content Placeholder 2"/>
          <p:cNvSpPr>
            <a:spLocks noGrp="1"/>
          </p:cNvSpPr>
          <p:nvPr>
            <p:ph sz="quarter" idx="1"/>
          </p:nvPr>
        </p:nvSpPr>
        <p:spPr/>
        <p:txBody>
          <a:bodyPr/>
          <a:lstStyle/>
          <a:p>
            <a:r>
              <a:rPr lang="en-US" dirty="0" smtClean="0">
                <a:latin typeface="Comic Sans MS" pitchFamily="66" charset="0"/>
              </a:rPr>
              <a:t>37% of hospitalizations between 2005 and 2006 were from anorexia nervosa</a:t>
            </a:r>
          </a:p>
          <a:p>
            <a:r>
              <a:rPr lang="en-US" dirty="0" smtClean="0">
                <a:latin typeface="Comic Sans MS" pitchFamily="66" charset="0"/>
              </a:rPr>
              <a:t>1 in 200 Americans are affected during their lifetime</a:t>
            </a:r>
          </a:p>
          <a:p>
            <a:r>
              <a:rPr lang="en-US" dirty="0" smtClean="0">
                <a:latin typeface="Comic Sans MS" pitchFamily="66" charset="0"/>
              </a:rPr>
              <a:t>¾ of sufferers are female, only ¼ are male</a:t>
            </a:r>
          </a:p>
          <a:p>
            <a:r>
              <a:rPr lang="en-US" dirty="0" smtClean="0">
                <a:latin typeface="Comic Sans MS" pitchFamily="66" charset="0"/>
              </a:rPr>
              <a:t>Anorexia Nervosa kills 5.6% of patients for every 10 years of illness</a:t>
            </a:r>
            <a:endParaRPr lang="en-US" dirty="0">
              <a:latin typeface="Comic Sans MS" pitchFamily="66"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1321</TotalTime>
  <Words>1447</Words>
  <Application>Microsoft Office PowerPoint</Application>
  <PresentationFormat>On-screen Show (4:3)</PresentationFormat>
  <Paragraphs>134</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Oriel</vt:lpstr>
      <vt:lpstr>EATING DISORDERS</vt:lpstr>
      <vt:lpstr>Goals of Presentation</vt:lpstr>
      <vt:lpstr>Anorexia Nervosa (AN)</vt:lpstr>
      <vt:lpstr>Signs and Symptoms</vt:lpstr>
      <vt:lpstr> Signs and Symptoms</vt:lpstr>
      <vt:lpstr>Slide 6</vt:lpstr>
      <vt:lpstr>Anorexia Nervosa affects on the body</vt:lpstr>
      <vt:lpstr>Risk Factors for Anorexia Nervosa</vt:lpstr>
      <vt:lpstr>Anorexia Nervosa Facts</vt:lpstr>
      <vt:lpstr>Bulimia Nervosa</vt:lpstr>
      <vt:lpstr>Signs and Symptoms</vt:lpstr>
      <vt:lpstr>Signs and Symptoms</vt:lpstr>
      <vt:lpstr>Slide 13</vt:lpstr>
      <vt:lpstr>Bulimia Nervosa Affects on the Body</vt:lpstr>
      <vt:lpstr>Bulimia Nervosa Risk Factors</vt:lpstr>
      <vt:lpstr>Bulimia Nervosa Facts</vt:lpstr>
      <vt:lpstr>Treatments for Eating Disorders</vt:lpstr>
      <vt:lpstr>Treatments </vt:lpstr>
      <vt:lpstr>Slide 19</vt:lpstr>
      <vt:lpstr>Treatments</vt:lpstr>
      <vt:lpstr>Treatments</vt:lpstr>
      <vt:lpstr>How can you help a friend with an eating disorder?</vt:lpstr>
      <vt:lpstr>Resources</vt:lpstr>
      <vt:lpstr>Resources</vt:lpstr>
    </vt:vector>
  </TitlesOfParts>
  <Company>Sony Electronics,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Morgan</dc:creator>
  <cp:lastModifiedBy>Morgan</cp:lastModifiedBy>
  <cp:revision>109</cp:revision>
  <dcterms:created xsi:type="dcterms:W3CDTF">2011-02-16T00:14:24Z</dcterms:created>
  <dcterms:modified xsi:type="dcterms:W3CDTF">2011-02-17T15:51:22Z</dcterms:modified>
</cp:coreProperties>
</file>